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58"/>
  </p:notesMasterIdLst>
  <p:handoutMasterIdLst>
    <p:handoutMasterId r:id="rId59"/>
  </p:handoutMasterIdLst>
  <p:sldIdLst>
    <p:sldId id="262" r:id="rId2"/>
    <p:sldId id="271" r:id="rId3"/>
    <p:sldId id="272" r:id="rId4"/>
    <p:sldId id="278" r:id="rId5"/>
    <p:sldId id="264" r:id="rId6"/>
    <p:sldId id="266" r:id="rId7"/>
    <p:sldId id="273" r:id="rId8"/>
    <p:sldId id="261" r:id="rId9"/>
    <p:sldId id="265" r:id="rId10"/>
    <p:sldId id="263" r:id="rId11"/>
    <p:sldId id="267" r:id="rId12"/>
    <p:sldId id="268" r:id="rId13"/>
    <p:sldId id="269" r:id="rId14"/>
    <p:sldId id="270" r:id="rId15"/>
    <p:sldId id="274" r:id="rId16"/>
    <p:sldId id="275" r:id="rId17"/>
    <p:sldId id="276" r:id="rId18"/>
    <p:sldId id="277" r:id="rId19"/>
    <p:sldId id="282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331" r:id="rId32"/>
    <p:sldId id="332" r:id="rId33"/>
    <p:sldId id="291" r:id="rId34"/>
    <p:sldId id="292" r:id="rId35"/>
    <p:sldId id="293" r:id="rId36"/>
    <p:sldId id="294" r:id="rId37"/>
    <p:sldId id="295" r:id="rId38"/>
    <p:sldId id="297" r:id="rId39"/>
    <p:sldId id="303" r:id="rId40"/>
    <p:sldId id="304" r:id="rId41"/>
    <p:sldId id="305" r:id="rId42"/>
    <p:sldId id="298" r:id="rId43"/>
    <p:sldId id="299" r:id="rId44"/>
    <p:sldId id="300" r:id="rId45"/>
    <p:sldId id="301" r:id="rId46"/>
    <p:sldId id="302" r:id="rId47"/>
    <p:sldId id="310" r:id="rId48"/>
    <p:sldId id="311" r:id="rId49"/>
    <p:sldId id="313" r:id="rId50"/>
    <p:sldId id="312" r:id="rId51"/>
    <p:sldId id="315" r:id="rId52"/>
    <p:sldId id="314" r:id="rId53"/>
    <p:sldId id="316" r:id="rId54"/>
    <p:sldId id="307" r:id="rId55"/>
    <p:sldId id="309" r:id="rId56"/>
    <p:sldId id="306" r:id="rId57"/>
  </p:sldIdLst>
  <p:sldSz cx="9217025" cy="6911975"/>
  <p:notesSz cx="6781800" cy="9926638"/>
  <p:custDataLst>
    <p:tags r:id="rId60"/>
  </p:custDataLst>
  <p:defaultTextStyle>
    <a:defPPr>
      <a:defRPr lang="en-US"/>
    </a:defPPr>
    <a:lvl1pPr marL="0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784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566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350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133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3915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699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482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265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4D4D4D"/>
    <a:srgbClr val="DDDDDD"/>
    <a:srgbClr val="006600"/>
    <a:srgbClr val="DFDFDF"/>
    <a:srgbClr val="E7E200"/>
    <a:srgbClr val="C6D9F1"/>
    <a:srgbClr val="008000"/>
    <a:srgbClr val="00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623" autoAdjust="0"/>
    <p:restoredTop sz="99669" autoAdjust="0"/>
  </p:normalViewPr>
  <p:slideViewPr>
    <p:cSldViewPr>
      <p:cViewPr varScale="1">
        <p:scale>
          <a:sx n="122" d="100"/>
          <a:sy n="122" d="100"/>
        </p:scale>
        <p:origin x="-90" y="-180"/>
      </p:cViewPr>
      <p:guideLst>
        <p:guide orient="horz" pos="90"/>
        <p:guide orient="horz" pos="4264"/>
        <p:guide pos="5715"/>
        <p:guide pos="91"/>
        <p:guide pos="24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91" d="100"/>
          <a:sy n="91" d="100"/>
        </p:scale>
        <p:origin x="-3744" y="-114"/>
      </p:cViewPr>
      <p:guideLst>
        <p:guide orient="horz" pos="3126"/>
        <p:guide pos="21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9945355191256831E-2"/>
          <c:y val="6.9544364508393283E-2"/>
          <c:w val="0.91912568306010933"/>
          <c:h val="0.791366906474820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FF0000" mc:Ignorable="a14" a14:legacySpreadsheetColorIndex="10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1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445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Sheet1!$A$1:$AG$1</c:f>
              <c:numCache>
                <c:formatCode>General</c:formatCode>
                <c:ptCount val="33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</c:numCache>
            </c:numRef>
          </c:cat>
          <c:val>
            <c:numRef>
              <c:f>Sheet1!$A$2:$AG$2</c:f>
              <c:numCache>
                <c:formatCode>General</c:formatCode>
                <c:ptCount val="33"/>
                <c:pt idx="0">
                  <c:v>4</c:v>
                </c:pt>
                <c:pt idx="1">
                  <c:v>1</c:v>
                </c:pt>
                <c:pt idx="2">
                  <c:v>16</c:v>
                </c:pt>
                <c:pt idx="3">
                  <c:v>3</c:v>
                </c:pt>
                <c:pt idx="4">
                  <c:v>7</c:v>
                </c:pt>
                <c:pt idx="5">
                  <c:v>5</c:v>
                </c:pt>
                <c:pt idx="6">
                  <c:v>4</c:v>
                </c:pt>
                <c:pt idx="7">
                  <c:v>7</c:v>
                </c:pt>
                <c:pt idx="8">
                  <c:v>78</c:v>
                </c:pt>
                <c:pt idx="9">
                  <c:v>118</c:v>
                </c:pt>
                <c:pt idx="10">
                  <c:v>97</c:v>
                </c:pt>
                <c:pt idx="11">
                  <c:v>56</c:v>
                </c:pt>
                <c:pt idx="12">
                  <c:v>82</c:v>
                </c:pt>
                <c:pt idx="13">
                  <c:v>143</c:v>
                </c:pt>
                <c:pt idx="14">
                  <c:v>117</c:v>
                </c:pt>
                <c:pt idx="15">
                  <c:v>110</c:v>
                </c:pt>
                <c:pt idx="16">
                  <c:v>119</c:v>
                </c:pt>
                <c:pt idx="17">
                  <c:v>129</c:v>
                </c:pt>
                <c:pt idx="18">
                  <c:v>129</c:v>
                </c:pt>
                <c:pt idx="19">
                  <c:v>129</c:v>
                </c:pt>
                <c:pt idx="20">
                  <c:v>211</c:v>
                </c:pt>
                <c:pt idx="21">
                  <c:v>231</c:v>
                </c:pt>
                <c:pt idx="22">
                  <c:v>225</c:v>
                </c:pt>
                <c:pt idx="23">
                  <c:v>191</c:v>
                </c:pt>
                <c:pt idx="24">
                  <c:v>161</c:v>
                </c:pt>
                <c:pt idx="25">
                  <c:v>155</c:v>
                </c:pt>
                <c:pt idx="26">
                  <c:v>150</c:v>
                </c:pt>
                <c:pt idx="27">
                  <c:v>117</c:v>
                </c:pt>
                <c:pt idx="28">
                  <c:v>129</c:v>
                </c:pt>
                <c:pt idx="29">
                  <c:v>106</c:v>
                </c:pt>
                <c:pt idx="30">
                  <c:v>90</c:v>
                </c:pt>
                <c:pt idx="31">
                  <c:v>87</c:v>
                </c:pt>
                <c:pt idx="32">
                  <c:v>67</c:v>
                </c:pt>
              </c:numCache>
            </c:numRef>
          </c:val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 w="14457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Sheet1!$A$1:$AG$1</c:f>
              <c:numCache>
                <c:formatCode>General</c:formatCode>
                <c:ptCount val="33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</c:numCache>
            </c:numRef>
          </c:cat>
          <c:val>
            <c:numRef>
              <c:f>Sheet1!$A$3:$AG$3</c:f>
              <c:numCache>
                <c:formatCode>General</c:formatCode>
                <c:ptCount val="3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87133312"/>
        <c:axId val="187135104"/>
        <c:axId val="0"/>
      </c:bar3DChart>
      <c:catAx>
        <c:axId val="187133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61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49" b="1" i="0" u="none" strike="noStrike" baseline="0">
                <a:solidFill>
                  <a:schemeClr val="tx1"/>
                </a:solidFill>
                <a:latin typeface="Trebuchet MS"/>
                <a:ea typeface="Trebuchet MS"/>
                <a:cs typeface="Trebuchet MS"/>
              </a:defRPr>
            </a:pPr>
            <a:endParaRPr lang="en-US"/>
          </a:p>
        </c:txPr>
        <c:crossAx val="187135104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187135104"/>
        <c:scaling>
          <c:orientation val="minMax"/>
        </c:scaling>
        <c:delete val="0"/>
        <c:axPos val="l"/>
        <c:majorGridlines>
          <c:spPr>
            <a:ln w="3614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1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49" b="1" i="0" u="none" strike="noStrike" baseline="0">
                <a:solidFill>
                  <a:schemeClr val="tx1"/>
                </a:solidFill>
                <a:latin typeface="Trebuchet MS"/>
                <a:ea typeface="Trebuchet MS"/>
                <a:cs typeface="Trebuchet MS"/>
              </a:defRPr>
            </a:pPr>
            <a:endParaRPr lang="en-US"/>
          </a:p>
        </c:txPr>
        <c:crossAx val="187133312"/>
        <c:crosses val="autoZero"/>
        <c:crossBetween val="between"/>
      </c:valAx>
      <c:spPr>
        <a:noFill/>
        <a:ln w="2891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49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5C8F8-B5DB-43D9-85CF-6394458414A4}" type="datetimeFigureOut">
              <a:rPr lang="en-US" smtClean="0"/>
              <a:t>28-May-11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D8B15-1CA3-4651-B523-EF16B1F80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59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28-May-11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3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4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5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8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9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72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dirty="0" smtClean="0">
                <a:solidFill>
                  <a:srgbClr val="FFFFFF"/>
                </a:solidFill>
              </a:rPr>
              <a:t>Georg </a:t>
            </a:r>
            <a:r>
              <a:rPr lang="en-US" sz="1200" b="1" dirty="0" err="1" smtClean="0">
                <a:solidFill>
                  <a:srgbClr val="FFFFFF"/>
                </a:solidFill>
              </a:rPr>
              <a:t>Raffelt</a:t>
            </a:r>
            <a:r>
              <a:rPr lang="en-US" sz="1200" b="1" smtClean="0">
                <a:solidFill>
                  <a:srgbClr val="FFFFFF"/>
                </a:solidFill>
              </a:rPr>
              <a:t>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smtClean="0">
                <a:solidFill>
                  <a:srgbClr val="FFFFFF"/>
                </a:solidFill>
              </a:rPr>
              <a:t>3</a:t>
            </a:r>
            <a:r>
              <a:rPr lang="en-US" sz="1200" b="1" baseline="30000" smtClean="0">
                <a:solidFill>
                  <a:srgbClr val="FFFFFF"/>
                </a:solidFill>
              </a:rPr>
              <a:t>rd</a:t>
            </a:r>
            <a:r>
              <a:rPr lang="en-US" sz="1200" b="1" baseline="0" smtClean="0">
                <a:solidFill>
                  <a:srgbClr val="FFFFFF"/>
                </a:solidFill>
              </a:rPr>
              <a:t> </a:t>
            </a:r>
            <a:r>
              <a:rPr lang="en-US" sz="1200" b="1" smtClean="0">
                <a:solidFill>
                  <a:srgbClr val="FFFFFF"/>
                </a:solidFill>
              </a:rPr>
              <a:t> Schr</a:t>
            </a:r>
            <a:r>
              <a:rPr lang="de-DE" sz="1200" b="1" smtClean="0">
                <a:solidFill>
                  <a:srgbClr val="FFFFFF"/>
                </a:solidFill>
              </a:rPr>
              <a:t>ödinger</a:t>
            </a:r>
            <a:r>
              <a:rPr lang="de-DE" sz="1200" b="1" baseline="0" smtClean="0">
                <a:solidFill>
                  <a:srgbClr val="FFFFFF"/>
                </a:solidFill>
              </a:rPr>
              <a:t> Lecture</a:t>
            </a:r>
            <a:r>
              <a:rPr lang="en-US" sz="1200" b="1" smtClean="0">
                <a:solidFill>
                  <a:srgbClr val="FFFFFF"/>
                </a:solidFill>
              </a:rPr>
              <a:t>,</a:t>
            </a:r>
            <a:r>
              <a:rPr lang="en-US" sz="1200" b="1" baseline="0" smtClean="0">
                <a:solidFill>
                  <a:srgbClr val="FFFFFF"/>
                </a:solidFill>
              </a:rPr>
              <a:t> University Vienna, 19 May 2011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smtClean="0">
                <a:solidFill>
                  <a:srgbClr val="FFFFFF"/>
                </a:solidFill>
              </a:rPr>
              <a:t>3</a:t>
            </a:r>
            <a:r>
              <a:rPr lang="en-US" sz="1200" b="1" baseline="30000" smtClean="0">
                <a:solidFill>
                  <a:srgbClr val="FFFFFF"/>
                </a:solidFill>
              </a:rPr>
              <a:t>rd</a:t>
            </a:r>
            <a:r>
              <a:rPr lang="en-US" sz="1200" b="1" baseline="0" smtClean="0">
                <a:solidFill>
                  <a:srgbClr val="FFFFFF"/>
                </a:solidFill>
              </a:rPr>
              <a:t> </a:t>
            </a:r>
            <a:r>
              <a:rPr lang="en-US" sz="1200" b="1" smtClean="0">
                <a:solidFill>
                  <a:srgbClr val="FFFFFF"/>
                </a:solidFill>
              </a:rPr>
              <a:t> Schrödinger</a:t>
            </a:r>
            <a:r>
              <a:rPr lang="en-US" sz="1200" b="1" baseline="0" smtClean="0">
                <a:solidFill>
                  <a:srgbClr val="FFFFFF"/>
                </a:solidFill>
              </a:rPr>
              <a:t> Lecture</a:t>
            </a:r>
            <a:r>
              <a:rPr lang="en-US" sz="1200" b="1" smtClean="0">
                <a:solidFill>
                  <a:srgbClr val="FFFFFF"/>
                </a:solidFill>
              </a:rPr>
              <a:t>,</a:t>
            </a:r>
            <a:r>
              <a:rPr lang="en-US" sz="1200" b="1" baseline="0" smtClean="0">
                <a:solidFill>
                  <a:srgbClr val="FFFFFF"/>
                </a:solidFill>
              </a:rPr>
              <a:t> University Vienna, 19 May 2011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1" y="276799"/>
            <a:ext cx="8295323" cy="1151996"/>
          </a:xfrm>
          <a:prstGeom prst="rect">
            <a:avLst/>
          </a:prstGeom>
        </p:spPr>
        <p:txBody>
          <a:bodyPr vert="horz" lIns="92144" tIns="46072" rIns="92144" bIns="460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1" y="1612798"/>
            <a:ext cx="8295323" cy="4561584"/>
          </a:xfrm>
          <a:prstGeom prst="rect">
            <a:avLst/>
          </a:prstGeom>
        </p:spPr>
        <p:txBody>
          <a:bodyPr vert="horz" lIns="92144" tIns="46072" rIns="92144" bIns="460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1" y="6406380"/>
            <a:ext cx="2150639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28-May-11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0" y="6406380"/>
            <a:ext cx="2918725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8" y="6406380"/>
            <a:ext cx="2150639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3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2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4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545" indent="-345545" algn="l" defTabSz="9214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679" indent="-287953" algn="l" defTabSz="9214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815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540" indent="-230364" algn="l" defTabSz="9214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263" indent="-230364" algn="l" defTabSz="9214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3991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4716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5442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166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726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451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177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903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3627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354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079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5805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8.jpg"/><Relationship Id="rId7" Type="http://schemas.openxmlformats.org/officeDocument/2006/relationships/image" Target="../media/image6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0.png"/><Relationship Id="rId5" Type="http://schemas.openxmlformats.org/officeDocument/2006/relationships/image" Target="../media/image19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7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30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11" Type="http://schemas.openxmlformats.org/officeDocument/2006/relationships/image" Target="../media/image21.jpeg"/><Relationship Id="rId5" Type="http://schemas.openxmlformats.org/officeDocument/2006/relationships/image" Target="../media/image17.jpeg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0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2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4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animations\selfmod.mov" TargetMode="External"/><Relationship Id="rId1" Type="http://schemas.microsoft.com/office/2007/relationships/media" Target="file:///C:\Users\Georg%20Raffelt\Desktop\animations\selfmod.mov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1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0.png"/><Relationship Id="rId5" Type="http://schemas.openxmlformats.org/officeDocument/2006/relationships/image" Target="../media/image41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9.jp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animations\pendulum.mov" TargetMode="External"/><Relationship Id="rId1" Type="http://schemas.microsoft.com/office/2007/relationships/media" Target="file:///C:\Users\Georg%20Raffelt\Desktop\animations\pendulum.mov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0.jpeg"/><Relationship Id="rId7" Type="http://schemas.openxmlformats.org/officeDocument/2006/relationships/image" Target="../media/image11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2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file:///C:\Users\Georg%20Raffelt\Desktop\animations\split2.mov" TargetMode="External"/><Relationship Id="rId7" Type="http://schemas.openxmlformats.org/officeDocument/2006/relationships/image" Target="../media/image106.png"/><Relationship Id="rId2" Type="http://schemas.openxmlformats.org/officeDocument/2006/relationships/video" Target="file:///C:\Users\Georg%20Raffelt\Desktop\animations\split.mov" TargetMode="External"/><Relationship Id="rId1" Type="http://schemas.microsoft.com/office/2007/relationships/media" Target="file:///C:\Users\Georg%20Raffelt\Desktop\animations\split.mov" TargetMode="External"/><Relationship Id="rId6" Type="http://schemas.openxmlformats.org/officeDocument/2006/relationships/image" Target="../media/image105.png"/><Relationship Id="rId5" Type="http://schemas.openxmlformats.org/officeDocument/2006/relationships/slideLayout" Target="../slideLayouts/slideLayout1.xml"/><Relationship Id="rId4" Type="http://schemas.openxmlformats.org/officeDocument/2006/relationships/video" Target="file:///C:\Users\Georg%20Raffelt\Desktop\animations\split2.mo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00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file:///C:\Users\Georg%20Raffelt\Desktop\animations\SNnor.mov" TargetMode="External"/><Relationship Id="rId7" Type="http://schemas.openxmlformats.org/officeDocument/2006/relationships/image" Target="../media/image1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9.png"/><Relationship Id="rId5" Type="http://schemas.openxmlformats.org/officeDocument/2006/relationships/slideLayout" Target="../slideLayouts/slideLayout1.xml"/><Relationship Id="rId4" Type="http://schemas.openxmlformats.org/officeDocument/2006/relationships/video" Target="file:///C:\Users\Georg%20Raffelt\Desktop\animations\SNnor.mo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1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7.png"/><Relationship Id="rId9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230.png"/><Relationship Id="rId5" Type="http://schemas.openxmlformats.org/officeDocument/2006/relationships/image" Target="../media/image170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Collective Neutrino </a:t>
            </a:r>
            <a:r>
              <a:rPr lang="en-US" smtClean="0"/>
              <a:t>Oscillations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29" y="-1"/>
            <a:ext cx="9217153" cy="69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2" y="719607"/>
            <a:ext cx="7201000" cy="50251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29" y="0"/>
            <a:ext cx="9217153" cy="791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000" b="1">
                <a:solidFill>
                  <a:srgbClr val="4D4D4D"/>
                </a:solidFill>
              </a:rPr>
              <a:t>Collective Neutrino Oscillations</a:t>
            </a:r>
            <a:endParaRPr lang="en-US" sz="2000" b="1">
              <a:solidFill>
                <a:srgbClr val="4D4D4D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30" y="5649657"/>
            <a:ext cx="9217153" cy="122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3200" b="1">
                <a:solidFill>
                  <a:srgbClr val="4D4D4D"/>
                </a:solidFill>
              </a:rPr>
              <a:t>Georg G. Raffelt</a:t>
            </a:r>
          </a:p>
          <a:p>
            <a:pPr algn="ctr"/>
            <a:r>
              <a:rPr lang="en-US" sz="3200" b="1" smtClean="0">
                <a:solidFill>
                  <a:srgbClr val="4D4D4D"/>
                </a:solidFill>
                <a:latin typeface="+mj-lt"/>
              </a:rPr>
              <a:t>3</a:t>
            </a:r>
            <a:r>
              <a:rPr lang="en-US" sz="3200" b="1" baseline="30000" smtClean="0">
                <a:solidFill>
                  <a:srgbClr val="4D4D4D"/>
                </a:solidFill>
                <a:latin typeface="+mj-lt"/>
              </a:rPr>
              <a:t>rd</a:t>
            </a:r>
            <a:r>
              <a:rPr lang="en-US" sz="3200" b="1" smtClean="0">
                <a:solidFill>
                  <a:srgbClr val="4D4D4D"/>
                </a:solidFill>
                <a:latin typeface="+mj-lt"/>
              </a:rPr>
              <a:t> Schr</a:t>
            </a:r>
            <a:r>
              <a:rPr lang="de-DE" sz="3200" b="1" smtClean="0">
                <a:solidFill>
                  <a:srgbClr val="4D4D4D"/>
                </a:solidFill>
                <a:latin typeface="+mj-lt"/>
              </a:rPr>
              <a:t>ödinger Lecture, Thursday 19 May 2011</a:t>
            </a:r>
          </a:p>
        </p:txBody>
      </p:sp>
    </p:spTree>
    <p:extLst>
      <p:ext uri="{BB962C8B-B14F-4D97-AF65-F5344CB8AC3E}">
        <p14:creationId xmlns:p14="http://schemas.microsoft.com/office/powerpoint/2010/main" val="31659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" y="503577"/>
            <a:ext cx="9217025" cy="61924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3168353" y="791997"/>
            <a:ext cx="2880320" cy="4535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144016" y="791997"/>
            <a:ext cx="2880320" cy="4535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192689" y="791997"/>
            <a:ext cx="2880320" cy="4535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6" y="1367931"/>
            <a:ext cx="2880166" cy="2880166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3" y="1368097"/>
            <a:ext cx="2880000" cy="2880000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09" y="1368097"/>
            <a:ext cx="2880000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 Phases of Neutrino Emission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8908" y="791997"/>
            <a:ext cx="28803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Prompt </a:t>
            </a:r>
            <a:r>
              <a:rPr lang="en-US" sz="2000" b="1">
                <a:solidFill>
                  <a:srgbClr val="003399"/>
                </a:solidFill>
              </a:rPr>
              <a:t> </a:t>
            </a:r>
            <a:r>
              <a:rPr lang="en-US" sz="2000" b="1">
                <a:solidFill>
                  <a:srgbClr val="003399"/>
                </a:solidFill>
                <a:effectLst/>
                <a:latin typeface="Symbol" pitchFamily="18" charset="2"/>
              </a:rPr>
              <a:t>n</a:t>
            </a:r>
            <a:r>
              <a:rPr lang="en-US" sz="2800" b="1" baseline="-25000">
                <a:solidFill>
                  <a:srgbClr val="003399"/>
                </a:solidFill>
              </a:rPr>
              <a:t>e</a:t>
            </a:r>
            <a:r>
              <a:rPr lang="en-US" sz="2000" b="1">
                <a:solidFill>
                  <a:srgbClr val="003399"/>
                </a:solidFill>
                <a:effectLst/>
              </a:rPr>
              <a:t> </a:t>
            </a:r>
            <a:r>
              <a:rPr lang="en-US" sz="1100" b="1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b="1" smtClean="0">
                <a:solidFill>
                  <a:srgbClr val="003399"/>
                </a:solidFill>
                <a:effectLst/>
              </a:rPr>
              <a:t>burst</a:t>
            </a:r>
            <a:endParaRPr lang="en-US" sz="2000" b="1">
              <a:solidFill>
                <a:srgbClr val="003399"/>
              </a:solidFill>
              <a:effectLst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183245" y="791997"/>
            <a:ext cx="28803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Accretion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192689" y="791997"/>
            <a:ext cx="28803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Cooling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44016" y="4319985"/>
            <a:ext cx="288032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effectLst/>
              </a:rPr>
              <a:t> Shock breakout</a:t>
            </a:r>
          </a:p>
          <a:p>
            <a:pPr algn="l">
              <a:buFontTx/>
              <a:buChar char="•"/>
            </a:pPr>
            <a:r>
              <a:rPr lang="en-US" sz="2000">
                <a:effectLst/>
              </a:rPr>
              <a:t> De-leptonization of</a:t>
            </a:r>
          </a:p>
          <a:p>
            <a:pPr algn="l"/>
            <a:r>
              <a:rPr lang="en-US" sz="2000">
                <a:effectLst/>
              </a:rPr>
              <a:t>   outer core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4"/>
              <p:cNvSpPr>
                <a:spLocks noChangeArrowheads="1"/>
              </p:cNvSpPr>
              <p:nvPr/>
            </p:nvSpPr>
            <p:spPr bwMode="auto">
              <a:xfrm>
                <a:off x="3168353" y="4319985"/>
                <a:ext cx="2880320" cy="10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z="2000" smtClean="0">
                    <a:effectLst/>
                  </a:rPr>
                  <a:t> Shock stalls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effectLst/>
                        <a:latin typeface="Cambria Math"/>
                      </a:rPr>
                      <m:t> </m:t>
                    </m:r>
                    <m:r>
                      <a:rPr lang="en-US" sz="2000" i="1" smtClean="0"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z="2000" smtClean="0">
                    <a:effectLst/>
                  </a:rPr>
                  <a:t> </a:t>
                </a:r>
                <a:r>
                  <a:rPr lang="en-US" sz="2000">
                    <a:effectLst/>
                  </a:rPr>
                  <a:t>150 km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effectLst/>
                  </a:rPr>
                  <a:t> Neutrinos powered by</a:t>
                </a:r>
              </a:p>
              <a:p>
                <a:pPr algn="l"/>
                <a:r>
                  <a:rPr lang="en-US" sz="2000">
                    <a:effectLst/>
                  </a:rPr>
                  <a:t>   infalling matter</a:t>
                </a:r>
              </a:p>
            </p:txBody>
          </p:sp>
        </mc:Choice>
        <mc:Fallback xmlns="">
          <p:sp>
            <p:nvSpPr>
              <p:cNvPr id="13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8353" y="4319985"/>
                <a:ext cx="2880320" cy="1007996"/>
              </a:xfrm>
              <a:prstGeom prst="rect">
                <a:avLst/>
              </a:prstGeom>
              <a:blipFill rotWithShape="1">
                <a:blip r:embed="rId5"/>
                <a:stretch>
                  <a:fillRect l="-2542" t="-3636" b="-109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92689" y="4319985"/>
            <a:ext cx="288032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>
                <a:effectLst/>
              </a:rPr>
              <a:t>Cooling </a:t>
            </a:r>
            <a:r>
              <a:rPr lang="en-US" sz="2000">
                <a:effectLst/>
              </a:rPr>
              <a:t>on </a:t>
            </a:r>
            <a:r>
              <a:rPr lang="en-US" sz="2000" smtClean="0">
                <a:effectLst/>
              </a:rPr>
              <a:t>neutrino</a:t>
            </a:r>
          </a:p>
          <a:p>
            <a:pPr algn="ctr"/>
            <a:r>
              <a:rPr lang="en-US" sz="2000" smtClean="0">
                <a:effectLst/>
              </a:rPr>
              <a:t>diffusion </a:t>
            </a:r>
            <a:r>
              <a:rPr lang="en-US" sz="2000">
                <a:effectLst/>
              </a:rPr>
              <a:t>time scale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03943" y="5471980"/>
            <a:ext cx="8209846" cy="10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Spherically symmetric model (10.8 M</a:t>
            </a:r>
            <a:r>
              <a:rPr lang="en-US" sz="2000" baseline="-2500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000">
                <a:solidFill>
                  <a:srgbClr val="003399"/>
                </a:solidFill>
                <a:effectLst/>
              </a:rPr>
              <a:t>) with Boltzmann neutrino transport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Explosion manually triggered by enhanced CC interaction rate</a:t>
            </a:r>
          </a:p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Fischer et al. (Basel group), A&amp;A 517:A80</a:t>
            </a:r>
            <a:r>
              <a:rPr lang="en-US" sz="2000" smtClean="0">
                <a:solidFill>
                  <a:schemeClr val="tx1"/>
                </a:solidFill>
                <a:effectLst/>
              </a:rPr>
              <a:t>, 2010 </a:t>
            </a:r>
            <a:r>
              <a:rPr lang="en-US" sz="2000">
                <a:solidFill>
                  <a:schemeClr val="tx1"/>
                </a:solidFill>
                <a:effectLst/>
              </a:rPr>
              <a:t>[arxiv:0908.1871]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43892" y="791617"/>
            <a:ext cx="2880320" cy="4535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168392" y="791617"/>
            <a:ext cx="2880320" cy="4535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192812" y="791617"/>
            <a:ext cx="2880320" cy="4535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43972" y="4392117"/>
            <a:ext cx="8929080" cy="936130"/>
            <a:chOff x="143972" y="4392117"/>
            <a:chExt cx="8929080" cy="9361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143972" y="4392277"/>
                  <a:ext cx="2880320" cy="93597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smtClean="0">
                      <a:solidFill>
                        <a:schemeClr val="bg1"/>
                      </a:solidFill>
                    </a:rPr>
                    <a:t>No large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bg1"/>
                      </a:solidFill>
                    </a:rPr>
                    <a:t> detector</a:t>
                  </a:r>
                </a:p>
                <a:p>
                  <a:pPr algn="ctr"/>
                  <a:r>
                    <a:rPr lang="en-US" sz="2000" smtClean="0">
                      <a:solidFill>
                        <a:schemeClr val="bg1"/>
                      </a:solidFill>
                    </a:rPr>
                    <a:t>available</a:t>
                  </a:r>
                  <a:endParaRPr lang="en-US" sz="20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972" y="4392277"/>
                  <a:ext cx="2880320" cy="93597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192732" y="4392117"/>
                  <a:ext cx="2880320" cy="93597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  </a:t>
                  </a:r>
                  <a:r>
                    <a:rPr lang="en-US" sz="2000" smtClean="0">
                      <a:solidFill>
                        <a:schemeClr val="bg1"/>
                      </a:solidFill>
                    </a:rPr>
                    <a:t>Smaller </a:t>
                  </a:r>
                  <a:r>
                    <a:rPr lang="en-US" sz="2000">
                      <a:solidFill>
                        <a:schemeClr val="bg1"/>
                      </a:solidFill>
                    </a:rPr>
                    <a:t>fluxes and </a:t>
                  </a:r>
                  <a:r>
                    <a:rPr lang="en-US" sz="2000" smtClean="0">
                      <a:solidFill>
                        <a:schemeClr val="bg1"/>
                      </a:solidFill>
                    </a:rPr>
                    <a:t>small</a:t>
                  </a:r>
                  <a:endParaRPr lang="en-US" sz="2000">
                    <a:solidFill>
                      <a:schemeClr val="bg1"/>
                    </a:solidFill>
                  </a:endParaRPr>
                </a:p>
                <a:p>
                  <a:r>
                    <a:rPr lang="en-US" sz="2000" smtClean="0">
                      <a:solidFill>
                        <a:schemeClr val="bg1"/>
                      </a:solidFill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000">
                      <a:solidFill>
                        <a:schemeClr val="bg1"/>
                      </a:solidFill>
                    </a:rPr>
                    <a:t>-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</a:rPr>
                    <a:t>flux differences</a:t>
                  </a: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2732" y="4392117"/>
                  <a:ext cx="2880320" cy="93597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3168392" y="4392117"/>
                  <a:ext cx="2880320" cy="935970"/>
                </a:xfrm>
                <a:prstGeom prst="rect">
                  <a:avLst/>
                </a:prstGeom>
                <a:solidFill>
                  <a:srgbClr val="C0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smtClean="0">
                      <a:solidFill>
                        <a:schemeClr val="bg1"/>
                      </a:solidFill>
                    </a:rPr>
                    <a:t>  </a:t>
                  </a:r>
                  <a:r>
                    <a:rPr lang="en-US" sz="2000"/>
                    <a:t>Large fluxes and </a:t>
                  </a:r>
                  <a:r>
                    <a:rPr lang="en-US" sz="2000" smtClean="0"/>
                    <a:t>large</a:t>
                  </a:r>
                  <a:endParaRPr lang="en-US" sz="2000"/>
                </a:p>
                <a:p>
                  <a:r>
                    <a:rPr lang="en-US" sz="2000"/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000"/>
                    <a:t>-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sz="2000"/>
                    <a:t> flux differences</a:t>
                  </a: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392" y="4392117"/>
                  <a:ext cx="2880320" cy="93597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923"/>
                  </a:stretch>
                </a:blipFill>
                <a:ln w="95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96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Level-Crossing Diagram in a Supernova Envelope</a:t>
            </a:r>
          </a:p>
        </p:txBody>
      </p:sp>
      <p:graphicFrame>
        <p:nvGraphicFramePr>
          <p:cNvPr id="3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770864"/>
              </p:ext>
            </p:extLst>
          </p:nvPr>
        </p:nvGraphicFramePr>
        <p:xfrm>
          <a:off x="144016" y="1223995"/>
          <a:ext cx="4392488" cy="395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PHOTO-PAINT" r:id="rId3" imgW="1447558" imgH="1295293" progId="CorelPhotoPaint.Image.12">
                  <p:embed/>
                </p:oleObj>
              </mc:Choice>
              <mc:Fallback>
                <p:oleObj name="PHOTO-PAINT" r:id="rId3" imgW="1447558" imgH="1295293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016" y="1223995"/>
                        <a:ext cx="4392488" cy="3959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D0C8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215706"/>
              </p:ext>
            </p:extLst>
          </p:nvPr>
        </p:nvGraphicFramePr>
        <p:xfrm>
          <a:off x="4680521" y="1223995"/>
          <a:ext cx="4392488" cy="395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CorelPhotoPaint.Image.10" r:id="rId5" imgW="1447558" imgH="1295293" progId="CorelPhotoPaint.Image.10">
                  <p:embed/>
                </p:oleObj>
              </mc:Choice>
              <mc:Fallback>
                <p:oleObj name="CorelPhotoPaint.Image.10" r:id="rId5" imgW="1447558" imgH="1295293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521" y="1223995"/>
                        <a:ext cx="4392488" cy="3959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D0C8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144016" y="647998"/>
            <a:ext cx="439248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Normal mass hierarchy</a:t>
            </a: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4680521" y="647998"/>
            <a:ext cx="439248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Inverted mass hierarchy</a:t>
            </a:r>
          </a:p>
        </p:txBody>
      </p:sp>
      <p:sp>
        <p:nvSpPr>
          <p:cNvPr id="7" name="Rectangle 1031"/>
          <p:cNvSpPr>
            <a:spLocks noChangeArrowheads="1"/>
          </p:cNvSpPr>
          <p:nvPr/>
        </p:nvSpPr>
        <p:spPr bwMode="auto">
          <a:xfrm>
            <a:off x="144016" y="5903979"/>
            <a:ext cx="8928993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Dighe &amp; Smirnov, Identifying the neutrino mass spectrum from a supernova</a:t>
            </a:r>
          </a:p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neutrino burst, astro-ph/9907423</a:t>
            </a: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693077" y="4967982"/>
            <a:ext cx="15121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Vacuum</a:t>
            </a:r>
          </a:p>
        </p:txBody>
      </p:sp>
      <p:sp>
        <p:nvSpPr>
          <p:cNvPr id="9" name="Rectangle 1033"/>
          <p:cNvSpPr>
            <a:spLocks noChangeArrowheads="1"/>
          </p:cNvSpPr>
          <p:nvPr/>
        </p:nvSpPr>
        <p:spPr bwMode="auto">
          <a:xfrm>
            <a:off x="6678743" y="4967982"/>
            <a:ext cx="15121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Vacuum</a:t>
            </a:r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flipH="1">
            <a:off x="3699411" y="3212988"/>
            <a:ext cx="432048" cy="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21041008" flipH="1">
            <a:off x="1800200" y="3298489"/>
            <a:ext cx="432048" cy="150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8938067" flipH="1">
            <a:off x="517558" y="3779987"/>
            <a:ext cx="432048" cy="150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3" name="Line 1037"/>
          <p:cNvSpPr>
            <a:spLocks noChangeShapeType="1"/>
          </p:cNvSpPr>
          <p:nvPr/>
        </p:nvSpPr>
        <p:spPr bwMode="auto">
          <a:xfrm rot="19892677" flipH="1">
            <a:off x="3726414" y="1844994"/>
            <a:ext cx="432048" cy="150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4" name="Line 1038"/>
          <p:cNvSpPr>
            <a:spLocks noChangeShapeType="1"/>
          </p:cNvSpPr>
          <p:nvPr/>
        </p:nvSpPr>
        <p:spPr bwMode="auto">
          <a:xfrm flipH="1">
            <a:off x="1840705" y="2105992"/>
            <a:ext cx="432048" cy="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5" name="Line 1039"/>
          <p:cNvSpPr>
            <a:spLocks noChangeShapeType="1"/>
          </p:cNvSpPr>
          <p:nvPr/>
        </p:nvSpPr>
        <p:spPr bwMode="auto">
          <a:xfrm>
            <a:off x="607568" y="2105992"/>
            <a:ext cx="432048" cy="0"/>
          </a:xfrm>
          <a:prstGeom prst="line">
            <a:avLst/>
          </a:prstGeom>
          <a:noFill/>
          <a:ln w="38100">
            <a:solidFill>
              <a:srgbClr val="CB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958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Oscillation of Supernova Anti-Neutrinos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64742" y="884201"/>
                <a:ext cx="2880274" cy="249977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r>
                  <a:rPr lang="en-US" sz="2400" smtClean="0">
                    <a:solidFill>
                      <a:schemeClr val="tx1"/>
                    </a:solidFill>
                  </a:rPr>
                  <a:t>Basel accretion phase</a:t>
                </a:r>
              </a:p>
              <a:p>
                <a:r>
                  <a:rPr lang="en-US" sz="2400" smtClean="0">
                    <a:solidFill>
                      <a:schemeClr val="tx1"/>
                    </a:solidFill>
                  </a:rPr>
                  <a:t>model 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10.8 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sz="1000">
                  <a:solidFill>
                    <a:schemeClr val="tx1"/>
                  </a:solidFill>
                </a:endParaRPr>
              </a:p>
              <a:p>
                <a:r>
                  <a:rPr lang="en-US" sz="2400" smtClean="0">
                    <a:solidFill>
                      <a:schemeClr val="tx1"/>
                    </a:solidFill>
                  </a:rPr>
                  <a:t>Detection spectrum</a:t>
                </a:r>
              </a:p>
              <a:p>
                <a:r>
                  <a:rPr lang="en-US" sz="2400" smtClean="0">
                    <a:solidFill>
                      <a:schemeClr val="tx1"/>
                    </a:solidFill>
                  </a:rPr>
                  <a:t>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sz="2400" b="0" smtClean="0">
                  <a:solidFill>
                    <a:schemeClr val="tx1"/>
                  </a:solidFill>
                </a:endParaRPr>
              </a:p>
              <a:p>
                <a:r>
                  <a:rPr lang="en-US" sz="2400" smtClean="0">
                    <a:solidFill>
                      <a:schemeClr val="tx1"/>
                    </a:solidFill>
                  </a:rPr>
                  <a:t>(water Cherenkov or</a:t>
                </a:r>
              </a:p>
              <a:p>
                <a:r>
                  <a:rPr lang="en-US" sz="2400" smtClean="0">
                    <a:solidFill>
                      <a:schemeClr val="tx1"/>
                    </a:solidFill>
                  </a:rPr>
                  <a:t>scintillator detectors)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742" y="884201"/>
                <a:ext cx="2880274" cy="2499776"/>
              </a:xfrm>
              <a:prstGeom prst="rect">
                <a:avLst/>
              </a:prstGeom>
              <a:blipFill rotWithShape="1">
                <a:blip r:embed="rId2"/>
                <a:stretch>
                  <a:fillRect l="-3390" t="-1951" r="-2542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43892" y="863627"/>
            <a:ext cx="6192000" cy="4824670"/>
            <a:chOff x="143892" y="863627"/>
            <a:chExt cx="6192000" cy="48246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92" y="863627"/>
              <a:ext cx="6192000" cy="48246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25481" y="2087797"/>
              <a:ext cx="2335191" cy="108015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200" smtClean="0">
                  <a:solidFill>
                    <a:srgbClr val="C00000"/>
                  </a:solidFill>
                </a:rPr>
                <a:t>Partial swap</a:t>
              </a:r>
            </a:p>
            <a:p>
              <a:r>
                <a:rPr lang="en-US" sz="2200" smtClean="0">
                  <a:solidFill>
                    <a:srgbClr val="C00000"/>
                  </a:solidFill>
                </a:rPr>
                <a:t>(Normal hierarchy)</a:t>
              </a:r>
            </a:p>
            <a:p>
              <a:endParaRPr 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109002" y="2519857"/>
              <a:ext cx="329180" cy="145805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w="lg" len="lg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4752" y="863627"/>
            <a:ext cx="9000264" cy="5688790"/>
            <a:chOff x="144752" y="863627"/>
            <a:chExt cx="9000264" cy="5688790"/>
          </a:xfrm>
        </p:grpSpPr>
        <p:pic>
          <p:nvPicPr>
            <p:cNvPr id="20" name="Picture 19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52" y="863627"/>
              <a:ext cx="6192000" cy="4824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425481" y="2087797"/>
              <a:ext cx="2335191" cy="108015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200" smtClean="0">
                  <a:solidFill>
                    <a:srgbClr val="C00000"/>
                  </a:solidFill>
                </a:rPr>
                <a:t>Partial swap</a:t>
              </a:r>
            </a:p>
            <a:p>
              <a:r>
                <a:rPr lang="en-US" sz="2200" smtClean="0">
                  <a:solidFill>
                    <a:srgbClr val="C00000"/>
                  </a:solidFill>
                </a:rPr>
                <a:t>(Normal hierarchy)</a:t>
              </a:r>
            </a:p>
            <a:p>
              <a:r>
                <a:rPr lang="en-US" sz="2200" smtClean="0">
                  <a:solidFill>
                    <a:srgbClr val="C00000"/>
                  </a:solidFill>
                </a:rPr>
                <a:t>w/ Earth effects</a:t>
              </a:r>
              <a:endParaRPr 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3121702" y="2519857"/>
              <a:ext cx="329180" cy="14580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44752" y="5782707"/>
              <a:ext cx="8856370" cy="7697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rgbClr val="C00000"/>
                  </a:solidFill>
                </a:rPr>
                <a:t>Detecting Earth effects requires good energy resolution</a:t>
              </a:r>
            </a:p>
            <a:p>
              <a:pPr algn="ctr"/>
              <a:r>
                <a:rPr lang="en-US" sz="2400" smtClean="0">
                  <a:solidFill>
                    <a:srgbClr val="C00000"/>
                  </a:solidFill>
                </a:rPr>
                <a:t>(Large scintillator detector, e.g. LENA, or megaton water Cherenkov)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64742" y="4036257"/>
              <a:ext cx="2880274" cy="86412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en-US" sz="2400" smtClean="0"/>
                <a:t>8000 km path length</a:t>
              </a:r>
            </a:p>
            <a:p>
              <a:r>
                <a:rPr lang="en-US" sz="2400" smtClean="0"/>
                <a:t>in Earth assumed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772658" y="1102326"/>
                <a:ext cx="262796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200" smtClean="0">
                    <a:solidFill>
                      <a:srgbClr val="003399"/>
                    </a:solidFill>
                  </a:rPr>
                  <a:t>Original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spectrum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  (no oscillations)</a:t>
                </a:r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658" y="1102326"/>
                <a:ext cx="2627964" cy="769441"/>
              </a:xfrm>
              <a:prstGeom prst="rect">
                <a:avLst/>
              </a:prstGeom>
              <a:blipFill rotWithShape="1">
                <a:blip r:embed="rId5"/>
                <a:stretch>
                  <a:fillRect l="-2552" t="-4762" r="-2552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57092" y="3299267"/>
                <a:ext cx="2304320" cy="792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en-US" sz="2200" smtClean="0">
                    <a:solidFill>
                      <a:srgbClr val="008000"/>
                    </a:solidFill>
                  </a:rPr>
                  <a:t>Full swap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008000"/>
                        </a:solidFill>
                        <a:latin typeface="Cambria Math"/>
                      </a:rPr>
                      <m:t>↔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endParaRPr lang="en-US" sz="2200" smtClean="0">
                  <a:solidFill>
                    <a:srgbClr val="008000"/>
                  </a:solidFill>
                </a:endParaRPr>
              </a:p>
              <a:p>
                <a:pPr algn="r"/>
                <a:r>
                  <a:rPr lang="en-US" sz="2200" smtClean="0">
                    <a:solidFill>
                      <a:srgbClr val="008000"/>
                    </a:solidFill>
                  </a:rPr>
                  <a:t>       (Inverted Hier.)</a:t>
                </a:r>
                <a:endParaRPr lang="en-US" sz="220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092" y="3299267"/>
                <a:ext cx="2304320" cy="792110"/>
              </a:xfrm>
              <a:prstGeom prst="rect">
                <a:avLst/>
              </a:prstGeom>
              <a:blipFill rotWithShape="1">
                <a:blip r:embed="rId6"/>
                <a:stretch>
                  <a:fillRect l="-1058" t="-4615" r="-3704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0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Signature of Flavor Oscillations (Accretion Phase)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43892" y="756287"/>
            <a:ext cx="8929240" cy="4860000"/>
            <a:chOff x="143892" y="719607"/>
            <a:chExt cx="8929240" cy="5184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22"/>
                <p:cNvSpPr>
                  <a:spLocks noChangeArrowheads="1"/>
                </p:cNvSpPr>
                <p:nvPr/>
              </p:nvSpPr>
              <p:spPr bwMode="auto">
                <a:xfrm>
                  <a:off x="2592532" y="2447707"/>
                  <a:ext cx="431999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smtClean="0"/>
                    <a:t>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≳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</m:oMath>
                  </a14:m>
                  <a:endParaRPr lang="en-US" sz="2400" smtClean="0"/>
                </a:p>
              </p:txBody>
            </p:sp>
          </mc:Choice>
          <mc:Fallback xmlns="">
            <p:sp>
              <p:nvSpPr>
                <p:cNvPr id="4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532" y="2447707"/>
                  <a:ext cx="4319990" cy="57600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27"/>
                <p:cNvSpPr>
                  <a:spLocks noChangeArrowheads="1"/>
                </p:cNvSpPr>
                <p:nvPr/>
              </p:nvSpPr>
              <p:spPr bwMode="auto">
                <a:xfrm>
                  <a:off x="6913132" y="244776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≲</m:t>
                        </m:r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sup>
                        </m:sSup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9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3132" y="2447767"/>
                  <a:ext cx="2160000" cy="57600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28"/>
                <p:cNvSpPr>
                  <a:spLocks noChangeArrowheads="1"/>
                </p:cNvSpPr>
                <p:nvPr/>
              </p:nvSpPr>
              <p:spPr bwMode="auto">
                <a:xfrm>
                  <a:off x="144202" y="244776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13</m:t>
                              </m:r>
                            </m:sub>
                          </m:sSub>
                        </m:e>
                      </m:func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202" y="2447767"/>
                  <a:ext cx="2448330" cy="5760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592974" y="719607"/>
              <a:ext cx="6480157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1-3-mixing  scenarios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9" name="Rectangle 37"/>
            <p:cNvSpPr>
              <a:spLocks noChangeArrowheads="1"/>
            </p:cNvSpPr>
            <p:nvPr/>
          </p:nvSpPr>
          <p:spPr bwMode="auto">
            <a:xfrm>
              <a:off x="2592532" y="1295607"/>
              <a:ext cx="216000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0" name="Rectangle 38"/>
            <p:cNvSpPr>
              <a:spLocks noChangeArrowheads="1"/>
            </p:cNvSpPr>
            <p:nvPr/>
          </p:nvSpPr>
          <p:spPr bwMode="auto">
            <a:xfrm>
              <a:off x="4752832" y="1295607"/>
              <a:ext cx="216000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6912822" y="1295607"/>
              <a:ext cx="216000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8"/>
                <p:cNvSpPr>
                  <a:spLocks noChangeArrowheads="1"/>
                </p:cNvSpPr>
                <p:nvPr/>
              </p:nvSpPr>
              <p:spPr bwMode="auto">
                <a:xfrm>
                  <a:off x="143892" y="359992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 survival prob. </a:t>
                  </a:r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892" y="3599927"/>
                  <a:ext cx="2448330" cy="57600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3722" b="-16484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2592222" y="187162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 Normal  (NH)</a:t>
              </a: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4752522" y="18716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/>
                <a:t>  </a:t>
              </a:r>
              <a:r>
                <a:rPr lang="en-US" sz="2400" smtClean="0"/>
                <a:t>Inverted  (IH)</a:t>
              </a: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912822" y="18716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 Any  (NH/IH)</a:t>
              </a: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43892" y="1871687"/>
              <a:ext cx="244833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r"/>
              <a:r>
                <a:rPr lang="en-US" sz="2400" smtClean="0">
                  <a:solidFill>
                    <a:schemeClr val="bg1"/>
                  </a:solidFill>
                </a:rPr>
                <a:t>Mass ordering </a:t>
              </a: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2592532" y="3023847"/>
              <a:ext cx="431999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adiabatic</a:t>
              </a:r>
              <a:endParaRPr lang="en-US" sz="2400"/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6913132" y="302384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non-adiabatic</a:t>
              </a:r>
              <a:endParaRPr lang="en-US" sz="2400"/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144202" y="3023847"/>
              <a:ext cx="244833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r"/>
              <a:r>
                <a:rPr lang="en-US" sz="2400" smtClean="0">
                  <a:solidFill>
                    <a:schemeClr val="bg1"/>
                  </a:solidFill>
                </a:rPr>
                <a:t>MSW conversion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2592232" y="359992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0</a:t>
              </a:r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23"/>
                <p:cNvSpPr>
                  <a:spLocks noChangeArrowheads="1"/>
                </p:cNvSpPr>
                <p:nvPr/>
              </p:nvSpPr>
              <p:spPr bwMode="auto">
                <a:xfrm>
                  <a:off x="4752532" y="359992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≈0.3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6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52532" y="3599927"/>
                  <a:ext cx="2160000" cy="57600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23"/>
                <p:cNvSpPr>
                  <a:spLocks noChangeArrowheads="1"/>
                </p:cNvSpPr>
                <p:nvPr/>
              </p:nvSpPr>
              <p:spPr bwMode="auto">
                <a:xfrm>
                  <a:off x="6912832" y="359992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≈0.3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8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2832" y="3599927"/>
                  <a:ext cx="2160000" cy="57600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28"/>
                <p:cNvSpPr>
                  <a:spLocks noChangeArrowheads="1"/>
                </p:cNvSpPr>
                <p:nvPr/>
              </p:nvSpPr>
              <p:spPr bwMode="auto">
                <a:xfrm>
                  <a:off x="143892" y="417600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:r>
                    <a:rPr lang="en-US" sz="2400" smtClean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 survival prob. </a:t>
                  </a:r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892" y="4176007"/>
                  <a:ext cx="2448330" cy="57600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1111" r="-3722" b="-16667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22"/>
            <p:cNvSpPr>
              <a:spLocks noChangeArrowheads="1"/>
            </p:cNvSpPr>
            <p:nvPr/>
          </p:nvSpPr>
          <p:spPr bwMode="auto">
            <a:xfrm>
              <a:off x="4752532" y="417600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0</a:t>
              </a:r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23"/>
                <p:cNvSpPr>
                  <a:spLocks noChangeArrowheads="1"/>
                </p:cNvSpPr>
                <p:nvPr/>
              </p:nvSpPr>
              <p:spPr bwMode="auto">
                <a:xfrm>
                  <a:off x="2592975" y="417600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≈0.7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41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975" y="4176007"/>
                  <a:ext cx="2160000" cy="57600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23"/>
                <p:cNvSpPr>
                  <a:spLocks noChangeArrowheads="1"/>
                </p:cNvSpPr>
                <p:nvPr/>
              </p:nvSpPr>
              <p:spPr bwMode="auto">
                <a:xfrm>
                  <a:off x="6912832" y="417600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≈0.7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43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2832" y="4176007"/>
                  <a:ext cx="2160000" cy="57600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28"/>
                <p:cNvSpPr>
                  <a:spLocks noChangeArrowheads="1"/>
                </p:cNvSpPr>
                <p:nvPr/>
              </p:nvSpPr>
              <p:spPr bwMode="auto">
                <a:xfrm>
                  <a:off x="143892" y="475208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Earth effects </a:t>
                  </a:r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892" y="4752087"/>
                  <a:ext cx="2448330" cy="57600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3722" b="-16484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4752532" y="47520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rgbClr val="C00000"/>
                  </a:solidFill>
                </a:rPr>
                <a:t> No</a:t>
              </a:r>
              <a:endParaRPr lang="en-US" sz="2400">
                <a:solidFill>
                  <a:srgbClr val="C00000"/>
                </a:solidFill>
              </a:endParaRPr>
            </a:p>
          </p:txBody>
        </p:sp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2592975" y="47520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rgbClr val="C00000"/>
                  </a:solidFill>
                </a:rPr>
                <a:t>Yes</a:t>
              </a:r>
              <a:endParaRPr lang="en-US" sz="2400">
                <a:solidFill>
                  <a:srgbClr val="C00000"/>
                </a:solidFill>
              </a:endParaRPr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6912832" y="47520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Yes</a:t>
              </a:r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2592221" y="5328247"/>
              <a:ext cx="4321342" cy="576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M</a:t>
              </a:r>
              <a:r>
                <a:rPr lang="en-US" sz="2400" b="1" smtClean="0">
                  <a:solidFill>
                    <a:schemeClr val="bg1"/>
                  </a:solidFill>
                </a:rPr>
                <a:t>ay distinguish mass ordering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3892" y="5832317"/>
            <a:ext cx="8928930" cy="707886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smtClean="0"/>
              <a:t>Assuming collective effects are not important during accretion phase </a:t>
            </a:r>
          </a:p>
          <a:p>
            <a:pPr algn="ctr"/>
            <a:r>
              <a:rPr lang="en-US" sz="2400" smtClean="0"/>
              <a:t>(Chakraborty et al., arXiv:1105.1130v1)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614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Snap Shots of Supernova Density Profiles</a:t>
            </a:r>
          </a:p>
        </p:txBody>
      </p:sp>
      <p:pic>
        <p:nvPicPr>
          <p:cNvPr id="3" name="Picture 3" descr="C:\Users\Georg Raffelt\Desktop\Pages from m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7"/>
            <a:ext cx="5832649" cy="58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976786" y="4727081"/>
            <a:ext cx="302433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smtClean="0">
                <a:effectLst/>
              </a:rPr>
              <a:t>L-resonance </a:t>
            </a:r>
            <a:r>
              <a:rPr lang="en-US" sz="900" smtClean="0">
                <a:effectLst/>
              </a:rPr>
              <a:t> </a:t>
            </a:r>
            <a:r>
              <a:rPr lang="en-US" sz="2000">
                <a:effectLst/>
              </a:rPr>
              <a:t>(12 splitting</a:t>
            </a:r>
            <a:r>
              <a:rPr lang="en-US" sz="2000" smtClean="0">
                <a:effectLst/>
              </a:rPr>
              <a:t>)</a:t>
            </a:r>
            <a:endParaRPr lang="en-US" sz="2000">
              <a:effectLst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976786" y="3959986"/>
            <a:ext cx="302433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effectLst/>
              </a:rPr>
              <a:t>H-resonance</a:t>
            </a:r>
            <a:r>
              <a:rPr lang="en-US" sz="1400">
                <a:effectLst/>
              </a:rPr>
              <a:t> </a:t>
            </a:r>
            <a:r>
              <a:rPr lang="en-US" sz="2000">
                <a:effectLst/>
              </a:rPr>
              <a:t>(13 splitting)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00134" y="935945"/>
            <a:ext cx="7872998" cy="4342536"/>
            <a:chOff x="1200134" y="935945"/>
            <a:chExt cx="7872998" cy="4342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7"/>
                <p:cNvSpPr>
                  <a:spLocks noChangeArrowheads="1"/>
                </p:cNvSpPr>
                <p:nvPr/>
              </p:nvSpPr>
              <p:spPr bwMode="auto">
                <a:xfrm>
                  <a:off x="5976788" y="935945"/>
                  <a:ext cx="3096344" cy="2159992"/>
                </a:xfrm>
                <a:prstGeom prst="rect">
                  <a:avLst/>
                </a:prstGeom>
                <a:noFill/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>
                      <a:solidFill>
                        <a:srgbClr val="DDDDDD"/>
                      </a:solidFill>
                    </a14:hiddenFill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6402" tIns="43201" rIns="86402" bIns="43201"/>
                <a:lstStyle/>
                <a:p>
                  <a:pPr algn="l"/>
                  <a:r>
                    <a:rPr lang="en-US" sz="2000" smtClean="0">
                      <a:solidFill>
                        <a:srgbClr val="003399"/>
                      </a:solidFill>
                      <a:effectLst/>
                    </a:rPr>
                    <a:t>Accretion-phase luminosity</a:t>
                  </a:r>
                </a:p>
                <a:p>
                  <a:pPr algn="l"/>
                  <a:endParaRPr lang="en-US" sz="500" smtClean="0">
                    <a:solidFill>
                      <a:srgbClr val="003399"/>
                    </a:solidFill>
                    <a:effectLst/>
                  </a:endParaRPr>
                </a:p>
                <a:p>
                  <a:pPr algn="l"/>
                  <a:r>
                    <a:rPr lang="en-US" sz="2000" b="0" smtClean="0">
                      <a:solidFill>
                        <a:srgbClr val="003399"/>
                      </a:solidFill>
                      <a:effectLst/>
                    </a:rPr>
                    <a:t>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𝐿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∼3×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52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erg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s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3399"/>
                          </a:solidFill>
                          <a:effectLst/>
                          <a:latin typeface="Cambria Math"/>
                        </a:rPr>
                        <m:t> </m:t>
                      </m:r>
                    </m:oMath>
                  </a14:m>
                  <a:endParaRPr lang="en-US" sz="2000" smtClean="0">
                    <a:solidFill>
                      <a:srgbClr val="003399"/>
                    </a:solidFill>
                    <a:effectLst/>
                  </a:endParaRPr>
                </a:p>
                <a:p>
                  <a:pPr algn="l"/>
                  <a:endParaRPr lang="en-US" sz="500">
                    <a:solidFill>
                      <a:srgbClr val="003399"/>
                    </a:solidFill>
                    <a:effectLst/>
                  </a:endParaRPr>
                </a:p>
                <a:p>
                  <a:pPr algn="l"/>
                  <a:r>
                    <a:rPr lang="en-US" sz="2000">
                      <a:solidFill>
                        <a:srgbClr val="003399"/>
                      </a:solidFill>
                      <a:effectLst/>
                      <a:sym typeface="Symbol" pitchFamily="18" charset="2"/>
                    </a:rPr>
                    <a:t>Corresponds to a neutrino</a:t>
                  </a:r>
                </a:p>
                <a:p>
                  <a:pPr algn="l"/>
                  <a:r>
                    <a:rPr lang="en-US" sz="2000">
                      <a:solidFill>
                        <a:srgbClr val="003399"/>
                      </a:solidFill>
                      <a:effectLst/>
                      <a:sym typeface="Symbol" pitchFamily="18" charset="2"/>
                    </a:rPr>
                    <a:t>number density </a:t>
                  </a:r>
                  <a:r>
                    <a:rPr lang="en-US" sz="2000" smtClean="0">
                      <a:solidFill>
                        <a:srgbClr val="003399"/>
                      </a:solidFill>
                      <a:effectLst/>
                      <a:sym typeface="Symbol" pitchFamily="18" charset="2"/>
                    </a:rPr>
                    <a:t>of</a:t>
                  </a:r>
                </a:p>
                <a:p>
                  <a:pPr algn="l"/>
                  <a:r>
                    <a:rPr lang="en-US" sz="2000" smtClean="0">
                      <a:solidFill>
                        <a:schemeClr val="tx1"/>
                      </a:solidFill>
                    </a:rPr>
                    <a:t>    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33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cm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km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000">
                    <a:solidFill>
                      <a:srgbClr val="003399"/>
                    </a:solidFill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7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76788" y="935945"/>
                  <a:ext cx="3096344" cy="215999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961" t="-3371" r="-5294"/>
                  </a:stretch>
                </a:blipFill>
                <a:ln w="9525">
                  <a:solidFill>
                    <a:srgbClr val="0033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DDDDD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Line 10"/>
            <p:cNvSpPr>
              <a:spLocks noChangeAspect="1" noChangeShapeType="1"/>
            </p:cNvSpPr>
            <p:nvPr/>
          </p:nvSpPr>
          <p:spPr bwMode="auto">
            <a:xfrm>
              <a:off x="1200134" y="2330991"/>
              <a:ext cx="4632515" cy="294749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402" tIns="43201" rIns="86402" bIns="43201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800200" y="1079996"/>
              <a:ext cx="1872208" cy="10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l"/>
              <a:r>
                <a:rPr lang="en-US" sz="2000">
                  <a:solidFill>
                    <a:srgbClr val="003399"/>
                  </a:solidFill>
                  <a:effectLst/>
                </a:rPr>
                <a:t>Equivalent</a:t>
              </a:r>
            </a:p>
            <a:p>
              <a:pPr algn="l"/>
              <a:r>
                <a:rPr lang="en-US" sz="2000">
                  <a:solidFill>
                    <a:srgbClr val="003399"/>
                  </a:solidFill>
                  <a:effectLst/>
                </a:rPr>
                <a:t>neutrino</a:t>
              </a:r>
            </a:p>
            <a:p>
              <a:pPr algn="l"/>
              <a:r>
                <a:rPr lang="en-US" sz="2000">
                  <a:solidFill>
                    <a:srgbClr val="003399"/>
                  </a:solidFill>
                  <a:effectLst/>
                </a:rPr>
                <a:t>density </a:t>
              </a:r>
              <a:r>
                <a:rPr lang="en-US" sz="2000">
                  <a:solidFill>
                    <a:srgbClr val="003399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∝ </a:t>
              </a:r>
              <a:r>
                <a:rPr lang="en-US" sz="2000">
                  <a:solidFill>
                    <a:srgbClr val="003399"/>
                  </a:solidFill>
                  <a:effectLst/>
                </a:rPr>
                <a:t>R</a:t>
              </a:r>
              <a:r>
                <a:rPr lang="en-US" sz="2400" baseline="30000">
                  <a:solidFill>
                    <a:srgbClr val="003399"/>
                  </a:solidFill>
                  <a:latin typeface="Symbol" pitchFamily="18" charset="2"/>
                </a:rPr>
                <a:t>-</a:t>
              </a:r>
              <a:r>
                <a:rPr lang="en-US" sz="2400" baseline="30000">
                  <a:solidFill>
                    <a:srgbClr val="003399"/>
                  </a:solidFill>
                </a:rPr>
                <a:t>2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304256" y="2015993"/>
              <a:ext cx="0" cy="100799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5616652" y="4272401"/>
            <a:ext cx="36013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16652" y="5032256"/>
            <a:ext cx="36013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212415" y="647597"/>
            <a:ext cx="1692277" cy="3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02" tIns="43201" rIns="86402" bIns="43201">
            <a:spAutoFit/>
          </a:bodyPr>
          <a:lstStyle/>
          <a:p>
            <a:pPr algn="r"/>
            <a:r>
              <a:rPr lang="en-US" sz="1600"/>
              <a:t>astro-ph/0407132</a:t>
            </a:r>
          </a:p>
        </p:txBody>
      </p:sp>
    </p:spTree>
    <p:extLst>
      <p:ext uri="{BB962C8B-B14F-4D97-AF65-F5344CB8AC3E}">
        <p14:creationId xmlns:p14="http://schemas.microsoft.com/office/powerpoint/2010/main" val="26628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Self-Induced Flavor Oscillations of SN Neutrinos</a:t>
            </a:r>
          </a:p>
        </p:txBody>
      </p:sp>
      <p:pic>
        <p:nvPicPr>
          <p:cNvPr id="3" name="Picture 2" descr="C:\Users\Georg Raffelt\Desktop\a1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98" y="1079657"/>
            <a:ext cx="2664000" cy="2665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2" y="1079657"/>
            <a:ext cx="2664000" cy="2665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eorg Raffelt\Desktop\a3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98" y="3888047"/>
            <a:ext cx="2664000" cy="2665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eorg Raffelt\Desktop\a4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72" y="3888047"/>
            <a:ext cx="2664000" cy="2665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1728198" y="647648"/>
                <a:ext cx="2664206" cy="359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ctr"/>
                <a:r>
                  <a:rPr lang="en-US" sz="2000" b="1" smtClean="0">
                    <a:solidFill>
                      <a:schemeClr val="tx1"/>
                    </a:solidFill>
                    <a:effectLst/>
                  </a:rPr>
                  <a:t>Survival  probability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endParaRPr lang="en-US" sz="2800" b="1" baseline="-2500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8198" y="647648"/>
                <a:ext cx="2664206" cy="359999"/>
              </a:xfrm>
              <a:prstGeom prst="rect">
                <a:avLst/>
              </a:prstGeom>
              <a:blipFill rotWithShape="1">
                <a:blip r:embed="rId6"/>
                <a:stretch>
                  <a:fillRect l="-2283" t="-13559" b="-355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0044" y="1080027"/>
            <a:ext cx="1224136" cy="2664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Normal</a:t>
            </a:r>
          </a:p>
          <a:p>
            <a:pPr algn="l"/>
            <a:r>
              <a:rPr lang="en-US" sz="2000" b="1" smtClean="0">
                <a:solidFill>
                  <a:schemeClr val="tx1"/>
                </a:solidFill>
                <a:effectLst/>
              </a:rPr>
              <a:t>Hierarchy</a:t>
            </a:r>
            <a:endParaRPr lang="en-US" sz="2000" b="1">
              <a:solidFill>
                <a:schemeClr val="tx1"/>
              </a:solidFill>
              <a:effectLst/>
            </a:endParaRPr>
          </a:p>
          <a:p>
            <a:pPr algn="l"/>
            <a:endParaRPr lang="en-US" sz="900" b="1">
              <a:solidFill>
                <a:schemeClr val="tx1"/>
              </a:solidFill>
              <a:effectLst/>
            </a:endParaRPr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atm </a:t>
            </a:r>
            <a:r>
              <a:rPr lang="en-US" sz="2000" b="1">
                <a:solidFill>
                  <a:schemeClr val="tx1"/>
                </a:solidFill>
                <a:effectLst/>
                <a:latin typeface="Symbol" pitchFamily="18" charset="2"/>
              </a:rPr>
              <a:t>D</a:t>
            </a:r>
            <a:r>
              <a:rPr lang="en-US" sz="2000" b="1">
                <a:solidFill>
                  <a:schemeClr val="tx1"/>
                </a:solidFill>
                <a:effectLst/>
              </a:rPr>
              <a:t>m</a:t>
            </a:r>
            <a:r>
              <a:rPr lang="en-US" sz="2400" b="1" baseline="30000">
                <a:solidFill>
                  <a:schemeClr val="tx1"/>
                </a:solidFill>
                <a:effectLst/>
              </a:rPr>
              <a:t>2</a:t>
            </a:r>
          </a:p>
          <a:p>
            <a:pPr algn="l"/>
            <a:endParaRPr lang="en-US" sz="900" b="1">
              <a:solidFill>
                <a:schemeClr val="tx1"/>
              </a:solidFill>
              <a:effectLst/>
              <a:latin typeface="Symbol" pitchFamily="18" charset="2"/>
            </a:endParaRPr>
          </a:p>
          <a:p>
            <a:pPr algn="l"/>
            <a:r>
              <a:rPr lang="en-US" sz="2000" b="1" smtClean="0">
                <a:solidFill>
                  <a:schemeClr val="tx1"/>
                </a:solidFill>
                <a:effectLst/>
                <a:latin typeface="Symbol" pitchFamily="18" charset="2"/>
              </a:rPr>
              <a:t>q</a:t>
            </a:r>
            <a:r>
              <a:rPr lang="en-US" sz="2400" b="1" baseline="-25000" smtClean="0">
                <a:solidFill>
                  <a:schemeClr val="tx1"/>
                </a:solidFill>
                <a:effectLst/>
              </a:rPr>
              <a:t>13</a:t>
            </a:r>
            <a:r>
              <a:rPr lang="en-US" sz="2000" b="1" smtClean="0">
                <a:solidFill>
                  <a:schemeClr val="tx1"/>
                </a:solidFill>
                <a:effectLst/>
                <a:latin typeface="Symbol" pitchFamily="18" charset="2"/>
              </a:rPr>
              <a:t> </a:t>
            </a:r>
            <a:r>
              <a:rPr lang="en-US" sz="2000" b="1">
                <a:solidFill>
                  <a:schemeClr val="tx1"/>
                </a:solidFill>
                <a:effectLst/>
              </a:rPr>
              <a:t>close</a:t>
            </a:r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to Chooz</a:t>
            </a:r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limit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60044" y="3888047"/>
            <a:ext cx="1224136" cy="2664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Inverted</a:t>
            </a:r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Hierarchy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44936" y="3096029"/>
            <a:ext cx="1511727" cy="647998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nu-nu effect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344936" y="5904327"/>
            <a:ext cx="1511727" cy="647998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nu-nu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4536502" y="647597"/>
                <a:ext cx="2664206" cy="359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ctr"/>
                <a:r>
                  <a:rPr lang="en-US" sz="2000" b="1" smtClean="0">
                    <a:solidFill>
                      <a:schemeClr val="tx1"/>
                    </a:solidFill>
                    <a:effectLst/>
                  </a:rPr>
                  <a:t>Survival  probability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endParaRPr lang="en-US" sz="2800" b="1" baseline="-2500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6502" y="647597"/>
                <a:ext cx="2664206" cy="359999"/>
              </a:xfrm>
              <a:prstGeom prst="rect">
                <a:avLst/>
              </a:prstGeom>
              <a:blipFill rotWithShape="1">
                <a:blip r:embed="rId7"/>
                <a:stretch>
                  <a:fillRect l="-2288" t="-13559" b="-355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728112" y="1079749"/>
            <a:ext cx="7201000" cy="5472298"/>
            <a:chOff x="1728112" y="1079749"/>
            <a:chExt cx="7201000" cy="5472298"/>
          </a:xfrm>
        </p:grpSpPr>
        <p:grpSp>
          <p:nvGrpSpPr>
            <p:cNvPr id="11" name="Group 10"/>
            <p:cNvGrpSpPr/>
            <p:nvPr/>
          </p:nvGrpSpPr>
          <p:grpSpPr>
            <a:xfrm>
              <a:off x="1728112" y="3888047"/>
              <a:ext cx="7201000" cy="2664000"/>
              <a:chOff x="1728112" y="3888047"/>
              <a:chExt cx="7201000" cy="2664000"/>
            </a:xfrm>
          </p:grpSpPr>
          <p:pic>
            <p:nvPicPr>
              <p:cNvPr id="21" name="Picture 15" descr="C:\Users\Georg Raffelt\Desktop\a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112" y="3888047"/>
                <a:ext cx="2664306" cy="266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6" descr="C:\Users\Georg Raffelt\Desktop\a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502" y="3888047"/>
                <a:ext cx="2664306" cy="266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17"/>
              <p:cNvSpPr>
                <a:spLocks noChangeArrowheads="1"/>
              </p:cNvSpPr>
              <p:nvPr/>
            </p:nvSpPr>
            <p:spPr bwMode="auto">
              <a:xfrm>
                <a:off x="7344936" y="3888047"/>
                <a:ext cx="1584176" cy="6479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Realistic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nu-nu effect</a:t>
                </a:r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2342292" y="4752167"/>
                <a:ext cx="1800200" cy="1259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r>
                  <a:rPr lang="en-US" sz="2000" b="1" smtClean="0">
                    <a:solidFill>
                      <a:srgbClr val="FF0000"/>
                    </a:solidFill>
                  </a:rPr>
                  <a:t>C</a:t>
                </a:r>
                <a:r>
                  <a:rPr lang="en-US" sz="2000" b="1" smtClean="0">
                    <a:solidFill>
                      <a:srgbClr val="FF0000"/>
                    </a:solidFill>
                    <a:effectLst/>
                  </a:rPr>
                  <a:t>ollective</a:t>
                </a:r>
                <a:endParaRPr lang="en-US" sz="2000" b="1">
                  <a:solidFill>
                    <a:srgbClr val="FF0000"/>
                  </a:solidFill>
                  <a:effectLst/>
                </a:endParaRPr>
              </a:p>
              <a:p>
                <a:pPr algn="l"/>
                <a:r>
                  <a:rPr lang="en-US" sz="2000" b="1">
                    <a:solidFill>
                      <a:srgbClr val="FF0000"/>
                    </a:solidFill>
                    <a:effectLst/>
                  </a:rPr>
                  <a:t>oscillations</a:t>
                </a:r>
              </a:p>
              <a:p>
                <a:pPr algn="l"/>
                <a:r>
                  <a:rPr lang="en-US" sz="2000" b="1">
                    <a:solidFill>
                      <a:srgbClr val="FF0000"/>
                    </a:solidFill>
                    <a:effectLst/>
                  </a:rPr>
                  <a:t>(single-angle</a:t>
                </a:r>
              </a:p>
              <a:p>
                <a:pPr algn="l"/>
                <a:r>
                  <a:rPr lang="en-US" sz="2000" b="1">
                    <a:solidFill>
                      <a:srgbClr val="FF0000"/>
                    </a:solidFill>
                    <a:effectLst/>
                  </a:rPr>
                  <a:t> approximation)</a:t>
                </a:r>
              </a:p>
            </p:txBody>
          </p:sp>
          <p:sp>
            <p:nvSpPr>
              <p:cNvPr id="25" name="Rectangle 19"/>
              <p:cNvSpPr>
                <a:spLocks noChangeArrowheads="1"/>
              </p:cNvSpPr>
              <p:nvPr/>
            </p:nvSpPr>
            <p:spPr bwMode="auto">
              <a:xfrm>
                <a:off x="6264762" y="4752218"/>
                <a:ext cx="720080" cy="359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r>
                  <a:rPr lang="en-US" sz="2000" b="1">
                    <a:solidFill>
                      <a:srgbClr val="FF0000"/>
                    </a:solidFill>
                    <a:effectLst/>
                  </a:rPr>
                  <a:t>MSW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728112" y="1079749"/>
              <a:ext cx="7200956" cy="2664278"/>
              <a:chOff x="1728112" y="1079749"/>
              <a:chExt cx="7200956" cy="2664278"/>
            </a:xfrm>
          </p:grpSpPr>
          <p:pic>
            <p:nvPicPr>
              <p:cNvPr id="27" name="Picture 21" descr="C:\Users\Georg Raffelt\Desktop\a1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112" y="1080027"/>
                <a:ext cx="2664306" cy="266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2" descr="C:\Users\Georg Raffelt\Desktop\a2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502" y="1080027"/>
                <a:ext cx="2664306" cy="266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3"/>
              <p:cNvSpPr>
                <a:spLocks noChangeArrowheads="1"/>
              </p:cNvSpPr>
              <p:nvPr/>
            </p:nvSpPr>
            <p:spPr bwMode="auto">
              <a:xfrm>
                <a:off x="7344892" y="1079749"/>
                <a:ext cx="1584176" cy="6479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Realistic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nu-nu effect</a:t>
                </a:r>
              </a:p>
            </p:txBody>
          </p:sp>
          <p:sp>
            <p:nvSpPr>
              <p:cNvPr id="30" name="Rectangle 24"/>
              <p:cNvSpPr>
                <a:spLocks noChangeArrowheads="1"/>
              </p:cNvSpPr>
              <p:nvPr/>
            </p:nvSpPr>
            <p:spPr bwMode="auto">
              <a:xfrm>
                <a:off x="2304192" y="1828134"/>
                <a:ext cx="864096" cy="71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r>
                  <a:rPr lang="en-US" sz="2000" b="1">
                    <a:solidFill>
                      <a:srgbClr val="FF0000"/>
                    </a:solidFill>
                    <a:effectLst/>
                  </a:rPr>
                  <a:t>MSW</a:t>
                </a:r>
              </a:p>
              <a:p>
                <a:pPr algn="l"/>
                <a:r>
                  <a:rPr lang="en-US" sz="2000" b="1">
                    <a:solidFill>
                      <a:srgbClr val="FF0000"/>
                    </a:solidFill>
                    <a:effectLst/>
                  </a:rPr>
                  <a:t>effect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07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Spectral Split</a:t>
            </a:r>
          </a:p>
        </p:txBody>
      </p:sp>
      <p:pic>
        <p:nvPicPr>
          <p:cNvPr id="3" name="Picture 3" descr="fig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6" y="707997"/>
            <a:ext cx="5184577" cy="281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ig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6" y="3721487"/>
            <a:ext cx="5184577" cy="28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0761" y="2484775"/>
            <a:ext cx="2232248" cy="392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Figures from</a:t>
            </a:r>
          </a:p>
          <a:p>
            <a:pPr algn="l">
              <a:lnSpc>
                <a:spcPct val="85000"/>
              </a:lnSpc>
            </a:pPr>
            <a:endParaRPr lang="en-US" sz="500" b="1"/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Fogli, Lisi, 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Marrone &amp; Mirizzi, 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arXiv:0707.1998</a:t>
            </a:r>
          </a:p>
          <a:p>
            <a:pPr algn="l">
              <a:lnSpc>
                <a:spcPct val="85000"/>
              </a:lnSpc>
            </a:pPr>
            <a:endParaRPr lang="en-US" sz="2000" b="1">
              <a:solidFill>
                <a:schemeClr val="tx1"/>
              </a:solidFill>
              <a:effectLst/>
            </a:endParaRP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Explanations in</a:t>
            </a:r>
          </a:p>
          <a:p>
            <a:pPr algn="l">
              <a:lnSpc>
                <a:spcPct val="85000"/>
              </a:lnSpc>
            </a:pPr>
            <a:endParaRPr lang="en-US" sz="500" b="1"/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Raffelt &amp; Smirnov</a:t>
            </a:r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arXiv:0705.1830</a:t>
            </a:r>
          </a:p>
          <a:p>
            <a:pPr algn="l"/>
            <a:r>
              <a:rPr lang="en-US" sz="2000" b="1" smtClean="0"/>
              <a:t>and </a:t>
            </a:r>
            <a:r>
              <a:rPr lang="en-US" sz="2000" b="1" smtClean="0">
                <a:solidFill>
                  <a:schemeClr val="tx1"/>
                </a:solidFill>
                <a:effectLst/>
              </a:rPr>
              <a:t>0709.4641</a:t>
            </a:r>
            <a:endParaRPr lang="en-US" sz="2000" b="1">
              <a:solidFill>
                <a:schemeClr val="tx1"/>
              </a:solidFill>
              <a:effectLst/>
            </a:endParaRPr>
          </a:p>
          <a:p>
            <a:pPr algn="l"/>
            <a:endParaRPr lang="en-US" sz="500" b="1"/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Duan, Fuller,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Carlson &amp; Qian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arXiv:0706.4293</a:t>
            </a:r>
          </a:p>
          <a:p>
            <a:pPr algn="l">
              <a:lnSpc>
                <a:spcPct val="85000"/>
              </a:lnSpc>
            </a:pPr>
            <a:r>
              <a:rPr lang="en-US" sz="2000" b="1" smtClean="0">
                <a:solidFill>
                  <a:schemeClr val="tx1"/>
                </a:solidFill>
                <a:effectLst/>
              </a:rPr>
              <a:t>and 0707.0290</a:t>
            </a:r>
            <a:endParaRPr lang="en-US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8032" y="791997"/>
            <a:ext cx="1224136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Initial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fluxes at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neutrino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sphere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8032" y="3869986"/>
            <a:ext cx="1152128" cy="16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After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collective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trans-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38568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90"/>
              <a:t>Collective Supernova </a:t>
            </a:r>
            <a:r>
              <a:rPr lang="en-US" spc="90" smtClean="0"/>
              <a:t>Nu </a:t>
            </a:r>
            <a:r>
              <a:rPr lang="en-US" spc="90"/>
              <a:t>Oscillations </a:t>
            </a:r>
            <a:r>
              <a:rPr lang="en-US" spc="90" smtClean="0"/>
              <a:t>since 2006</a:t>
            </a:r>
            <a:endParaRPr lang="en-US" spc="90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71882" y="601079"/>
            <a:ext cx="9073135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lnSpc>
                <a:spcPts val="2000"/>
              </a:lnSpc>
            </a:pPr>
            <a:r>
              <a:rPr lang="en-US" sz="2000" b="1">
                <a:solidFill>
                  <a:srgbClr val="003399"/>
                </a:solidFill>
                <a:effectLst/>
              </a:rPr>
              <a:t>Two seminal papers in 2006 triggered a torrent of activities</a:t>
            </a:r>
          </a:p>
          <a:p>
            <a:pPr algn="l">
              <a:lnSpc>
                <a:spcPts val="2000"/>
              </a:lnSpc>
            </a:pPr>
            <a:r>
              <a:rPr lang="en-US" sz="2000" b="1">
                <a:solidFill>
                  <a:srgbClr val="990000"/>
                </a:solidFill>
                <a:effectLst/>
              </a:rPr>
              <a:t>Duan, Fuller, Qian, astro-ph/0511275, Duan et al. astro-ph/0606616</a:t>
            </a:r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71882" y="1224481"/>
            <a:ext cx="9145143" cy="539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lnSpc>
                <a:spcPts val="1900"/>
              </a:lnSpc>
            </a:pPr>
            <a:r>
              <a:rPr lang="en-US"/>
              <a:t>Balantekin, Gava &amp; Volpe, arXiv:0710.3112. Balantekin &amp; Pehlivan, astro-ph/0607527. Blennow, Mirizzi &amp; Serpico, arXiv:0810.2297. Cherry, Fuller, Carlson, Duan &amp; Qian, arXiv:1006.2175. Chakraborty, Choubey, Dasgupta &amp; Kar, arXiv:0805.3131</a:t>
            </a:r>
            <a:r>
              <a:rPr lang="en-US" smtClean="0"/>
              <a:t>. Chakraborty, Fischer,</a:t>
            </a:r>
            <a:r>
              <a:rPr lang="en-US"/>
              <a:t> </a:t>
            </a:r>
            <a:r>
              <a:rPr lang="en-US" smtClean="0"/>
              <a:t>Mirizzi, Saviano, Tomàs,</a:t>
            </a:r>
            <a:r>
              <a:rPr lang="en-US"/>
              <a:t> </a:t>
            </a:r>
            <a:r>
              <a:rPr lang="en-US" smtClean="0"/>
              <a:t>arXiv:1104.4031,</a:t>
            </a:r>
            <a:r>
              <a:rPr lang="en-US"/>
              <a:t> </a:t>
            </a:r>
            <a:r>
              <a:rPr lang="en-US" smtClean="0"/>
              <a:t>1105.1130. Choubey</a:t>
            </a:r>
            <a:r>
              <a:rPr lang="en-US"/>
              <a:t>, Dasgupta, Dighe &amp; Mirizzi, arXiv:1008.0308. Dasgupta &amp; Dighe, arXiv:0712.3798. Dasgupta, Dighe &amp; Mirizzi, arXiv:0802.1481. Dasgupta, Dighe, Mirizzi &amp; </a:t>
            </a:r>
            <a:r>
              <a:rPr lang="en-US" smtClean="0"/>
              <a:t>Raffelt, arXiv:0801.1660</a:t>
            </a:r>
            <a:r>
              <a:rPr lang="en-US"/>
              <a:t>, 0805.3300. Dasgupta, Mirizzi, Tamborra &amp; Tomàs, arXiv:1002.2943. Dasgupta, Dighe, Raffelt &amp; Smirnov, 0904.3542. Dasgupta, Raffelt, Tamborra, arXiv:1001.5396. Duan, Fuller, Carlson &amp; Qian, astro-ph/0608050, 0703776, arXiv:0707.0290, 0710.1271. Duan, Fuller &amp; Qian, arXiv:0706.4293, 0801.1363, 0808.2046, 1001.2799. Duan, Fuller &amp; Carlson, arXiv:0803.3650. Duan &amp; Kneller, arXiv:0904.0974. Duan &amp; Friedland, </a:t>
            </a:r>
            <a:r>
              <a:rPr lang="en-US" smtClean="0"/>
              <a:t>arXiv:1006.2359</a:t>
            </a:r>
            <a:r>
              <a:rPr lang="en-US"/>
              <a:t>. Duan, Friedland, McLaughlin &amp; Surman, arXiv:1012.0532. Esteban-Pretel, Pastor, Tomàs, Raffelt &amp; Sigl, arXiv:0706.2498, 0712.1137. Esteban-Pretel, Mirizzi, Pastor, Tomàs, Raffelt, Serpico &amp; Sigl, arXiv:0807.0659. Fogli, Lisi, Marrone &amp; Mirizzi, arXiv:0707.1998. Fogli, Lisi, Marrone &amp; Tamborra, arXiv:0812.3031. Friedland, arXiv:1001.0996. Gava &amp; Jean-Louis, </a:t>
            </a:r>
            <a:r>
              <a:rPr lang="en-US" smtClean="0"/>
              <a:t>arXiv:0907.3947</a:t>
            </a:r>
            <a:r>
              <a:rPr lang="en-US"/>
              <a:t>. Gava &amp; Volpe, arXiv:0807.3418. Galais, Kneller &amp; Volpe, </a:t>
            </a:r>
            <a:r>
              <a:rPr lang="en-US" smtClean="0"/>
              <a:t>arXiv:1102.1471. Galais &amp; Volpe, arXiv:1103.5302. Gava</a:t>
            </a:r>
            <a:r>
              <a:rPr lang="en-US"/>
              <a:t>, Kneller, Volpe &amp; </a:t>
            </a:r>
            <a:r>
              <a:rPr lang="en-US" smtClean="0"/>
              <a:t>McLaughlin, arXiv:0902.0317</a:t>
            </a:r>
            <a:r>
              <a:rPr lang="en-US"/>
              <a:t>. Hannestad, Raffelt, Sigl &amp; Wong, astro-ph/0608695. Wei Liao, arXiv:0904.0075, 0904.2855.  Lunardini, Müller &amp; Janka, arXiv:0712.3000. Mirizzi, Pozzorini, Raffelt &amp; Serpico, arXiv:0907.3674. Mirizzi &amp; Tomàs, </a:t>
            </a:r>
            <a:r>
              <a:rPr lang="en-US" smtClean="0"/>
              <a:t>arXiv:1012.1339. </a:t>
            </a:r>
            <a:r>
              <a:rPr lang="fi-FI" smtClean="0"/>
              <a:t>Pehlivan</a:t>
            </a:r>
            <a:r>
              <a:rPr lang="fi-FI"/>
              <a:t>, </a:t>
            </a:r>
            <a:r>
              <a:rPr lang="fi-FI" smtClean="0"/>
              <a:t>Balantekin</a:t>
            </a:r>
            <a:r>
              <a:rPr lang="fi-FI"/>
              <a:t>, </a:t>
            </a:r>
            <a:r>
              <a:rPr lang="fi-FI" smtClean="0"/>
              <a:t>Kajino, Yoshida, </a:t>
            </a:r>
            <a:r>
              <a:rPr lang="en-US" smtClean="0"/>
              <a:t>arXiv:1105.1182. Raffelt</a:t>
            </a:r>
            <a:r>
              <a:rPr lang="en-US"/>
              <a:t>, </a:t>
            </a:r>
            <a:r>
              <a:rPr lang="en-US" smtClean="0"/>
              <a:t>arXiv:0810.1407, 1103.2891.</a:t>
            </a:r>
            <a:r>
              <a:rPr lang="en-US"/>
              <a:t> </a:t>
            </a:r>
            <a:r>
              <a:rPr lang="en-US" smtClean="0"/>
              <a:t>Raffelt </a:t>
            </a:r>
            <a:r>
              <a:rPr lang="en-US"/>
              <a:t>&amp; Tamborra, arXiv:1006.0002. Raffelt &amp; Sigl, hep-ph/0701182. Raffelt &amp; Smirnov, arXiv:0705.1830, 0709.4641. Sawyer, hep-ph/0408265, 0503013, arXiv:0803.4319, 1011.4585</a:t>
            </a:r>
            <a:r>
              <a:rPr lang="en-US" smtClean="0"/>
              <a:t>. Wu &amp; Qian, arXiv:1105.2068.</a:t>
            </a:r>
            <a:endParaRPr lang="en-US"/>
          </a:p>
          <a:p>
            <a:pPr>
              <a:lnSpc>
                <a:spcPts val="19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Flavor-Off-Diagonal Refractive Index</a:t>
            </a:r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44016" y="719607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2-flavor neutrino evolution as an effective 2-level </a:t>
            </a:r>
            <a:r>
              <a:rPr lang="en-US" sz="2200" smtClean="0">
                <a:solidFill>
                  <a:srgbClr val="003399"/>
                </a:solidFill>
                <a:effectLst/>
              </a:rPr>
              <a:t>problem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7912" y="1184698"/>
                <a:ext cx="2448234" cy="745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i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r>
                        <a:rPr lang="en-US" sz="2200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184698"/>
                <a:ext cx="2448234" cy="74571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5902" y="2519795"/>
                <a:ext cx="8128950" cy="1404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𝐻</m:t>
                      </m:r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F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2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latin typeface="Cambria Math"/>
                            </a:rPr>
                            <m:t>F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〈</m:t>
                                        </m:r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〉"/>
                                        <m:ctrlP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〈</m:t>
                                        </m:r>
                                        <m: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〉"/>
                                        <m:ctrlPr>
                                          <a:rPr lang="en-US" sz="2200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i="1" smtClean="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2519795"/>
                <a:ext cx="8128950" cy="14042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892" y="2015787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Effective mixing Hamiltonian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43893" y="4176025"/>
            <a:ext cx="1944270" cy="14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Mass term in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</a:rPr>
              <a:t>flavor basis: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causes vacuum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</a:rPr>
              <a:t>oscillations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2160172" y="4176025"/>
            <a:ext cx="2952410" cy="18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008000"/>
                </a:solidFill>
                <a:effectLst/>
              </a:rPr>
              <a:t>Wolfenstein’s weak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</a:rPr>
              <a:t>potential, causes </a:t>
            </a:r>
            <a:r>
              <a:rPr lang="en-US" sz="2200" smtClean="0">
                <a:solidFill>
                  <a:srgbClr val="008000"/>
                </a:solidFill>
                <a:effectLst/>
              </a:rPr>
              <a:t>MSW 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  <a:effectLst/>
              </a:rPr>
              <a:t>“resonant” </a:t>
            </a:r>
            <a:r>
              <a:rPr lang="en-US" sz="2200" smtClean="0">
                <a:solidFill>
                  <a:srgbClr val="008000"/>
                </a:solidFill>
              </a:rPr>
              <a:t>conversion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  <a:effectLst/>
              </a:rPr>
              <a:t>together with vacuum</a:t>
            </a:r>
          </a:p>
          <a:p>
            <a:pPr algn="l"/>
            <a:r>
              <a:rPr lang="en-US" sz="2200" smtClean="0">
                <a:solidFill>
                  <a:srgbClr val="008000"/>
                </a:solidFill>
              </a:rPr>
              <a:t>term</a:t>
            </a:r>
            <a:endParaRPr lang="en-US" sz="2200">
              <a:solidFill>
                <a:srgbClr val="008000"/>
              </a:solidFill>
              <a:effectLst/>
            </a:endParaRP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4968562" y="4176025"/>
            <a:ext cx="4032560" cy="18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C00000"/>
                </a:solidFill>
              </a:rPr>
              <a:t>Flavor-off-diagonal potential,</a:t>
            </a:r>
          </a:p>
          <a:p>
            <a:pPr algn="l"/>
            <a:r>
              <a:rPr lang="en-US" sz="2200" smtClean="0">
                <a:solidFill>
                  <a:srgbClr val="C00000"/>
                </a:solidFill>
              </a:rPr>
              <a:t>caused by flavor oscillations.</a:t>
            </a:r>
            <a:endParaRPr lang="en-US" sz="2200">
              <a:solidFill>
                <a:srgbClr val="C00000"/>
              </a:solidFill>
            </a:endParaRPr>
          </a:p>
          <a:p>
            <a:pPr algn="l"/>
            <a:r>
              <a:rPr lang="en-US" sz="2200">
                <a:solidFill>
                  <a:srgbClr val="C00000"/>
                </a:solidFill>
              </a:rPr>
              <a:t>(</a:t>
            </a:r>
            <a:r>
              <a:rPr lang="en-US" sz="2200" smtClean="0">
                <a:solidFill>
                  <a:srgbClr val="C00000"/>
                </a:solidFill>
              </a:rPr>
              <a:t>J.Pantaleone, </a:t>
            </a:r>
            <a:r>
              <a:rPr lang="en-US" sz="2400" smtClean="0">
                <a:solidFill>
                  <a:srgbClr val="C00000"/>
                </a:solidFill>
              </a:rPr>
              <a:t>PLB 287:128,1992)</a:t>
            </a:r>
            <a:endParaRPr lang="en-US" sz="2200">
              <a:solidFill>
                <a:srgbClr val="C00000"/>
              </a:solidFill>
              <a:effectLst/>
            </a:endParaRPr>
          </a:p>
        </p:txBody>
      </p:sp>
      <p:sp>
        <p:nvSpPr>
          <p:cNvPr id="10" name="Line 1029"/>
          <p:cNvSpPr>
            <a:spLocks noChangeShapeType="1"/>
          </p:cNvSpPr>
          <p:nvPr/>
        </p:nvSpPr>
        <p:spPr bwMode="auto">
          <a:xfrm flipV="1">
            <a:off x="1152032" y="3672006"/>
            <a:ext cx="0" cy="50401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1" name="Line 1029"/>
          <p:cNvSpPr>
            <a:spLocks noChangeShapeType="1"/>
          </p:cNvSpPr>
          <p:nvPr/>
        </p:nvSpPr>
        <p:spPr bwMode="auto">
          <a:xfrm flipV="1">
            <a:off x="3528362" y="3671955"/>
            <a:ext cx="0" cy="504019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Line 1029"/>
          <p:cNvSpPr>
            <a:spLocks noChangeShapeType="1"/>
          </p:cNvSpPr>
          <p:nvPr/>
        </p:nvSpPr>
        <p:spPr bwMode="auto">
          <a:xfrm flipV="1">
            <a:off x="6336752" y="3671955"/>
            <a:ext cx="0" cy="504019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143892" y="6048347"/>
            <a:ext cx="8857230" cy="50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z="2400" b="1" smtClean="0">
                <a:solidFill>
                  <a:srgbClr val="C00000"/>
                </a:solidFill>
              </a:rPr>
              <a:t>Flavor oscillations feed back on the Hamiltonian: Nonlinear effects!</a:t>
            </a:r>
            <a:endParaRPr lang="en-US" sz="2400" b="1" smtClean="0">
              <a:solidFill>
                <a:srgbClr val="C00000"/>
              </a:solidFill>
              <a:effectLst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6113213" y="2407033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6113213" y="2407033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6905301" y="2407033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6905301" y="2407033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6905301" y="2047034"/>
            <a:ext cx="0" cy="359999"/>
          </a:xfrm>
          <a:prstGeom prst="line">
            <a:avLst/>
          </a:pr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Oval 21"/>
          <p:cNvSpPr>
            <a:spLocks noChangeAspect="1" noChangeArrowheads="1"/>
          </p:cNvSpPr>
          <p:nvPr/>
        </p:nvSpPr>
        <p:spPr bwMode="auto">
          <a:xfrm>
            <a:off x="6617269" y="1471036"/>
            <a:ext cx="576064" cy="575998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7193333" y="1768035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V="1">
            <a:off x="6617269" y="1669035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4"/>
              <p:cNvSpPr txBox="1">
                <a:spLocks noChangeArrowheads="1"/>
              </p:cNvSpPr>
              <p:nvPr/>
            </p:nvSpPr>
            <p:spPr bwMode="auto">
              <a:xfrm>
                <a:off x="6696802" y="1568344"/>
                <a:ext cx="408930" cy="40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𝝂</m:t>
                      </m:r>
                    </m:oMath>
                  </m:oMathPara>
                </a14:m>
                <a:endParaRPr lang="en-US" b="1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23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6802" y="1568344"/>
                <a:ext cx="408930" cy="4008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6897801" y="2054535"/>
            <a:ext cx="307940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/>
              <a:t>Z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5832682" y="2191034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7677888" y="2191034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709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Georg Raffelt\Desktop\s1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62" y="1872337"/>
            <a:ext cx="5616000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Georg Raffelt\Desktop\s2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62" y="1872336"/>
            <a:ext cx="5616000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Georg Raffelt\Desktop\s3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62" y="1872336"/>
            <a:ext cx="5616000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Georg Raffelt\Desktop\s4.jp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62" y="1872336"/>
            <a:ext cx="5616000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Synchronizing Oscillations by Neutrino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892" y="719607"/>
                <a:ext cx="8929117" cy="122417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• Vacuum oscillation frequency depends on energy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• Ensemble with broad spectrum quickly decoheres kinematically</a:t>
                </a: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  <a:latin typeface="Symbol" pitchFamily="18" charset="2"/>
                  </a:rPr>
                  <a:t>n</a:t>
                </a:r>
                <a:r>
                  <a:rPr lang="en-US" sz="2400" smtClean="0">
                    <a:solidFill>
                      <a:srgbClr val="003399"/>
                    </a:solidFill>
                    <a:latin typeface="+mj-lt"/>
                  </a:rPr>
                  <a:t>-</a:t>
                </a:r>
                <a:r>
                  <a:rPr lang="en-US" sz="2400" smtClean="0">
                    <a:solidFill>
                      <a:srgbClr val="003399"/>
                    </a:solidFill>
                    <a:latin typeface="Symbol" pitchFamily="18" charset="2"/>
                  </a:rPr>
                  <a:t>n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interactions “synchronize” the oscillations: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sync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〈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〉</m:t>
                    </m:r>
                  </m:oMath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719607"/>
                <a:ext cx="8929117" cy="1224170"/>
              </a:xfrm>
              <a:prstGeom prst="rect">
                <a:avLst/>
              </a:prstGeom>
              <a:blipFill rotWithShape="1">
                <a:blip r:embed="rId6"/>
                <a:stretch>
                  <a:fillRect l="-1093" t="-47264" r="-2049" b="-70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44016" y="6047978"/>
            <a:ext cx="8928993" cy="5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400"/>
              <a:t>Pastor, Raffelt &amp; Semikoz, hep-ph/0109035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4542" y="5648237"/>
            <a:ext cx="75373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smtClean="0"/>
              <a:t>Time</a:t>
            </a:r>
            <a:endParaRPr lang="en-US" sz="2200"/>
          </a:p>
        </p:txBody>
      </p:sp>
      <p:sp>
        <p:nvSpPr>
          <p:cNvPr id="8" name="TextBox 7"/>
          <p:cNvSpPr txBox="1"/>
          <p:nvPr/>
        </p:nvSpPr>
        <p:spPr>
          <a:xfrm>
            <a:off x="144463" y="2951917"/>
            <a:ext cx="2375759" cy="17851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r"/>
            <a:r>
              <a:rPr lang="en-US" sz="2200" smtClean="0"/>
              <a:t>Average e-flavor</a:t>
            </a:r>
          </a:p>
          <a:p>
            <a:pPr algn="r"/>
            <a:r>
              <a:rPr lang="en-US" sz="2200" smtClean="0"/>
              <a:t>component of</a:t>
            </a:r>
          </a:p>
          <a:p>
            <a:pPr algn="r"/>
            <a:r>
              <a:rPr lang="en-US" sz="2200" smtClean="0"/>
              <a:t>polarization vector</a:t>
            </a:r>
          </a:p>
        </p:txBody>
      </p:sp>
    </p:spTree>
    <p:extLst>
      <p:ext uri="{BB962C8B-B14F-4D97-AF65-F5344CB8AC3E}">
        <p14:creationId xmlns:p14="http://schemas.microsoft.com/office/powerpoint/2010/main" val="31453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 Oscillations in Matter</a:t>
            </a:r>
            <a:endParaRPr lang="en-US"/>
          </a:p>
        </p:txBody>
      </p:sp>
      <p:pic>
        <p:nvPicPr>
          <p:cNvPr id="3" name="Picture 3" descr="C:\Users\Georg Raffelt\Desktop\Pages from p236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277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 rot="-1745822">
            <a:off x="433676" y="874787"/>
            <a:ext cx="197993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400" b="1">
                <a:solidFill>
                  <a:srgbClr val="CC0000"/>
                </a:solidFill>
                <a:effectLst/>
              </a:rPr>
              <a:t>3300 citations</a:t>
            </a:r>
          </a:p>
        </p:txBody>
      </p:sp>
      <p:pic>
        <p:nvPicPr>
          <p:cNvPr id="5" name="Picture 4" descr="C:\Users\Georg Raffelt\Desktop\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2" y="2951917"/>
            <a:ext cx="2520280" cy="2087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6070" y="5039909"/>
            <a:ext cx="2520280" cy="50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Lincoln Wolfenstein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84503" y="2807897"/>
            <a:ext cx="5832649" cy="70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noAutofit/>
          </a:bodyPr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Neutrinos in a medium suffer </a:t>
            </a:r>
            <a:r>
              <a:rPr lang="en-US" sz="2200" smtClean="0">
                <a:solidFill>
                  <a:srgbClr val="003399"/>
                </a:solidFill>
                <a:effectLst/>
              </a:rPr>
              <a:t>flavor-dependent</a:t>
            </a:r>
          </a:p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refraction 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717419" y="4281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509507" y="4281991"/>
            <a:ext cx="504056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717419" y="4281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509508" y="4281991"/>
            <a:ext cx="7920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5301596" y="4281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301596" y="4281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rc 15"/>
          <p:cNvSpPr>
            <a:spLocks/>
          </p:cNvSpPr>
          <p:nvPr/>
        </p:nvSpPr>
        <p:spPr bwMode="auto">
          <a:xfrm>
            <a:off x="4509508" y="3921992"/>
            <a:ext cx="792088" cy="380999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 w 43200"/>
              <a:gd name="T1" fmla="*/ 22096 h 22096"/>
              <a:gd name="T2" fmla="*/ 43200 w 43200"/>
              <a:gd name="T3" fmla="*/ 21600 h 22096"/>
              <a:gd name="T4" fmla="*/ 21600 w 43200"/>
              <a:gd name="T5" fmla="*/ 21600 h 22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096" fill="none" extrusionOk="0">
                <a:moveTo>
                  <a:pt x="5" y="22096"/>
                </a:moveTo>
                <a:cubicBezTo>
                  <a:pt x="1" y="21930"/>
                  <a:pt x="0" y="21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096" stroke="0" extrusionOk="0">
                <a:moveTo>
                  <a:pt x="5" y="22096"/>
                </a:moveTo>
                <a:cubicBezTo>
                  <a:pt x="1" y="21930"/>
                  <a:pt x="0" y="21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6948779" y="4296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6948779" y="4296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740867" y="4296991"/>
            <a:ext cx="50405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740867" y="4296991"/>
            <a:ext cx="7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7740867" y="3936992"/>
            <a:ext cx="0" cy="359999"/>
          </a:xfrm>
          <a:prstGeom prst="line">
            <a:avLst/>
          </a:pr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1"/>
          <p:cNvSpPr>
            <a:spLocks noChangeAspect="1" noChangeArrowheads="1"/>
          </p:cNvSpPr>
          <p:nvPr/>
        </p:nvSpPr>
        <p:spPr bwMode="auto">
          <a:xfrm>
            <a:off x="7452835" y="3360994"/>
            <a:ext cx="576064" cy="575998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8028899" y="3657993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7452835" y="3558993"/>
            <a:ext cx="0" cy="7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614853" y="3485494"/>
            <a:ext cx="266262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>
                <a:solidFill>
                  <a:srgbClr val="CC0000"/>
                </a:solidFill>
              </a:rPr>
              <a:t>f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7733367" y="3944493"/>
            <a:ext cx="307940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/>
              <a:t>Z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447389" y="4065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065181" y="4065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668248" y="4080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8513454" y="4080992"/>
            <a:ext cx="319162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effectLst/>
                <a:latin typeface="Symbol" pitchFamily="18" charset="2"/>
              </a:rPr>
              <a:t>n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4581516" y="3569494"/>
            <a:ext cx="639071" cy="35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/>
              <a:t>W, Z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761536" y="4325491"/>
            <a:ext cx="266262" cy="3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1700" b="1">
                <a:solidFill>
                  <a:srgbClr val="CC0000"/>
                </a:solidFill>
              </a:rPr>
              <a:t>f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3384342" y="5472329"/>
            <a:ext cx="583264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Typical density of Earth: </a:t>
            </a:r>
            <a:r>
              <a:rPr lang="en-US" sz="2200" smtClean="0">
                <a:solidFill>
                  <a:srgbClr val="003399"/>
                </a:solidFill>
                <a:effectLst/>
              </a:rPr>
              <a:t> 5 </a:t>
            </a:r>
            <a:r>
              <a:rPr lang="en-US" sz="2200">
                <a:solidFill>
                  <a:srgbClr val="003399"/>
                </a:solidFill>
                <a:effectLst/>
              </a:rPr>
              <a:t>g/cm</a:t>
            </a:r>
            <a:r>
              <a:rPr lang="en-US" sz="2400" baseline="30000">
                <a:solidFill>
                  <a:srgbClr val="003399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897375" y="4680157"/>
                <a:ext cx="4934428" cy="778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weak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×</m:t>
                    </m:r>
                    <m:d>
                      <m:dPr>
                        <m:begChr m:val="{"/>
                        <m:endChr m:val="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200">
                                      <a:latin typeface="Cambria Math"/>
                                    </a:rPr>
                                    <m:t>e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200" b="0" i="0" smtClean="0">
                                          <a:latin typeface="Cambria Math"/>
                                        </a:rPr>
                                        <m:t>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200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200">
                                          <a:latin typeface="Cambria Math"/>
                                        </a:rPr>
                                        <m:t>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  <m:r>
                          <a:rPr lang="en-US" sz="2200" b="0" i="1" smtClean="0">
                            <a:latin typeface="Cambria Math"/>
                          </a:rPr>
                          <m:t>   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Cambria Math"/>
                                </a:rPr>
                                <m:t>or</m:t>
                              </m:r>
                              <m:r>
                                <m:rPr>
                                  <m:brk m:alnAt="7"/>
                                </m:rPr>
                                <a:rPr lang="en-US" sz="22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200" b="0" i="0" smtClean="0">
                                      <a:latin typeface="Cambria Math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sz="2200">
                                  <a:latin typeface="Cambria Math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2200">
                                  <a:latin typeface="Cambria Math"/>
                                </a:rPr>
                                <m:t>or</m:t>
                              </m:r>
                              <m:r>
                                <m:rPr>
                                  <m:brk m:alnAt="7"/>
                                </m:rPr>
                                <a:rPr lang="en-US" sz="22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latin typeface="Cambria Math"/>
                                    </a:rPr>
                                    <m:t>μ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smtClean="0"/>
                  <a:t> </a:t>
                </a:r>
                <a:endParaRPr lang="en-US" sz="220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375" y="4680157"/>
                <a:ext cx="4934428" cy="7787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816402" y="5946539"/>
                <a:ext cx="4399025" cy="461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latin typeface="Cambria Math"/>
                            </a:rPr>
                            <m:t>weak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≈2×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−13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eV</m:t>
                      </m:r>
                      <m:r>
                        <a:rPr lang="en-US" sz="2200" b="0" i="1" smtClean="0">
                          <a:latin typeface="Cambria Math"/>
                        </a:rPr>
                        <m:t>=0.2 </m:t>
                      </m:r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peV</m:t>
                      </m:r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402" y="5946539"/>
                <a:ext cx="4399025" cy="461858"/>
              </a:xfrm>
              <a:prstGeom prst="rect">
                <a:avLst/>
              </a:prstGeom>
              <a:blipFill rotWithShape="1"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2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Vacuum Flavor Oscillations</a:t>
            </a:r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44016" y="719607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2-flavor neutrino evolution </a:t>
            </a:r>
            <a:r>
              <a:rPr lang="en-US" sz="2200" smtClean="0">
                <a:solidFill>
                  <a:srgbClr val="003399"/>
                </a:solidFill>
                <a:effectLst/>
              </a:rPr>
              <a:t>a 2-level problem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7401" y="1177067"/>
                <a:ext cx="3701013" cy="781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smtClean="0">
                          <a:latin typeface="Cambria Math"/>
                        </a:rPr>
                        <m:t>i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r>
                        <a:rPr lang="en-US" sz="2200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01" y="1177067"/>
                <a:ext cx="3701013" cy="78130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7443" y="3592619"/>
                <a:ext cx="7023589" cy="1483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200" i="1">
                                      <a:latin typeface="Cambria Math"/>
                                    </a:rPr>
                                    <m:t>𝐸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200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func>
                                          <m:funcPr>
                                            <m:ctrlPr>
                                              <a:rPr lang="en-US" sz="2200" i="1">
                                                <a:latin typeface="Cambria Math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  <m:brk m:alnAt="7"/>
                                              </m:rPr>
                                              <a:rPr lang="en-US" sz="2200">
                                                <a:latin typeface="Cambria Math"/>
                                              </a:rPr>
                                              <m:t>c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>
                                                <a:latin typeface="Cambria Math"/>
                                              </a:rPr>
                                              <m:t>os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200" i="1">
                                                <a:latin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</m:func>
                                      </m:e>
                                      <m:e>
                                        <m:r>
                                          <a:rPr lang="en-US" sz="2200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200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func>
                                          <m:funcPr>
                                            <m:ctrlPr>
                                              <a:rPr lang="en-US" sz="2200" i="1">
                                                <a:latin typeface="Cambria Math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200">
                                                <a:latin typeface="Cambria Math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2200" i="1">
                                                <a:latin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</m:func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Contributes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global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phase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Can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be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latin typeface="+mj-lt"/>
                                </a:rPr>
                                <m:t>ignored</m:t>
                              </m:r>
                            </m:e>
                          </m:eqArr>
                        </m:lim>
                      </m:limLow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43" y="3592619"/>
                <a:ext cx="7023589" cy="14838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3892" y="2584479"/>
                <a:ext cx="7128990" cy="8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 b="0" i="0" smtClean="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2200" b="0" i="0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200" b="1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 smtClean="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2200" b="0" i="0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0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200" b="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b="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200" b="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b="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2584479"/>
                <a:ext cx="7128990" cy="8530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44141" y="2087859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200" smtClean="0">
                <a:solidFill>
                  <a:srgbClr val="003399"/>
                </a:solidFill>
                <a:effectLst/>
              </a:rPr>
              <a:t>Hamiltonian provided by neutrino mass matrix </a:t>
            </a:r>
            <a:endParaRPr lang="en-US" sz="2200">
              <a:solidFill>
                <a:srgbClr val="00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52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Three Ways to Describe Flavor Oscillations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027"/>
              <p:cNvSpPr>
                <a:spLocks noChangeArrowheads="1"/>
              </p:cNvSpPr>
              <p:nvPr/>
            </p:nvSpPr>
            <p:spPr bwMode="auto">
              <a:xfrm>
                <a:off x="144016" y="647597"/>
                <a:ext cx="9001001" cy="5976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Schr</a:t>
                </a:r>
                <a:r>
                  <a:rPr lang="de-DE" sz="2200" smtClean="0">
                    <a:solidFill>
                      <a:srgbClr val="003399"/>
                    </a:solidFill>
                  </a:rPr>
                  <a:t>ö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dinger equation in terms of “flavor spinor”</a:t>
                </a:r>
              </a:p>
              <a:p>
                <a:pPr algn="l"/>
                <a:endParaRPr lang="en-US" sz="6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    </m:t>
                          </m:r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i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en-US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smtClean="0"/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Neutrino flavor density matrix</a:t>
                </a:r>
              </a:p>
              <a:p>
                <a:endParaRPr lang="en-US" sz="800" b="0" i="0" smtClean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〈"/>
                                    <m:endChr m:val="|"/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〉</m:t>
                                </m:r>
                              </m:e>
                              <m:e>
                                <m:d>
                                  <m:dPr>
                                    <m:begChr m:val="〈"/>
                                    <m:endChr m:val="|"/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〉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〈"/>
                                    <m:endChr m:val="|"/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〉</m:t>
                                </m:r>
                              </m:e>
                              <m:e>
                                <m:d>
                                  <m:dPr>
                                    <m:begChr m:val="〈"/>
                                    <m:endChr m:val="|"/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〉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Equivalent commutator form of </a:t>
                </a:r>
                <a:r>
                  <a:rPr lang="en-US" sz="2200">
                    <a:solidFill>
                      <a:srgbClr val="003399"/>
                    </a:solidFill>
                  </a:rPr>
                  <a:t>Schr</a:t>
                </a:r>
                <a:r>
                  <a:rPr lang="de-DE" sz="2200">
                    <a:solidFill>
                      <a:srgbClr val="003399"/>
                    </a:solidFill>
                  </a:rPr>
                  <a:t>ö</a:t>
                </a:r>
                <a:r>
                  <a:rPr lang="en-US" sz="2200">
                    <a:solidFill>
                      <a:srgbClr val="003399"/>
                    </a:solidFill>
                  </a:rPr>
                  <a:t>dinger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equation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2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    </m:t>
                          </m:r>
                          <m:r>
                            <m:rPr>
                              <m:nor/>
                            </m:rPr>
                            <a:rPr lang="en-US" sz="22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i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𝐻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US" sz="2200" smtClean="0">
                  <a:solidFill>
                    <a:srgbClr val="003399"/>
                  </a:solidFill>
                  <a:effectLst/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Expand 2</a:t>
                </a: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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2 Hermitean matrices in terms of Pauli matrices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𝜌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Tr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𝜌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𝛔</m:t>
                    </m:r>
                  </m:oMath>
                </a14:m>
                <a:r>
                  <a:rPr lang="en-US" sz="2200" b="1" smtClean="0">
                    <a:solidFill>
                      <a:schemeClr val="tx1"/>
                    </a:solidFill>
                  </a:rPr>
                  <a:t> 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and</a:t>
                </a:r>
                <a:r>
                  <a:rPr lang="en-US" sz="2200" b="1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𝐻</m:t>
                    </m:r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sz="2200" b="1" i="0" smtClean="0">
                        <a:latin typeface="Cambria Math"/>
                      </a:rPr>
                      <m:t>𝐁</m:t>
                    </m:r>
                    <m:r>
                      <a:rPr lang="en-US" sz="2200" b="1" i="0" smtClean="0">
                        <a:latin typeface="Cambria Math"/>
                      </a:rPr>
                      <m:t>⋅</m:t>
                    </m:r>
                    <m:r>
                      <a:rPr lang="en-US" sz="2200" b="1" i="0" smtClean="0">
                        <a:latin typeface="Cambria Math"/>
                      </a:rPr>
                      <m:t>𝛔</m:t>
                    </m:r>
                  </m:oMath>
                </a14:m>
                <a:r>
                  <a:rPr lang="en-US" sz="2200" b="1" smtClean="0">
                    <a:solidFill>
                      <a:schemeClr val="tx1"/>
                    </a:solidFill>
                  </a:rPr>
                  <a:t>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with  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=(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𝜃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,0,</m:t>
                        </m:r>
                        <m:func>
                          <m:func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Equivalent spin-precession form of equation of motion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rgbClr val="003399"/>
                    </a:solidFill>
                    <a:effectLst/>
                  </a:rPr>
                  <a:t>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𝐏</m:t>
                        </m:r>
                      </m:e>
                    </m:acc>
                    <m:r>
                      <a:rPr lang="en-US" sz="2200" b="0" i="1" smtClean="0">
                        <a:solidFill>
                          <a:srgbClr val="C00000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 i="0" smtClean="0">
                        <a:solidFill>
                          <a:srgbClr val="C00000"/>
                        </a:solidFill>
                        <a:effectLst/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effectLst/>
                        <a:latin typeface="Cambria Math"/>
                      </a:rPr>
                      <m:t>×</m:t>
                    </m:r>
                    <m:r>
                      <a:rPr lang="en-US" sz="2200" b="1" i="0" smtClean="0">
                        <a:solidFill>
                          <a:srgbClr val="C00000"/>
                        </a:solidFill>
                        <a:effectLst/>
                        <a:latin typeface="Cambria Math"/>
                      </a:rPr>
                      <m:t>𝐏</m:t>
                    </m:r>
                  </m:oMath>
                </a14:m>
                <a:r>
                  <a:rPr lang="en-US" sz="2200" b="1" smtClean="0">
                    <a:solidFill>
                      <a:srgbClr val="C00000"/>
                    </a:solidFill>
                  </a:rPr>
                  <a:t> 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with</a:t>
                </a:r>
                <a:r>
                  <a:rPr lang="en-US" sz="2200" b="1" smtClean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endParaRPr lang="en-US" sz="2200" smtClean="0">
                  <a:solidFill>
                    <a:srgbClr val="C00000"/>
                  </a:solidFill>
                </a:endParaRPr>
              </a:p>
              <a:p>
                <a:endParaRPr lang="en-US" sz="600" smtClean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rgbClr val="003399"/>
                        </a:solidFill>
                        <a:latin typeface="Cambria Math"/>
                      </a:rPr>
                      <m:t>𝐏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is “polarization  vector” or “Bloch vector”</a:t>
                </a:r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647597"/>
                <a:ext cx="9001001" cy="5976830"/>
              </a:xfrm>
              <a:prstGeom prst="rect">
                <a:avLst/>
              </a:prstGeom>
              <a:blipFill rotWithShape="1">
                <a:blip r:embed="rId2"/>
                <a:stretch>
                  <a:fillRect l="-949" t="-612" b="-15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4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e 63"/>
          <p:cNvSpPr>
            <a:spLocks noChangeAspect="1"/>
          </p:cNvSpPr>
          <p:nvPr/>
        </p:nvSpPr>
        <p:spPr>
          <a:xfrm>
            <a:off x="2166248" y="4608407"/>
            <a:ext cx="1872000" cy="1872000"/>
          </a:xfrm>
          <a:prstGeom prst="pie">
            <a:avLst>
              <a:gd name="adj1" fmla="val 16147491"/>
              <a:gd name="adj2" fmla="val 1753264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Oscillation as Spin Precession</a:t>
            </a: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102741" y="2232077"/>
            <a:ext cx="0" cy="36009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 rot="1403420">
            <a:off x="2783555" y="2127265"/>
            <a:ext cx="2016280" cy="3528596"/>
            <a:chOff x="4752532" y="1583727"/>
            <a:chExt cx="2016280" cy="3528596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5760672" y="2807897"/>
              <a:ext cx="0" cy="2304426"/>
            </a:xfrm>
            <a:prstGeom prst="line">
              <a:avLst/>
            </a:prstGeom>
            <a:ln w="5715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4752532" y="2303827"/>
              <a:ext cx="2016280" cy="7201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mtClean="0">
                <a:solidFill>
                  <a:srgbClr val="003399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5760672" y="1583727"/>
              <a:ext cx="366" cy="1080150"/>
            </a:xfrm>
            <a:prstGeom prst="straightConnector1">
              <a:avLst/>
            </a:prstGeom>
            <a:ln w="571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328612" y="2989298"/>
              <a:ext cx="144020" cy="264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Arrow Connector 52"/>
          <p:cNvCxnSpPr/>
          <p:nvPr/>
        </p:nvCxnSpPr>
        <p:spPr>
          <a:xfrm flipV="1">
            <a:off x="3102741" y="3694135"/>
            <a:ext cx="1178778" cy="181674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442431" y="5184487"/>
                <a:ext cx="468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431" y="5184487"/>
                <a:ext cx="468077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434291" y="4752427"/>
                <a:ext cx="47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291" y="4752427"/>
                <a:ext cx="47295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2886088" y="1780867"/>
                <a:ext cx="4456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88" y="1780867"/>
                <a:ext cx="445698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2454028" y="1308161"/>
            <a:ext cx="1301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smtClean="0"/>
              <a:t>Flavor</a:t>
            </a:r>
          </a:p>
          <a:p>
            <a:pPr algn="ctr">
              <a:lnSpc>
                <a:spcPts val="2400"/>
              </a:lnSpc>
            </a:pPr>
            <a:r>
              <a:rPr lang="en-US" sz="2400" smtClean="0"/>
              <a:t>direction</a:t>
            </a:r>
            <a:endParaRPr lang="en-US" sz="2400"/>
          </a:p>
        </p:txBody>
      </p:sp>
      <p:sp>
        <p:nvSpPr>
          <p:cNvPr id="61" name="TextBox 60"/>
          <p:cNvSpPr txBox="1"/>
          <p:nvPr/>
        </p:nvSpPr>
        <p:spPr>
          <a:xfrm>
            <a:off x="4254278" y="1524191"/>
            <a:ext cx="1301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smtClean="0">
                <a:solidFill>
                  <a:srgbClr val="003399"/>
                </a:solidFill>
              </a:rPr>
              <a:t>Mass</a:t>
            </a:r>
          </a:p>
          <a:p>
            <a:pPr algn="ctr">
              <a:lnSpc>
                <a:spcPts val="2400"/>
              </a:lnSpc>
            </a:pPr>
            <a:r>
              <a:rPr lang="en-US" sz="2400" smtClean="0">
                <a:solidFill>
                  <a:srgbClr val="003399"/>
                </a:solidFill>
              </a:rPr>
              <a:t>direction</a:t>
            </a:r>
            <a:endParaRPr lang="en-US" sz="240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470308" y="2140917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308" y="2140917"/>
                <a:ext cx="505267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110258" y="3869157"/>
                <a:ext cx="4924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𝐏</m:t>
                      </m:r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258" y="3869157"/>
                <a:ext cx="49244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>
            <a:off x="2885722" y="5472527"/>
            <a:ext cx="266473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886088" y="5040467"/>
            <a:ext cx="1606357" cy="5041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000512" y="4157197"/>
                <a:ext cx="6776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8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512" y="4157197"/>
                <a:ext cx="67768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75952" y="2232077"/>
                <a:ext cx="2275879" cy="86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smtClean="0"/>
                  <a:t>↑ Spin up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400" smtClean="0"/>
              </a:p>
              <a:p>
                <a:r>
                  <a:rPr lang="en-US" sz="2400" smtClean="0"/>
                  <a:t>↓ Spin down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smtClean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" y="2232077"/>
                <a:ext cx="2275879" cy="860748"/>
              </a:xfrm>
              <a:prstGeom prst="rect">
                <a:avLst/>
              </a:prstGeom>
              <a:blipFill rotWithShape="1">
                <a:blip r:embed="rId8"/>
                <a:stretch>
                  <a:fillRect l="-4011" t="-5674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575952" y="4569520"/>
            <a:ext cx="259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smtClean="0">
                <a:solidFill>
                  <a:srgbClr val="003399"/>
                </a:solidFill>
              </a:rPr>
              <a:t>Twice the v</a:t>
            </a:r>
            <a:r>
              <a:rPr lang="en-US" sz="2400" smtClean="0">
                <a:solidFill>
                  <a:srgbClr val="003399"/>
                </a:solidFill>
              </a:rPr>
              <a:t>acuum 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mixing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472632" y="3528257"/>
                <a:ext cx="331827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smtClean="0">
                    <a:solidFill>
                      <a:srgbClr val="C00000"/>
                    </a:solidFill>
                  </a:rPr>
                  <a:t>Flavor polarization </a:t>
                </a:r>
                <a:r>
                  <a:rPr lang="en-US" sz="2400" smtClean="0">
                    <a:solidFill>
                      <a:srgbClr val="C00000"/>
                    </a:solidFill>
                  </a:rPr>
                  <a:t>vector precesses around the mass direction with</a:t>
                </a: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frequency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𝜔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endParaRPr lang="en-US" sz="24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632" y="3528257"/>
                <a:ext cx="3318276" cy="1569660"/>
              </a:xfrm>
              <a:prstGeom prst="rect">
                <a:avLst/>
              </a:prstGeom>
              <a:blipFill rotWithShape="1">
                <a:blip r:embed="rId9"/>
                <a:stretch>
                  <a:fillRect l="-2941" t="-3113" r="-15257" b="-56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3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e 34"/>
          <p:cNvSpPr>
            <a:spLocks noChangeAspect="1"/>
          </p:cNvSpPr>
          <p:nvPr/>
        </p:nvSpPr>
        <p:spPr>
          <a:xfrm>
            <a:off x="4320752" y="5400257"/>
            <a:ext cx="2016000" cy="2016000"/>
          </a:xfrm>
          <a:prstGeom prst="pie">
            <a:avLst>
              <a:gd name="adj1" fmla="val 16182356"/>
              <a:gd name="adj2" fmla="val 1740385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sp>
        <p:nvSpPr>
          <p:cNvPr id="34" name="Pie 33"/>
          <p:cNvSpPr>
            <a:spLocks noChangeAspect="1"/>
          </p:cNvSpPr>
          <p:nvPr/>
        </p:nvSpPr>
        <p:spPr>
          <a:xfrm>
            <a:off x="4680733" y="5760487"/>
            <a:ext cx="1296000" cy="1296000"/>
          </a:xfrm>
          <a:prstGeom prst="pie">
            <a:avLst>
              <a:gd name="adj1" fmla="val 16182356"/>
              <a:gd name="adj2" fmla="val 18461263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310314" y="3744028"/>
            <a:ext cx="1008140" cy="12241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18454" y="3744028"/>
            <a:ext cx="0" cy="14041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10314" y="3672017"/>
            <a:ext cx="0" cy="27363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310314" y="6408397"/>
            <a:ext cx="3042929" cy="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Adding Matter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027"/>
              <p:cNvSpPr>
                <a:spLocks noChangeArrowheads="1"/>
              </p:cNvSpPr>
              <p:nvPr/>
            </p:nvSpPr>
            <p:spPr bwMode="auto">
              <a:xfrm>
                <a:off x="144016" y="719607"/>
                <a:ext cx="9001001" cy="3888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Schr</a:t>
                </a:r>
                <a:r>
                  <a:rPr lang="de-DE" sz="2200" smtClean="0">
                    <a:solidFill>
                      <a:srgbClr val="003399"/>
                    </a:solidFill>
                  </a:rPr>
                  <a:t>ö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dinger equation including matter</a:t>
                </a:r>
              </a:p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i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den>
                        </m:f>
                        <m:d>
                          <m:d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func>
                                    <m:func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en-US" sz="22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mr>
                              <m:mr>
                                <m:e>
                                  <m:func>
                                    <m:func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  <m:d>
                          <m:d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e>
                                  <m:r>
                                    <a:rPr lang="en-US" sz="220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e>
                    </m:d>
                    <m:d>
                      <m:d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200" smtClean="0"/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Corresponding spin-precession equation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rgbClr val="003399"/>
                    </a:solidFill>
                    <a:effectLst/>
                  </a:rPr>
                  <a:t>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limLow>
                      <m:limLow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𝜔</m:t>
                                </m:r>
                                <m:r>
                                  <a:rPr lang="en-US" sz="22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𝐁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𝜆</m:t>
                                </m:r>
                                <m:r>
                                  <a:rPr lang="en-US" sz="22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𝐋</m:t>
                                </m:r>
                              </m:e>
                            </m:d>
                          </m:e>
                        </m:groupChr>
                      </m:e>
                      <m:lim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1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eff</m:t>
                            </m:r>
                          </m:sub>
                        </m:sSub>
                      </m:lim>
                    </m:limLow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×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𝐏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  with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  and</a:t>
                </a:r>
                <a:r>
                  <a:rPr lang="en-US" sz="220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𝜆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smtClean="0">
                  <a:solidFill>
                    <a:schemeClr val="tx1"/>
                  </a:solidFill>
                </a:endParaRPr>
              </a:p>
              <a:p>
                <a:endParaRPr lang="en-US" sz="800" b="1" i="0" smtClean="0">
                  <a:solidFill>
                    <a:schemeClr val="tx1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𝐁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unit vector in mass direction</a:t>
                </a:r>
              </a:p>
              <a:p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𝐋</m:t>
                    </m:r>
                    <m:r>
                      <a:rPr lang="en-US" sz="2200" b="1" i="0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</a:rPr>
                          <m:t>𝐞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200" smtClean="0"/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unit vector in flavor direction</a:t>
                </a:r>
              </a:p>
            </p:txBody>
          </p:sp>
        </mc:Choice>
        <mc:Fallback xmlns="">
          <p:sp>
            <p:nvSpPr>
              <p:cNvPr id="3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719607"/>
                <a:ext cx="9001001" cy="3888540"/>
              </a:xfrm>
              <a:prstGeom prst="rect">
                <a:avLst/>
              </a:prstGeom>
              <a:blipFill rotWithShape="1">
                <a:blip r:embed="rId2"/>
                <a:stretch>
                  <a:fillRect l="-949" t="-9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5328823" y="4968197"/>
            <a:ext cx="0" cy="144020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310314" y="3744028"/>
            <a:ext cx="1008140" cy="266436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310314" y="5148222"/>
            <a:ext cx="1008140" cy="1260175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111720" y="5184227"/>
                <a:ext cx="195348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vac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𝛥</m:t>
                          </m:r>
                          <m:sSup>
                            <m:sSupPr>
                              <m:ctrlPr>
                                <a:rPr lang="en-US" sz="220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US" sz="22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sz="2200" b="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720" y="5184227"/>
                <a:ext cx="1953483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299915" y="3672017"/>
                <a:ext cx="212801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sz="2200" b="1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𝐁</m:t>
                      </m:r>
                      <m:r>
                        <a:rPr lang="en-US" sz="2200" b="1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200" b="1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𝐋</m:t>
                      </m:r>
                    </m:oMath>
                  </m:oMathPara>
                </a14:m>
                <a:endParaRPr lang="en-US" sz="22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915" y="3672017"/>
                <a:ext cx="2128018" cy="430887"/>
              </a:xfrm>
              <a:prstGeom prst="rect">
                <a:avLst/>
              </a:prstGeom>
              <a:blipFill rotWithShape="1">
                <a:blip r:embed="rId4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664453" y="4896187"/>
                <a:ext cx="2629951" cy="47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matter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200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F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200" b="1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𝐋</m:t>
                      </m:r>
                    </m:oMath>
                  </m:oMathPara>
                </a14:m>
                <a:endParaRPr lang="en-US" sz="2200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453" y="4896187"/>
                <a:ext cx="2629951" cy="470835"/>
              </a:xfrm>
              <a:prstGeom prst="rect">
                <a:avLst/>
              </a:prstGeom>
              <a:blipFill rotWithShape="1">
                <a:blip r:embed="rId5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803820" y="5977510"/>
                <a:ext cx="89319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sz="22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vac</m:t>
                          </m:r>
                        </m:sub>
                      </m:sSub>
                    </m:oMath>
                  </m:oMathPara>
                </a14:m>
                <a:endParaRPr lang="en-US" sz="220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820" y="5977510"/>
                <a:ext cx="893193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104653" y="5473440"/>
                <a:ext cx="12412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matter</m:t>
                          </m:r>
                        </m:sub>
                      </m:sSub>
                    </m:oMath>
                  </m:oMathPara>
                </a14:m>
                <a:endParaRPr lang="en-US" sz="2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653" y="5473440"/>
                <a:ext cx="1241237" cy="430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 flipV="1">
            <a:off x="4824753" y="5568947"/>
            <a:ext cx="648090" cy="4734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568034" y="5883965"/>
            <a:ext cx="336870" cy="308989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305086" y="6168063"/>
                <a:ext cx="40799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086" y="6168063"/>
                <a:ext cx="407996" cy="43088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968773" y="3508847"/>
                <a:ext cx="38985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773" y="3508847"/>
                <a:ext cx="389850" cy="43088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6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4072">
            <a:off x="7589890" y="3868537"/>
            <a:ext cx="465698" cy="152451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15331" y="2723127"/>
            <a:ext cx="465698" cy="15245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 flipV="1">
            <a:off x="1387626" y="1222504"/>
            <a:ext cx="504000" cy="8651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91696" y="2087691"/>
            <a:ext cx="0" cy="3888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MSW Effect</a:t>
            </a: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87626" y="5111044"/>
            <a:ext cx="504070" cy="863912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387234" y="1223102"/>
            <a:ext cx="392" cy="3889479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814">
            <a:off x="1272556" y="3619732"/>
            <a:ext cx="465698" cy="15245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618787" y="2087692"/>
            <a:ext cx="272838" cy="16485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-1" y="719138"/>
                <a:ext cx="9217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>
                    <a:solidFill>
                      <a:srgbClr val="003399"/>
                    </a:solidFill>
                  </a:rPr>
                  <a:t>Adiabatically decreasing density:  Precession cone follows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eff</m:t>
                        </m:r>
                      </m:sub>
                    </m:sSub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719138"/>
                <a:ext cx="9217025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1891696" y="2014614"/>
                <a:ext cx="72699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en-US" sz="2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696" y="2014614"/>
                <a:ext cx="726994" cy="430887"/>
              </a:xfrm>
              <a:prstGeom prst="rect">
                <a:avLst/>
              </a:prstGeom>
              <a:blipFill rotWithShape="1">
                <a:blip r:embed="rId4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294694" y="1224850"/>
                <a:ext cx="114537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matter</m:t>
                          </m:r>
                        </m:sub>
                      </m:sSub>
                    </m:oMath>
                  </m:oMathPara>
                </a14:m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94" y="1224850"/>
                <a:ext cx="1145378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955566" y="5543104"/>
                <a:ext cx="80393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vac</m:t>
                          </m:r>
                        </m:sub>
                      </m:sSub>
                    </m:oMath>
                  </m:oMathPara>
                </a14:m>
                <a:endParaRPr lang="en-US" sz="220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566" y="5543104"/>
                <a:ext cx="803938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/>
          <p:cNvCxnSpPr/>
          <p:nvPr/>
        </p:nvCxnSpPr>
        <p:spPr>
          <a:xfrm flipH="1" flipV="1">
            <a:off x="3403976" y="2663877"/>
            <a:ext cx="504000" cy="8651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907976" y="3529133"/>
            <a:ext cx="0" cy="13681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397012" y="4033342"/>
            <a:ext cx="504070" cy="863912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3397012" y="2664944"/>
            <a:ext cx="6964" cy="136800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3403976" y="3529134"/>
            <a:ext cx="504000" cy="504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593" y="3263947"/>
            <a:ext cx="465698" cy="152451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 flipH="1" flipV="1">
            <a:off x="5427150" y="3181242"/>
            <a:ext cx="504000" cy="8651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5924186" y="4033134"/>
            <a:ext cx="0" cy="864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5420186" y="4033342"/>
            <a:ext cx="504070" cy="863912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5420186" y="3169134"/>
            <a:ext cx="0" cy="86400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420186" y="4033134"/>
            <a:ext cx="504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7436466" y="4032067"/>
            <a:ext cx="504070" cy="863912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ight Arrow 91"/>
          <p:cNvSpPr/>
          <p:nvPr/>
        </p:nvSpPr>
        <p:spPr>
          <a:xfrm>
            <a:off x="143892" y="5904327"/>
            <a:ext cx="8857230" cy="722446"/>
          </a:xfrm>
          <a:prstGeom prst="rightArrow">
            <a:avLst>
              <a:gd name="adj1" fmla="val 67580"/>
              <a:gd name="adj2" fmla="val 50000"/>
            </a:avLst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4849942" y="1103498"/>
                <a:ext cx="393832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Large initial matter density:</a:t>
                </a:r>
              </a:p>
              <a:p>
                <a:r>
                  <a:rPr lang="en-US" sz="2400" b="0" smtClean="0">
                    <a:solidFill>
                      <a:srgbClr val="003399"/>
                    </a:solidFill>
                  </a:rPr>
                  <a:t>•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begins as flavor eigenstate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E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nds as mass eigenstate </a:t>
                </a:r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942" y="1103498"/>
                <a:ext cx="3938322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2477" t="-4061" r="-1393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2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Adding Neutrino-Neutrino Interactions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027"/>
              <p:cNvSpPr>
                <a:spLocks noChangeArrowheads="1"/>
              </p:cNvSpPr>
              <p:nvPr/>
            </p:nvSpPr>
            <p:spPr bwMode="auto">
              <a:xfrm>
                <a:off x="144017" y="719608"/>
                <a:ext cx="8929116" cy="2592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Precession equation for each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 mode with energy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𝐸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, i.e.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𝜔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  <m:r>
                          <a:rPr lang="en-US" sz="2200" i="1"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endParaRPr lang="en-US" sz="2200" smtClean="0">
                  <a:solidFill>
                    <a:srgbClr val="003399"/>
                  </a:solidFill>
                </a:endParaRPr>
              </a:p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𝜔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limLow>
                      <m:limLow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𝜔</m:t>
                                </m:r>
                                <m:r>
                                  <a:rPr lang="en-US" sz="22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𝐁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𝜆</m:t>
                                </m:r>
                                <m:r>
                                  <a:rPr lang="en-US" sz="22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𝐋</m:t>
                                </m:r>
                                <m:r>
                                  <a:rPr lang="en-US" sz="22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𝜇</m:t>
                                </m:r>
                                <m:r>
                                  <a:rPr lang="en-US" sz="22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𝐏</m:t>
                                </m:r>
                              </m:e>
                            </m:d>
                          </m:e>
                        </m:groupChr>
                      </m:e>
                      <m:lim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1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eff</m:t>
                            </m:r>
                          </m:sub>
                        </m:sSub>
                      </m:lim>
                    </m:limLow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  with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𝜆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and</a:t>
                </a:r>
                <a:r>
                  <a:rPr lang="en-US" sz="2200" smtClean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𝜇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𝜈</m:t>
                        </m:r>
                      </m:sub>
                    </m:sSub>
                  </m:oMath>
                </a14:m>
                <a:endParaRPr lang="en-US" sz="2200" smtClean="0">
                  <a:solidFill>
                    <a:schemeClr val="tx1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Total flavor spin of entire ensemble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b="1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1" i="0" smtClean="0">
                                <a:latin typeface="Cambria Math"/>
                              </a:rPr>
                              <m:t>𝐏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𝜔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200" b="0" smtClean="0">
                    <a:solidFill>
                      <a:schemeClr val="tx1"/>
                    </a:solidFill>
                  </a:rPr>
                  <a:t>      </a:t>
                </a:r>
                <a:r>
                  <a:rPr lang="en-US" sz="2200" b="0" smtClean="0">
                    <a:solidFill>
                      <a:srgbClr val="003399"/>
                    </a:solidFill>
                  </a:rPr>
                  <a:t>normalize</a:t>
                </a:r>
                <a:r>
                  <a:rPr lang="en-US" sz="2200" b="0" smtClean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/>
                      </a:rPr>
                      <m:t>|</m:t>
                    </m:r>
                    <m:sSub>
                      <m:sSubPr>
                        <m:ctrlPr>
                          <a:rPr lang="en-US" sz="2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</a:rPr>
                          <m:t>𝐭</m:t>
                        </m:r>
                        <m:r>
                          <a:rPr lang="en-US" sz="2200" b="1" i="0" smtClean="0">
                            <a:latin typeface="Cambria Math"/>
                          </a:rPr>
                          <m:t>=</m:t>
                        </m:r>
                        <m:r>
                          <a:rPr lang="en-US" sz="2200" b="1" i="0" smtClean="0"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sz="2200" b="1" i="0" smtClean="0">
                        <a:latin typeface="Cambria Math"/>
                      </a:rPr>
                      <m:t>|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1</m:t>
                    </m:r>
                  </m:oMath>
                </a14:m>
                <a:endParaRPr lang="en-US" sz="2200" b="0" smtClean="0">
                  <a:solidFill>
                    <a:schemeClr val="tx1"/>
                  </a:solidFill>
                </a:endParaRPr>
              </a:p>
              <a:p>
                <a:endParaRPr lang="en-US" sz="800" b="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rgbClr val="003399"/>
                    </a:solidFill>
                  </a:rPr>
                  <a:t>Individual spins do not remain aligned – feel “internal” field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𝜈𝜈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</m:oMath>
                </a14:m>
                <a:r>
                  <a:rPr lang="en-US" sz="2200" b="0" smtClean="0">
                    <a:solidFill>
                      <a:schemeClr val="tx1"/>
                    </a:solidFill>
                  </a:rPr>
                  <a:t> </a:t>
                </a:r>
                <a:endParaRPr lang="en-US" sz="2200" b="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7" y="719608"/>
                <a:ext cx="8929116" cy="2592360"/>
              </a:xfrm>
              <a:prstGeom prst="rect">
                <a:avLst/>
              </a:prstGeom>
              <a:blipFill rotWithShape="1">
                <a:blip r:embed="rId2"/>
                <a:stretch>
                  <a:fillRect l="-956" t="-20235" b="-138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1418586" y="3586973"/>
            <a:ext cx="0" cy="2880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 rot="1403420">
            <a:off x="1178359" y="3516157"/>
            <a:ext cx="1613024" cy="2822876"/>
            <a:chOff x="4752532" y="1583727"/>
            <a:chExt cx="2016280" cy="3528596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5760672" y="2807897"/>
              <a:ext cx="0" cy="2304426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4752532" y="2303827"/>
              <a:ext cx="2016280" cy="7201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mtClean="0">
                <a:solidFill>
                  <a:srgbClr val="003399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5760672" y="1583727"/>
              <a:ext cx="366" cy="1080150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5328612" y="2989298"/>
              <a:ext cx="144020" cy="264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308730" y="5999701"/>
                <a:ext cx="426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0" y="5999701"/>
                <a:ext cx="426399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91389" y="3443287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89" y="3443287"/>
                <a:ext cx="40793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512639" y="3514045"/>
                <a:ext cx="4587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sz="1600" b="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39" y="3514045"/>
                <a:ext cx="458779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874508" y="4819251"/>
                <a:ext cx="5632183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C00000"/>
                        </a:solidFill>
                        <a:latin typeface="Cambria Math"/>
                      </a:rPr>
                      <m:t>𝐏</m:t>
                    </m:r>
                  </m:oMath>
                </a14:m>
                <a:r>
                  <a:rPr lang="en-US" sz="2400" b="1" smtClean="0">
                    <a:solidFill>
                      <a:srgbClr val="C00000"/>
                    </a:solidFill>
                  </a:rPr>
                  <a:t>  </a:t>
                </a:r>
                <a:r>
                  <a:rPr lang="en-US" sz="2400" smtClean="0">
                    <a:solidFill>
                      <a:srgbClr val="C00000"/>
                    </a:solidFill>
                  </a:rPr>
                  <a:t>precesses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sync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C00000"/>
                    </a:solidFill>
                  </a:rPr>
                  <a:t> for 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400" smtClean="0">
                    <a:solidFill>
                      <a:srgbClr val="C00000"/>
                    </a:solidFill>
                  </a:rPr>
                  <a:t> density</a:t>
                </a:r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508" y="4819251"/>
                <a:ext cx="5632183" cy="495649"/>
              </a:xfrm>
              <a:prstGeom prst="rect">
                <a:avLst/>
              </a:prstGeom>
              <a:blipFill rotWithShape="1">
                <a:blip r:embed="rId6"/>
                <a:stretch>
                  <a:fillRect l="-325" t="-864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1235247" y="6251677"/>
            <a:ext cx="21317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6749">
            <a:off x="1650033" y="5105702"/>
            <a:ext cx="398347" cy="130403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2199336" y="4819251"/>
            <a:ext cx="501762" cy="54832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2604342" y="5345252"/>
                <a:ext cx="59200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Individual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“trapped” on precession cones</a:t>
                </a: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Precess around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3399"/>
                        </a:solidFill>
                        <a:latin typeface="Cambria Math"/>
                      </a:rPr>
                      <m:t>𝐏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with frequency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∼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</a:t>
                </a:r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342" y="5345252"/>
                <a:ext cx="5920082" cy="830997"/>
              </a:xfrm>
              <a:prstGeom prst="rect">
                <a:avLst/>
              </a:prstGeom>
              <a:blipFill rotWithShape="1">
                <a:blip r:embed="rId8"/>
                <a:stretch>
                  <a:fillRect l="-1545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>
            <a:stCxn id="47" idx="2"/>
          </p:cNvCxnSpPr>
          <p:nvPr/>
        </p:nvCxnSpPr>
        <p:spPr>
          <a:xfrm flipV="1">
            <a:off x="1421911" y="5314900"/>
            <a:ext cx="1028306" cy="935305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960422" y="3476410"/>
                <a:ext cx="44088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Synchronized oscillations for large</a:t>
                </a: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neutrino density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≫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𝛿𝜔</m:t>
                    </m:r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422" y="3476410"/>
                <a:ext cx="4408836" cy="830997"/>
              </a:xfrm>
              <a:prstGeom prst="rect">
                <a:avLst/>
              </a:prstGeom>
              <a:blipFill rotWithShape="1">
                <a:blip r:embed="rId9"/>
                <a:stretch>
                  <a:fillRect l="-2213" t="-5839" r="-1107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4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Synchronized Oscillations by </a:t>
            </a:r>
            <a:r>
              <a:rPr lang="en-US" smtClean="0"/>
              <a:t>Nu-Nu Interactions</a:t>
            </a:r>
            <a:endParaRPr lang="en-US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44016" y="6047978"/>
            <a:ext cx="8928993" cy="5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400"/>
              <a:t>Pastor, Raffelt &amp; Semikoz, hep-ph/0109035  </a:t>
            </a:r>
          </a:p>
        </p:txBody>
      </p:sp>
      <p:pic>
        <p:nvPicPr>
          <p:cNvPr id="16" name="selfmo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2" y="1583727"/>
            <a:ext cx="4464496" cy="44644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5727" y="791617"/>
            <a:ext cx="87152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rgbClr val="003399"/>
                </a:solidFill>
              </a:rPr>
              <a:t>For large neutrino density, individual modes precess around large common</a:t>
            </a:r>
          </a:p>
          <a:p>
            <a:r>
              <a:rPr lang="en-US" sz="2200" smtClean="0">
                <a:solidFill>
                  <a:srgbClr val="003399"/>
                </a:solidFill>
              </a:rPr>
              <a:t>dipole moment</a:t>
            </a:r>
            <a:endParaRPr lang="en-US" sz="2200">
              <a:solidFill>
                <a:srgbClr val="003399"/>
              </a:solidFill>
            </a:endParaRPr>
          </a:p>
        </p:txBody>
      </p:sp>
      <p:pic>
        <p:nvPicPr>
          <p:cNvPr id="6" name="Picture 31" descr="C:\Mis documentos\Seminarios\NuSelf\mod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9264" r="2386" b="6175"/>
          <a:stretch>
            <a:fillRect/>
          </a:stretch>
        </p:blipFill>
        <p:spPr bwMode="auto">
          <a:xfrm>
            <a:off x="4536504" y="1655737"/>
            <a:ext cx="4536504" cy="316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Two Spins Interacting with a Dipole Force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1027"/>
              <p:cNvSpPr>
                <a:spLocks noChangeArrowheads="1"/>
              </p:cNvSpPr>
              <p:nvPr/>
            </p:nvSpPr>
            <p:spPr bwMode="auto">
              <a:xfrm>
                <a:off x="144017" y="719608"/>
                <a:ext cx="8928546" cy="58320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Simplest system showing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effects: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Isotropic neutrino gas with 2 energies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no ordinary matter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1" i="0" smtClean="0"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r>
                      <a:rPr lang="en-US" sz="2200" b="0" i="1" smtClean="0">
                        <a:latin typeface="Cambria Math"/>
                      </a:rPr>
                      <m:t>𝜇</m:t>
                    </m:r>
                    <m:r>
                      <a:rPr lang="en-US" sz="2200" b="1" i="0" smtClean="0">
                        <a:latin typeface="Cambria Math"/>
                      </a:rPr>
                      <m:t>𝐏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  <m:r>
                      <a:rPr lang="en-US" sz="2200" i="1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 smtClean="0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   with  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  and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1,2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200" b="1">
                            <a:latin typeface="Cambria Math"/>
                          </a:rPr>
                          <m:t>𝐁</m:t>
                        </m:r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</a:rPr>
                          <m:t>𝜇</m:t>
                        </m:r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</m:d>
                    <m:r>
                      <a:rPr lang="en-US" sz="2200" i="1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US" sz="2200" b="1" smtClean="0"/>
              </a:p>
              <a:p>
                <a:endParaRPr lang="en-US" sz="600" b="1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Go to “co-rotating frame” around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𝐁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direction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>
                        <a:solidFill>
                          <a:srgbClr val="C00000"/>
                        </a:solidFill>
                        <a:latin typeface="Cambria Math"/>
                      </a:rPr>
                      <m:t>𝐁</m:t>
                    </m:r>
                    <m:r>
                      <a:rPr lang="en-US" sz="2200" i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</a:rPr>
                      <m:t>𝜇</m:t>
                    </m:r>
                    <m:r>
                      <a:rPr lang="en-US" sz="2200" b="1">
                        <a:latin typeface="Cambria Math"/>
                      </a:rPr>
                      <m:t>𝐏</m:t>
                    </m:r>
                    <m:r>
                      <a:rPr lang="en-US" sz="2200" i="1">
                        <a:latin typeface="Cambria Math"/>
                      </a:rPr>
                      <m:t>)×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endParaRPr lang="en-US" sz="2200">
                  <a:solidFill>
                    <a:srgbClr val="003399"/>
                  </a:solidFill>
                </a:endParaRPr>
              </a:p>
              <a:p>
                <a:r>
                  <a:rPr lang="en-US" sz="220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200" i="1" smtClean="0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n-US" sz="2200" b="1"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+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>
                        <a:solidFill>
                          <a:srgbClr val="C00000"/>
                        </a:solidFill>
                        <a:latin typeface="Cambria Math"/>
                      </a:rPr>
                      <m:t>𝐁</m:t>
                    </m:r>
                    <m:r>
                      <a:rPr lang="en-US" sz="2200" i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</a:rPr>
                      <m:t>𝜇</m:t>
                    </m:r>
                    <m:r>
                      <a:rPr lang="en-US" sz="2200" b="1">
                        <a:latin typeface="Cambria Math"/>
                      </a:rPr>
                      <m:t>𝐏</m:t>
                    </m:r>
                    <m:r>
                      <a:rPr lang="en-US" sz="2200" i="1">
                        <a:latin typeface="Cambria Math"/>
                      </a:rPr>
                      <m:t>)×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𝜔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No interaction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)</a:t>
                </a:r>
              </a:p>
              <a:p>
                <a:r>
                  <a:rPr lang="en-US" sz="2200" b="0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precess in opposite directions</a:t>
                </a:r>
                <a:endParaRPr lang="en-US" sz="22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Strong interactions </a:t>
                </a:r>
                <a:r>
                  <a:rPr lang="en-US" sz="2200">
                    <a:solidFill>
                      <a:srgbClr val="003399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3399"/>
                        </a:solidFill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→∞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)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tx1"/>
                            </a:solidFill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chemeClr val="tx1"/>
                    </a:solidFill>
                  </a:rPr>
                  <a:t> </a:t>
                </a:r>
                <a:r>
                  <a:rPr lang="en-US" sz="2200" smtClean="0">
                    <a:solidFill>
                      <a:schemeClr val="tx1"/>
                    </a:solidFill>
                  </a:rPr>
                  <a:t>stuck to each other</a:t>
                </a:r>
                <a:endParaRPr lang="en-US" sz="22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(no motion in co-rotating frame, perfectly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synchronized in lab frame)</a:t>
                </a:r>
                <a:endParaRPr lang="en-US" sz="220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4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7" y="719608"/>
                <a:ext cx="8928546" cy="5832005"/>
              </a:xfrm>
              <a:prstGeom prst="rect">
                <a:avLst/>
              </a:prstGeom>
              <a:blipFill rotWithShape="1">
                <a:blip r:embed="rId2"/>
                <a:stretch>
                  <a:fillRect l="-956" t="-6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 flipV="1">
            <a:off x="7128862" y="3960057"/>
            <a:ext cx="2473" cy="2448446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120722" y="3752407"/>
            <a:ext cx="2016280" cy="720100"/>
          </a:xfrm>
          <a:prstGeom prst="ellipse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7488912" y="4437878"/>
            <a:ext cx="144020" cy="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120722" y="3600007"/>
            <a:ext cx="2016280" cy="720100"/>
          </a:xfrm>
          <a:prstGeom prst="ellipse">
            <a:avLst/>
          </a:prstGeom>
          <a:solidFill>
            <a:srgbClr val="F2DCDB">
              <a:alpha val="8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696802" y="4285478"/>
            <a:ext cx="144020" cy="2640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7128862" y="2879907"/>
            <a:ext cx="366" cy="108015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0" idx="3"/>
          </p:cNvCxnSpPr>
          <p:nvPr/>
        </p:nvCxnSpPr>
        <p:spPr>
          <a:xfrm flipH="1" flipV="1">
            <a:off x="6415999" y="4214651"/>
            <a:ext cx="712863" cy="183369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35" idx="5"/>
          </p:cNvCxnSpPr>
          <p:nvPr/>
        </p:nvCxnSpPr>
        <p:spPr>
          <a:xfrm flipV="1">
            <a:off x="7121626" y="4367051"/>
            <a:ext cx="720099" cy="1681297"/>
          </a:xfrm>
          <a:prstGeom prst="straightConnector1">
            <a:avLst/>
          </a:prstGeom>
          <a:ln w="571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132349" y="4661007"/>
                <a:ext cx="6381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349" y="4661007"/>
                <a:ext cx="638123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642899" y="4680157"/>
                <a:ext cx="6381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899" y="4680157"/>
                <a:ext cx="63812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6480772" y="2172021"/>
            <a:ext cx="1301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smtClean="0">
                <a:solidFill>
                  <a:srgbClr val="006600"/>
                </a:solidFill>
              </a:rPr>
              <a:t>Mass</a:t>
            </a:r>
          </a:p>
          <a:p>
            <a:pPr algn="ctr">
              <a:lnSpc>
                <a:spcPts val="2400"/>
              </a:lnSpc>
            </a:pPr>
            <a:r>
              <a:rPr lang="en-US" sz="2400" smtClean="0">
                <a:solidFill>
                  <a:srgbClr val="006600"/>
                </a:solidFill>
              </a:rPr>
              <a:t>direction</a:t>
            </a:r>
            <a:endParaRPr lang="en-US" sz="240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271685" y="2763347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b="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85" y="2763347"/>
                <a:ext cx="505267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/>
          <p:nvPr/>
        </p:nvCxnSpPr>
        <p:spPr>
          <a:xfrm>
            <a:off x="5832682" y="6048241"/>
            <a:ext cx="266473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408762" y="5760307"/>
            <a:ext cx="1606357" cy="5041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497418" y="5786738"/>
                <a:ext cx="468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418" y="5786738"/>
                <a:ext cx="46807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024468" y="5400257"/>
                <a:ext cx="47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468" y="5400257"/>
                <a:ext cx="47295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7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Two Spins </a:t>
            </a:r>
            <a:r>
              <a:rPr lang="en-US"/>
              <a:t>w</a:t>
            </a:r>
            <a:r>
              <a:rPr lang="en-US" smtClean="0"/>
              <a:t>ith Opposite Initial Orientation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90" y="2068053"/>
            <a:ext cx="4248773" cy="3354294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1140405" y="2519751"/>
            <a:ext cx="2473" cy="2448446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74711" y="2459955"/>
            <a:ext cx="1522177" cy="512773"/>
          </a:xfrm>
          <a:prstGeom prst="ellipse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1595301" y="2900718"/>
            <a:ext cx="113504" cy="2086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74711" y="2387945"/>
            <a:ext cx="1522177" cy="512773"/>
          </a:xfrm>
          <a:prstGeom prst="ellipse">
            <a:avLst/>
          </a:prstGeom>
          <a:solidFill>
            <a:srgbClr val="F2DCDB">
              <a:alpha val="8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cxnSp>
        <p:nvCxnSpPr>
          <p:cNvPr id="54" name="Straight Arrow Connector 53"/>
          <p:cNvCxnSpPr>
            <a:stCxn id="53" idx="3"/>
          </p:cNvCxnSpPr>
          <p:nvPr/>
        </p:nvCxnSpPr>
        <p:spPr>
          <a:xfrm>
            <a:off x="597629" y="2825624"/>
            <a:ext cx="139864" cy="33406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1135799" y="1955885"/>
            <a:ext cx="4972" cy="635876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74711" y="2716466"/>
            <a:ext cx="761088" cy="204251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51" idx="6"/>
          </p:cNvCxnSpPr>
          <p:nvPr/>
        </p:nvCxnSpPr>
        <p:spPr>
          <a:xfrm flipV="1">
            <a:off x="1162749" y="2716342"/>
            <a:ext cx="734139" cy="2042642"/>
          </a:xfrm>
          <a:prstGeom prst="straightConnector1">
            <a:avLst/>
          </a:prstGeom>
          <a:ln w="571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43892" y="3220701"/>
                <a:ext cx="6381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3220701"/>
                <a:ext cx="638123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654442" y="3239851"/>
                <a:ext cx="6381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442" y="3239851"/>
                <a:ext cx="63812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31410" y="719607"/>
                <a:ext cx="274203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No interaction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)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Free precession in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opposite directions</a:t>
                </a:r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10" y="719607"/>
                <a:ext cx="2742033" cy="1107996"/>
              </a:xfrm>
              <a:prstGeom prst="rect">
                <a:avLst/>
              </a:prstGeom>
              <a:blipFill rotWithShape="1">
                <a:blip r:embed="rId5"/>
                <a:stretch>
                  <a:fillRect l="-2895" t="-3297" r="-2227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/>
          <p:cNvCxnSpPr/>
          <p:nvPr/>
        </p:nvCxnSpPr>
        <p:spPr>
          <a:xfrm flipV="1">
            <a:off x="3068185" y="1955885"/>
            <a:ext cx="0" cy="2940302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3035917" y="2663877"/>
            <a:ext cx="734139" cy="2042642"/>
          </a:xfrm>
          <a:prstGeom prst="straightConnector1">
            <a:avLst/>
          </a:prstGeom>
          <a:ln w="571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0800000" flipV="1">
            <a:off x="3093888" y="2735887"/>
            <a:ext cx="734139" cy="204264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rc 85"/>
          <p:cNvSpPr>
            <a:spLocks noChangeAspect="1"/>
          </p:cNvSpPr>
          <p:nvPr/>
        </p:nvSpPr>
        <p:spPr>
          <a:xfrm>
            <a:off x="2343113" y="4032267"/>
            <a:ext cx="1440000" cy="1440000"/>
          </a:xfrm>
          <a:prstGeom prst="arc">
            <a:avLst>
              <a:gd name="adj1" fmla="val 17683114"/>
              <a:gd name="adj2" fmla="val 14720486"/>
            </a:avLst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3168312" y="1799757"/>
                <a:ext cx="5052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b="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312" y="1799757"/>
                <a:ext cx="50526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3018588" y="2807897"/>
                <a:ext cx="6381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588" y="2807897"/>
                <a:ext cx="63812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608316" y="2951917"/>
                <a:ext cx="6381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316" y="2951917"/>
                <a:ext cx="63812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1944142" y="5472267"/>
                <a:ext cx="2302297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200" smtClean="0">
                    <a:solidFill>
                      <a:srgbClr val="003399"/>
                    </a:solidFill>
                  </a:rPr>
                  <a:t>Strong interaction </a:t>
                </a:r>
              </a:p>
              <a:p>
                <a:pPr algn="ctr"/>
                <a:r>
                  <a:rPr lang="en-US" sz="2200" smtClean="0">
                    <a:solidFill>
                      <a:srgbClr val="003399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→∞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)</a:t>
                </a:r>
              </a:p>
              <a:p>
                <a:pPr algn="ctr"/>
                <a:r>
                  <a:rPr lang="en-US" sz="2200" smtClean="0">
                    <a:solidFill>
                      <a:srgbClr val="003399"/>
                    </a:solidFill>
                  </a:rPr>
                  <a:t>Pendular motion</a:t>
                </a: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142" y="5472267"/>
                <a:ext cx="2302297" cy="1107996"/>
              </a:xfrm>
              <a:prstGeom prst="rect">
                <a:avLst/>
              </a:prstGeom>
              <a:blipFill rotWithShape="1">
                <a:blip r:embed="rId9"/>
                <a:stretch>
                  <a:fillRect l="-2910" t="-3315" r="-2910" b="-10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 rot="16200000">
                <a:off x="4045627" y="3296730"/>
                <a:ext cx="12993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,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045627" y="3296730"/>
                <a:ext cx="1299395" cy="461665"/>
              </a:xfrm>
              <a:prstGeom prst="rect">
                <a:avLst/>
              </a:prstGeom>
              <a:blipFill rotWithShape="1">
                <a:blip r:embed="rId10"/>
                <a:stretch>
                  <a:fillRect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/>
          <p:cNvSpPr txBox="1"/>
          <p:nvPr/>
        </p:nvSpPr>
        <p:spPr>
          <a:xfrm>
            <a:off x="6807190" y="5113390"/>
            <a:ext cx="75373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smtClean="0"/>
              <a:t>Time</a:t>
            </a:r>
            <a:endParaRPr lang="en-US" sz="2200"/>
          </a:p>
        </p:txBody>
      </p:sp>
      <p:sp>
        <p:nvSpPr>
          <p:cNvPr id="95" name="TextBox 94"/>
          <p:cNvSpPr txBox="1"/>
          <p:nvPr/>
        </p:nvSpPr>
        <p:spPr>
          <a:xfrm>
            <a:off x="5113151" y="719607"/>
            <a:ext cx="3959981" cy="82723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200" smtClean="0">
                <a:solidFill>
                  <a:srgbClr val="C00000"/>
                </a:solidFill>
              </a:rPr>
              <a:t>Even for very small mixing angle,</a:t>
            </a:r>
          </a:p>
          <a:p>
            <a:r>
              <a:rPr lang="en-US" sz="2200" smtClean="0">
                <a:solidFill>
                  <a:srgbClr val="C00000"/>
                </a:solidFill>
              </a:rPr>
              <a:t>large-amplitude flavor oscillations</a:t>
            </a:r>
          </a:p>
        </p:txBody>
      </p:sp>
    </p:spTree>
    <p:extLst>
      <p:ext uri="{BB962C8B-B14F-4D97-AF65-F5344CB8AC3E}">
        <p14:creationId xmlns:p14="http://schemas.microsoft.com/office/powerpoint/2010/main" val="32690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Instability in Flavor Space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027"/>
              <p:cNvSpPr>
                <a:spLocks noChangeArrowheads="1"/>
              </p:cNvSpPr>
              <p:nvPr/>
            </p:nvSpPr>
            <p:spPr bwMode="auto">
              <a:xfrm>
                <a:off x="144017" y="719608"/>
                <a:ext cx="8928546" cy="1728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Two-mode example in co-rotating frame, initially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= ↓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>
                            <a:solidFill>
                              <a:srgbClr val="003399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003399"/>
                        </a:solidFill>
                        <a:latin typeface="Cambria Math"/>
                      </a:rPr>
                      <m:t>= ↑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(flavor basis) 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[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>
                        <a:solidFill>
                          <a:srgbClr val="C00000"/>
                        </a:solidFill>
                        <a:latin typeface="Cambria Math"/>
                      </a:rPr>
                      <m:t>𝐁</m:t>
                    </m:r>
                    <m:r>
                      <a:rPr lang="en-US" sz="2200" i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latin typeface="Cambria Math"/>
                      </a:rPr>
                      <m:t> (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)]</m:t>
                    </m:r>
                    <m:r>
                      <a:rPr lang="en-US" sz="2200" i="1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endParaRPr lang="en-US" sz="2200">
                  <a:solidFill>
                    <a:srgbClr val="003399"/>
                  </a:solidFill>
                </a:endParaRPr>
              </a:p>
              <a:p>
                <a:r>
                  <a:rPr lang="en-US" sz="220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200" i="1" smtClean="0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[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+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>
                        <a:solidFill>
                          <a:srgbClr val="C00000"/>
                        </a:solidFill>
                        <a:latin typeface="Cambria Math"/>
                      </a:rPr>
                      <m:t>𝐁</m:t>
                    </m:r>
                    <m:r>
                      <a:rPr lang="en-US" sz="2200" i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groupChr>
                      <m:groupChrPr>
                        <m:chr m:val="⏟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groupChrPr>
                      <m:e>
                        <m:r>
                          <a:rPr lang="en-US" sz="2200" b="1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2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sz="2200" b="1" i="1" smtClean="0">
                            <a:latin typeface="Cambria Math"/>
                          </a:rPr>
                          <m:t>)</m:t>
                        </m:r>
                      </m:e>
                    </m:groupChr>
                    <m:r>
                      <a:rPr lang="en-US" sz="2200" b="0" i="1" smtClean="0">
                        <a:latin typeface="Cambria Math"/>
                      </a:rPr>
                      <m:t>]</m:t>
                    </m:r>
                    <m:r>
                      <a:rPr lang="en-US" sz="2200" i="1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7" y="719608"/>
                <a:ext cx="8928546" cy="1728240"/>
              </a:xfrm>
              <a:prstGeom prst="rect">
                <a:avLst/>
              </a:prstGeom>
              <a:blipFill rotWithShape="1">
                <a:blip r:embed="rId2"/>
                <a:stretch>
                  <a:fillRect l="-956" t="-2113" r="-26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815432" y="1943777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/>
              <a:t>0 initially</a:t>
            </a:r>
            <a:endParaRPr lang="en-US" sz="220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68062" y="2519857"/>
            <a:ext cx="0" cy="273597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27482" y="2951917"/>
            <a:ext cx="792000" cy="2015473"/>
          </a:xfrm>
          <a:prstGeom prst="straightConnector1">
            <a:avLst/>
          </a:prstGeom>
          <a:ln w="571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8811" y="3167947"/>
                <a:ext cx="5604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811" y="3167947"/>
                <a:ext cx="560474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29282" y="3413697"/>
                <a:ext cx="5675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282" y="3413697"/>
                <a:ext cx="567591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27748" y="2447847"/>
                <a:ext cx="4587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sz="2400" b="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48" y="2447847"/>
                <a:ext cx="458779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503942" y="4967390"/>
            <a:ext cx="2160666" cy="8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11579" y="4680157"/>
            <a:ext cx="1606357" cy="5041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592232" y="4722562"/>
                <a:ext cx="426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32" y="4722562"/>
                <a:ext cx="426399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227285" y="4320107"/>
                <a:ext cx="4303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285" y="4320107"/>
                <a:ext cx="430374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rot="10800000" flipV="1">
            <a:off x="1308752" y="2952724"/>
            <a:ext cx="792000" cy="201547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82118" y="5400257"/>
                <a:ext cx="3173369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smtClean="0"/>
                  <a:t>• Initially aligned in flavor </a:t>
                </a:r>
              </a:p>
              <a:p>
                <a:r>
                  <a:rPr lang="en-US" sz="2200" smtClean="0"/>
                  <a:t>   direction and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𝐏</m:t>
                    </m:r>
                    <m:r>
                      <a:rPr lang="en-US" sz="2200" b="0" i="1" smtClean="0">
                        <a:latin typeface="Cambria Math"/>
                      </a:rPr>
                      <m:t>=0</m:t>
                    </m:r>
                  </m:oMath>
                </a14:m>
                <a:endParaRPr lang="en-US" sz="2200" smtClean="0"/>
              </a:p>
              <a:p>
                <a:r>
                  <a:rPr lang="en-US" sz="2200"/>
                  <a:t>• </a:t>
                </a:r>
                <a:r>
                  <a:rPr lang="en-US" sz="2200" smtClean="0"/>
                  <a:t>Free precession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±</m:t>
                    </m:r>
                    <m:r>
                      <a:rPr lang="en-US" sz="2200" b="0" i="1" smtClean="0">
                        <a:latin typeface="Cambria Math"/>
                      </a:rPr>
                      <m:t>𝜔</m:t>
                    </m:r>
                  </m:oMath>
                </a14:m>
                <a:endParaRPr lang="en-US" sz="220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18" y="5400257"/>
                <a:ext cx="3173369" cy="1107996"/>
              </a:xfrm>
              <a:prstGeom prst="rect">
                <a:avLst/>
              </a:prstGeom>
              <a:blipFill rotWithShape="1">
                <a:blip r:embed="rId8"/>
                <a:stretch>
                  <a:fillRect l="-2500" t="-3297" r="-1731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 flipV="1">
            <a:off x="4536502" y="2519857"/>
            <a:ext cx="0" cy="273597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536502" y="2918652"/>
            <a:ext cx="1156137" cy="2040916"/>
          </a:xfrm>
          <a:prstGeom prst="straightConnector1">
            <a:avLst/>
          </a:prstGeom>
          <a:ln w="571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483542" y="3138342"/>
                <a:ext cx="5604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542" y="3138342"/>
                <a:ext cx="560474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409111" y="3138342"/>
                <a:ext cx="5675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111" y="3138342"/>
                <a:ext cx="567591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/>
          <p:cNvCxnSpPr/>
          <p:nvPr/>
        </p:nvCxnSpPr>
        <p:spPr>
          <a:xfrm>
            <a:off x="3672382" y="4967390"/>
            <a:ext cx="2160666" cy="8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780019" y="4680157"/>
            <a:ext cx="1606357" cy="5041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536502" y="3112499"/>
            <a:ext cx="532705" cy="185569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 noChangeAspect="1"/>
          </p:cNvCxnSpPr>
          <p:nvPr/>
        </p:nvCxnSpPr>
        <p:spPr>
          <a:xfrm flipV="1">
            <a:off x="5050097" y="2918652"/>
            <a:ext cx="642542" cy="20167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833048" y="2650834"/>
                <a:ext cx="3277116" cy="2000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𝐏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1" smtClean="0">
                  <a:solidFill>
                    <a:schemeClr val="tx1"/>
                  </a:solidFill>
                </a:endParaRPr>
              </a:p>
              <a:p>
                <a:endParaRPr lang="en-US" sz="1200" b="1" smtClean="0">
                  <a:solidFill>
                    <a:schemeClr val="tx1"/>
                  </a:solidFill>
                </a:endParaRPr>
              </a:p>
              <a:p>
                <a:r>
                  <a:rPr lang="en-US" sz="2200" smtClean="0"/>
                  <a:t>Matter effect transverse to</a:t>
                </a:r>
              </a:p>
              <a:p>
                <a:r>
                  <a:rPr lang="en-US" sz="2200" smtClean="0">
                    <a:solidFill>
                      <a:schemeClr val="tx1"/>
                    </a:solidFill>
                  </a:rPr>
                  <a:t>mass and flavor directions</a:t>
                </a:r>
              </a:p>
              <a:p>
                <a:r>
                  <a:rPr lang="en-US" sz="2200" smtClean="0"/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tilt around</a:t>
                </a:r>
                <a:r>
                  <a:rPr lang="en-US" sz="2200"/>
                  <a:t>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𝐏</m:t>
                    </m:r>
                  </m:oMath>
                </a14:m>
                <a:endParaRPr lang="en-US" sz="2200" b="1" smtClean="0"/>
              </a:p>
              <a:p>
                <a:r>
                  <a:rPr lang="en-US" sz="2200" smtClean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is large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048" y="2650834"/>
                <a:ext cx="3277116" cy="2000548"/>
              </a:xfrm>
              <a:prstGeom prst="rect">
                <a:avLst/>
              </a:prstGeom>
              <a:blipFill rotWithShape="1">
                <a:blip r:embed="rId11"/>
                <a:stretch>
                  <a:fillRect l="-2421" r="-745" b="-5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3455249" y="5400257"/>
                <a:ext cx="269753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smtClean="0"/>
                  <a:t>After a short time,</a:t>
                </a:r>
              </a:p>
              <a:p>
                <a:r>
                  <a:rPr lang="en-US" sz="2200" smtClean="0"/>
                  <a:t>transverse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𝐏</m:t>
                    </m:r>
                  </m:oMath>
                </a14:m>
                <a:r>
                  <a:rPr lang="en-US" sz="2200" smtClean="0"/>
                  <a:t> develops</a:t>
                </a:r>
              </a:p>
              <a:p>
                <a:r>
                  <a:rPr lang="en-US" sz="2200" smtClean="0"/>
                  <a:t>by free precession</a:t>
                </a:r>
                <a:endParaRPr lang="en-US" sz="220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249" y="5400257"/>
                <a:ext cx="2697533" cy="1107996"/>
              </a:xfrm>
              <a:prstGeom prst="rect">
                <a:avLst/>
              </a:prstGeom>
              <a:blipFill rotWithShape="1">
                <a:blip r:embed="rId12"/>
                <a:stretch>
                  <a:fillRect l="-2941" t="-3297" r="-2489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005713" y="2447847"/>
                <a:ext cx="4587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006600"/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sz="2400" b="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713" y="2447847"/>
                <a:ext cx="458779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28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1029"/>
          <p:cNvSpPr>
            <a:spLocks noChangeShapeType="1"/>
          </p:cNvSpPr>
          <p:nvPr/>
        </p:nvSpPr>
        <p:spPr bwMode="auto">
          <a:xfrm flipV="1">
            <a:off x="7992982" y="3239957"/>
            <a:ext cx="0" cy="50401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3576" y="3672017"/>
            <a:ext cx="3607426" cy="27367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 flipV="1">
            <a:off x="3672382" y="3240008"/>
            <a:ext cx="0" cy="50401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892" y="3672017"/>
            <a:ext cx="4903727" cy="27367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Oscillations in Matter</a:t>
            </a:r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44016" y="792408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2-flavor neutrino evolution as an effective 2-level problem</a:t>
            </a:r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16026" y="3744397"/>
            <a:ext cx="4464496" cy="9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Mass-squared matrix, rotated by 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mixing angle </a:t>
            </a:r>
            <a:r>
              <a:rPr lang="en-US" sz="2000">
                <a:solidFill>
                  <a:srgbClr val="003399"/>
                </a:solidFill>
                <a:effectLst/>
                <a:latin typeface="Symbol" pitchFamily="18" charset="2"/>
              </a:rPr>
              <a:t>q</a:t>
            </a:r>
            <a:r>
              <a:rPr lang="en-US" sz="2000">
                <a:solidFill>
                  <a:srgbClr val="003399"/>
                </a:solidFill>
                <a:effectLst/>
              </a:rPr>
              <a:t> relative to interaction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basis, drives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30"/>
              <p:cNvSpPr>
                <a:spLocks noChangeArrowheads="1"/>
              </p:cNvSpPr>
              <p:nvPr/>
            </p:nvSpPr>
            <p:spPr bwMode="auto">
              <a:xfrm>
                <a:off x="216026" y="5616390"/>
                <a:ext cx="4608513" cy="71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Solar, reactor and supernova neutrinos: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∼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10 MeV</a:t>
                </a:r>
              </a:p>
            </p:txBody>
          </p:sp>
        </mc:Choice>
        <mc:Fallback xmlns="">
          <p:sp>
            <p:nvSpPr>
              <p:cNvPr id="6" name="Rectangle 10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26" y="5616390"/>
                <a:ext cx="4608513" cy="719997"/>
              </a:xfrm>
              <a:prstGeom prst="rect">
                <a:avLst/>
              </a:prstGeom>
              <a:blipFill rotWithShape="1">
                <a:blip r:embed="rId2"/>
                <a:stretch>
                  <a:fillRect l="-1455" t="-4237" b="-127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033"/>
              <p:cNvSpPr>
                <a:spLocks noChangeArrowheads="1"/>
              </p:cNvSpPr>
              <p:nvPr/>
            </p:nvSpPr>
            <p:spPr bwMode="auto">
              <a:xfrm>
                <a:off x="5472609" y="3744397"/>
                <a:ext cx="3528392" cy="2159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Weak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potential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difference</a:t>
                </a:r>
                <a:endParaRPr lang="en-US" sz="2000" smtClean="0">
                  <a:latin typeface="Cambria Math"/>
                </a:endParaRPr>
              </a:p>
              <a:p>
                <a:endParaRPr lang="en-US" sz="500" smtClean="0">
                  <a:latin typeface="Cambria Math"/>
                </a:endParaRPr>
              </a:p>
              <a:p>
                <a:r>
                  <a:rPr lang="en-US" sz="2000"/>
                  <a:t> </a:t>
                </a:r>
                <a:r>
                  <a:rPr lang="en-US" sz="2000" smtClean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weak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∼0.2 </m:t>
                    </m:r>
                    <m:r>
                      <m:rPr>
                        <m:nor/>
                      </m:rPr>
                      <a:rPr lang="en-US" sz="2000">
                        <a:latin typeface="Cambria Math"/>
                      </a:rPr>
                      <m:t>peV</m:t>
                    </m:r>
                  </m:oMath>
                </a14:m>
                <a:endParaRPr lang="en-US" sz="2000"/>
              </a:p>
              <a:p>
                <a:pPr algn="l"/>
                <a:endParaRPr lang="en-US" sz="8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for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normal Earth matter, but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large effect in SN core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(nuclear density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3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  <a:sym typeface="Symbol" pitchFamily="18" charset="2"/>
                  </a:rPr>
                  <a:t>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10</a:t>
                </a:r>
                <a:r>
                  <a:rPr lang="en-US" sz="2400" baseline="30000">
                    <a:solidFill>
                      <a:srgbClr val="003399"/>
                    </a:solidFill>
                  </a:rPr>
                  <a:t>14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 g/cm</a:t>
                </a:r>
                <a:r>
                  <a:rPr lang="en-US" sz="2400" baseline="30000">
                    <a:solidFill>
                      <a:srgbClr val="003399"/>
                    </a:solidFill>
                  </a:rPr>
                  <a:t>3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)</a:t>
                </a:r>
              </a:p>
              <a:p>
                <a:pPr algn="l"/>
                <a:endParaRPr lang="en-US" sz="500" smtClean="0">
                  <a:solidFill>
                    <a:srgbClr val="003399"/>
                  </a:solidFill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weak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∼10 </m:t>
                      </m:r>
                      <m:r>
                        <m:rPr>
                          <m:nor/>
                        </m:rPr>
                        <a:rPr lang="en-US" sz="2000"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/>
              </a:p>
              <a:p>
                <a:pPr algn="l"/>
                <a:endParaRPr lang="en-US" sz="2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" name="Rectangle 10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2609" y="3744397"/>
                <a:ext cx="3528392" cy="2159992"/>
              </a:xfrm>
              <a:prstGeom prst="rect">
                <a:avLst/>
              </a:prstGeom>
              <a:blipFill rotWithShape="1">
                <a:blip r:embed="rId3"/>
                <a:stretch>
                  <a:fillRect l="-2073" t="-1408" b="-33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038"/>
          <p:cNvSpPr>
            <a:spLocks noChangeArrowheads="1"/>
          </p:cNvSpPr>
          <p:nvPr/>
        </p:nvSpPr>
        <p:spPr bwMode="auto">
          <a:xfrm>
            <a:off x="144016" y="2015787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With a 2</a:t>
            </a:r>
            <a:r>
              <a:rPr lang="en-US" sz="2000">
                <a:solidFill>
                  <a:srgbClr val="003399"/>
                </a:solidFill>
                <a:effectLst/>
                <a:sym typeface="Symbol" pitchFamily="18" charset="2"/>
              </a:rPr>
              <a:t></a:t>
            </a:r>
            <a:r>
              <a:rPr lang="en-US" sz="2000">
                <a:solidFill>
                  <a:srgbClr val="003399"/>
                </a:solidFill>
                <a:effectLst/>
              </a:rPr>
              <a:t>2 Hamiltonian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7912" y="1257499"/>
                <a:ext cx="2240485" cy="686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/>
                        </a:rPr>
                        <m:t>i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257499"/>
                <a:ext cx="2240485" cy="68627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7667" y="2375837"/>
                <a:ext cx="8773338" cy="108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𝐻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𝐸</m:t>
                        </m:r>
                      </m:den>
                    </m:f>
                    <m:d>
                      <m:d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2000" b="1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000" smtClean="0">
                                      <a:latin typeface="Cambria Math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sz="2000" b="0" i="0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b="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sz="2000" b="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000">
                                      <a:latin typeface="Cambria Math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2000" b="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sz="2000" b="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000">
                                      <a:latin typeface="Cambria Math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  <m:r>
                      <a:rPr lang="en-US" sz="2000" b="0" i="1" smtClean="0">
                        <a:latin typeface="Cambria Math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sz="2000" b="0" i="0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0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smtClean="0"/>
                  <a:t> </a:t>
                </a:r>
                <a:endParaRPr lang="en-US" sz="240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7" y="2375837"/>
                <a:ext cx="8773338" cy="108318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9922" y="4824177"/>
                <a:ext cx="4615687" cy="739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∼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    4 </m:t>
                                </m:r>
                                <m:r>
                                  <m:rPr>
                                    <m:nor/>
                                    <m:brk m:alnAt="7"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p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eV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 12 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mass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splitting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120 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peV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000">
                                    <a:latin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latin typeface="Cambria Math"/>
                                  </a:rPr>
                                  <m:t> 13 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latin typeface="Cambria Math"/>
                                  </a:rPr>
                                  <m:t>mass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latin typeface="Cambria Math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latin typeface="Cambria Math"/>
                                  </a:rPr>
                                  <m:t>splitting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4824177"/>
                <a:ext cx="4615687" cy="7397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400675" y="1439707"/>
                <a:ext cx="1728787" cy="7920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smtClean="0">
                    <a:solidFill>
                      <a:srgbClr val="003399"/>
                    </a:solidFill>
                  </a:rPr>
                  <a:t>Negative</a:t>
                </a:r>
              </a:p>
              <a:p>
                <a:pPr algn="ctr"/>
                <a:r>
                  <a:rPr lang="en-US" sz="2000" smtClean="0">
                    <a:solidFill>
                      <a:srgbClr val="003399"/>
                    </a:solidFill>
                  </a:rPr>
                  <a:t>for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675" y="1439707"/>
                <a:ext cx="1728787" cy="7920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ine 1029"/>
          <p:cNvSpPr>
            <a:spLocks noChangeShapeType="1"/>
          </p:cNvSpPr>
          <p:nvPr/>
        </p:nvSpPr>
        <p:spPr bwMode="auto">
          <a:xfrm>
            <a:off x="6290032" y="2231786"/>
            <a:ext cx="0" cy="43363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Collective Pair Annihilation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892" y="716268"/>
                <a:ext cx="8929240" cy="79503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2200" smtClean="0">
                    <a:solidFill>
                      <a:srgbClr val="003399"/>
                    </a:solidFill>
                  </a:rPr>
                  <a:t>Gas of equal abundances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inverted mass hierarchy</a:t>
                </a:r>
              </a:p>
              <a:p>
                <a:pPr algn="ctr"/>
                <a:r>
                  <a:rPr lang="en-US" sz="2200" smtClean="0">
                    <a:solidFill>
                      <a:srgbClr val="003399"/>
                    </a:solidFill>
                  </a:rPr>
                  <a:t>Small effective mixing angle (e.g. made small by ordinary matter)</a:t>
                </a:r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716268"/>
                <a:ext cx="8929240" cy="795032"/>
              </a:xfrm>
              <a:prstGeom prst="rect">
                <a:avLst/>
              </a:prstGeom>
              <a:blipFill rotWithShape="1">
                <a:blip r:embed="rId2"/>
                <a:stretch>
                  <a:fillRect t="-4580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3892" y="5760307"/>
                <a:ext cx="8928100" cy="792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2200" smtClean="0">
                    <a:solidFill>
                      <a:srgbClr val="C00000"/>
                    </a:solidFill>
                  </a:rPr>
                  <a:t>Dense neutrino gas unstable in flavor space: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↔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endParaRPr lang="en-US" sz="2200" b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sz="2200" smtClean="0">
                    <a:solidFill>
                      <a:srgbClr val="C00000"/>
                    </a:solidFill>
                  </a:rPr>
                  <a:t>Complete pair conversion even for a small mixing angle</a:t>
                </a:r>
                <a:endParaRPr lang="en-US" sz="2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5760307"/>
                <a:ext cx="8928100" cy="792110"/>
              </a:xfrm>
              <a:prstGeom prst="rect">
                <a:avLst/>
              </a:prstGeom>
              <a:blipFill rotWithShape="1">
                <a:blip r:embed="rId3"/>
                <a:stretch>
                  <a:fillRect t="-3846" b="-1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84092" y="1655737"/>
            <a:ext cx="5503479" cy="4032560"/>
            <a:chOff x="1584092" y="1655737"/>
            <a:chExt cx="5503479" cy="40325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62" y="1669385"/>
              <a:ext cx="4999409" cy="39469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64492" y="5257410"/>
              <a:ext cx="75373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smtClean="0"/>
                <a:t>Time</a:t>
              </a:r>
              <a:endParaRPr lang="en-US" sz="22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88242" y="1655737"/>
              <a:ext cx="5760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r"/>
              <a:r>
                <a:rPr lang="en-US" sz="2200" smtClean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88162" y="2375837"/>
              <a:ext cx="5760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r"/>
              <a:r>
                <a:rPr lang="en-US" sz="2200" smtClean="0"/>
                <a:t>0.75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88162" y="3110758"/>
              <a:ext cx="5760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r"/>
              <a:r>
                <a:rPr lang="en-US" sz="2200" smtClean="0"/>
                <a:t>0.5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88162" y="3829685"/>
              <a:ext cx="5760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r"/>
              <a:r>
                <a:rPr lang="en-US" sz="2200" smtClean="0"/>
                <a:t>0.25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88162" y="4536137"/>
              <a:ext cx="5760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r"/>
              <a:r>
                <a:rPr lang="en-US" sz="2200" smtClean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612961" y="3202949"/>
              <a:ext cx="237315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smtClean="0"/>
                <a:t>Survival probability</a:t>
              </a:r>
              <a:endParaRPr lang="en-US" sz="2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816402" y="1799757"/>
                <a:ext cx="78611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402" y="1799757"/>
                <a:ext cx="786113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824542" y="4294093"/>
                <a:ext cx="804323" cy="458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4294093"/>
                <a:ext cx="804323" cy="458074"/>
              </a:xfrm>
              <a:prstGeom prst="rect">
                <a:avLst/>
              </a:prstGeom>
              <a:blipFill rotWithShape="1"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84342" y="4320107"/>
                <a:ext cx="804323" cy="458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342" y="4320107"/>
                <a:ext cx="804323" cy="458074"/>
              </a:xfrm>
              <a:prstGeom prst="rect">
                <a:avLst/>
              </a:prstGeom>
              <a:blipFill rotWithShape="1"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264742" y="4320107"/>
                <a:ext cx="804323" cy="458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742" y="4320107"/>
                <a:ext cx="804323" cy="458074"/>
              </a:xfrm>
              <a:prstGeom prst="rect">
                <a:avLst/>
              </a:prstGeom>
              <a:blipFill rotWithShape="1"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237199" y="1799757"/>
                <a:ext cx="78611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199" y="1799757"/>
                <a:ext cx="786113" cy="43088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5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Matrices of Occupation Numbers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27"/>
              <p:cNvSpPr>
                <a:spLocks noChangeArrowheads="1"/>
              </p:cNvSpPr>
              <p:nvPr/>
            </p:nvSpPr>
            <p:spPr bwMode="auto">
              <a:xfrm>
                <a:off x="144016" y="647597"/>
                <a:ext cx="9001001" cy="5904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Neutrinos described  by Dirac field</a:t>
                </a:r>
              </a:p>
              <a:p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𝛹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𝑡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2200" i="1">
                        <a:latin typeface="Cambria Math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2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200" i="1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en-US" sz="2200" i="1">
                        <a:latin typeface="Cambria Math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† 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200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sz="2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/>
                          </a:rPr>
                          <m:t> </m:t>
                        </m:r>
                        <m:r>
                          <a:rPr lang="en-US" sz="22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</a:rPr>
                          <m:t>i</m:t>
                        </m:r>
                        <m:r>
                          <a:rPr lang="en-US" sz="2200" b="1">
                            <a:latin typeface="Cambria Math"/>
                          </a:rPr>
                          <m:t>𝐩</m:t>
                        </m:r>
                        <m:r>
                          <a:rPr lang="en-US" sz="2200">
                            <a:latin typeface="Cambria Math"/>
                          </a:rPr>
                          <m:t>⋅</m:t>
                        </m:r>
                        <m:r>
                          <a:rPr lang="en-US" sz="2200" b="1">
                            <a:latin typeface="Cambria Math"/>
                          </a:rPr>
                          <m:t>𝐱</m:t>
                        </m:r>
                      </m:sup>
                    </m:sSup>
                  </m:oMath>
                </a14:m>
                <a:endParaRPr lang="en-US" sz="2200" smtClean="0"/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in terms of the spinors in flavor space, providing spinor of flavor amplitudes</a:t>
                </a:r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/>
                      </a:rPr>
                      <m:t>𝛹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𝛹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𝛹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𝛹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/>
                  <a:t>,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𝑎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/>
                  <a:t>,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𝑏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i="1" smtClean="0"/>
                  <a:t>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and </a:t>
                </a:r>
                <a:r>
                  <a:rPr lang="en-US" sz="2200" i="1" smtClean="0"/>
                  <a:t>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200" b="1">
                                  <a:latin typeface="Cambria Math"/>
                                </a:rPr>
                                <m:t>𝐩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200" b="1">
                                  <a:latin typeface="Cambria Math"/>
                                </a:rPr>
                                <m:t>𝐩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200" b="1">
                                  <a:latin typeface="Cambria Math"/>
                                </a:rPr>
                                <m:t>𝐩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en-US" sz="2200" b="1">
                                  <a:latin typeface="Cambria Math"/>
                                </a:rPr>
                                <m:t>𝐩</m:t>
                              </m:r>
                              <m:r>
                                <m:rPr>
                                  <m:brk m:alnAt="7"/>
                                </m:rPr>
                                <a:rPr lang="en-US" sz="2200" i="1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en-US" sz="2200" b="1">
                                  <a:latin typeface="Cambria Math"/>
                                </a:rPr>
                                <m:t>𝐩</m:t>
                              </m:r>
                              <m:r>
                                <a:rPr lang="en-US" sz="2200" b="1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2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en-US" sz="2200" b="1">
                                  <a:latin typeface="Cambria Math"/>
                                </a:rPr>
                                <m:t>𝐩</m:t>
                              </m:r>
                              <m:r>
                                <a:rPr lang="en-US" sz="2200" b="1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sz="2200" i="1">
                        <a:latin typeface="Cambria Math"/>
                      </a:rPr>
                      <m:t> |0〉</m:t>
                    </m:r>
                  </m:oMath>
                </a14:m>
                <a:endParaRPr lang="en-US" sz="2200" smtClean="0"/>
              </a:p>
              <a:p>
                <a:endParaRPr lang="en-US" sz="800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Measurable quantities are expectation values of field bi-linears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𝛹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𝛹</m:t>
                        </m:r>
                      </m:e>
                    </m:d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therefore use “occupation number matrices”  to describe the ensemble and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its kinetic evolution (Boltzmann eqn for oscillations and collisions)</a:t>
                </a:r>
                <a:r>
                  <a:rPr lang="en-US" sz="2200" smtClean="0"/>
                  <a:t> </a:t>
                </a:r>
                <a:endParaRPr lang="en-US" sz="2200"/>
              </a:p>
              <a:p>
                <a:r>
                  <a:rPr lang="en-US" sz="2200" smtClean="0"/>
                  <a:t>  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)     </a:t>
                </a:r>
                <a:r>
                  <a:rPr lang="en-US" sz="220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20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   </a:t>
                </a:r>
                <a:r>
                  <a:rPr lang="en-US" sz="2200">
                    <a:solidFill>
                      <a:srgbClr val="003399"/>
                    </a:solidFill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a:rPr lang="en-US" sz="22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 sz="2200">
                    <a:solidFill>
                      <a:srgbClr val="003399"/>
                    </a:solidFill>
                  </a:rPr>
                  <a:t>)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</m:ba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/>
                              </a:rPr>
                              <m:t>𝑗</m:t>
                            </m:r>
                          </m:sub>
                          <m:sup/>
                        </m:sSubSup>
                        <m:sSubSup>
                          <m:sSub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200" i="1">
                                <a:latin typeface="Cambria Math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1</m:t>
                    </m:r>
                    <m:r>
                      <a:rPr lang="en-US" sz="2200" b="0" i="1" smtClean="0">
                        <a:latin typeface="Cambria Math"/>
                      </a:rPr>
                      <m:t>−〈</m:t>
                    </m:r>
                    <m:sSubSup>
                      <m:sSubSupPr>
                        <m:ctrlPr>
                          <a:rPr lang="en-US" sz="2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2200" b="1" i="1" smtClean="0">
                        <a:latin typeface="Cambria Math"/>
                      </a:rPr>
                      <m:t>〉</m:t>
                    </m:r>
                  </m:oMath>
                </a14:m>
                <a:endParaRPr lang="en-US" sz="2200">
                  <a:solidFill>
                    <a:srgbClr val="003399"/>
                  </a:solidFill>
                </a:endParaRPr>
              </a:p>
              <a:p>
                <a:endParaRPr lang="en-US" sz="2200" i="1" smtClean="0"/>
              </a:p>
              <a:p>
                <a:endParaRPr lang="en-US" sz="1000" i="1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Describe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with negative occupation numbers, reversed order of flavor indices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(holes in Dirac sea)</a:t>
                </a:r>
              </a:p>
            </p:txBody>
          </p:sp>
        </mc:Choice>
        <mc:Fallback xmlns="">
          <p:sp>
            <p:nvSpPr>
              <p:cNvPr id="8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647597"/>
                <a:ext cx="9001001" cy="5904820"/>
              </a:xfrm>
              <a:prstGeom prst="rect">
                <a:avLst/>
              </a:prstGeom>
              <a:blipFill rotWithShape="1">
                <a:blip r:embed="rId2"/>
                <a:stretch>
                  <a:fillRect l="-949" t="-619" r="-1152" b="-29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483424" y="5451057"/>
            <a:ext cx="31843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rgbClr val="C00000"/>
                </a:solidFill>
              </a:rPr>
              <a:t>Drops out in commutators</a:t>
            </a:r>
            <a:endParaRPr lang="en-US" sz="220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114254" y="5295510"/>
            <a:ext cx="0" cy="2880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5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138023" y="3162076"/>
            <a:ext cx="8928339" cy="2950234"/>
          </a:xfrm>
          <a:custGeom>
            <a:avLst/>
            <a:gdLst>
              <a:gd name="connsiteX0" fmla="*/ 0 w 8928339"/>
              <a:gd name="connsiteY0" fmla="*/ 1431984 h 2950234"/>
              <a:gd name="connsiteX1" fmla="*/ 793630 w 8928339"/>
              <a:gd name="connsiteY1" fmla="*/ 1440611 h 2950234"/>
              <a:gd name="connsiteX2" fmla="*/ 793630 w 8928339"/>
              <a:gd name="connsiteY2" fmla="*/ 0 h 2950234"/>
              <a:gd name="connsiteX3" fmla="*/ 2372264 w 8928339"/>
              <a:gd name="connsiteY3" fmla="*/ 0 h 2950234"/>
              <a:gd name="connsiteX4" fmla="*/ 2372264 w 8928339"/>
              <a:gd name="connsiteY4" fmla="*/ 1440611 h 2950234"/>
              <a:gd name="connsiteX5" fmla="*/ 8928339 w 8928339"/>
              <a:gd name="connsiteY5" fmla="*/ 1431984 h 2950234"/>
              <a:gd name="connsiteX6" fmla="*/ 8928339 w 8928339"/>
              <a:gd name="connsiteY6" fmla="*/ 2950234 h 2950234"/>
              <a:gd name="connsiteX7" fmla="*/ 0 w 8928339"/>
              <a:gd name="connsiteY7" fmla="*/ 2950234 h 2950234"/>
              <a:gd name="connsiteX8" fmla="*/ 0 w 8928339"/>
              <a:gd name="connsiteY8" fmla="*/ 1431984 h 295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28339" h="2950234">
                <a:moveTo>
                  <a:pt x="0" y="1431984"/>
                </a:moveTo>
                <a:lnTo>
                  <a:pt x="793630" y="1440611"/>
                </a:lnTo>
                <a:lnTo>
                  <a:pt x="793630" y="0"/>
                </a:lnTo>
                <a:lnTo>
                  <a:pt x="2372264" y="0"/>
                </a:lnTo>
                <a:lnTo>
                  <a:pt x="2372264" y="1440611"/>
                </a:lnTo>
                <a:lnTo>
                  <a:pt x="8928339" y="1431984"/>
                </a:lnTo>
                <a:lnTo>
                  <a:pt x="8928339" y="2950234"/>
                </a:lnTo>
                <a:lnTo>
                  <a:pt x="0" y="2950234"/>
                </a:lnTo>
                <a:lnTo>
                  <a:pt x="0" y="143198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6502" y="1007647"/>
            <a:ext cx="4513980" cy="345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35172" y="1007647"/>
            <a:ext cx="4176000" cy="3456000"/>
          </a:xfrm>
          <a:custGeom>
            <a:avLst/>
            <a:gdLst>
              <a:gd name="connsiteX0" fmla="*/ 0 w 4174435"/>
              <a:gd name="connsiteY0" fmla="*/ 0 h 3450866"/>
              <a:gd name="connsiteX1" fmla="*/ 4174435 w 4174435"/>
              <a:gd name="connsiteY1" fmla="*/ 0 h 3450866"/>
              <a:gd name="connsiteX2" fmla="*/ 4174435 w 4174435"/>
              <a:gd name="connsiteY2" fmla="*/ 3450866 h 3450866"/>
              <a:gd name="connsiteX3" fmla="*/ 2663687 w 4174435"/>
              <a:gd name="connsiteY3" fmla="*/ 3450866 h 3450866"/>
              <a:gd name="connsiteX4" fmla="*/ 2663687 w 4174435"/>
              <a:gd name="connsiteY4" fmla="*/ 2083242 h 3450866"/>
              <a:gd name="connsiteX5" fmla="*/ 0 w 4174435"/>
              <a:gd name="connsiteY5" fmla="*/ 2083242 h 3450866"/>
              <a:gd name="connsiteX6" fmla="*/ 0 w 4174435"/>
              <a:gd name="connsiteY6" fmla="*/ 0 h 345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4435" h="3450866">
                <a:moveTo>
                  <a:pt x="0" y="0"/>
                </a:moveTo>
                <a:lnTo>
                  <a:pt x="4174435" y="0"/>
                </a:lnTo>
                <a:lnTo>
                  <a:pt x="4174435" y="3450866"/>
                </a:lnTo>
                <a:lnTo>
                  <a:pt x="2663687" y="3450866"/>
                </a:lnTo>
                <a:lnTo>
                  <a:pt x="2663687" y="2083242"/>
                </a:lnTo>
                <a:lnTo>
                  <a:pt x="0" y="20832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100" smtClean="0"/>
              <a:t>Equations of Motion for Occupation Number Matrices</a:t>
            </a:r>
            <a:endParaRPr lang="en-US" sz="3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3892" y="3141853"/>
                <a:ext cx="8979894" cy="1254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1" i="0" smtClean="0">
                            <a:latin typeface="Cambria Math"/>
                          </a:rPr>
                          <m:t>𝐩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=+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𝐸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1" i="0" smtClean="0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latin typeface="Cambria Math"/>
                      </a:rPr>
                      <m:t>+ 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/>
                          </a:rPr>
                          <m:t>𝐿</m:t>
                        </m:r>
                        <m:r>
                          <a:rPr lang="en-US" sz="22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1" i="0" smtClean="0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F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200" b="1" i="0" smtClean="0">
                            <a:latin typeface="Cambria Math"/>
                          </a:rPr>
                          <m:t>𝐪</m:t>
                        </m:r>
                      </m:sub>
                      <m:sup/>
                      <m:e>
                        <m:r>
                          <a:rPr lang="en-US" sz="2200" b="0" i="1" smtClean="0">
                            <a:latin typeface="Cambria Math"/>
                          </a:rPr>
                          <m:t>(1−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1" i="0" smtClean="0">
                                    <a:latin typeface="Cambria Math"/>
                                  </a:rPr>
                                  <m:t>𝐩𝐪</m:t>
                                </m:r>
                              </m:sub>
                            </m:sSub>
                          </m:e>
                        </m:func>
                        <m:r>
                          <a:rPr lang="en-US" sz="2200" b="0" i="1" smtClean="0">
                            <a:latin typeface="Cambria Math"/>
                          </a:rPr>
                          <m:t>)</m:t>
                        </m:r>
                      </m:e>
                    </m:nary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1" i="0" smtClean="0">
                                <a:latin typeface="Cambria Math"/>
                              </a:rPr>
                              <m:t>𝐪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𝜌</m:t>
                                </m:r>
                              </m:e>
                            </m:bar>
                          </m:e>
                          <m:sub>
                            <m:r>
                              <a:rPr lang="en-US" sz="2200" b="1" i="0" smtClean="0">
                                <a:latin typeface="Cambria Math"/>
                              </a:rPr>
                              <m:t>𝐪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/>
                          </a:rPr>
                          <m:t>),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1" i="0" smtClean="0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</m:oMath>
                </a14:m>
                <a:endParaRPr lang="en-US" sz="2200" smtClean="0"/>
              </a:p>
              <a:p>
                <a:endParaRPr lang="en-US" sz="1000" smtClean="0"/>
              </a:p>
              <a:p>
                <a:r>
                  <a:rPr lang="en-US" sz="220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bar>
                              <m:barPr>
                                <m:pos m:val="top"/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𝜌</m:t>
                                </m:r>
                              </m:e>
                            </m:bar>
                          </m:e>
                        </m:acc>
                      </m:e>
                      <m:sub>
                        <m:r>
                          <a:rPr lang="en-US" sz="2200" b="1">
                            <a:latin typeface="Cambria Math"/>
                          </a:rPr>
                          <m:t>𝐩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  <m:r>
                          <a:rPr lang="en-US" sz="2200" i="1">
                            <a:latin typeface="Cambria Math"/>
                          </a:rPr>
                          <m:t>𝐸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𝜌</m:t>
                                </m:r>
                              </m:e>
                            </m:bar>
                          </m:e>
                          <m:sub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</a:rPr>
                          <m:t>F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𝐿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𝜌</m:t>
                                </m:r>
                              </m:e>
                            </m:bar>
                          </m:e>
                          <m:sub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</a:rPr>
                          <m:t>F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2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200" b="1">
                            <a:latin typeface="Cambria Math"/>
                          </a:rPr>
                          <m:t>𝐪</m:t>
                        </m:r>
                      </m:sub>
                      <m:sup/>
                      <m:e>
                        <m:r>
                          <a:rPr lang="en-US" sz="2200" i="1">
                            <a:latin typeface="Cambria Math"/>
                          </a:rPr>
                          <m:t>(1−</m:t>
                        </m:r>
                        <m:func>
                          <m:func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1">
                                    <a:latin typeface="Cambria Math"/>
                                  </a:rPr>
                                  <m:t>𝐩𝐪</m:t>
                                </m:r>
                              </m:sub>
                            </m:sSub>
                          </m:e>
                        </m:func>
                        <m:r>
                          <a:rPr lang="en-US" sz="2200" i="1">
                            <a:latin typeface="Cambria Math"/>
                          </a:rPr>
                          <m:t>)</m:t>
                        </m:r>
                      </m:e>
                    </m:nary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1">
                                <a:latin typeface="Cambria Math"/>
                              </a:rPr>
                              <m:t>𝐪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𝜌</m:t>
                                </m:r>
                              </m:e>
                            </m:bar>
                          </m:e>
                          <m:sub>
                            <m:r>
                              <a:rPr lang="en-US" sz="2200" b="1">
                                <a:latin typeface="Cambria Math"/>
                              </a:rPr>
                              <m:t>𝐪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),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𝜌</m:t>
                                </m:r>
                              </m:e>
                            </m:bar>
                          </m:e>
                          <m:sub>
                            <m:r>
                              <a:rPr lang="en-US" sz="2200" b="1">
                                <a:latin typeface="Cambria Math"/>
                              </a:rPr>
                              <m:t>𝐩</m:t>
                            </m:r>
                          </m:sub>
                        </m:sSub>
                      </m:e>
                    </m:d>
                  </m:oMath>
                </a14:m>
                <a:endParaRPr lang="en-US" sz="22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3141853"/>
                <a:ext cx="8979894" cy="125470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982" y="1876205"/>
                <a:ext cx="4279890" cy="108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𝐿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bar>
                                      <m:barPr>
                                        <m:pos m:val="top"/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</m:ba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bar>
                                      <m:barPr>
                                        <m:pos m:val="top"/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𝜇</m:t>
                                        </m:r>
                                      </m:e>
                                    </m:ba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𝜏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bar>
                                      <m:barPr>
                                        <m:pos m:val="top"/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𝜏</m:t>
                                        </m:r>
                                      </m:e>
                                    </m:ba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2" y="1876205"/>
                <a:ext cx="4279890" cy="10831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43892" y="1012631"/>
            <a:ext cx="408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/>
              <a:t>Ordinary matter effect caused by</a:t>
            </a:r>
          </a:p>
          <a:p>
            <a:r>
              <a:rPr lang="en-US" sz="2200" smtClean="0"/>
              <a:t>matrix of charged lepton densities</a:t>
            </a:r>
            <a:endParaRPr 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25103" y="1012085"/>
                <a:ext cx="4425379" cy="1983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smtClean="0"/>
                  <a:t>Non-linear effect caused by nu-nu</a:t>
                </a:r>
              </a:p>
              <a:p>
                <a:r>
                  <a:rPr lang="en-US" sz="2200" smtClean="0"/>
                  <a:t>interactions has the same structure.</a:t>
                </a:r>
              </a:p>
              <a:p>
                <a:r>
                  <a:rPr lang="en-US" sz="2200" smtClean="0"/>
                  <a:t>In isotropic medium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1−</m:t>
                    </m:r>
                    <m:func>
                      <m:func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1" i="0" smtClean="0">
                                <a:latin typeface="Cambria Math"/>
                              </a:rPr>
                              <m:t>𝐩𝐪</m:t>
                            </m:r>
                          </m:sub>
                        </m:sSub>
                      </m:e>
                    </m:func>
                    <m:r>
                      <a:rPr lang="en-US" sz="2200" b="0" i="1" smtClean="0">
                        <a:latin typeface="Cambria Math"/>
                      </a:rPr>
                      <m:t>→1</m:t>
                    </m:r>
                  </m:oMath>
                </a14:m>
                <a:endParaRPr lang="en-US" sz="2200" smtClean="0"/>
              </a:p>
              <a:p>
                <a:r>
                  <a:rPr lang="en-US" sz="2200" smtClean="0"/>
                  <a:t>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200" b="1" i="0" smtClean="0">
                            <a:latin typeface="Cambria Math"/>
                          </a:rPr>
                          <m:t>𝐪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200" b="1" i="0" smtClean="0">
                                    <a:latin typeface="Cambria Math"/>
                                  </a:rPr>
                                  <m:t>𝐪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𝜌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200" b="1" i="0" smtClean="0">
                                    <a:latin typeface="Cambria Math"/>
                                  </a:rPr>
                                  <m:t>𝐪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sz="2200" smtClean="0"/>
                  <a:t> is matrix of net</a:t>
                </a:r>
              </a:p>
              <a:p>
                <a:r>
                  <a:rPr lang="en-US" sz="2200" smtClean="0"/>
                  <a:t>neutrino densities (not diagonal)</a:t>
                </a:r>
                <a:endParaRPr lang="en-US" sz="22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103" y="1012085"/>
                <a:ext cx="4425379" cy="1983492"/>
              </a:xfrm>
              <a:prstGeom prst="rect">
                <a:avLst/>
              </a:prstGeom>
              <a:blipFill rotWithShape="1">
                <a:blip r:embed="rId4"/>
                <a:stretch>
                  <a:fillRect l="-1791" t="-1846" b="-5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3892" y="4612585"/>
                <a:ext cx="7780463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smtClean="0"/>
                  <a:t>• Vacuum oscillations driven by mass-squared matrix in flavor basis</a:t>
                </a:r>
              </a:p>
              <a:p>
                <a:r>
                  <a:rPr lang="en-US" sz="2200"/>
                  <a:t>• </a:t>
                </a:r>
                <a:r>
                  <a:rPr lang="en-US" sz="2200" smtClean="0"/>
                  <a:t>Opposite sign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/>
                  <a:t> and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sz="2200" b="0" i="1" smtClean="0"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endParaRPr lang="en-US" sz="2200" smtClean="0"/>
              </a:p>
              <a:p>
                <a:r>
                  <a:rPr lang="en-US" sz="2200"/>
                  <a:t>• </a:t>
                </a:r>
                <a:r>
                  <a:rPr lang="en-US" sz="2200" smtClean="0"/>
                  <a:t>Treat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i="1">
                            <a:latin typeface="Cambria Math"/>
                          </a:rPr>
                        </m:ctrlPr>
                      </m:barPr>
                      <m:e>
                        <m:r>
                          <a:rPr lang="en-US" sz="2200" i="1"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 sz="2200" smtClean="0"/>
                  <a:t> modes as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/>
                  <a:t> modes with negative energy:  </a:t>
                </a:r>
              </a:p>
              <a:p>
                <a:r>
                  <a:rPr lang="en-US" sz="2200" b="0" smtClean="0"/>
                  <a:t>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sz="2200" b="0" i="1" smtClean="0">
                        <a:latin typeface="Cambria Math"/>
                      </a:rPr>
                      <m:t>→−</m:t>
                    </m:r>
                    <m:r>
                      <a:rPr lang="en-US" sz="2200" b="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en-US" sz="2200" smtClean="0"/>
                  <a:t> for same momentum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𝐩</m:t>
                    </m:r>
                  </m:oMath>
                </a14:m>
                <a:endParaRPr lang="en-US" sz="2200" b="1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4612585"/>
                <a:ext cx="7780463" cy="1446550"/>
              </a:xfrm>
              <a:prstGeom prst="rect">
                <a:avLst/>
              </a:prstGeom>
              <a:blipFill rotWithShape="1">
                <a:blip r:embed="rId5"/>
                <a:stretch>
                  <a:fillRect l="-1019" t="-2532" r="-940" b="-54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0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Flavor Pendulum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027"/>
              <p:cNvSpPr>
                <a:spLocks noChangeArrowheads="1"/>
              </p:cNvSpPr>
              <p:nvPr/>
            </p:nvSpPr>
            <p:spPr bwMode="auto">
              <a:xfrm>
                <a:off x="144017" y="719608"/>
                <a:ext cx="4392485" cy="41765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Classical Hamiltonian for two spins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interacting with a dipole force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𝜇</m:t>
                    </m:r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sz="2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𝐁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𝜇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smtClean="0">
                  <a:solidFill>
                    <a:schemeClr val="tx1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Angular-momentum Poisson</a:t>
                </a:r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brackets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sz="2200" i="1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Total angular momentum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1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200" b="0" smtClean="0">
                  <a:solidFill>
                    <a:srgbClr val="003399"/>
                  </a:solidFill>
                </a:endParaRPr>
              </a:p>
              <a:p>
                <a:endParaRPr lang="en-US" sz="600" b="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Precession equations of motion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(∓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>
                        <a:solidFill>
                          <a:schemeClr val="tx1"/>
                        </a:solidFill>
                        <a:latin typeface="Cambria Math"/>
                      </a:rPr>
                      <m:t>𝐁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4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7" y="719608"/>
                <a:ext cx="4392485" cy="41765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027"/>
              <p:cNvSpPr>
                <a:spLocks noChangeArrowheads="1"/>
              </p:cNvSpPr>
              <p:nvPr/>
            </p:nvSpPr>
            <p:spPr bwMode="auto">
              <a:xfrm>
                <a:off x="4680869" y="719608"/>
                <a:ext cx="4392263" cy="4176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Lagrangian top (spherical pendulum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with spin), moment of inertia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𝐼</m:t>
                    </m:r>
                  </m:oMath>
                </a14:m>
                <a:endParaRPr lang="en-US" sz="6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sz="2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𝐁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2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𝐐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latin typeface="Cambria Math"/>
                                </a:rPr>
                                <m:t>𝐏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sz="2200" smtClean="0">
                  <a:solidFill>
                    <a:schemeClr val="tx1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Total angular momentum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rgbClr val="003399"/>
                        </a:solidFill>
                        <a:latin typeface="Cambria Math"/>
                      </a:rPr>
                      <m:t>𝐏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radius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vector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rgbClr val="003399"/>
                        </a:solidFill>
                        <a:latin typeface="Cambria Math"/>
                      </a:rPr>
                      <m:t>𝐐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</a:t>
                </a:r>
                <a:r>
                  <a:rPr lang="en-US" sz="2200" b="1" smtClean="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fulfilling</a:t>
                </a:r>
              </a:p>
              <a:p>
                <a:endParaRPr lang="en-US" sz="7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200" i="1" smtClean="0">
                    <a:solidFill>
                      <a:srgbClr val="003399"/>
                    </a:solidFill>
                  </a:rPr>
                  <a:t>,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0</m:t>
                    </m:r>
                  </m:oMath>
                </a14:m>
                <a:endParaRPr lang="en-US" sz="2200" i="1" smtClean="0">
                  <a:solidFill>
                    <a:srgbClr val="003399"/>
                  </a:solidFill>
                </a:endParaRPr>
              </a:p>
              <a:p>
                <a:endParaRPr lang="en-US" sz="600" i="1" smtClean="0">
                  <a:solidFill>
                    <a:srgbClr val="003399"/>
                  </a:solidFill>
                </a:endParaRPr>
              </a:p>
              <a:p>
                <a:r>
                  <a:rPr lang="en-US" sz="2200" i="1">
                    <a:solidFill>
                      <a:srgbClr val="003399"/>
                    </a:solidFill>
                  </a:rPr>
                  <a:t> </a:t>
                </a:r>
                <a:r>
                  <a:rPr lang="en-US" sz="2200" i="1" smtClean="0">
                    <a:solidFill>
                      <a:srgbClr val="003399"/>
                    </a:solidFill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2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𝜖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𝑖𝑗𝑘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sz="2200" i="1" smtClean="0">
                  <a:solidFill>
                    <a:srgbClr val="003399"/>
                  </a:solidFill>
                </a:endParaRPr>
              </a:p>
              <a:p>
                <a:endParaRPr lang="en-US" sz="7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Pendulum EoMs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𝐐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𝐐</m:t>
                    </m:r>
                  </m:oMath>
                </a14:m>
                <a:r>
                  <a:rPr lang="en-US" sz="2200" b="1" smtClean="0">
                    <a:solidFill>
                      <a:schemeClr val="tx1"/>
                    </a:solidFill>
                  </a:rPr>
                  <a:t>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and</a:t>
                </a:r>
                <a:r>
                  <a:rPr lang="en-US" sz="2200" b="1" smtClean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2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b="1" i="0" smtClean="0">
                            <a:latin typeface="Cambria Math"/>
                          </a:rPr>
                          <m:t>𝐏</m:t>
                        </m:r>
                      </m:e>
                    </m:acc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𝜔</m:t>
                    </m:r>
                    <m:r>
                      <a:rPr lang="en-US" sz="2200" b="1" i="0" smtClean="0">
                        <a:latin typeface="Cambria Math"/>
                      </a:rPr>
                      <m:t>𝐁</m:t>
                    </m:r>
                    <m:r>
                      <a:rPr lang="en-US" sz="2200" i="1">
                        <a:latin typeface="Cambria Math"/>
                      </a:rPr>
                      <m:t>×</m:t>
                    </m:r>
                    <m:r>
                      <a:rPr lang="en-US" sz="2200" b="1">
                        <a:latin typeface="Cambria Math"/>
                      </a:rPr>
                      <m:t>𝐐</m:t>
                    </m:r>
                  </m:oMath>
                </a14:m>
                <a:r>
                  <a:rPr lang="en-US" sz="2200" b="1"/>
                  <a:t> </a:t>
                </a:r>
                <a:endParaRPr lang="en-US" sz="2200" b="1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869" y="719608"/>
                <a:ext cx="4392263" cy="41765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027"/>
              <p:cNvSpPr>
                <a:spLocks noChangeArrowheads="1"/>
              </p:cNvSpPr>
              <p:nvPr/>
            </p:nvSpPr>
            <p:spPr bwMode="auto">
              <a:xfrm>
                <a:off x="143892" y="5040208"/>
                <a:ext cx="8929240" cy="151140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EoMs and Hamiltonians identical (up to a constant) with the identification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𝐐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</m:den>
                    </m:f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𝐁</m:t>
                    </m:r>
                  </m:oMath>
                </a14:m>
                <a:r>
                  <a:rPr lang="en-US" sz="2200" b="1" smtClean="0">
                    <a:solidFill>
                      <a:schemeClr val="tx1"/>
                    </a:solidFill>
                  </a:rPr>
                  <a:t> 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and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200" i="1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Constants of motion: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2200" i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𝐏</m:t>
                    </m:r>
                    <m:r>
                      <a:rPr lang="en-US" sz="2200" i="1">
                        <a:latin typeface="Cambria Math"/>
                      </a:rPr>
                      <m:t>⋅</m:t>
                    </m:r>
                    <m:r>
                      <a:rPr lang="en-US" sz="2200" b="1">
                        <a:latin typeface="Cambria Math"/>
                      </a:rPr>
                      <m:t>𝐐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1">
                            <a:latin typeface="Cambria Math"/>
                          </a:rPr>
                          <m:t>𝐐</m:t>
                        </m:r>
                      </m:e>
                      <m:sup>
                        <m:r>
                          <a:rPr lang="en-US" sz="2200" b="0" i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and</a:t>
                </a:r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5040208"/>
                <a:ext cx="8929240" cy="15114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0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Pendulum in Flavor Space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4680521" y="864494"/>
            <a:ext cx="0" cy="5039419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/>
          </a:p>
        </p:txBody>
      </p:sp>
      <p:sp useBgFill="1">
        <p:nvSpPr>
          <p:cNvPr id="4" name="Rectangle 3"/>
          <p:cNvSpPr>
            <a:spLocks noChangeArrowheads="1"/>
          </p:cNvSpPr>
          <p:nvPr/>
        </p:nvSpPr>
        <p:spPr bwMode="auto">
          <a:xfrm>
            <a:off x="4608513" y="1583995"/>
            <a:ext cx="144016" cy="14399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Arc 5"/>
          <p:cNvSpPr>
            <a:spLocks/>
          </p:cNvSpPr>
          <p:nvPr/>
        </p:nvSpPr>
        <p:spPr bwMode="auto">
          <a:xfrm>
            <a:off x="2781066" y="1346995"/>
            <a:ext cx="3600400" cy="311999"/>
          </a:xfrm>
          <a:custGeom>
            <a:avLst/>
            <a:gdLst>
              <a:gd name="G0" fmla="+- 21600 0 0"/>
              <a:gd name="G1" fmla="+- 21519 0 0"/>
              <a:gd name="G2" fmla="+- 21600 0 0"/>
              <a:gd name="T0" fmla="*/ 24412 w 43200"/>
              <a:gd name="T1" fmla="*/ 103 h 43119"/>
              <a:gd name="T2" fmla="*/ 19736 w 43200"/>
              <a:gd name="T3" fmla="*/ 0 h 43119"/>
              <a:gd name="T4" fmla="*/ 21600 w 43200"/>
              <a:gd name="T5" fmla="*/ 21519 h 4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119" fill="none" extrusionOk="0">
                <a:moveTo>
                  <a:pt x="24412" y="102"/>
                </a:moveTo>
                <a:cubicBezTo>
                  <a:pt x="35162" y="1514"/>
                  <a:pt x="43200" y="10676"/>
                  <a:pt x="43200" y="21519"/>
                </a:cubicBezTo>
                <a:cubicBezTo>
                  <a:pt x="43200" y="33448"/>
                  <a:pt x="33529" y="43119"/>
                  <a:pt x="21600" y="43119"/>
                </a:cubicBezTo>
                <a:cubicBezTo>
                  <a:pt x="9670" y="43119"/>
                  <a:pt x="0" y="33448"/>
                  <a:pt x="0" y="21519"/>
                </a:cubicBezTo>
                <a:cubicBezTo>
                  <a:pt x="-1" y="10312"/>
                  <a:pt x="8570" y="966"/>
                  <a:pt x="19735" y="-1"/>
                </a:cubicBezTo>
              </a:path>
              <a:path w="43200" h="43119" stroke="0" extrusionOk="0">
                <a:moveTo>
                  <a:pt x="24412" y="102"/>
                </a:moveTo>
                <a:cubicBezTo>
                  <a:pt x="35162" y="1514"/>
                  <a:pt x="43200" y="10676"/>
                  <a:pt x="43200" y="21519"/>
                </a:cubicBezTo>
                <a:cubicBezTo>
                  <a:pt x="43200" y="33448"/>
                  <a:pt x="33529" y="43119"/>
                  <a:pt x="21600" y="43119"/>
                </a:cubicBezTo>
                <a:cubicBezTo>
                  <a:pt x="9670" y="43119"/>
                  <a:pt x="0" y="33448"/>
                  <a:pt x="0" y="21519"/>
                </a:cubicBezTo>
                <a:cubicBezTo>
                  <a:pt x="-1" y="10312"/>
                  <a:pt x="8570" y="966"/>
                  <a:pt x="19735" y="-1"/>
                </a:cubicBezTo>
                <a:lnTo>
                  <a:pt x="21600" y="21519"/>
                </a:lnTo>
                <a:close/>
              </a:path>
            </a:pathLst>
          </a:custGeom>
          <a:noFill/>
          <a:ln w="38100">
            <a:solidFill>
              <a:srgbClr val="008000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endParaRPr lang="en-US" sz="2400">
              <a:solidFill>
                <a:srgbClr val="008000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96552" y="5328339"/>
            <a:ext cx="1800200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000099"/>
                </a:solidFill>
              </a:rPr>
              <a:t>Mass direction</a:t>
            </a:r>
          </a:p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000099"/>
                </a:solidFill>
              </a:rPr>
              <a:t>in flavor space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24042" y="1467085"/>
            <a:ext cx="2880320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008000"/>
                </a:solidFill>
              </a:rPr>
              <a:t>Precession</a:t>
            </a:r>
          </a:p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008000"/>
                </a:solidFill>
              </a:rPr>
              <a:t>(synchronized oscillation)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 rot="1440059">
            <a:off x="4592391" y="1287147"/>
            <a:ext cx="1900711" cy="4175985"/>
            <a:chOff x="3624" y="864"/>
            <a:chExt cx="1267" cy="2784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3693" y="864"/>
              <a:ext cx="1152" cy="2784"/>
              <a:chOff x="1005" y="864"/>
              <a:chExt cx="1152" cy="2784"/>
            </a:xfrm>
          </p:grpSpPr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1572" y="864"/>
                <a:ext cx="0" cy="278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1284" y="1968"/>
                <a:ext cx="576" cy="57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17" name="Arc 13"/>
              <p:cNvSpPr>
                <a:spLocks/>
              </p:cNvSpPr>
              <p:nvPr/>
            </p:nvSpPr>
            <p:spPr bwMode="auto">
              <a:xfrm>
                <a:off x="1005" y="2163"/>
                <a:ext cx="1152" cy="191"/>
              </a:xfrm>
              <a:custGeom>
                <a:avLst/>
                <a:gdLst>
                  <a:gd name="G0" fmla="+- 21600 0 0"/>
                  <a:gd name="G1" fmla="+- 18079 0 0"/>
                  <a:gd name="G2" fmla="+- 21600 0 0"/>
                  <a:gd name="T0" fmla="*/ 33419 w 43200"/>
                  <a:gd name="T1" fmla="*/ 0 h 39679"/>
                  <a:gd name="T2" fmla="*/ 8667 w 43200"/>
                  <a:gd name="T3" fmla="*/ 779 h 39679"/>
                  <a:gd name="T4" fmla="*/ 21600 w 43200"/>
                  <a:gd name="T5" fmla="*/ 18079 h 39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39679" fill="none" extrusionOk="0">
                    <a:moveTo>
                      <a:pt x="33419" y="-1"/>
                    </a:moveTo>
                    <a:cubicBezTo>
                      <a:pt x="39521" y="3989"/>
                      <a:pt x="43200" y="10788"/>
                      <a:pt x="43200" y="18079"/>
                    </a:cubicBezTo>
                    <a:cubicBezTo>
                      <a:pt x="43200" y="30008"/>
                      <a:pt x="33529" y="39679"/>
                      <a:pt x="21600" y="39679"/>
                    </a:cubicBezTo>
                    <a:cubicBezTo>
                      <a:pt x="9670" y="39679"/>
                      <a:pt x="0" y="30008"/>
                      <a:pt x="0" y="18079"/>
                    </a:cubicBezTo>
                    <a:cubicBezTo>
                      <a:pt x="-1" y="11268"/>
                      <a:pt x="3212" y="4856"/>
                      <a:pt x="8666" y="778"/>
                    </a:cubicBezTo>
                  </a:path>
                  <a:path w="43200" h="39679" stroke="0" extrusionOk="0">
                    <a:moveTo>
                      <a:pt x="33419" y="-1"/>
                    </a:moveTo>
                    <a:cubicBezTo>
                      <a:pt x="39521" y="3989"/>
                      <a:pt x="43200" y="10788"/>
                      <a:pt x="43200" y="18079"/>
                    </a:cubicBezTo>
                    <a:cubicBezTo>
                      <a:pt x="43200" y="30008"/>
                      <a:pt x="33529" y="39679"/>
                      <a:pt x="21600" y="39679"/>
                    </a:cubicBezTo>
                    <a:cubicBezTo>
                      <a:pt x="9670" y="39679"/>
                      <a:pt x="0" y="30008"/>
                      <a:pt x="0" y="18079"/>
                    </a:cubicBezTo>
                    <a:cubicBezTo>
                      <a:pt x="-1" y="11268"/>
                      <a:pt x="3212" y="4856"/>
                      <a:pt x="8666" y="778"/>
                    </a:cubicBezTo>
                    <a:lnTo>
                      <a:pt x="21600" y="18079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/>
              </a:p>
            </p:txBody>
          </p:sp>
        </p:grpSp>
        <p:sp>
          <p:nvSpPr>
            <p:cNvPr id="11" name="Arc 15"/>
            <p:cNvSpPr>
              <a:spLocks/>
            </p:cNvSpPr>
            <p:nvPr/>
          </p:nvSpPr>
          <p:spPr bwMode="auto">
            <a:xfrm>
              <a:off x="3624" y="1344"/>
              <a:ext cx="1267" cy="576"/>
            </a:xfrm>
            <a:custGeom>
              <a:avLst/>
              <a:gdLst>
                <a:gd name="G0" fmla="+- 15560 0 0"/>
                <a:gd name="G1" fmla="+- 21600 0 0"/>
                <a:gd name="G2" fmla="+- 21600 0 0"/>
                <a:gd name="T0" fmla="*/ 0 w 30602"/>
                <a:gd name="T1" fmla="*/ 6618 h 21600"/>
                <a:gd name="T2" fmla="*/ 30602 w 30602"/>
                <a:gd name="T3" fmla="*/ 6099 h 21600"/>
                <a:gd name="T4" fmla="*/ 15560 w 306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602" h="21600" fill="none" extrusionOk="0">
                  <a:moveTo>
                    <a:pt x="0" y="6618"/>
                  </a:moveTo>
                  <a:cubicBezTo>
                    <a:pt x="4071" y="2389"/>
                    <a:pt x="9689" y="-1"/>
                    <a:pt x="15560" y="0"/>
                  </a:cubicBezTo>
                  <a:cubicBezTo>
                    <a:pt x="21176" y="0"/>
                    <a:pt x="26571" y="2187"/>
                    <a:pt x="30602" y="6098"/>
                  </a:cubicBezTo>
                </a:path>
                <a:path w="30602" h="21600" stroke="0" extrusionOk="0">
                  <a:moveTo>
                    <a:pt x="0" y="6618"/>
                  </a:moveTo>
                  <a:cubicBezTo>
                    <a:pt x="4071" y="2389"/>
                    <a:pt x="9689" y="-1"/>
                    <a:pt x="15560" y="0"/>
                  </a:cubicBezTo>
                  <a:cubicBezTo>
                    <a:pt x="21176" y="0"/>
                    <a:pt x="26571" y="2187"/>
                    <a:pt x="30602" y="6098"/>
                  </a:cubicBezTo>
                  <a:lnTo>
                    <a:pt x="15560" y="21600"/>
                  </a:lnTo>
                  <a:close/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993778" y="2258992"/>
            <a:ext cx="1800200" cy="90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CC0000"/>
                </a:solidFill>
              </a:rPr>
              <a:t>Nutation</a:t>
            </a:r>
          </a:p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CC0000"/>
                </a:solidFill>
              </a:rPr>
              <a:t>(pendular</a:t>
            </a:r>
          </a:p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CC0000"/>
                </a:solidFill>
              </a:rPr>
              <a:t> oscillation)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6408713" y="3383988"/>
            <a:ext cx="2376264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292929"/>
                </a:solidFill>
              </a:rPr>
              <a:t>Spin</a:t>
            </a:r>
          </a:p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292929"/>
                </a:solidFill>
              </a:rPr>
              <a:t>(Lepton </a:t>
            </a:r>
            <a:r>
              <a:rPr lang="en-US" sz="2400" smtClean="0">
                <a:solidFill>
                  <a:srgbClr val="292929"/>
                </a:solidFill>
              </a:rPr>
              <a:t>asymmetry</a:t>
            </a:r>
            <a:r>
              <a:rPr lang="en-US" sz="2400">
                <a:solidFill>
                  <a:srgbClr val="292929"/>
                </a:solidFill>
              </a:rPr>
              <a:t>)</a:t>
            </a: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6480838" y="1188964"/>
            <a:ext cx="2376264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292929"/>
                </a:solidFill>
              </a:rPr>
              <a:t>Polarization vector</a:t>
            </a:r>
          </a:p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292929"/>
                </a:solidFill>
              </a:rPr>
              <a:t>for neutrinos plus</a:t>
            </a:r>
          </a:p>
          <a:p>
            <a:pPr algn="l">
              <a:lnSpc>
                <a:spcPts val="2400"/>
              </a:lnSpc>
              <a:defRPr/>
            </a:pPr>
            <a:r>
              <a:rPr lang="en-US" sz="2400">
                <a:solidFill>
                  <a:srgbClr val="292929"/>
                </a:solidFill>
              </a:rPr>
              <a:t>antineutrinos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603" y="6162762"/>
            <a:ext cx="8926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4D4D4D"/>
                </a:solidFill>
              </a:rPr>
              <a:t>Hannestad, Raffelt, Sigl, Wong</a:t>
            </a:r>
            <a:r>
              <a:rPr lang="en-US" sz="2400" smtClean="0">
                <a:solidFill>
                  <a:srgbClr val="4D4D4D"/>
                </a:solidFill>
              </a:rPr>
              <a:t>:  </a:t>
            </a:r>
            <a:r>
              <a:rPr lang="en-US" sz="2400">
                <a:solidFill>
                  <a:srgbClr val="4D4D4D"/>
                </a:solidFill>
              </a:rPr>
              <a:t>astro-ph/0608695]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171312" y="3195243"/>
            <a:ext cx="4248472" cy="282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/>
          <a:lstStyle/>
          <a:p>
            <a:pPr algn="l">
              <a:buFontTx/>
              <a:buChar char="•"/>
              <a:defRPr/>
            </a:pPr>
            <a:r>
              <a:rPr lang="en-US" sz="2400">
                <a:solidFill>
                  <a:srgbClr val="003399"/>
                </a:solidFill>
              </a:rPr>
              <a:t> Very asymmetric system</a:t>
            </a:r>
          </a:p>
          <a:p>
            <a:pPr algn="l">
              <a:defRPr/>
            </a:pPr>
            <a:r>
              <a:rPr lang="en-US" sz="2400">
                <a:solidFill>
                  <a:srgbClr val="003399"/>
                </a:solidFill>
              </a:rPr>
              <a:t>   - Large spin </a:t>
            </a:r>
          </a:p>
          <a:p>
            <a:pPr algn="l">
              <a:defRPr/>
            </a:pPr>
            <a:r>
              <a:rPr lang="en-US" sz="2400">
                <a:solidFill>
                  <a:srgbClr val="003399"/>
                </a:solidFill>
              </a:rPr>
              <a:t>   - Almost pure precession </a:t>
            </a:r>
          </a:p>
          <a:p>
            <a:pPr algn="l">
              <a:defRPr/>
            </a:pPr>
            <a:r>
              <a:rPr lang="en-US" sz="2400">
                <a:solidFill>
                  <a:srgbClr val="003399"/>
                </a:solidFill>
              </a:rPr>
              <a:t>   - Fully synchronized oscillations</a:t>
            </a:r>
          </a:p>
          <a:p>
            <a:pPr algn="l">
              <a:defRPr/>
            </a:pPr>
            <a:endParaRPr lang="en-US" sz="1000">
              <a:solidFill>
                <a:srgbClr val="003399"/>
              </a:solidFill>
            </a:endParaRPr>
          </a:p>
          <a:p>
            <a:pPr algn="l">
              <a:buFontTx/>
              <a:buChar char="•"/>
              <a:defRPr/>
            </a:pPr>
            <a:r>
              <a:rPr lang="en-US" sz="2400">
                <a:solidFill>
                  <a:srgbClr val="003399"/>
                </a:solidFill>
              </a:rPr>
              <a:t> Perfectly symmetric system</a:t>
            </a:r>
          </a:p>
          <a:p>
            <a:pPr algn="l">
              <a:defRPr/>
            </a:pPr>
            <a:r>
              <a:rPr lang="en-US" sz="2400">
                <a:solidFill>
                  <a:srgbClr val="003399"/>
                </a:solidFill>
              </a:rPr>
              <a:t>   - No spin</a:t>
            </a:r>
          </a:p>
          <a:p>
            <a:pPr algn="l">
              <a:defRPr/>
            </a:pPr>
            <a:r>
              <a:rPr lang="en-US" sz="2400">
                <a:solidFill>
                  <a:srgbClr val="003399"/>
                </a:solidFill>
              </a:rPr>
              <a:t>   - P</a:t>
            </a:r>
            <a:r>
              <a:rPr lang="en-US" sz="2400" smtClean="0">
                <a:solidFill>
                  <a:srgbClr val="003399"/>
                </a:solidFill>
              </a:rPr>
              <a:t>lane pendulum</a:t>
            </a:r>
            <a:endParaRPr lang="en-US" sz="24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Flavor Conversion in </a:t>
            </a:r>
            <a:r>
              <a:rPr lang="en-US" smtClean="0"/>
              <a:t>a Toy </a:t>
            </a:r>
            <a:r>
              <a:rPr lang="en-US"/>
              <a:t>Supernova</a:t>
            </a:r>
          </a:p>
        </p:txBody>
      </p:sp>
      <p:pic>
        <p:nvPicPr>
          <p:cNvPr id="3" name="Picture 3" descr="C:\Users\Georg Raffelt\Desktop\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962996"/>
            <a:ext cx="3886933" cy="28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Georg Raffelt\Desktop\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1" y="3563987"/>
            <a:ext cx="3951439" cy="291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92232" y="701997"/>
            <a:ext cx="1800250" cy="3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02" tIns="43201" rIns="86402" bIns="43201">
            <a:spAutoFit/>
          </a:bodyPr>
          <a:lstStyle/>
          <a:p>
            <a:pPr algn="r"/>
            <a:r>
              <a:rPr lang="en-US" sz="1600"/>
              <a:t>astro-ph/0608695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908212" y="2109193"/>
            <a:ext cx="1501" cy="386098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464497" y="3885365"/>
                <a:ext cx="4176464" cy="2234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j-lt"/>
                  </a:rPr>
                  <a:t> Neutrino-neutrino interaction 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   energy at nu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j-lt"/>
                  </a:rPr>
                  <a:t>sphere  (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𝑟</m:t>
                    </m:r>
                    <m:r>
                      <a:rPr lang="en-US" sz="22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=10 </m:t>
                    </m:r>
                    <m:r>
                      <m:rPr>
                        <m:nor/>
                      </m:rPr>
                      <a:rPr lang="en-US" sz="220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km</m:t>
                    </m:r>
                  </m:oMath>
                </a14:m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)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 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j-lt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𝜇</m:t>
                    </m:r>
                    <m:r>
                      <a:rPr lang="en-US" sz="220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=0.3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km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200">
                  <a:solidFill>
                    <a:srgbClr val="003399"/>
                  </a:solidFill>
                  <a:effectLst/>
                  <a:latin typeface="+mj-lt"/>
                </a:endParaRPr>
              </a:p>
              <a:p>
                <a:pPr algn="l"/>
                <a:endParaRPr lang="en-US" sz="800" baseline="30000">
                  <a:solidFill>
                    <a:srgbClr val="003399"/>
                  </a:solidFill>
                  <a:latin typeface="+mj-lt"/>
                </a:endParaRPr>
              </a:p>
              <a:p>
                <a:pPr algn="l"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 Falls off approximately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j-lt"/>
                  </a:rPr>
                  <a:t>as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b="0" smtClean="0">
                  <a:solidFill>
                    <a:srgbClr val="003399"/>
                  </a:solidFill>
                  <a:effectLst/>
                  <a:latin typeface="+mj-lt"/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   (geometric flux dilution and nus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    become more co-linear)</a:t>
                </a: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4497" y="3885365"/>
                <a:ext cx="4176464" cy="2234992"/>
              </a:xfrm>
              <a:prstGeom prst="rect">
                <a:avLst/>
              </a:prstGeom>
              <a:blipFill rotWithShape="1">
                <a:blip r:embed="rId4"/>
                <a:stretch>
                  <a:fillRect l="-2044" t="-1090" r="-2044" b="-43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4464497" y="827997"/>
                <a:ext cx="4176464" cy="791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j-lt"/>
                  </a:rPr>
                  <a:t> Two 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modes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j-lt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=±0.3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km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  <a:latin typeface="+mj-lt"/>
                  </a:rPr>
                  <a:t>  </a:t>
                </a:r>
                <a:endParaRPr lang="en-US" sz="2200">
                  <a:solidFill>
                    <a:srgbClr val="003399"/>
                  </a:solidFill>
                  <a:effectLst/>
                  <a:latin typeface="+mj-lt"/>
                </a:endParaRPr>
              </a:p>
              <a:p>
                <a:pPr algn="l"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  <a:latin typeface="+mj-lt"/>
                  </a:rPr>
                  <a:t> Assume 80% anti-neutrinos</a:t>
                </a:r>
              </a:p>
            </p:txBody>
          </p:sp>
        </mc:Choice>
        <mc:Fallback xmlns="">
          <p:sp>
            <p:nvSpPr>
              <p:cNvPr id="8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4497" y="827997"/>
                <a:ext cx="4176464" cy="791997"/>
              </a:xfrm>
              <a:prstGeom prst="rect">
                <a:avLst/>
              </a:prstGeom>
              <a:blipFill rotWithShape="1">
                <a:blip r:embed="rId5"/>
                <a:stretch>
                  <a:fillRect l="-2044" t="-4615" b="-138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64497" y="2649190"/>
            <a:ext cx="4176464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200">
                <a:solidFill>
                  <a:srgbClr val="CB0000"/>
                </a:solidFill>
                <a:effectLst/>
                <a:latin typeface="+mj-lt"/>
              </a:rPr>
              <a:t> Sharp onset radius </a:t>
            </a:r>
          </a:p>
          <a:p>
            <a:pPr algn="l">
              <a:buFontTx/>
              <a:buChar char="•"/>
            </a:pPr>
            <a:r>
              <a:rPr lang="en-US" sz="2200">
                <a:solidFill>
                  <a:srgbClr val="CB0000"/>
                </a:solidFill>
                <a:effectLst/>
                <a:latin typeface="+mj-lt"/>
              </a:rPr>
              <a:t> Oscillation amplitude declining</a:t>
            </a:r>
          </a:p>
        </p:txBody>
      </p:sp>
    </p:spTree>
    <p:extLst>
      <p:ext uri="{BB962C8B-B14F-4D97-AF65-F5344CB8AC3E}">
        <p14:creationId xmlns:p14="http://schemas.microsoft.com/office/powerpoint/2010/main" val="28690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Conversion and </a:t>
            </a:r>
            <a:r>
              <a:rPr lang="en-US" smtClean="0"/>
              <a:t>Flavor </a:t>
            </a:r>
            <a:r>
              <a:rPr lang="en-US"/>
              <a:t>Pendulum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2289" y="3887986"/>
            <a:ext cx="4032448" cy="273599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46973" y="3959985"/>
            <a:ext cx="1500" cy="2591991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pic>
        <p:nvPicPr>
          <p:cNvPr id="5" name="Picture 4" descr="C:\Users\Georg Raffelt\Desktop\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47998"/>
            <a:ext cx="4392488" cy="309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Georg Raffelt\Desktop\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647998"/>
            <a:ext cx="4392488" cy="309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68753" y="3887986"/>
            <a:ext cx="2304256" cy="273599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4016" y="647998"/>
            <a:ext cx="4392488" cy="3095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680521" y="647998"/>
            <a:ext cx="4392488" cy="3095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4016" y="3887986"/>
            <a:ext cx="2304256" cy="273599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1372653" y="4103985"/>
            <a:ext cx="0" cy="230399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spect="1" noChangeArrowheads="1"/>
          </p:cNvSpPr>
          <p:nvPr/>
        </p:nvSpPr>
        <p:spPr bwMode="auto">
          <a:xfrm>
            <a:off x="1084621" y="4967982"/>
            <a:ext cx="576064" cy="575998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rc 13"/>
          <p:cNvSpPr>
            <a:spLocks noChangeAspect="1"/>
          </p:cNvSpPr>
          <p:nvPr/>
        </p:nvSpPr>
        <p:spPr bwMode="auto">
          <a:xfrm>
            <a:off x="684077" y="5141981"/>
            <a:ext cx="1377153" cy="227999"/>
          </a:xfrm>
          <a:custGeom>
            <a:avLst/>
            <a:gdLst>
              <a:gd name="G0" fmla="+- 21600 0 0"/>
              <a:gd name="G1" fmla="+- 18079 0 0"/>
              <a:gd name="G2" fmla="+- 21600 0 0"/>
              <a:gd name="T0" fmla="*/ 33419 w 43200"/>
              <a:gd name="T1" fmla="*/ 0 h 39679"/>
              <a:gd name="T2" fmla="*/ 8667 w 43200"/>
              <a:gd name="T3" fmla="*/ 779 h 39679"/>
              <a:gd name="T4" fmla="*/ 21600 w 43200"/>
              <a:gd name="T5" fmla="*/ 18079 h 3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9679" fill="none" extrusionOk="0">
                <a:moveTo>
                  <a:pt x="33419" y="-1"/>
                </a:moveTo>
                <a:cubicBezTo>
                  <a:pt x="39521" y="3989"/>
                  <a:pt x="43200" y="10788"/>
                  <a:pt x="43200" y="18079"/>
                </a:cubicBezTo>
                <a:cubicBezTo>
                  <a:pt x="43200" y="30008"/>
                  <a:pt x="33529" y="39679"/>
                  <a:pt x="21600" y="39679"/>
                </a:cubicBezTo>
                <a:cubicBezTo>
                  <a:pt x="9670" y="39679"/>
                  <a:pt x="0" y="30008"/>
                  <a:pt x="0" y="18079"/>
                </a:cubicBezTo>
                <a:cubicBezTo>
                  <a:pt x="-1" y="11268"/>
                  <a:pt x="3212" y="4856"/>
                  <a:pt x="8666" y="778"/>
                </a:cubicBezTo>
              </a:path>
              <a:path w="43200" h="39679" stroke="0" extrusionOk="0">
                <a:moveTo>
                  <a:pt x="33419" y="-1"/>
                </a:moveTo>
                <a:cubicBezTo>
                  <a:pt x="39521" y="3989"/>
                  <a:pt x="43200" y="10788"/>
                  <a:pt x="43200" y="18079"/>
                </a:cubicBezTo>
                <a:cubicBezTo>
                  <a:pt x="43200" y="30008"/>
                  <a:pt x="33529" y="39679"/>
                  <a:pt x="21600" y="39679"/>
                </a:cubicBezTo>
                <a:cubicBezTo>
                  <a:pt x="9670" y="39679"/>
                  <a:pt x="0" y="30008"/>
                  <a:pt x="0" y="18079"/>
                </a:cubicBezTo>
                <a:cubicBezTo>
                  <a:pt x="-1" y="11268"/>
                  <a:pt x="3212" y="4856"/>
                  <a:pt x="8666" y="778"/>
                </a:cubicBezTo>
                <a:lnTo>
                  <a:pt x="21600" y="18079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rot="-37112281">
            <a:off x="1735694" y="5090978"/>
            <a:ext cx="1500" cy="7950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358541" y="3959985"/>
            <a:ext cx="1500" cy="2591991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 rot="2700000">
            <a:off x="4253822" y="3852493"/>
            <a:ext cx="1643994" cy="2305756"/>
            <a:chOff x="1895" y="2731"/>
            <a:chExt cx="1096" cy="1536"/>
          </a:xfrm>
        </p:grpSpPr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2444" y="2731"/>
              <a:ext cx="0" cy="15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18"/>
            <p:cNvSpPr>
              <a:spLocks noChangeAspect="1" noChangeArrowheads="1"/>
            </p:cNvSpPr>
            <p:nvPr/>
          </p:nvSpPr>
          <p:spPr bwMode="auto">
            <a:xfrm>
              <a:off x="2256" y="3309"/>
              <a:ext cx="384" cy="391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Arc 19"/>
            <p:cNvSpPr>
              <a:spLocks noChangeAspect="1"/>
            </p:cNvSpPr>
            <p:nvPr/>
          </p:nvSpPr>
          <p:spPr bwMode="auto">
            <a:xfrm>
              <a:off x="1989" y="3425"/>
              <a:ext cx="918" cy="159"/>
            </a:xfrm>
            <a:custGeom>
              <a:avLst/>
              <a:gdLst>
                <a:gd name="G0" fmla="+- 21600 0 0"/>
                <a:gd name="G1" fmla="+- 18079 0 0"/>
                <a:gd name="G2" fmla="+- 21600 0 0"/>
                <a:gd name="T0" fmla="*/ 33419 w 43200"/>
                <a:gd name="T1" fmla="*/ 0 h 39679"/>
                <a:gd name="T2" fmla="*/ 8667 w 43200"/>
                <a:gd name="T3" fmla="*/ 779 h 39679"/>
                <a:gd name="T4" fmla="*/ 21600 w 43200"/>
                <a:gd name="T5" fmla="*/ 18079 h 39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9679" fill="none" extrusionOk="0">
                  <a:moveTo>
                    <a:pt x="33419" y="-1"/>
                  </a:moveTo>
                  <a:cubicBezTo>
                    <a:pt x="39521" y="3989"/>
                    <a:pt x="43200" y="10788"/>
                    <a:pt x="43200" y="18079"/>
                  </a:cubicBezTo>
                  <a:cubicBezTo>
                    <a:pt x="43200" y="30008"/>
                    <a:pt x="33529" y="39679"/>
                    <a:pt x="21600" y="39679"/>
                  </a:cubicBezTo>
                  <a:cubicBezTo>
                    <a:pt x="9670" y="39679"/>
                    <a:pt x="0" y="30008"/>
                    <a:pt x="0" y="18079"/>
                  </a:cubicBezTo>
                  <a:cubicBezTo>
                    <a:pt x="-1" y="11268"/>
                    <a:pt x="3212" y="4856"/>
                    <a:pt x="8666" y="778"/>
                  </a:cubicBezTo>
                </a:path>
                <a:path w="43200" h="39679" stroke="0" extrusionOk="0">
                  <a:moveTo>
                    <a:pt x="33419" y="-1"/>
                  </a:moveTo>
                  <a:cubicBezTo>
                    <a:pt x="39521" y="3989"/>
                    <a:pt x="43200" y="10788"/>
                    <a:pt x="43200" y="18079"/>
                  </a:cubicBezTo>
                  <a:cubicBezTo>
                    <a:pt x="43200" y="30008"/>
                    <a:pt x="33529" y="39679"/>
                    <a:pt x="21600" y="39679"/>
                  </a:cubicBezTo>
                  <a:cubicBezTo>
                    <a:pt x="9670" y="39679"/>
                    <a:pt x="0" y="30008"/>
                    <a:pt x="0" y="18079"/>
                  </a:cubicBezTo>
                  <a:cubicBezTo>
                    <a:pt x="-1" y="11268"/>
                    <a:pt x="3212" y="4856"/>
                    <a:pt x="8666" y="778"/>
                  </a:cubicBezTo>
                  <a:lnTo>
                    <a:pt x="21600" y="1807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rot="-37112281">
              <a:off x="2685" y="3389"/>
              <a:ext cx="1" cy="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Arc 21"/>
            <p:cNvSpPr>
              <a:spLocks noChangeAspect="1"/>
            </p:cNvSpPr>
            <p:nvPr/>
          </p:nvSpPr>
          <p:spPr bwMode="auto">
            <a:xfrm>
              <a:off x="1941" y="2966"/>
              <a:ext cx="1013" cy="460"/>
            </a:xfrm>
            <a:custGeom>
              <a:avLst/>
              <a:gdLst>
                <a:gd name="G0" fmla="+- 15560 0 0"/>
                <a:gd name="G1" fmla="+- 21600 0 0"/>
                <a:gd name="G2" fmla="+- 21600 0 0"/>
                <a:gd name="T0" fmla="*/ 0 w 30602"/>
                <a:gd name="T1" fmla="*/ 6618 h 21600"/>
                <a:gd name="T2" fmla="*/ 30602 w 30602"/>
                <a:gd name="T3" fmla="*/ 6099 h 21600"/>
                <a:gd name="T4" fmla="*/ 15560 w 306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602" h="21600" fill="none" extrusionOk="0">
                  <a:moveTo>
                    <a:pt x="0" y="6618"/>
                  </a:moveTo>
                  <a:cubicBezTo>
                    <a:pt x="4071" y="2389"/>
                    <a:pt x="9689" y="-1"/>
                    <a:pt x="15560" y="0"/>
                  </a:cubicBezTo>
                  <a:cubicBezTo>
                    <a:pt x="21176" y="0"/>
                    <a:pt x="26571" y="2187"/>
                    <a:pt x="30602" y="6098"/>
                  </a:cubicBezTo>
                </a:path>
                <a:path w="30602" h="21600" stroke="0" extrusionOk="0">
                  <a:moveTo>
                    <a:pt x="0" y="6618"/>
                  </a:moveTo>
                  <a:cubicBezTo>
                    <a:pt x="4071" y="2389"/>
                    <a:pt x="9689" y="-1"/>
                    <a:pt x="15560" y="0"/>
                  </a:cubicBezTo>
                  <a:cubicBezTo>
                    <a:pt x="21176" y="0"/>
                    <a:pt x="26571" y="2187"/>
                    <a:pt x="30602" y="6098"/>
                  </a:cubicBezTo>
                  <a:lnTo>
                    <a:pt x="15560" y="21600"/>
                  </a:lnTo>
                  <a:close/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 bwMode="auto">
            <a:xfrm>
              <a:off x="1895" y="3078"/>
              <a:ext cx="1096" cy="43"/>
              <a:chOff x="3589" y="1475"/>
              <a:chExt cx="1354" cy="53"/>
            </a:xfrm>
          </p:grpSpPr>
          <p:sp>
            <p:nvSpPr>
              <p:cNvPr id="23" name="Line 23"/>
              <p:cNvSpPr>
                <a:spLocks noChangeAspect="1" noChangeShapeType="1"/>
              </p:cNvSpPr>
              <p:nvPr/>
            </p:nvSpPr>
            <p:spPr bwMode="auto">
              <a:xfrm>
                <a:off x="4847" y="1475"/>
                <a:ext cx="96" cy="48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3589" y="1480"/>
                <a:ext cx="95" cy="48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5" name="Line 25"/>
          <p:cNvSpPr>
            <a:spLocks noChangeShapeType="1"/>
          </p:cNvSpPr>
          <p:nvPr/>
        </p:nvSpPr>
        <p:spPr bwMode="auto">
          <a:xfrm rot="-37741769">
            <a:off x="4359485" y="5864974"/>
            <a:ext cx="1500" cy="79509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4212468" y="6056978"/>
            <a:ext cx="72008" cy="143999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Arc 27"/>
          <p:cNvSpPr>
            <a:spLocks noChangeAspect="1"/>
          </p:cNvSpPr>
          <p:nvPr/>
        </p:nvSpPr>
        <p:spPr bwMode="auto">
          <a:xfrm>
            <a:off x="2952328" y="5902479"/>
            <a:ext cx="2592288" cy="223499"/>
          </a:xfrm>
          <a:custGeom>
            <a:avLst/>
            <a:gdLst>
              <a:gd name="G0" fmla="+- 21600 0 0"/>
              <a:gd name="G1" fmla="+- 21519 0 0"/>
              <a:gd name="G2" fmla="+- 21600 0 0"/>
              <a:gd name="T0" fmla="*/ 24412 w 43200"/>
              <a:gd name="T1" fmla="*/ 103 h 43119"/>
              <a:gd name="T2" fmla="*/ 19736 w 43200"/>
              <a:gd name="T3" fmla="*/ 0 h 43119"/>
              <a:gd name="T4" fmla="*/ 21600 w 43200"/>
              <a:gd name="T5" fmla="*/ 21519 h 4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119" fill="none" extrusionOk="0">
                <a:moveTo>
                  <a:pt x="24412" y="102"/>
                </a:moveTo>
                <a:cubicBezTo>
                  <a:pt x="35162" y="1514"/>
                  <a:pt x="43200" y="10676"/>
                  <a:pt x="43200" y="21519"/>
                </a:cubicBezTo>
                <a:cubicBezTo>
                  <a:pt x="43200" y="33448"/>
                  <a:pt x="33529" y="43119"/>
                  <a:pt x="21600" y="43119"/>
                </a:cubicBezTo>
                <a:cubicBezTo>
                  <a:pt x="9670" y="43119"/>
                  <a:pt x="0" y="33448"/>
                  <a:pt x="0" y="21519"/>
                </a:cubicBezTo>
                <a:cubicBezTo>
                  <a:pt x="-1" y="10312"/>
                  <a:pt x="8570" y="966"/>
                  <a:pt x="19735" y="-1"/>
                </a:cubicBezTo>
              </a:path>
              <a:path w="43200" h="43119" stroke="0" extrusionOk="0">
                <a:moveTo>
                  <a:pt x="24412" y="102"/>
                </a:moveTo>
                <a:cubicBezTo>
                  <a:pt x="35162" y="1514"/>
                  <a:pt x="43200" y="10676"/>
                  <a:pt x="43200" y="21519"/>
                </a:cubicBezTo>
                <a:cubicBezTo>
                  <a:pt x="43200" y="33448"/>
                  <a:pt x="33529" y="43119"/>
                  <a:pt x="21600" y="43119"/>
                </a:cubicBezTo>
                <a:cubicBezTo>
                  <a:pt x="9670" y="43119"/>
                  <a:pt x="0" y="33448"/>
                  <a:pt x="0" y="21519"/>
                </a:cubicBezTo>
                <a:cubicBezTo>
                  <a:pt x="-1" y="10312"/>
                  <a:pt x="8570" y="966"/>
                  <a:pt x="19735" y="-1"/>
                </a:cubicBezTo>
                <a:lnTo>
                  <a:pt x="21600" y="21519"/>
                </a:lnTo>
                <a:close/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endParaRPr lang="en-US" sz="190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8" name="Group 28"/>
          <p:cNvGrpSpPr>
            <a:grpSpLocks/>
          </p:cNvGrpSpPr>
          <p:nvPr/>
        </p:nvGrpSpPr>
        <p:grpSpPr bwMode="auto">
          <a:xfrm rot="10800000">
            <a:off x="7304313" y="4103985"/>
            <a:ext cx="1377153" cy="2303992"/>
            <a:chOff x="4869" y="2736"/>
            <a:chExt cx="918" cy="1536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5328" y="2736"/>
              <a:ext cx="0" cy="15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30"/>
            <p:cNvSpPr>
              <a:spLocks noChangeAspect="1" noChangeArrowheads="1"/>
            </p:cNvSpPr>
            <p:nvPr/>
          </p:nvSpPr>
          <p:spPr bwMode="auto">
            <a:xfrm>
              <a:off x="5136" y="3312"/>
              <a:ext cx="384" cy="38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Arc 31"/>
            <p:cNvSpPr>
              <a:spLocks noChangeAspect="1"/>
            </p:cNvSpPr>
            <p:nvPr/>
          </p:nvSpPr>
          <p:spPr bwMode="auto">
            <a:xfrm>
              <a:off x="4869" y="3428"/>
              <a:ext cx="918" cy="152"/>
            </a:xfrm>
            <a:custGeom>
              <a:avLst/>
              <a:gdLst>
                <a:gd name="G0" fmla="+- 21600 0 0"/>
                <a:gd name="G1" fmla="+- 18079 0 0"/>
                <a:gd name="G2" fmla="+- 21600 0 0"/>
                <a:gd name="T0" fmla="*/ 33419 w 43200"/>
                <a:gd name="T1" fmla="*/ 0 h 39679"/>
                <a:gd name="T2" fmla="*/ 8667 w 43200"/>
                <a:gd name="T3" fmla="*/ 779 h 39679"/>
                <a:gd name="T4" fmla="*/ 21600 w 43200"/>
                <a:gd name="T5" fmla="*/ 18079 h 39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9679" fill="none" extrusionOk="0">
                  <a:moveTo>
                    <a:pt x="33419" y="-1"/>
                  </a:moveTo>
                  <a:cubicBezTo>
                    <a:pt x="39521" y="3989"/>
                    <a:pt x="43200" y="10788"/>
                    <a:pt x="43200" y="18079"/>
                  </a:cubicBezTo>
                  <a:cubicBezTo>
                    <a:pt x="43200" y="30008"/>
                    <a:pt x="33529" y="39679"/>
                    <a:pt x="21600" y="39679"/>
                  </a:cubicBezTo>
                  <a:cubicBezTo>
                    <a:pt x="9670" y="39679"/>
                    <a:pt x="0" y="30008"/>
                    <a:pt x="0" y="18079"/>
                  </a:cubicBezTo>
                  <a:cubicBezTo>
                    <a:pt x="-1" y="11268"/>
                    <a:pt x="3212" y="4856"/>
                    <a:pt x="8666" y="778"/>
                  </a:cubicBezTo>
                </a:path>
                <a:path w="43200" h="39679" stroke="0" extrusionOk="0">
                  <a:moveTo>
                    <a:pt x="33419" y="-1"/>
                  </a:moveTo>
                  <a:cubicBezTo>
                    <a:pt x="39521" y="3989"/>
                    <a:pt x="43200" y="10788"/>
                    <a:pt x="43200" y="18079"/>
                  </a:cubicBezTo>
                  <a:cubicBezTo>
                    <a:pt x="43200" y="30008"/>
                    <a:pt x="33529" y="39679"/>
                    <a:pt x="21600" y="39679"/>
                  </a:cubicBezTo>
                  <a:cubicBezTo>
                    <a:pt x="9670" y="39679"/>
                    <a:pt x="0" y="30008"/>
                    <a:pt x="0" y="18079"/>
                  </a:cubicBezTo>
                  <a:cubicBezTo>
                    <a:pt x="-1" y="11268"/>
                    <a:pt x="3212" y="4856"/>
                    <a:pt x="8666" y="778"/>
                  </a:cubicBezTo>
                  <a:lnTo>
                    <a:pt x="21600" y="1807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 rot="-37112281">
              <a:off x="5577" y="3401"/>
              <a:ext cx="1" cy="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7055285" y="3959985"/>
            <a:ext cx="1500" cy="2591991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395156" y="3887986"/>
            <a:ext cx="1053117" cy="6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1900"/>
              <a:t>Sleeping</a:t>
            </a:r>
          </a:p>
          <a:p>
            <a:r>
              <a:rPr lang="en-US" sz="1900"/>
              <a:t>top</a:t>
            </a: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2592288" y="3887986"/>
            <a:ext cx="1512168" cy="6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1900"/>
              <a:t>Precession</a:t>
            </a:r>
          </a:p>
          <a:p>
            <a:pPr algn="l"/>
            <a:r>
              <a:rPr lang="en-US" sz="1900"/>
              <a:t>and nutation</a:t>
            </a: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8064897" y="3887986"/>
            <a:ext cx="1008112" cy="6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1900"/>
              <a:t>Ground</a:t>
            </a:r>
          </a:p>
          <a:p>
            <a:r>
              <a:rPr lang="en-US" sz="1900"/>
              <a:t>state</a:t>
            </a:r>
          </a:p>
        </p:txBody>
      </p:sp>
      <p:sp>
        <p:nvSpPr>
          <p:cNvPr id="37" name="Oval 37"/>
          <p:cNvSpPr>
            <a:spLocks noChangeAspect="1" noChangeArrowheads="1"/>
          </p:cNvSpPr>
          <p:nvPr/>
        </p:nvSpPr>
        <p:spPr bwMode="auto">
          <a:xfrm>
            <a:off x="1944216" y="6119978"/>
            <a:ext cx="432048" cy="431998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8" name="Oval 38"/>
          <p:cNvSpPr>
            <a:spLocks noChangeAspect="1" noChangeArrowheads="1"/>
          </p:cNvSpPr>
          <p:nvPr/>
        </p:nvSpPr>
        <p:spPr bwMode="auto">
          <a:xfrm>
            <a:off x="6120681" y="6119978"/>
            <a:ext cx="432048" cy="431998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9" name="Oval 39"/>
          <p:cNvSpPr>
            <a:spLocks noChangeAspect="1" noChangeArrowheads="1"/>
          </p:cNvSpPr>
          <p:nvPr/>
        </p:nvSpPr>
        <p:spPr bwMode="auto">
          <a:xfrm>
            <a:off x="8568953" y="6119978"/>
            <a:ext cx="432048" cy="431998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40" name="Oval 40"/>
          <p:cNvSpPr>
            <a:spLocks noChangeAspect="1" noChangeArrowheads="1"/>
          </p:cNvSpPr>
          <p:nvPr/>
        </p:nvSpPr>
        <p:spPr bwMode="auto">
          <a:xfrm>
            <a:off x="1152129" y="1841994"/>
            <a:ext cx="346539" cy="346499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41" name="Oval 41"/>
          <p:cNvSpPr>
            <a:spLocks noChangeAspect="1" noChangeArrowheads="1"/>
          </p:cNvSpPr>
          <p:nvPr/>
        </p:nvSpPr>
        <p:spPr bwMode="auto">
          <a:xfrm>
            <a:off x="2317758" y="1841994"/>
            <a:ext cx="346538" cy="346499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42" name="Oval 42"/>
          <p:cNvSpPr>
            <a:spLocks noChangeAspect="1" noChangeArrowheads="1"/>
          </p:cNvSpPr>
          <p:nvPr/>
        </p:nvSpPr>
        <p:spPr bwMode="auto">
          <a:xfrm>
            <a:off x="3744417" y="1841994"/>
            <a:ext cx="346539" cy="346499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88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Fermi-Dirac </a:t>
            </a:r>
            <a:r>
              <a:rPr lang="en-US" smtClean="0"/>
              <a:t>Spectrum</a:t>
            </a:r>
            <a:endParaRPr lang="en-US"/>
          </a:p>
        </p:txBody>
      </p:sp>
      <p:pic>
        <p:nvPicPr>
          <p:cNvPr id="3" name="Picture 3" descr="C:\Users\Georg Raffelt\Desktop\spectr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23" y="3023927"/>
            <a:ext cx="4176464" cy="32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Georg Raffelt\Desktop\spectrum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5" y="3023927"/>
            <a:ext cx="4032448" cy="32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144016" y="719998"/>
                <a:ext cx="4393059" cy="1583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Fermi-Dirac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energy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 spectrum</a:t>
                </a:r>
              </a:p>
              <a:p>
                <a:pPr algn="l"/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:r>
                  <a:rPr lang="en-US" sz="2400" smtClean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𝑑𝐸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∝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4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𝜂</m:t>
                            </m:r>
                          </m:sup>
                        </m:sSup>
                        <m:r>
                          <a:rPr lang="en-US" sz="2400" i="1"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en-US" sz="2200" smtClean="0">
                  <a:solidFill>
                    <a:srgbClr val="003399"/>
                  </a:solidFill>
                  <a:effectLst/>
                </a:endParaRPr>
              </a:p>
              <a:p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 degeneracy parameter,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003399"/>
                        </a:solidFill>
                        <a:latin typeface="Cambria Math"/>
                      </a:rPr>
                      <m:t>−</m:t>
                    </m:r>
                    <m:r>
                      <a:rPr lang="en-US" sz="2200" i="1">
                        <a:solidFill>
                          <a:srgbClr val="003399"/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 for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bar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endParaRPr lang="en-US" sz="22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719998"/>
                <a:ext cx="4393059" cy="1583830"/>
              </a:xfrm>
              <a:prstGeom prst="rect">
                <a:avLst/>
              </a:prstGeom>
              <a:blipFill rotWithShape="1">
                <a:blip r:embed="rId4"/>
                <a:stretch>
                  <a:fillRect l="-1944" t="-2308" b="-34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4941550" y="719997"/>
                <a:ext cx="4059451" cy="21599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Same spectrum in terms of 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Symbol" pitchFamily="18" charset="2"/>
                  </a:rPr>
                  <a:t>w</a:t>
                </a:r>
                <a:r>
                  <a:rPr lang="en-US" sz="2200">
                    <a:solidFill>
                      <a:srgbClr val="003399"/>
                    </a:solidFill>
                    <a:effectLst/>
                  </a:rPr>
                  <a:t> 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Symbol" pitchFamily="18" charset="2"/>
                  </a:rPr>
                  <a:t>=</a:t>
                </a:r>
                <a:r>
                  <a:rPr lang="en-US" sz="2200">
                    <a:solidFill>
                      <a:srgbClr val="003399"/>
                    </a:solidFill>
                    <a:effectLst/>
                  </a:rPr>
                  <a:t> T/E</a:t>
                </a:r>
              </a:p>
              <a:p>
                <a:pPr algn="l"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</a:rPr>
                  <a:t> Antineutrinos E 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Symbol" pitchFamily="18" charset="2"/>
                    <a:sym typeface="Symbol" pitchFamily="18" charset="2"/>
                  </a:rPr>
                  <a:t> 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Symbol" pitchFamily="18" charset="2"/>
                  </a:rPr>
                  <a:t>-</a:t>
                </a:r>
                <a:r>
                  <a:rPr lang="en-US" sz="2200">
                    <a:solidFill>
                      <a:srgbClr val="003399"/>
                    </a:solidFill>
                    <a:effectLst/>
                  </a:rPr>
                  <a:t>E</a:t>
                </a:r>
              </a:p>
              <a:p>
                <a:pPr algn="l"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</a:rPr>
                  <a:t> and dN/dE negative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  <a:effectLst/>
                  </a:rPr>
                  <a:t>   (flavor isospin convention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)</a:t>
                </a:r>
              </a:p>
              <a:p>
                <a:r>
                  <a:rPr lang="en-US" sz="2200" b="0" smtClean="0">
                    <a:solidFill>
                      <a:srgbClr val="003399"/>
                    </a:solidFill>
                    <a:effectLst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&gt;0</m:t>
                    </m:r>
                  </m:oMath>
                </a14:m>
                <a:r>
                  <a:rPr lang="en-US" sz="2200" b="0" smtClean="0">
                    <a:solidFill>
                      <a:srgbClr val="003399"/>
                    </a:solidFill>
                    <a:effectLst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 ↑ 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  <a:effectLst/>
                  </a:rPr>
                  <a:t> 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and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 ↓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200" smtClean="0">
                  <a:solidFill>
                    <a:schemeClr val="tx1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3399"/>
                        </a:solidFill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&lt;</m:t>
                    </m:r>
                    <m:r>
                      <a:rPr lang="en-US" sz="2200" i="1">
                        <a:solidFill>
                          <a:srgbClr val="003399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200">
                    <a:solidFill>
                      <a:srgbClr val="003399"/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latin typeface="Cambria Math"/>
                      </a:rPr>
                      <m:t>↓</m:t>
                    </m:r>
                    <m:r>
                      <a:rPr lang="en-US" sz="22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200"/>
                  <a:t>  </a:t>
                </a:r>
                <a:r>
                  <a:rPr lang="en-US" sz="2200">
                    <a:solidFill>
                      <a:srgbClr val="003399"/>
                    </a:solidFill>
                  </a:rPr>
                  <a:t>and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latin typeface="Cambria Math"/>
                      </a:rPr>
                      <m:t>↑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  <a:endParaRPr lang="en-US" sz="2200">
                  <a:solidFill>
                    <a:srgbClr val="003399"/>
                  </a:solidFill>
                </a:endParaRPr>
              </a:p>
              <a:p>
                <a:pPr algn="l"/>
                <a:endParaRPr lang="en-US" sz="22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1550" y="719997"/>
                <a:ext cx="4059451" cy="2159910"/>
              </a:xfrm>
              <a:prstGeom prst="rect">
                <a:avLst/>
              </a:prstGeom>
              <a:blipFill rotWithShape="1">
                <a:blip r:embed="rId5"/>
                <a:stretch>
                  <a:fillRect l="-2252" t="-2260" r="-3754" b="-45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400601" y="4031923"/>
            <a:ext cx="122413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/>
              <a:t>infrared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776865" y="4319922"/>
            <a:ext cx="122413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/>
              <a:t>infrared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84777" y="4607921"/>
            <a:ext cx="122413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/>
              <a:t>High-E tail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7200801" y="4463921"/>
            <a:ext cx="0" cy="215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>
              <a:defRPr/>
            </a:pP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41853" y="4492770"/>
                <a:ext cx="4503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853" y="4492770"/>
                <a:ext cx="450379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124800" y="3210238"/>
                <a:ext cx="539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800" y="3210238"/>
                <a:ext cx="539442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46423" y="4738405"/>
                <a:ext cx="4503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423" y="4738405"/>
                <a:ext cx="450379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597560" y="3095823"/>
                <a:ext cx="539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560" y="3095823"/>
                <a:ext cx="539442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96302" y="3275040"/>
                <a:ext cx="113992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𝜂</m:t>
                      </m:r>
                      <m:r>
                        <a:rPr lang="en-US" sz="2200" b="0" i="1" smtClean="0">
                          <a:latin typeface="Cambria Math"/>
                        </a:rPr>
                        <m:t>=0.2</m:t>
                      </m:r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302" y="3275040"/>
                <a:ext cx="1139927" cy="430887"/>
              </a:xfrm>
              <a:prstGeom prst="rect">
                <a:avLst/>
              </a:prstGeom>
              <a:blipFill rotWithShape="1">
                <a:blip r:embed="rId10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2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Flavor Pendulum</a:t>
            </a:r>
          </a:p>
        </p:txBody>
      </p:sp>
      <p:pic>
        <p:nvPicPr>
          <p:cNvPr id="4" name="Picture 4" descr="C:\Users\Georg Raffelt\Desktop\SNtalk\stab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1655994"/>
            <a:ext cx="4392488" cy="352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4016" y="5831979"/>
            <a:ext cx="8928993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Dasgupta, Dighe, Raffelt &amp; Smirnov, arXiv:0904.3542</a:t>
            </a:r>
          </a:p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For movies see http://www.mppmu.mpg.de/supernova/multisplits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4016" y="719997"/>
            <a:ext cx="4392488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Single “positive” crossing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(potential energy at a maximum)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80521" y="719997"/>
            <a:ext cx="4392488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Single “negative” crossing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(potential energy at a minimum)</a:t>
            </a:r>
          </a:p>
        </p:txBody>
      </p:sp>
      <p:pic>
        <p:nvPicPr>
          <p:cNvPr id="11" name="pendulum.mov">
            <a:hlinkClick r:id="" action="ppaction://media"/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892" y="1656009"/>
            <a:ext cx="4392488" cy="35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General Stability Condition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027"/>
              <p:cNvSpPr>
                <a:spLocks noChangeArrowheads="1"/>
              </p:cNvSpPr>
              <p:nvPr/>
            </p:nvSpPr>
            <p:spPr bwMode="auto">
              <a:xfrm>
                <a:off x="144017" y="719607"/>
                <a:ext cx="8929116" cy="5472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Spin-precession equations of motion for modes with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𝜔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rgbClr val="003399"/>
                    </a:solidFill>
                    <a:effectLst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𝜔</m:t>
                        </m:r>
                      </m:sub>
                    </m:sSub>
                  </m:oMath>
                </a14:m>
                <a:endParaRPr lang="en-US" sz="2200" b="1" smtClean="0">
                  <a:solidFill>
                    <a:schemeClr val="tx1"/>
                  </a:solidFill>
                  <a:effectLst/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Small-amplitude expansion: x-y-component </a:t>
                </a:r>
                <a:r>
                  <a:rPr lang="en-US" sz="2200">
                    <a:solidFill>
                      <a:srgbClr val="003399"/>
                    </a:solidFill>
                  </a:rPr>
                  <a:t>described as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complex number </a:t>
                </a:r>
                <a:r>
                  <a:rPr lang="en-US" sz="2200">
                    <a:solidFill>
                      <a:srgbClr val="003399"/>
                    </a:solidFill>
                  </a:rPr>
                  <a:t>S </a:t>
                </a:r>
                <a:endParaRPr lang="en-US" sz="22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(</a:t>
                </a:r>
                <a:r>
                  <a:rPr lang="en-US" sz="2200">
                    <a:solidFill>
                      <a:srgbClr val="003399"/>
                    </a:solidFill>
                  </a:rPr>
                  <a:t>off-diagnonal </a:t>
                </a:r>
                <a:r>
                  <a:rPr lang="en-US" sz="2200">
                    <a:solidFill>
                      <a:srgbClr val="003399"/>
                    </a:solidFill>
                    <a:latin typeface="Symbol" pitchFamily="18" charset="2"/>
                  </a:rPr>
                  <a:t>r</a:t>
                </a:r>
                <a:r>
                  <a:rPr lang="en-US" sz="2200">
                    <a:solidFill>
                      <a:srgbClr val="003399"/>
                    </a:solidFill>
                  </a:rPr>
                  <a:t> element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), linearized EoMs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i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  <m:nary>
                      <m:naryPr>
                        <m:subHide m:val="on"/>
                        <m:supHide m:val="on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nary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  <m:sSubSup>
                      <m:sSub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</m:oMath>
                </a14:m>
                <a:endParaRPr lang="en-US" sz="2200" smtClean="0">
                  <a:solidFill>
                    <a:schemeClr val="tx1"/>
                  </a:solidFill>
                </a:endParaRPr>
              </a:p>
              <a:p>
                <a:endParaRPr lang="en-US" sz="600" smtClean="0">
                  <a:solidFill>
                    <a:schemeClr val="tx1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Fourier transform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sub>
                    </m:sSub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Ω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Ω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𝛾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𝑖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𝜅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 complex frequency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Ω</m:t>
                        </m:r>
                      </m:e>
                    </m:d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  <m:nary>
                      <m:naryPr>
                        <m:subHide m:val="on"/>
                        <m:supHide m:val="on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e>
                    </m:nary>
                    <m:sSubSup>
                      <m:sSub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  <m:sSubSup>
                      <m:sSub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  <m:sup/>
                    </m:sSubSup>
                  </m:oMath>
                </a14:m>
                <a:endParaRPr lang="en-US" sz="2200" smtClean="0">
                  <a:solidFill>
                    <a:schemeClr val="tx1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Eigenfunction</a:t>
                </a:r>
                <a:r>
                  <a:rPr lang="en-US" sz="2200" smtClean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𝜔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∝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𝜔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Ω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and eigenvalue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/>
                      </a:rPr>
                      <m:t>Ω</m:t>
                    </m:r>
                    <m:r>
                      <a:rPr lang="en-US" sz="2200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𝛾</m:t>
                    </m:r>
                    <m:r>
                      <a:rPr lang="en-US" sz="2200" i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</a:rPr>
                      <m:t>𝑖</m:t>
                    </m:r>
                    <m:r>
                      <a:rPr lang="en-US" sz="2200" i="1">
                        <a:latin typeface="Cambria Math"/>
                      </a:rPr>
                      <m:t>𝜅</m:t>
                    </m:r>
                  </m:oMath>
                </a14:m>
                <a:r>
                  <a:rPr lang="en-US" sz="2200"/>
                  <a:t> </a:t>
                </a:r>
                <a:r>
                  <a:rPr lang="en-US" sz="2200" smtClean="0"/>
                  <a:t>is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solution of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nary>
                      <m:f>
                        <m:f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Instability occurs for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𝜅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00000"/>
                        </a:solidFill>
                        <a:latin typeface="Cambria Math"/>
                      </a:rPr>
                      <m:t>Im</m:t>
                    </m:r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00000"/>
                        </a:solidFill>
                        <a:latin typeface="Cambria Math"/>
                      </a:rPr>
                      <m:t>Ω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≠0</m:t>
                    </m:r>
                  </m:oMath>
                </a14:m>
                <a:endParaRPr lang="en-US" sz="2200" smtClean="0">
                  <a:solidFill>
                    <a:srgbClr val="C00000"/>
                  </a:solidFill>
                </a:endParaRPr>
              </a:p>
              <a:p>
                <a:endParaRPr lang="en-US" sz="600" smtClean="0">
                  <a:solidFill>
                    <a:srgbClr val="C00000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Exponential run-away solutions become pendulum for large amplitude.</a:t>
                </a: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7" y="719607"/>
                <a:ext cx="8929116" cy="5472760"/>
              </a:xfrm>
              <a:prstGeom prst="rect">
                <a:avLst/>
              </a:prstGeom>
              <a:blipFill rotWithShape="1">
                <a:blip r:embed="rId2"/>
                <a:stretch>
                  <a:fillRect l="-956" t="-9577" b="-30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4016" y="6160098"/>
            <a:ext cx="8928993" cy="46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effectLst/>
              </a:rPr>
              <a:t>Banerjee, Dighe &amp; Raffelt, work in progress</a:t>
            </a:r>
            <a:endParaRPr lang="en-US" sz="20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80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Suppression of Oscillations in Supernova Core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719815"/>
                <a:ext cx="4968119" cy="5666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Effective mixing angle in matter</a:t>
                </a:r>
              </a:p>
              <a:p>
                <a:endParaRPr lang="en-US" sz="100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m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2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𝐸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/>
                                    </a:rPr>
                                    <m:t>F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200" smtClean="0"/>
              </a:p>
              <a:p>
                <a:endParaRPr lang="en-US" sz="1000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Supernova core</a:t>
                </a:r>
              </a:p>
              <a:p>
                <a:endParaRPr lang="en-US" sz="10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𝜌</m:t>
                    </m:r>
                    <m:r>
                      <a:rPr lang="en-US" sz="2200" b="0" i="1" smtClean="0">
                        <a:latin typeface="Cambria Math"/>
                      </a:rPr>
                      <m:t>=3×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14</m:t>
                        </m:r>
                      </m:sup>
                    </m:sSup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2200" b="0" i="0" smtClean="0">
                        <a:latin typeface="Cambria Math"/>
                      </a:rPr>
                      <m:t>g</m:t>
                    </m:r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200" b="0" smtClean="0"/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=0.35</m:t>
                    </m:r>
                  </m:oMath>
                </a14:m>
                <a:endParaRPr lang="en-US" sz="2200" smtClean="0"/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</a:rPr>
                      <m:t>6×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37</m:t>
                        </m:r>
                      </m:sup>
                    </m:sSup>
                    <m:r>
                      <a:rPr lang="en-US" sz="22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200" smtClean="0"/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𝐸</m:t>
                    </m:r>
                    <m:r>
                      <a:rPr lang="en-US" sz="2200" b="0" i="1" smtClean="0">
                        <a:latin typeface="Cambria Math"/>
                      </a:rPr>
                      <m:t>∼100 </m:t>
                    </m:r>
                    <m:r>
                      <m:rPr>
                        <m:nor/>
                      </m:rPr>
                      <a:rPr lang="en-US" sz="2200" b="0" i="0" smtClean="0">
                        <a:latin typeface="Cambria Math"/>
                      </a:rPr>
                      <m:t>MeV</m:t>
                    </m:r>
                  </m:oMath>
                </a14:m>
                <a:endParaRPr lang="en-US" sz="2200" smtClean="0"/>
              </a:p>
              <a:p>
                <a:endParaRPr lang="en-US" sz="1000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Solar mixing</a:t>
                </a:r>
              </a:p>
              <a:p>
                <a:endParaRPr lang="en-US" sz="1000" smtClean="0">
                  <a:solidFill>
                    <a:srgbClr val="003399"/>
                  </a:solidFill>
                </a:endParaRPr>
              </a:p>
              <a:p>
                <a:r>
                  <a:rPr lang="en-US" sz="2200"/>
                  <a:t> </a:t>
                </a:r>
                <a:r>
                  <a:rPr lang="en-US" sz="2200" smtClean="0"/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/>
                      </a:rPr>
                      <m:t>∼75 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latin typeface="Cambria Math"/>
                          </a:rPr>
                          <m:t>meV</m:t>
                        </m:r>
                      </m:e>
                      <m:sup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200" smtClean="0"/>
              </a:p>
              <a:p>
                <a:r>
                  <a:rPr lang="en-US" sz="2200" b="0" smtClean="0"/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𝜃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∼0.94</m:t>
                        </m:r>
                      </m:e>
                    </m:func>
                  </m:oMath>
                </a14:m>
                <a:endParaRPr lang="en-US" sz="2200" smtClean="0"/>
              </a:p>
              <a:p>
                <a:endParaRPr lang="en-US" sz="1000" smtClean="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Matter suppression effect</a:t>
                </a:r>
              </a:p>
              <a:p>
                <a:endParaRPr lang="en-US" sz="100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  <m:rad>
                          <m:radPr>
                            <m:degHide m:val="on"/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sSub>
                          <m:sSub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∼2×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13</m:t>
                            </m:r>
                          </m:sup>
                        </m:sSup>
                      </m:den>
                    </m:f>
                  </m:oMath>
                </a14:m>
                <a:endParaRPr lang="en-US" sz="220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719815"/>
                <a:ext cx="4968119" cy="5666167"/>
              </a:xfrm>
              <a:prstGeom prst="rect">
                <a:avLst/>
              </a:prstGeom>
              <a:blipFill rotWithShape="1">
                <a:blip r:embed="rId2"/>
                <a:stretch>
                  <a:fillRect l="-1595" t="-645" b="-1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>
            <a:spLocks noChangeAspect="1"/>
          </p:cNvSpPr>
          <p:nvPr/>
        </p:nvSpPr>
        <p:spPr>
          <a:xfrm>
            <a:off x="4248462" y="1511717"/>
            <a:ext cx="4752660" cy="475266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Inside a SN core,</a:t>
            </a:r>
          </a:p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flavors are “de-mixed”</a:t>
            </a:r>
          </a:p>
          <a:p>
            <a:endParaRPr lang="en-US" sz="8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Very small oscillation</a:t>
            </a:r>
          </a:p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amplitude</a:t>
            </a:r>
          </a:p>
          <a:p>
            <a:endParaRPr lang="en-US" sz="8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Trapped e-lepton </a:t>
            </a:r>
          </a:p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number can only</a:t>
            </a:r>
          </a:p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escape by diffusion</a:t>
            </a:r>
          </a:p>
        </p:txBody>
      </p:sp>
    </p:spTree>
    <p:extLst>
      <p:ext uri="{BB962C8B-B14F-4D97-AF65-F5344CB8AC3E}">
        <p14:creationId xmlns:p14="http://schemas.microsoft.com/office/powerpoint/2010/main" val="32752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Stability of Fermi-Dirac Spectrum</a:t>
            </a:r>
          </a:p>
        </p:txBody>
      </p:sp>
      <p:pic>
        <p:nvPicPr>
          <p:cNvPr id="3" name="Picture 3" descr="C:\Users\Georg Raffelt\Desktop\spectrum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0" y="791617"/>
            <a:ext cx="3609401" cy="289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eorg Raffelt\Desktop\thermalkap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800617"/>
            <a:ext cx="3600400" cy="290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Georg Raffelt\Desktop\sw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3365608"/>
            <a:ext cx="3762418" cy="279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Georg Raffelt\Desktop\thermalgam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3" y="3335608"/>
            <a:ext cx="3780420" cy="290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962218" y="4544603"/>
            <a:ext cx="504056" cy="0"/>
          </a:xfrm>
          <a:prstGeom prst="line">
            <a:avLst/>
          </a:prstGeom>
          <a:noFill/>
          <a:ln w="28575">
            <a:solidFill>
              <a:srgbClr val="CB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214246" y="5219601"/>
            <a:ext cx="0" cy="431998"/>
          </a:xfrm>
          <a:prstGeom prst="line">
            <a:avLst/>
          </a:prstGeom>
          <a:noFill/>
          <a:ln w="28575">
            <a:solidFill>
              <a:srgbClr val="CB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84715" y="970127"/>
                <a:ext cx="4596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en-US" sz="28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715" y="970127"/>
                <a:ext cx="45967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16524" y="2285457"/>
                <a:ext cx="4596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524" y="2285457"/>
                <a:ext cx="459678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10759" y="4098407"/>
                <a:ext cx="5984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759" y="4098407"/>
                <a:ext cx="598497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049843" y="4704192"/>
                <a:ext cx="4237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843" y="4704192"/>
                <a:ext cx="423769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44016" y="6160098"/>
            <a:ext cx="8928993" cy="46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effectLst/>
              </a:rPr>
              <a:t>Banerjee, Dighe &amp; Raffelt, work in progress</a:t>
            </a:r>
            <a:endParaRPr lang="en-US" sz="20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3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Stability of </a:t>
            </a:r>
            <a:r>
              <a:rPr lang="en-US" smtClean="0"/>
              <a:t>Schematic Double Peak</a:t>
            </a:r>
            <a:endParaRPr lang="en-US"/>
          </a:p>
        </p:txBody>
      </p:sp>
      <p:pic>
        <p:nvPicPr>
          <p:cNvPr id="17" name="Picture 3" descr="C:\Users\Georg Raffelt\Desktop\spectrum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7" y="766217"/>
            <a:ext cx="3609401" cy="289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141349" y="1124615"/>
            <a:ext cx="72008" cy="863997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890210" y="1979612"/>
            <a:ext cx="72008" cy="605998"/>
          </a:xfrm>
          <a:prstGeom prst="rect">
            <a:avLst/>
          </a:prstGeom>
          <a:solidFill>
            <a:srgbClr val="CB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8" descr="C:\Users\Georg Raffelt\Desktop\kappadoublepe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75" y="791617"/>
            <a:ext cx="3528392" cy="28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C:\Users\Georg Raffelt\Desktop\gammadoublepe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71" y="3311608"/>
            <a:ext cx="3528392" cy="28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465833" y="3850505"/>
                <a:ext cx="4248470" cy="235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t" anchorCtr="0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Spectrum </a:t>
                </a:r>
                <a:r>
                  <a:rPr lang="en-US" sz="2200">
                    <a:solidFill>
                      <a:srgbClr val="003399"/>
                    </a:solidFill>
                    <a:effectLst/>
                  </a:rPr>
                  <a:t>is unstable in the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range</a:t>
                </a:r>
              </a:p>
              <a:p>
                <a:r>
                  <a:rPr lang="en-US" sz="2200" b="0" smtClean="0">
                    <a:solidFill>
                      <a:schemeClr val="tx1"/>
                    </a:solidFill>
                    <a:effectLst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</m:rad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&lt;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</m:rad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200" smtClean="0">
                  <a:solidFill>
                    <a:srgbClr val="003399"/>
                  </a:solidFill>
                  <a:effectLst/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bar>
                              <m:barPr>
                                <m:pos m:val="top"/>
                                <m:ctrl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</m:ba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𝜈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. 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𝑎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=0.7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, system is unstable for</a:t>
                </a:r>
              </a:p>
              <a:p>
                <a:r>
                  <a:rPr lang="en-US" sz="2200" b="0" smtClean="0">
                    <a:solidFill>
                      <a:schemeClr val="tx1"/>
                    </a:solidFill>
                    <a:effectLst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0.296&lt;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𝜇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&lt;37.5</m:t>
                    </m:r>
                  </m:oMath>
                </a14:m>
                <a:endParaRPr lang="en-US" sz="2200" smtClean="0">
                  <a:solidFill>
                    <a:schemeClr val="tx1"/>
                  </a:solidFill>
                  <a:effectLst/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Otherwise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the system is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stuck.</a:t>
                </a:r>
                <a:endParaRPr lang="en-US" sz="22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833" y="3850505"/>
                <a:ext cx="4248470" cy="2352993"/>
              </a:xfrm>
              <a:prstGeom prst="rect">
                <a:avLst/>
              </a:prstGeom>
              <a:blipFill rotWithShape="1">
                <a:blip r:embed="rId5"/>
                <a:stretch>
                  <a:fillRect l="-1865" t="-1813" r="-2296" b="-46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153655" y="921427"/>
                <a:ext cx="4596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en-US" sz="28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655" y="921427"/>
                <a:ext cx="45967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92974" y="2202847"/>
                <a:ext cx="4596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974" y="2202847"/>
                <a:ext cx="459678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44016" y="6160549"/>
            <a:ext cx="8928993" cy="46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effectLst/>
              </a:rPr>
              <a:t>Banerjee, Dighe &amp; Raffelt, work in progress</a:t>
            </a:r>
            <a:endParaRPr lang="en-US" sz="20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Decreasing Neutrino Density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719997"/>
            <a:ext cx="4392488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  <a:effectLst/>
              </a:rPr>
              <a:t>Certain initial neutrino density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80521" y="719997"/>
            <a:ext cx="4392488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  <a:effectLst/>
              </a:rPr>
              <a:t>Four times smaller</a:t>
            </a:r>
          </a:p>
          <a:p>
            <a:pPr algn="ctr"/>
            <a:r>
              <a:rPr lang="en-US" sz="2000">
                <a:solidFill>
                  <a:srgbClr val="003399"/>
                </a:solidFill>
                <a:effectLst/>
              </a:rPr>
              <a:t>initial neutrino density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44016" y="5831979"/>
            <a:ext cx="8928993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Dasgupta, Dighe, Raffelt &amp; Smirnov, arXiv:0904.3542</a:t>
            </a:r>
          </a:p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For movies see http://www.mppmu.mpg.de/supernova/multisplits</a:t>
            </a:r>
          </a:p>
        </p:txBody>
      </p:sp>
      <p:pic>
        <p:nvPicPr>
          <p:cNvPr id="6" name="split.mov">
            <a:hlinkClick r:id="" action="ppaction://media"/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502" y="1656227"/>
            <a:ext cx="4392000" cy="3528000"/>
          </a:xfrm>
          <a:prstGeom prst="rect">
            <a:avLst/>
          </a:prstGeom>
        </p:spPr>
      </p:pic>
      <p:pic>
        <p:nvPicPr>
          <p:cNvPr id="7" name="split2.mov">
            <a:hlinkClick r:id="" action="ppaction://media"/>
          </p:cNvPr>
          <p:cNvPicPr preferRelativeResize="0"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0522" y="1656227"/>
            <a:ext cx="439200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Spectral Split</a:t>
            </a:r>
          </a:p>
        </p:txBody>
      </p:sp>
      <p:pic>
        <p:nvPicPr>
          <p:cNvPr id="3" name="Picture 3" descr="fig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6" y="707997"/>
            <a:ext cx="5184577" cy="281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ig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6" y="3721487"/>
            <a:ext cx="5184577" cy="28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0761" y="2484775"/>
            <a:ext cx="2232248" cy="392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Figures from</a:t>
            </a:r>
          </a:p>
          <a:p>
            <a:pPr algn="l">
              <a:lnSpc>
                <a:spcPct val="85000"/>
              </a:lnSpc>
            </a:pPr>
            <a:endParaRPr lang="en-US" sz="500" b="1"/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Fogli, Lisi, 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Marrone &amp; Mirizzi, 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arXiv:0707.1998</a:t>
            </a:r>
          </a:p>
          <a:p>
            <a:pPr algn="l">
              <a:lnSpc>
                <a:spcPct val="85000"/>
              </a:lnSpc>
            </a:pPr>
            <a:endParaRPr lang="en-US" sz="2000" b="1">
              <a:solidFill>
                <a:schemeClr val="tx1"/>
              </a:solidFill>
              <a:effectLst/>
            </a:endParaRP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Explanations in</a:t>
            </a:r>
          </a:p>
          <a:p>
            <a:pPr algn="l">
              <a:lnSpc>
                <a:spcPct val="85000"/>
              </a:lnSpc>
            </a:pPr>
            <a:endParaRPr lang="en-US" sz="500" b="1"/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Raffelt &amp; Smirnov</a:t>
            </a:r>
          </a:p>
          <a:p>
            <a:pPr algn="l"/>
            <a:r>
              <a:rPr lang="en-US" sz="2000" b="1">
                <a:solidFill>
                  <a:schemeClr val="tx1"/>
                </a:solidFill>
                <a:effectLst/>
              </a:rPr>
              <a:t>arXiv:0705.1830</a:t>
            </a:r>
          </a:p>
          <a:p>
            <a:pPr algn="l"/>
            <a:r>
              <a:rPr lang="en-US" sz="2000" b="1" smtClean="0"/>
              <a:t>and </a:t>
            </a:r>
            <a:r>
              <a:rPr lang="en-US" sz="2000" b="1" smtClean="0">
                <a:solidFill>
                  <a:schemeClr val="tx1"/>
                </a:solidFill>
                <a:effectLst/>
              </a:rPr>
              <a:t>0709.4641</a:t>
            </a:r>
            <a:endParaRPr lang="en-US" sz="2000" b="1">
              <a:solidFill>
                <a:schemeClr val="tx1"/>
              </a:solidFill>
              <a:effectLst/>
            </a:endParaRPr>
          </a:p>
          <a:p>
            <a:pPr algn="l"/>
            <a:endParaRPr lang="en-US" sz="500" b="1"/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Duan, Fuller,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Carlson &amp; Qian</a:t>
            </a:r>
          </a:p>
          <a:p>
            <a:pPr algn="l">
              <a:lnSpc>
                <a:spcPct val="85000"/>
              </a:lnSpc>
            </a:pPr>
            <a:r>
              <a:rPr lang="en-US" sz="2000" b="1">
                <a:solidFill>
                  <a:schemeClr val="tx1"/>
                </a:solidFill>
                <a:effectLst/>
              </a:rPr>
              <a:t>arXiv:0706.4293</a:t>
            </a:r>
          </a:p>
          <a:p>
            <a:pPr algn="l">
              <a:lnSpc>
                <a:spcPct val="85000"/>
              </a:lnSpc>
            </a:pPr>
            <a:r>
              <a:rPr lang="en-US" sz="2000" b="1" smtClean="0">
                <a:solidFill>
                  <a:schemeClr val="tx1"/>
                </a:solidFill>
                <a:effectLst/>
              </a:rPr>
              <a:t>and 0707.0290</a:t>
            </a:r>
            <a:endParaRPr lang="en-US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8032" y="791997"/>
            <a:ext cx="1224136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Initial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fluxes at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neutrino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sphere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8032" y="3869986"/>
            <a:ext cx="1152128" cy="16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After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collective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trans-</a:t>
            </a:r>
          </a:p>
          <a:p>
            <a:pPr algn="r"/>
            <a:r>
              <a:rPr lang="en-US" sz="2000" b="1">
                <a:solidFill>
                  <a:srgbClr val="003399"/>
                </a:solidFill>
                <a:effectLst/>
              </a:rPr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11818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Multiple Spectral Splits</a:t>
            </a:r>
          </a:p>
        </p:txBody>
      </p:sp>
      <p:pic>
        <p:nvPicPr>
          <p:cNvPr id="4" name="Picture 4" descr="C:\Users\Georg Raffelt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" y="647997"/>
            <a:ext cx="6336705" cy="532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64096" y="6047978"/>
            <a:ext cx="7488833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Dasgupta, Dighe, Raffelt &amp; Smirnov, arXiv:0904.3542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128793" y="851242"/>
            <a:ext cx="1224136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Inverted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Hierarchy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119792" y="2989038"/>
            <a:ext cx="1224136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smtClean="0">
                <a:solidFill>
                  <a:srgbClr val="003399"/>
                </a:solidFill>
                <a:effectLst/>
              </a:rPr>
              <a:t>Normal</a:t>
            </a:r>
            <a:endParaRPr lang="en-US" sz="200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Hierarchy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16152" y="2447847"/>
                <a:ext cx="5014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effectLst/>
                                  <a:latin typeface="Cambria Math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000" b="1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152" y="2447847"/>
                <a:ext cx="501484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20222" y="2191757"/>
                <a:ext cx="5014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3399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1" i="1" smtClean="0">
                                  <a:solidFill>
                                    <a:srgbClr val="003399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rgbClr val="003399"/>
                                  </a:solidFill>
                                  <a:effectLst/>
                                  <a:latin typeface="Cambria Math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en-US" sz="2000" b="1" i="1" smtClean="0">
                              <a:solidFill>
                                <a:srgbClr val="003399"/>
                              </a:solidFill>
                              <a:effectLst/>
                              <a:latin typeface="Cambria Math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000" b="1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222" y="2191757"/>
                <a:ext cx="501484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47295" y="1423500"/>
                <a:ext cx="5014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000" b="1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295" y="1423500"/>
                <a:ext cx="501484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40633" y="2463298"/>
                <a:ext cx="506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3399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3399"/>
                              </a:solidFill>
                              <a:effectLst/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3399"/>
                              </a:solidFill>
                              <a:effectLst/>
                              <a:latin typeface="Cambria Math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000" b="1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633" y="2463298"/>
                <a:ext cx="506292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72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Multiple Spectral Splits in the </a:t>
            </a:r>
            <a:r>
              <a:rPr lang="en-US">
                <a:latin typeface="Symbol" pitchFamily="18" charset="2"/>
              </a:rPr>
              <a:t>w</a:t>
            </a:r>
            <a:r>
              <a:rPr lang="en-US"/>
              <a:t> Variable </a:t>
            </a:r>
          </a:p>
        </p:txBody>
      </p:sp>
      <p:pic>
        <p:nvPicPr>
          <p:cNvPr id="3" name="Picture 4" descr="C:\Users\Georg Raffelt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647998"/>
            <a:ext cx="4685021" cy="5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64096" y="5471980"/>
            <a:ext cx="1710190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anti-neutrinos</a:t>
            </a:r>
            <a:endParaRPr lang="en-US" sz="200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267363" y="5471980"/>
            <a:ext cx="100811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52282" y="906032"/>
                <a:ext cx="539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282" y="906032"/>
                <a:ext cx="539443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54252" y="1482112"/>
                <a:ext cx="552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52" y="1482112"/>
                <a:ext cx="552074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0272" y="1871767"/>
                <a:ext cx="5498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72" y="1871767"/>
                <a:ext cx="549894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88162" y="762012"/>
                <a:ext cx="5625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62" y="762012"/>
                <a:ext cx="562525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896545" y="5400360"/>
            <a:ext cx="4176464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200"/>
              <a:t>Dasgupta, Dighe, Raffelt &amp; Smirnov,</a:t>
            </a:r>
          </a:p>
          <a:p>
            <a:pPr>
              <a:defRPr/>
            </a:pPr>
            <a:r>
              <a:rPr lang="en-US" sz="2200"/>
              <a:t> arXiv:0904.3542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7"/>
              <p:cNvSpPr>
                <a:spLocks noChangeArrowheads="1"/>
              </p:cNvSpPr>
              <p:nvPr/>
            </p:nvSpPr>
            <p:spPr bwMode="auto">
              <a:xfrm>
                <a:off x="4896552" y="720293"/>
                <a:ext cx="4675281" cy="5543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defRPr/>
                </a:pPr>
                <a:r>
                  <a:rPr lang="en-US" sz="2200" smtClean="0">
                    <a:solidFill>
                      <a:srgbClr val="003399"/>
                    </a:solidFill>
                  </a:rPr>
                  <a:t>• Given </a:t>
                </a:r>
                <a:r>
                  <a:rPr lang="en-US" sz="2200">
                    <a:solidFill>
                      <a:srgbClr val="003399"/>
                    </a:solidFill>
                  </a:rPr>
                  <a:t>is the flux spectrum f(E) for</a:t>
                </a:r>
              </a:p>
              <a:p>
                <a:pPr algn="l">
                  <a:defRPr/>
                </a:pPr>
                <a:r>
                  <a:rPr lang="en-US" sz="2200" smtClean="0">
                    <a:solidFill>
                      <a:srgbClr val="003399"/>
                    </a:solidFill>
                  </a:rPr>
                  <a:t>   each flavor</a:t>
                </a:r>
              </a:p>
              <a:p>
                <a:pPr>
                  <a:defRPr/>
                </a:pPr>
                <a:r>
                  <a:rPr lang="en-US" sz="2200" smtClean="0">
                    <a:solidFill>
                      <a:srgbClr val="003399"/>
                    </a:solidFill>
                  </a:rPr>
                  <a:t>• Use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003399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to label modes</a:t>
                </a:r>
              </a:p>
              <a:p>
                <a:pPr>
                  <a:defRPr/>
                </a:pPr>
                <a:r>
                  <a:rPr lang="en-US" sz="2200">
                    <a:solidFill>
                      <a:srgbClr val="003399"/>
                    </a:solidFill>
                  </a:rPr>
                  <a:t>•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Label anti-neutrinos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−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𝜔</m:t>
                    </m:r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Define “spectrum” as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pos m:val="top"/>
                                            <m:ctrlPr>
                                              <a:rPr lang="en-US" sz="2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sz="2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pos m:val="top"/>
                                            <m:ctrlPr>
                                              <a:rPr lang="en-US" sz="2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sz="2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𝜈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lang="en-US" sz="22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US" sz="220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Swaps develop around every </a:t>
                </a:r>
              </a:p>
              <a:p>
                <a:pPr>
                  <a:defRPr/>
                </a:pPr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 “postive” spectral crossing</a:t>
                </a:r>
              </a:p>
              <a:p>
                <a:pPr>
                  <a:defRPr/>
                </a:pPr>
                <a:r>
                  <a:rPr lang="en-US" sz="2200">
                    <a:solidFill>
                      <a:srgbClr val="003399"/>
                    </a:solidFill>
                  </a:rPr>
                  <a:t>•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Each swap flanked by two splits</a:t>
                </a:r>
                <a:endParaRPr lang="en-US" sz="220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6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552" y="720293"/>
                <a:ext cx="4675281" cy="5543683"/>
              </a:xfrm>
              <a:prstGeom prst="rect">
                <a:avLst/>
              </a:prstGeom>
              <a:blipFill rotWithShape="1">
                <a:blip r:embed="rId7"/>
                <a:stretch>
                  <a:fillRect l="-1695" t="-6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0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Cooling-Phase Example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36002" y="791997"/>
            <a:ext cx="3240450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>
                <a:solidFill>
                  <a:srgbClr val="003399"/>
                </a:solidFill>
              </a:rPr>
              <a:t>Normal Hierarchy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28613" y="791997"/>
            <a:ext cx="3240449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>
                <a:solidFill>
                  <a:srgbClr val="003399"/>
                </a:solidFill>
              </a:rPr>
              <a:t>Inverted Hierarchy</a:t>
            </a:r>
          </a:p>
        </p:txBody>
      </p:sp>
      <p:pic>
        <p:nvPicPr>
          <p:cNvPr id="3" name="SNinv.mov">
            <a:hlinkClick r:id="" action="ppaction://media"/>
          </p:cNvPr>
          <p:cNvPicPr preferRelativeResize="0"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5072" y="1518247"/>
            <a:ext cx="3816000" cy="3816000"/>
          </a:xfrm>
          <a:prstGeom prst="rect">
            <a:avLst/>
          </a:prstGeom>
        </p:spPr>
      </p:pic>
      <p:pic>
        <p:nvPicPr>
          <p:cNvPr id="4" name="SNnor.mov">
            <a:hlinkClick r:id="" action="ppaction://media"/>
          </p:cNvPr>
          <p:cNvPicPr preferRelativeResize="0"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462" y="1518247"/>
            <a:ext cx="3816000" cy="3816000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44016" y="5831979"/>
            <a:ext cx="8928993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Dasgupta, Dighe, Raffelt &amp; Smirnov, arXiv:0904.3542</a:t>
            </a:r>
          </a:p>
          <a:p>
            <a:pPr algn="ctr"/>
            <a:r>
              <a:rPr lang="en-US" sz="2000"/>
              <a:t>For movies see http://www.mppmu.mpg.de/supernova/multisplits</a:t>
            </a:r>
          </a:p>
        </p:txBody>
      </p:sp>
    </p:spTree>
    <p:extLst>
      <p:ext uri="{BB962C8B-B14F-4D97-AF65-F5344CB8AC3E}">
        <p14:creationId xmlns:p14="http://schemas.microsoft.com/office/powerpoint/2010/main" val="5692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Multi-Angle Decoherence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027"/>
              <p:cNvSpPr>
                <a:spLocks noChangeArrowheads="1"/>
              </p:cNvSpPr>
              <p:nvPr/>
            </p:nvSpPr>
            <p:spPr bwMode="auto">
              <a:xfrm>
                <a:off x="144017" y="791617"/>
                <a:ext cx="8929116" cy="4896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Precession eqns for modes with vacuum oscillation frequency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𝜔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(negative for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), and velocity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rgbClr val="003399"/>
                        </a:solidFill>
                        <a:latin typeface="Cambria Math"/>
                      </a:rPr>
                      <m:t>𝐯</m:t>
                    </m:r>
                  </m:oMath>
                </a14:m>
                <a:r>
                  <a:rPr lang="en-US" sz="2200" b="1" smtClean="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(direction of motion), homogeneous system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rgbClr val="003399"/>
                    </a:solidFill>
                    <a:effectLst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𝐯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𝐁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𝜔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𝐯</m:t>
                        </m:r>
                      </m:sub>
                    </m:sSub>
                    <m:r>
                      <a:rPr lang="en-US" sz="2200" b="1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+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𝜇</m:t>
                    </m:r>
                    <m:nary>
                      <m:naryPr>
                        <m:chr m:val="∑"/>
                        <m:supHide m:val="on"/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22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1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𝐯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22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1−</m:t>
                            </m:r>
                            <m:func>
                              <m:funcPr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1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</a:rPr>
                                      <m:t>𝐯</m:t>
                                    </m:r>
                                    <m:sSup>
                                      <m:sSupPr>
                                        <m:ctrlPr>
                                          <a:rPr lang="en-US" sz="2200" b="1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200" b="1" i="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𝐯</m:t>
                                        </m:r>
                                      </m:e>
                                      <m:sup>
                                        <m:r>
                                          <a:rPr lang="en-US" sz="2200" b="1" i="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func>
                          </m:e>
                        </m:d>
                      </m:e>
                    </m:nary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22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𝐯</m:t>
                            </m:r>
                          </m:e>
                          <m:sup>
                            <m:r>
                              <a:rPr lang="en-US" sz="2200" b="1" i="0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2200" b="1" i="1" smtClean="0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𝜔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b="1">
                            <a:latin typeface="Cambria Math"/>
                          </a:rPr>
                          <m:t>𝐯</m:t>
                        </m:r>
                      </m:sub>
                    </m:sSub>
                  </m:oMath>
                </a14:m>
                <a:endParaRPr lang="en-US" sz="2200" b="1" smtClean="0"/>
              </a:p>
              <a:p>
                <a:endParaRPr lang="en-US" sz="600" b="1" smtClean="0">
                  <a:solidFill>
                    <a:schemeClr val="tx1"/>
                  </a:solidFill>
                  <a:effectLst/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Axial symmetry around some direction (e.g. SN radial direction), measure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velocities against that direction: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𝑣</m:t>
                    </m:r>
                    <m:r>
                      <a:rPr lang="en-US" sz="22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𝜃</m:t>
                        </m:r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 </m:t>
                        </m:r>
                      </m:e>
                    </m:func>
                  </m:oMath>
                </a14:m>
                <a:endParaRPr lang="en-US" sz="2200" smtClean="0">
                  <a:solidFill>
                    <a:srgbClr val="003399"/>
                  </a:solidFill>
                  <a:effectLst/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𝜔</m:t>
                        </m:r>
                        <m:r>
                          <a:rPr lang="en-US" sz="2200" b="0" i="1" smtClean="0">
                            <a:latin typeface="Cambria Math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/>
                          </a:rPr>
                          <m:t>𝑣</m:t>
                        </m:r>
                      </m:sub>
                    </m:sSub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𝜔</m:t>
                    </m:r>
                    <m:r>
                      <a:rPr lang="en-US" sz="2200" b="1">
                        <a:latin typeface="Cambria Math"/>
                      </a:rPr>
                      <m:t>𝐁</m:t>
                    </m:r>
                    <m:r>
                      <a:rPr lang="en-US" sz="2200" i="1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𝜔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latin typeface="Cambria Math"/>
                          </a:rPr>
                          <m:t>𝑣</m:t>
                        </m:r>
                      </m:sub>
                    </m:sSub>
                    <m:r>
                      <a:rPr lang="en-US" sz="2200" b="1">
                        <a:latin typeface="Cambria Math"/>
                      </a:rPr>
                      <m:t>+</m:t>
                    </m:r>
                    <m:r>
                      <a:rPr lang="en-US" sz="2200" i="1">
                        <a:latin typeface="Cambria Math"/>
                      </a:rPr>
                      <m:t>𝜇</m:t>
                    </m:r>
                    <m:groupChr>
                      <m:groupChrPr>
                        <m:chr m:val="⏟"/>
                        <m:ctrlPr>
                          <a:rPr lang="en-US" sz="2200" b="1" i="1" smtClean="0">
                            <a:latin typeface="Cambria Math"/>
                          </a:rPr>
                        </m:ctrlPr>
                      </m:groupChr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200" b="1" i="1">
                                <a:latin typeface="Cambria Math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2200" b="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200" b="1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200" b="1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200" b="1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2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1">
                                    <a:latin typeface="Cambria Math"/>
                                  </a:rPr>
                                  <m:t>𝐏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200" b="1" i="1"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200" b="1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nary>
                      </m:e>
                    </m:groupChr>
                    <m:r>
                      <a:rPr lang="en-US" sz="2200" b="1" i="1" smtClean="0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𝜔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latin typeface="Cambria Math"/>
                          </a:rPr>
                          <m:t>𝑣</m:t>
                        </m:r>
                      </m:sub>
                    </m:sSub>
                    <m:r>
                      <a:rPr lang="en-US" sz="2200" b="0" i="0" smtClean="0">
                        <a:latin typeface="Cambria Math"/>
                      </a:rPr>
                      <m:t>−</m:t>
                    </m:r>
                    <m:r>
                      <a:rPr lang="en-US" sz="2200" i="1">
                        <a:latin typeface="Cambria Math"/>
                      </a:rPr>
                      <m:t>𝜇</m:t>
                    </m:r>
                    <m:groupChr>
                      <m:groupChrPr>
                        <m:chr m:val="⏟"/>
                        <m:ctrlPr>
                          <a:rPr lang="en-US" sz="2200" b="1" i="1" smtClean="0">
                            <a:latin typeface="Cambria Math"/>
                          </a:rPr>
                        </m:ctrlPr>
                      </m:groupChr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200" b="1" i="1">
                                <a:latin typeface="Cambria Math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200" b="1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200" b="1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200" b="1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200" b="1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nary>
                        <m:sSub>
                          <m:sSubPr>
                            <m:ctrlPr>
                              <a:rPr lang="en-US" sz="22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1">
                                <a:latin typeface="Cambria Math"/>
                              </a:rPr>
                              <m:t>𝐏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200" b="1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200" b="1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200" b="1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groupChr>
                    <m:r>
                      <a:rPr lang="en-US" sz="2200" b="1" i="1" smtClean="0">
                        <a:latin typeface="Cambria Math"/>
                      </a:rPr>
                      <m:t>×</m:t>
                    </m:r>
                    <m:r>
                      <a:rPr lang="en-US" sz="2200" i="1">
                        <a:latin typeface="Cambria Math"/>
                      </a:rPr>
                      <m:t>𝑣</m:t>
                    </m:r>
                    <m:sSub>
                      <m:sSubPr>
                        <m:ctrlPr>
                          <a:rPr lang="en-US" sz="22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i="1">
                            <a:latin typeface="Cambria Math"/>
                          </a:rPr>
                          <m:t>𝜔</m:t>
                        </m:r>
                        <m:r>
                          <a:rPr lang="en-US" sz="2200" i="1">
                            <a:latin typeface="Cambria Math"/>
                          </a:rPr>
                          <m:t>,</m:t>
                        </m:r>
                        <m:r>
                          <a:rPr lang="en-US" sz="2200" i="1">
                            <a:latin typeface="Cambria Math"/>
                          </a:rPr>
                          <m:t>𝑣</m:t>
                        </m:r>
                      </m:sub>
                    </m:sSub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>
                  <a:solidFill>
                    <a:srgbClr val="003399"/>
                  </a:solidFill>
                </a:endParaRP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• Flux term vanishes in isotropic gas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• Can grow exponentially even with only a small initial seed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fluctuation</a:t>
                </a:r>
              </a:p>
              <a:p>
                <a:endParaRPr lang="en-US" sz="600">
                  <a:solidFill>
                    <a:srgbClr val="C00000"/>
                  </a:solidFill>
                </a:endParaRP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• Symmetric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𝜈</m:t>
                    </m:r>
                    <m:bar>
                      <m:barPr>
                        <m:pos m:val="top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bar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 sz="2200" smtClean="0">
                    <a:solidFill>
                      <a:srgbClr val="C00000"/>
                    </a:solidFill>
                  </a:rPr>
                  <a:t> system decoheres in both hierarchies</a:t>
                </a:r>
              </a:p>
              <a:p>
                <a:endParaRPr lang="en-US" sz="22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7" y="791617"/>
                <a:ext cx="8929116" cy="4896680"/>
              </a:xfrm>
              <a:prstGeom prst="rect">
                <a:avLst/>
              </a:prstGeom>
              <a:blipFill rotWithShape="1">
                <a:blip r:embed="rId2"/>
                <a:stretch>
                  <a:fillRect l="-956" t="-10834" r="-37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00372" y="3311967"/>
                <a:ext cx="4267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0" smtClean="0">
                          <a:latin typeface="Cambria Math"/>
                        </a:rPr>
                        <m:t>𝐏</m:t>
                      </m:r>
                    </m:oMath>
                  </m:oMathPara>
                </a14:m>
                <a:endParaRPr lang="en-US" sz="22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372" y="3311967"/>
                <a:ext cx="426719" cy="430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58123" y="3311967"/>
                <a:ext cx="106471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𝐅</m:t>
                    </m:r>
                  </m:oMath>
                </a14:m>
                <a:r>
                  <a:rPr lang="en-US" sz="2200" b="1" smtClean="0"/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(Flux)</a:t>
                </a:r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123" y="3311967"/>
                <a:ext cx="1064715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575" t="-8451" r="-5172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44016" y="5904327"/>
            <a:ext cx="8928993" cy="64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000"/>
              <a:t>Raffelt &amp; Sigl</a:t>
            </a:r>
            <a:r>
              <a:rPr lang="en-US" sz="2000" smtClean="0"/>
              <a:t>, Self-induced </a:t>
            </a:r>
            <a:r>
              <a:rPr lang="en-US" sz="2000"/>
              <a:t>decoherence in dense neutrino </a:t>
            </a:r>
            <a:r>
              <a:rPr lang="en-US" sz="2000" smtClean="0"/>
              <a:t>gases, hep-ph/0701182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42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Multi-Angle Decoherence</a:t>
            </a:r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44016" y="5904327"/>
            <a:ext cx="8928993" cy="64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000"/>
              <a:t>Raffelt &amp; Sigl</a:t>
            </a:r>
            <a:r>
              <a:rPr lang="en-US" sz="2000" smtClean="0"/>
              <a:t>, Self-induced </a:t>
            </a:r>
            <a:r>
              <a:rPr lang="en-US" sz="2000"/>
              <a:t>decoherence in dense neutrino </a:t>
            </a:r>
            <a:r>
              <a:rPr lang="en-US" sz="2000" smtClean="0"/>
              <a:t>gases, hep-ph/0701182</a:t>
            </a:r>
            <a:endParaRPr lang="en-US" sz="2000"/>
          </a:p>
        </p:txBody>
      </p:sp>
      <p:graphicFrame>
        <p:nvGraphicFramePr>
          <p:cNvPr id="13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691414"/>
              </p:ext>
            </p:extLst>
          </p:nvPr>
        </p:nvGraphicFramePr>
        <p:xfrm>
          <a:off x="4680522" y="2087797"/>
          <a:ext cx="4392000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PHOTO-PAINT" r:id="rId3" imgW="1767619" imgH="1280163" progId="CorelPhotoPaint.Image.12">
                  <p:embed/>
                </p:oleObj>
              </mc:Choice>
              <mc:Fallback>
                <p:oleObj name="PHOTO-PAINT" r:id="rId3" imgW="1767619" imgH="1280163" progId="CorelPhotoPaint.Image.12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522" y="2087797"/>
                        <a:ext cx="4392000" cy="3240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720556"/>
              </p:ext>
            </p:extLst>
          </p:nvPr>
        </p:nvGraphicFramePr>
        <p:xfrm>
          <a:off x="143892" y="2088247"/>
          <a:ext cx="4393059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PHOTO-PAINT" r:id="rId5" imgW="1767619" imgH="1280163" progId="CorelPhotoPaint.Image.12">
                  <p:embed/>
                </p:oleObj>
              </mc:Choice>
              <mc:Fallback>
                <p:oleObj name="PHOTO-PAINT" r:id="rId5" imgW="1767619" imgH="1280163" progId="CorelPhotoPaint.Image.12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92" y="2088247"/>
                        <a:ext cx="4393059" cy="3240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027"/>
              <p:cNvSpPr>
                <a:spLocks noChangeArrowheads="1"/>
              </p:cNvSpPr>
              <p:nvPr/>
            </p:nvSpPr>
            <p:spPr bwMode="auto">
              <a:xfrm>
                <a:off x="144017" y="791617"/>
                <a:ext cx="8929116" cy="4320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ctr"/>
                <a:r>
                  <a:rPr lang="en-US" sz="2400" smtClean="0">
                    <a:solidFill>
                      <a:srgbClr val="003399"/>
                    </a:solidFill>
                  </a:rPr>
                  <a:t>Homogeneous ensemble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(symmetric distribution) </a:t>
                </a:r>
              </a:p>
              <a:p>
                <a:pPr algn="ctr"/>
                <a:endParaRPr lang="en-US" sz="700" smtClean="0">
                  <a:solidFill>
                    <a:srgbClr val="003399"/>
                  </a:solidFill>
                </a:endParaRPr>
              </a:p>
              <a:p>
                <a:pPr algn="ctr"/>
                <a:endParaRPr lang="en-US" sz="24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7" y="791617"/>
                <a:ext cx="8929116" cy="432060"/>
              </a:xfrm>
              <a:prstGeom prst="rect">
                <a:avLst/>
              </a:prstGeom>
              <a:blipFill rotWithShape="1">
                <a:blip r:embed="rId7"/>
                <a:stretch>
                  <a:fillRect t="-12676" b="-366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44463" y="1584900"/>
            <a:ext cx="4392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/>
              <a:t>Normal hierarchy</a:t>
            </a:r>
            <a:endParaRPr lang="en-US" sz="2200"/>
          </a:p>
        </p:txBody>
      </p:sp>
      <p:sp>
        <p:nvSpPr>
          <p:cNvPr id="22" name="TextBox 21"/>
          <p:cNvSpPr txBox="1"/>
          <p:nvPr/>
        </p:nvSpPr>
        <p:spPr>
          <a:xfrm>
            <a:off x="3047358" y="2335777"/>
            <a:ext cx="108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isotropic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00872" y="2303827"/>
            <a:ext cx="108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isotropic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6252" y="3734745"/>
            <a:ext cx="1563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half-isotropic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1138" y="3744027"/>
            <a:ext cx="1563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half-isotropic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0522" y="1583727"/>
            <a:ext cx="4392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/>
              <a:t>Inverted hierarchy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1327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Multi-Angle Decoherence of Supernova Neutrinos</a:t>
            </a:r>
            <a:endParaRPr lang="en-US"/>
          </a:p>
        </p:txBody>
      </p:sp>
      <p:pic>
        <p:nvPicPr>
          <p:cNvPr id="27" name="Picture 3" descr="C:\Users\Georg Raffelt\Desktop\new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648449"/>
            <a:ext cx="8064897" cy="5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096344" y="2375992"/>
            <a:ext cx="1440160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Small</a:t>
            </a:r>
          </a:p>
          <a:p>
            <a:pPr algn="l">
              <a:defRPr/>
            </a:pPr>
            <a:r>
              <a:rPr lang="en-US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asymmetry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096344" y="5111982"/>
            <a:ext cx="1440160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Large</a:t>
            </a:r>
          </a:p>
          <a:p>
            <a:pPr algn="l">
              <a:defRPr/>
            </a:pPr>
            <a:r>
              <a:rPr lang="en-US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asymmetry</a:t>
            </a:r>
          </a:p>
        </p:txBody>
      </p:sp>
    </p:spTree>
    <p:extLst>
      <p:ext uri="{BB962C8B-B14F-4D97-AF65-F5344CB8AC3E}">
        <p14:creationId xmlns:p14="http://schemas.microsoft.com/office/powerpoint/2010/main" val="27760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Snap Shots of Supernova Density Profiles</a:t>
            </a:r>
          </a:p>
        </p:txBody>
      </p:sp>
      <p:pic>
        <p:nvPicPr>
          <p:cNvPr id="3" name="Picture 3" descr="C:\Users\Georg Raffelt\Desktop\Pages from m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7"/>
            <a:ext cx="5832649" cy="58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976786" y="4727081"/>
            <a:ext cx="302433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smtClean="0">
                <a:effectLst/>
              </a:rPr>
              <a:t>L-resonance </a:t>
            </a:r>
            <a:r>
              <a:rPr lang="en-US" sz="900" smtClean="0">
                <a:effectLst/>
              </a:rPr>
              <a:t> </a:t>
            </a:r>
            <a:r>
              <a:rPr lang="en-US" sz="2000">
                <a:effectLst/>
              </a:rPr>
              <a:t>(12 splitting</a:t>
            </a:r>
            <a:r>
              <a:rPr lang="en-US" sz="2000" smtClean="0">
                <a:effectLst/>
              </a:rPr>
              <a:t>)</a:t>
            </a:r>
            <a:endParaRPr lang="en-US" sz="2000">
              <a:effectLst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976786" y="3959986"/>
            <a:ext cx="302433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effectLst/>
              </a:rPr>
              <a:t>H-resonance</a:t>
            </a:r>
            <a:r>
              <a:rPr lang="en-US" sz="1400">
                <a:effectLst/>
              </a:rPr>
              <a:t> </a:t>
            </a:r>
            <a:r>
              <a:rPr lang="en-US" sz="2000">
                <a:effectLst/>
              </a:rPr>
              <a:t>(13 splitting)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12415" y="647597"/>
            <a:ext cx="1692277" cy="3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402" tIns="43201" rIns="86402" bIns="43201">
            <a:spAutoFit/>
          </a:bodyPr>
          <a:lstStyle/>
          <a:p>
            <a:pPr algn="r"/>
            <a:r>
              <a:rPr lang="en-US" sz="1600"/>
              <a:t>astro-ph/0407132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16652" y="4272401"/>
            <a:ext cx="36013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16652" y="5032256"/>
            <a:ext cx="36013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976665" y="833141"/>
                <a:ext cx="3024336" cy="2622846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r>
                  <a:rPr lang="en-US" sz="2000" b="0" smtClean="0">
                    <a:solidFill>
                      <a:srgbClr val="C00000"/>
                    </a:solidFill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 conversions,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   driven by small mixing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  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 and 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   “atmospheric” mass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   difference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/>
                      </a:rPr>
                      <m:t>Δ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13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smtClean="0">
                  <a:solidFill>
                    <a:srgbClr val="C00000"/>
                  </a:solidFill>
                  <a:latin typeface="+mj-lt"/>
                </a:endParaRPr>
              </a:p>
              <a:p>
                <a:endParaRPr lang="en-US" sz="1000" smtClean="0">
                  <a:solidFill>
                    <a:srgbClr val="C00000"/>
                  </a:solidFill>
                  <a:latin typeface="+mj-lt"/>
                </a:endParaRPr>
              </a:p>
              <a:p>
                <a:r>
                  <a:rPr lang="en-US" sz="2000" smtClean="0">
                    <a:solidFill>
                      <a:srgbClr val="C00000"/>
                    </a:solidFill>
                  </a:rPr>
                  <a:t>• May reveal neutrino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  <a:latin typeface="+mj-lt"/>
                  </a:rPr>
                  <a:t>   mass hierarchy</a:t>
                </a:r>
                <a:endParaRPr lang="en-US" sz="200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665" y="833141"/>
                <a:ext cx="3024336" cy="2622846"/>
              </a:xfrm>
              <a:prstGeom prst="rect">
                <a:avLst/>
              </a:prstGeom>
              <a:blipFill rotWithShape="1">
                <a:blip r:embed="rId3"/>
                <a:stretch>
                  <a:fillRect l="-2012" t="-93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4464492" y="3239957"/>
            <a:ext cx="2160146" cy="10324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5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Critical Asymmetry for </a:t>
            </a:r>
            <a:r>
              <a:rPr lang="en-US" smtClean="0"/>
              <a:t>Multi-Angle Decoherence</a:t>
            </a:r>
            <a:endParaRPr lang="en-US"/>
          </a:p>
        </p:txBody>
      </p:sp>
      <p:pic>
        <p:nvPicPr>
          <p:cNvPr id="3" name="Picture 3" descr="C:\Users\Georg Raffelt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92" y="780219"/>
            <a:ext cx="6624737" cy="489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44463" y="5688297"/>
            <a:ext cx="8928099" cy="10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200"/>
              <a:t>Esteban-Pretel, Pastor, Tomàs, Raffelt &amp; Sigl</a:t>
            </a:r>
            <a:r>
              <a:rPr lang="en-US" sz="2200" smtClean="0"/>
              <a:t>:  Decoherence </a:t>
            </a:r>
            <a:r>
              <a:rPr lang="en-US" sz="2200"/>
              <a:t>in supernova </a:t>
            </a:r>
            <a:endParaRPr lang="en-US" sz="2200" smtClean="0"/>
          </a:p>
          <a:p>
            <a:pPr defTabSz="921018">
              <a:defRPr/>
            </a:pPr>
            <a:r>
              <a:rPr lang="en-US" sz="2200" smtClean="0"/>
              <a:t>neutrino transformations suppressed </a:t>
            </a:r>
            <a:r>
              <a:rPr lang="en-US" sz="2200"/>
              <a:t>by </a:t>
            </a:r>
            <a:r>
              <a:rPr lang="en-US" sz="2200" smtClean="0"/>
              <a:t>deleptonization, astro-ph/0706.2498 </a:t>
            </a:r>
            <a:endParaRPr 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4463" y="904571"/>
                <a:ext cx="2068067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smtClean="0"/>
                  <a:t>Required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/>
                  <a:t> asymmetry</a:t>
                </a:r>
              </a:p>
              <a:p>
                <a:r>
                  <a:rPr lang="en-US" sz="2200" smtClean="0"/>
                  <a:t>to suppress</a:t>
                </a:r>
              </a:p>
              <a:p>
                <a:r>
                  <a:rPr lang="en-US" sz="2200" smtClean="0"/>
                  <a:t>multi-angle</a:t>
                </a:r>
              </a:p>
              <a:p>
                <a:r>
                  <a:rPr lang="en-US" sz="2200" smtClean="0"/>
                  <a:t>decoherence</a:t>
                </a:r>
                <a:endParaRPr lang="en-US" sz="22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904571"/>
                <a:ext cx="2068067" cy="1785104"/>
              </a:xfrm>
              <a:prstGeom prst="rect">
                <a:avLst/>
              </a:prstGeom>
              <a:blipFill rotWithShape="1">
                <a:blip r:embed="rId3"/>
                <a:stretch>
                  <a:fillRect l="-3835" t="-2048" r="-2950" b="-5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12332" y="5256237"/>
                <a:ext cx="186108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smtClean="0">
                    <a:solidFill>
                      <a:schemeClr val="tx1"/>
                    </a:solidFill>
                  </a:rPr>
                  <a:t>Effective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flux</a:t>
                </a:r>
                <a:endParaRPr lang="en-US" sz="2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332" y="5256237"/>
                <a:ext cx="1861087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3922" t="-8451" r="-3595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5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Multi-Angle Matter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1518" y="741335"/>
                <a:ext cx="8928000" cy="3578771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Precession equation in </a:t>
                </a:r>
                <a:r>
                  <a:rPr lang="en-US" sz="2200" smtClean="0">
                    <a:solidFill>
                      <a:srgbClr val="C00000"/>
                    </a:solidFill>
                  </a:rPr>
                  <a:t>a homogeneous ensemble</a:t>
                </a:r>
              </a:p>
              <a:p>
                <a:endParaRPr lang="en-US" sz="600" smtClean="0">
                  <a:solidFill>
                    <a:srgbClr val="C00000"/>
                  </a:solidFill>
                </a:endParaRPr>
              </a:p>
              <a:p>
                <a:r>
                  <a:rPr lang="en-US" sz="2200" b="0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𝐯</m:t>
                        </m:r>
                      </m:sub>
                    </m:sSub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𝐁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𝜆</m:t>
                        </m:r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𝐋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𝐯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,  where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𝜆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and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Matter term is “achromatic”, disappears in a rotating frame</a:t>
                </a:r>
              </a:p>
              <a:p>
                <a:endParaRPr lang="en-US" sz="120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Neutrinos streaming from a SN core, evolution along radial direction</a:t>
                </a:r>
                <a:r>
                  <a:rPr lang="en-US" sz="2200">
                    <a:solidFill>
                      <a:schemeClr val="tx1"/>
                    </a:solidFill>
                  </a:rPr>
                  <a:t> </a:t>
                </a:r>
                <a:endParaRPr lang="en-US" sz="2200" smtClean="0">
                  <a:solidFill>
                    <a:schemeClr val="tx1"/>
                  </a:solidFill>
                </a:endParaRPr>
              </a:p>
              <a:p>
                <a:endParaRPr lang="en-US" sz="600" smtClean="0">
                  <a:solidFill>
                    <a:schemeClr val="tx1"/>
                  </a:solidFill>
                </a:endParaRPr>
              </a:p>
              <a:p>
                <a:r>
                  <a:rPr lang="en-US" sz="2200" b="1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/>
                      </a:rPr>
                      <m:t>𝐯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𝛁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) 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𝐯</m:t>
                        </m:r>
                      </m:sub>
                    </m:sSub>
                    <m:r>
                      <a:rPr lang="en-US" sz="220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𝐁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𝜆</m:t>
                        </m:r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𝐋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</m:d>
                    <m:r>
                      <a:rPr lang="en-US" sz="2200" i="1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𝐯</m:t>
                        </m:r>
                      </m:sub>
                    </m:sSub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r>
                  <a:rPr lang="en-US" sz="2200">
                    <a:solidFill>
                      <a:srgbClr val="003399"/>
                    </a:solidFill>
                  </a:rPr>
                  <a:t>Projected on the radial direction, oscillation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pattern compressed: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Accrues </a:t>
                </a:r>
                <a:r>
                  <a:rPr lang="en-US" sz="2200">
                    <a:solidFill>
                      <a:srgbClr val="003399"/>
                    </a:solidFill>
                  </a:rPr>
                  <a:t>vacuum and matter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phase faster </a:t>
                </a:r>
                <a:r>
                  <a:rPr lang="en-US" sz="2200">
                    <a:solidFill>
                      <a:srgbClr val="003399"/>
                    </a:solidFill>
                  </a:rPr>
                  <a:t>than on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radial trajectory</a:t>
                </a: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Matter effect can suppress collective conversion unless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≳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18" y="741335"/>
                <a:ext cx="8928000" cy="3578771"/>
              </a:xfrm>
              <a:prstGeom prst="rect">
                <a:avLst/>
              </a:prstGeom>
              <a:blipFill rotWithShape="1">
                <a:blip r:embed="rId2"/>
                <a:stretch>
                  <a:fillRect l="-888" t="-1022" b="-2726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2592232" y="1574202"/>
            <a:ext cx="0" cy="28950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4016" y="6192439"/>
            <a:ext cx="8928993" cy="50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1900"/>
              <a:t>Esteban-Pretel, Mirizzi, Pastor, </a:t>
            </a:r>
            <a:r>
              <a:rPr lang="en-US" sz="1900" smtClean="0"/>
              <a:t>Tomàs</a:t>
            </a:r>
            <a:r>
              <a:rPr lang="en-US" sz="1900"/>
              <a:t>, Raffelt, </a:t>
            </a:r>
            <a:r>
              <a:rPr lang="en-US" sz="1900" smtClean="0"/>
              <a:t>Serpico &amp; </a:t>
            </a:r>
            <a:r>
              <a:rPr lang="en-US" sz="1900"/>
              <a:t>Sigl, arXiv:0807.0659</a:t>
            </a:r>
          </a:p>
        </p:txBody>
      </p:sp>
      <p:sp>
        <p:nvSpPr>
          <p:cNvPr id="8" name="Line 20"/>
          <p:cNvSpPr>
            <a:spLocks noChangeShapeType="1"/>
          </p:cNvSpPr>
          <p:nvPr/>
        </p:nvSpPr>
        <p:spPr bwMode="auto">
          <a:xfrm>
            <a:off x="972107" y="5400379"/>
            <a:ext cx="6732835" cy="6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21"/>
          <p:cNvSpPr>
            <a:spLocks noChangeAspect="1" noChangeArrowheads="1"/>
          </p:cNvSpPr>
          <p:nvPr/>
        </p:nvSpPr>
        <p:spPr bwMode="auto">
          <a:xfrm>
            <a:off x="287960" y="4536383"/>
            <a:ext cx="1728192" cy="1727994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17605">
            <a:off x="1328492" y="4984330"/>
            <a:ext cx="5544198" cy="368"/>
            <a:chOff x="1944714" y="4823993"/>
            <a:chExt cx="5544198" cy="368"/>
          </a:xfrm>
        </p:grpSpPr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V="1">
              <a:off x="1944714" y="4823993"/>
              <a:ext cx="2807818" cy="184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 flipV="1">
              <a:off x="4681094" y="4824177"/>
              <a:ext cx="2807818" cy="184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8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Multi-Angle Matter Effect in Basel (10.8 M</a:t>
            </a:r>
            <a:r>
              <a:rPr lang="en-US" baseline="-25000" smtClean="0"/>
              <a:t>sun</a:t>
            </a:r>
            <a:r>
              <a:rPr lang="en-US" smtClean="0"/>
              <a:t>) Model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9" y="1223208"/>
            <a:ext cx="6000580" cy="4249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96" y="1302363"/>
            <a:ext cx="2584216" cy="1970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0" y="3503067"/>
            <a:ext cx="2582557" cy="196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84" y="3483283"/>
            <a:ext cx="5436886" cy="19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6002" y="547232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500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3717186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500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6552872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500</a:t>
            </a:r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1584182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1000</a:t>
            </a:r>
            <a:endParaRPr 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4392572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1000</a:t>
            </a:r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7228168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1000</a:t>
            </a:r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7921062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1500</a:t>
            </a:r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5098934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1500</a:t>
            </a:r>
            <a:endParaRPr lang="en-US" sz="2000"/>
          </a:p>
        </p:txBody>
      </p:sp>
      <p:sp>
        <p:nvSpPr>
          <p:cNvPr id="17" name="TextBox 16"/>
          <p:cNvSpPr txBox="1"/>
          <p:nvPr/>
        </p:nvSpPr>
        <p:spPr>
          <a:xfrm>
            <a:off x="2290634" y="5472267"/>
            <a:ext cx="648000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1500</a:t>
            </a:r>
            <a:endParaRPr lang="en-US" sz="2000"/>
          </a:p>
        </p:txBody>
      </p:sp>
      <p:sp>
        <p:nvSpPr>
          <p:cNvPr id="18" name="TextBox 17"/>
          <p:cNvSpPr txBox="1"/>
          <p:nvPr/>
        </p:nvSpPr>
        <p:spPr>
          <a:xfrm>
            <a:off x="1035308" y="5760367"/>
            <a:ext cx="2002632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Distance [km]</a:t>
            </a:r>
            <a:endParaRPr lang="en-US" sz="2000"/>
          </a:p>
        </p:txBody>
      </p:sp>
      <p:sp>
        <p:nvSpPr>
          <p:cNvPr id="19" name="TextBox 18"/>
          <p:cNvSpPr txBox="1"/>
          <p:nvPr/>
        </p:nvSpPr>
        <p:spPr>
          <a:xfrm>
            <a:off x="3843698" y="5760307"/>
            <a:ext cx="2002632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Distance [km]</a:t>
            </a:r>
            <a:endParaRPr lang="en-US" sz="2000"/>
          </a:p>
        </p:txBody>
      </p:sp>
      <p:sp>
        <p:nvSpPr>
          <p:cNvPr id="20" name="TextBox 19"/>
          <p:cNvSpPr txBox="1"/>
          <p:nvPr/>
        </p:nvSpPr>
        <p:spPr>
          <a:xfrm>
            <a:off x="6638440" y="5760307"/>
            <a:ext cx="2002632" cy="43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smtClean="0"/>
              <a:t>Distance [km]</a:t>
            </a:r>
            <a:endParaRPr lang="en-US" sz="200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43892" y="6120357"/>
            <a:ext cx="8928099" cy="5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/>
            <a:r>
              <a:rPr lang="en-US" sz="2200" smtClean="0"/>
              <a:t>Chakraborty, Fischer, Mirizzi, Saviano &amp; Tomàs, arXiv:1105.1130</a:t>
            </a:r>
            <a:endParaRPr lang="en-US" sz="2200"/>
          </a:p>
        </p:txBody>
      </p:sp>
      <p:sp>
        <p:nvSpPr>
          <p:cNvPr id="22" name="TextBox 21"/>
          <p:cNvSpPr txBox="1"/>
          <p:nvPr/>
        </p:nvSpPr>
        <p:spPr>
          <a:xfrm>
            <a:off x="2122580" y="2447847"/>
            <a:ext cx="111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no matter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43892" y="647597"/>
            <a:ext cx="8928099" cy="5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/>
            <a:r>
              <a:rPr lang="en-US" sz="2200" smtClean="0">
                <a:solidFill>
                  <a:srgbClr val="003399"/>
                </a:solidFill>
              </a:rPr>
              <a:t>Schematic single-energy, multi-angle simulations with realistic density profile</a:t>
            </a:r>
            <a:endParaRPr lang="en-US" sz="22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Signature of Flavor Oscillations (Accretion Phase)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43892" y="756287"/>
            <a:ext cx="8929240" cy="4860000"/>
            <a:chOff x="143892" y="719607"/>
            <a:chExt cx="8929240" cy="5184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22"/>
                <p:cNvSpPr>
                  <a:spLocks noChangeArrowheads="1"/>
                </p:cNvSpPr>
                <p:nvPr/>
              </p:nvSpPr>
              <p:spPr bwMode="auto">
                <a:xfrm>
                  <a:off x="2592532" y="2447707"/>
                  <a:ext cx="431999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smtClean="0"/>
                    <a:t>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≳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</m:oMath>
                  </a14:m>
                  <a:endParaRPr lang="en-US" sz="2400" smtClean="0"/>
                </a:p>
              </p:txBody>
            </p:sp>
          </mc:Choice>
          <mc:Fallback xmlns="">
            <p:sp>
              <p:nvSpPr>
                <p:cNvPr id="4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532" y="2447707"/>
                  <a:ext cx="4319990" cy="57600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27"/>
                <p:cNvSpPr>
                  <a:spLocks noChangeArrowheads="1"/>
                </p:cNvSpPr>
                <p:nvPr/>
              </p:nvSpPr>
              <p:spPr bwMode="auto">
                <a:xfrm>
                  <a:off x="6913132" y="244776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≲</m:t>
                        </m:r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sup>
                        </m:sSup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9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3132" y="2447767"/>
                  <a:ext cx="2160000" cy="57600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28"/>
                <p:cNvSpPr>
                  <a:spLocks noChangeArrowheads="1"/>
                </p:cNvSpPr>
                <p:nvPr/>
              </p:nvSpPr>
              <p:spPr bwMode="auto">
                <a:xfrm>
                  <a:off x="144202" y="244776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13</m:t>
                              </m:r>
                            </m:sub>
                          </m:sSub>
                        </m:e>
                      </m:func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202" y="2447767"/>
                  <a:ext cx="2448330" cy="5760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592974" y="719607"/>
              <a:ext cx="6480157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1-3-mixing  scenarios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9" name="Rectangle 37"/>
            <p:cNvSpPr>
              <a:spLocks noChangeArrowheads="1"/>
            </p:cNvSpPr>
            <p:nvPr/>
          </p:nvSpPr>
          <p:spPr bwMode="auto">
            <a:xfrm>
              <a:off x="2592532" y="1295607"/>
              <a:ext cx="216000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0" name="Rectangle 38"/>
            <p:cNvSpPr>
              <a:spLocks noChangeArrowheads="1"/>
            </p:cNvSpPr>
            <p:nvPr/>
          </p:nvSpPr>
          <p:spPr bwMode="auto">
            <a:xfrm>
              <a:off x="4752832" y="1295607"/>
              <a:ext cx="216000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6912822" y="1295607"/>
              <a:ext cx="216000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8"/>
                <p:cNvSpPr>
                  <a:spLocks noChangeArrowheads="1"/>
                </p:cNvSpPr>
                <p:nvPr/>
              </p:nvSpPr>
              <p:spPr bwMode="auto">
                <a:xfrm>
                  <a:off x="143892" y="359992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 survival prob. </a:t>
                  </a:r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892" y="3599927"/>
                  <a:ext cx="2448330" cy="57600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3722" b="-16484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2592222" y="187162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 Normal  (NH)</a:t>
              </a: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4752522" y="18716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/>
                <a:t>  </a:t>
              </a:r>
              <a:r>
                <a:rPr lang="en-US" sz="2400" smtClean="0"/>
                <a:t>Inverted  (IH)</a:t>
              </a: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912822" y="18716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 Any  (NH/IH)</a:t>
              </a: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43892" y="1871687"/>
              <a:ext cx="244833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r"/>
              <a:r>
                <a:rPr lang="en-US" sz="2400" smtClean="0">
                  <a:solidFill>
                    <a:schemeClr val="bg1"/>
                  </a:solidFill>
                </a:rPr>
                <a:t>Mass ordering </a:t>
              </a: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2592532" y="3023847"/>
              <a:ext cx="431999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adiabatic</a:t>
              </a:r>
              <a:endParaRPr lang="en-US" sz="2400"/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6913132" y="302384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non-adiabatic</a:t>
              </a:r>
              <a:endParaRPr lang="en-US" sz="2400"/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144202" y="3023847"/>
              <a:ext cx="2448330" cy="57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r"/>
              <a:r>
                <a:rPr lang="en-US" sz="2400" smtClean="0">
                  <a:solidFill>
                    <a:schemeClr val="bg1"/>
                  </a:solidFill>
                </a:rPr>
                <a:t>MSW conversion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2592232" y="359992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0</a:t>
              </a:r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23"/>
                <p:cNvSpPr>
                  <a:spLocks noChangeArrowheads="1"/>
                </p:cNvSpPr>
                <p:nvPr/>
              </p:nvSpPr>
              <p:spPr bwMode="auto">
                <a:xfrm>
                  <a:off x="4752532" y="359992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≈0.3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6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52532" y="3599927"/>
                  <a:ext cx="2160000" cy="57600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23"/>
                <p:cNvSpPr>
                  <a:spLocks noChangeArrowheads="1"/>
                </p:cNvSpPr>
                <p:nvPr/>
              </p:nvSpPr>
              <p:spPr bwMode="auto">
                <a:xfrm>
                  <a:off x="6912832" y="359992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≈0.3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8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2832" y="3599927"/>
                  <a:ext cx="2160000" cy="57600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28"/>
                <p:cNvSpPr>
                  <a:spLocks noChangeArrowheads="1"/>
                </p:cNvSpPr>
                <p:nvPr/>
              </p:nvSpPr>
              <p:spPr bwMode="auto">
                <a:xfrm>
                  <a:off x="143892" y="417600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:r>
                    <a:rPr lang="en-US" sz="2400" smtClean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 survival prob. </a:t>
                  </a:r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892" y="4176007"/>
                  <a:ext cx="2448330" cy="57600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1111" r="-3722" b="-16667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22"/>
            <p:cNvSpPr>
              <a:spLocks noChangeArrowheads="1"/>
            </p:cNvSpPr>
            <p:nvPr/>
          </p:nvSpPr>
          <p:spPr bwMode="auto">
            <a:xfrm>
              <a:off x="4752532" y="417600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 0</a:t>
              </a:r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23"/>
                <p:cNvSpPr>
                  <a:spLocks noChangeArrowheads="1"/>
                </p:cNvSpPr>
                <p:nvPr/>
              </p:nvSpPr>
              <p:spPr bwMode="auto">
                <a:xfrm>
                  <a:off x="2592975" y="417600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≈0.7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41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975" y="4176007"/>
                  <a:ext cx="2160000" cy="57600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23"/>
                <p:cNvSpPr>
                  <a:spLocks noChangeArrowheads="1"/>
                </p:cNvSpPr>
                <p:nvPr/>
              </p:nvSpPr>
              <p:spPr bwMode="auto">
                <a:xfrm>
                  <a:off x="6912832" y="4176007"/>
                  <a:ext cx="2160000" cy="57600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</m:e>
                        </m:func>
                        <m:r>
                          <a:rPr lang="en-US" sz="2400" b="0" i="1" smtClean="0">
                            <a:latin typeface="Cambria Math"/>
                          </a:rPr>
                          <m:t>≈0.7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43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2832" y="4176007"/>
                  <a:ext cx="2160000" cy="57600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28"/>
                <p:cNvSpPr>
                  <a:spLocks noChangeArrowheads="1"/>
                </p:cNvSpPr>
                <p:nvPr/>
              </p:nvSpPr>
              <p:spPr bwMode="auto">
                <a:xfrm>
                  <a:off x="143892" y="4752087"/>
                  <a:ext cx="2448330" cy="576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2400" smtClean="0">
                      <a:solidFill>
                        <a:schemeClr val="bg1"/>
                      </a:solidFill>
                    </a:rPr>
                    <a:t>Earth effects </a:t>
                  </a:r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892" y="4752087"/>
                  <a:ext cx="2448330" cy="57600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3722" b="-16484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4752532" y="47520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rgbClr val="C00000"/>
                  </a:solidFill>
                </a:rPr>
                <a:t> No</a:t>
              </a:r>
              <a:endParaRPr lang="en-US" sz="2400">
                <a:solidFill>
                  <a:srgbClr val="C00000"/>
                </a:solidFill>
              </a:endParaRPr>
            </a:p>
          </p:txBody>
        </p:sp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2592975" y="47520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rgbClr val="C00000"/>
                  </a:solidFill>
                </a:rPr>
                <a:t>Yes</a:t>
              </a:r>
              <a:endParaRPr lang="en-US" sz="2400">
                <a:solidFill>
                  <a:srgbClr val="C00000"/>
                </a:solidFill>
              </a:endParaRPr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6912832" y="4752087"/>
              <a:ext cx="2160000" cy="5760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smtClean="0"/>
                <a:t>Yes</a:t>
              </a:r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2592221" y="5328247"/>
              <a:ext cx="4321342" cy="576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M</a:t>
              </a:r>
              <a:r>
                <a:rPr lang="en-US" sz="2400" b="1" smtClean="0">
                  <a:solidFill>
                    <a:schemeClr val="bg1"/>
                  </a:solidFill>
                </a:rPr>
                <a:t>ay distinguish mass ordering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3892" y="5832317"/>
            <a:ext cx="8928930" cy="707886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smtClean="0"/>
              <a:t>Assuming collective effects are not important during accretion phase </a:t>
            </a:r>
          </a:p>
          <a:p>
            <a:pPr algn="ctr"/>
            <a:r>
              <a:rPr lang="en-US" sz="2400" smtClean="0"/>
              <a:t>(Chakraborty et al., arXiv:1105.1130v1)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42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Coalescing Neutron Stars and Short </a:t>
            </a:r>
            <a:r>
              <a:rPr lang="en-US" sz="2800" smtClean="0"/>
              <a:t>Gamma-Ray Bursts</a:t>
            </a:r>
            <a:endParaRPr lang="en-US" sz="2800"/>
          </a:p>
        </p:txBody>
      </p:sp>
      <p:sp>
        <p:nvSpPr>
          <p:cNvPr id="3" name="Arc 3"/>
          <p:cNvSpPr>
            <a:spLocks/>
          </p:cNvSpPr>
          <p:nvPr/>
        </p:nvSpPr>
        <p:spPr bwMode="auto">
          <a:xfrm>
            <a:off x="937605" y="4292985"/>
            <a:ext cx="2446772" cy="361499"/>
          </a:xfrm>
          <a:custGeom>
            <a:avLst/>
            <a:gdLst>
              <a:gd name="G0" fmla="+- 19229 0 0"/>
              <a:gd name="G1" fmla="+- 21600 0 0"/>
              <a:gd name="G2" fmla="+- 21600 0 0"/>
              <a:gd name="T0" fmla="*/ 0 w 37392"/>
              <a:gd name="T1" fmla="*/ 11761 h 21600"/>
              <a:gd name="T2" fmla="*/ 37392 w 37392"/>
              <a:gd name="T3" fmla="*/ 9909 h 21600"/>
              <a:gd name="T4" fmla="*/ 19229 w 3739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392" h="21600" fill="none" extrusionOk="0">
                <a:moveTo>
                  <a:pt x="0" y="11761"/>
                </a:moveTo>
                <a:cubicBezTo>
                  <a:pt x="3693" y="4541"/>
                  <a:pt x="11119" y="-1"/>
                  <a:pt x="19229" y="0"/>
                </a:cubicBezTo>
                <a:cubicBezTo>
                  <a:pt x="26574" y="0"/>
                  <a:pt x="33416" y="3732"/>
                  <a:pt x="37391" y="9909"/>
                </a:cubicBezTo>
              </a:path>
              <a:path w="37392" h="21600" stroke="0" extrusionOk="0">
                <a:moveTo>
                  <a:pt x="0" y="11761"/>
                </a:moveTo>
                <a:cubicBezTo>
                  <a:pt x="3693" y="4541"/>
                  <a:pt x="11119" y="-1"/>
                  <a:pt x="19229" y="0"/>
                </a:cubicBezTo>
                <a:cubicBezTo>
                  <a:pt x="26574" y="0"/>
                  <a:pt x="33416" y="3732"/>
                  <a:pt x="37391" y="9909"/>
                </a:cubicBezTo>
                <a:lnTo>
                  <a:pt x="19229" y="2160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52128" y="4438484"/>
            <a:ext cx="2088232" cy="80999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20080" y="4438484"/>
            <a:ext cx="864096" cy="86399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808312" y="4438484"/>
            <a:ext cx="864096" cy="863997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>
            <a:off x="1329148" y="5095482"/>
            <a:ext cx="1695189" cy="358498"/>
          </a:xfrm>
          <a:custGeom>
            <a:avLst/>
            <a:gdLst>
              <a:gd name="G0" fmla="+- 18217 0 0"/>
              <a:gd name="G1" fmla="+- 21600 0 0"/>
              <a:gd name="G2" fmla="+- 21600 0 0"/>
              <a:gd name="T0" fmla="*/ 0 w 35793"/>
              <a:gd name="T1" fmla="*/ 9994 h 21600"/>
              <a:gd name="T2" fmla="*/ 35793 w 35793"/>
              <a:gd name="T3" fmla="*/ 9044 h 21600"/>
              <a:gd name="T4" fmla="*/ 18217 w 3579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793" h="21600" fill="none" extrusionOk="0">
                <a:moveTo>
                  <a:pt x="-1" y="9993"/>
                </a:moveTo>
                <a:cubicBezTo>
                  <a:pt x="3965" y="3768"/>
                  <a:pt x="10835" y="-1"/>
                  <a:pt x="18217" y="0"/>
                </a:cubicBezTo>
                <a:cubicBezTo>
                  <a:pt x="25192" y="0"/>
                  <a:pt x="31738" y="3368"/>
                  <a:pt x="35792" y="9044"/>
                </a:cubicBezTo>
              </a:path>
              <a:path w="35793" h="21600" stroke="0" extrusionOk="0">
                <a:moveTo>
                  <a:pt x="-1" y="9993"/>
                </a:moveTo>
                <a:cubicBezTo>
                  <a:pt x="3965" y="3768"/>
                  <a:pt x="10835" y="-1"/>
                  <a:pt x="18217" y="0"/>
                </a:cubicBezTo>
                <a:cubicBezTo>
                  <a:pt x="25192" y="0"/>
                  <a:pt x="31738" y="3368"/>
                  <a:pt x="35792" y="9044"/>
                </a:cubicBezTo>
                <a:lnTo>
                  <a:pt x="18217" y="216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endParaRPr lang="en-US" sz="220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1152128" y="3572987"/>
            <a:ext cx="864096" cy="10799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 algn="ctr">
              <a:defRPr/>
            </a:pPr>
            <a:endParaRPr lang="en-US" sz="220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2304256" y="3572987"/>
            <a:ext cx="936104" cy="10799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 algn="ctr">
              <a:defRPr/>
            </a:pPr>
            <a:endParaRPr lang="en-US" sz="220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2376264" y="1700994"/>
            <a:ext cx="288032" cy="11519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 algn="ctr">
              <a:defRPr/>
            </a:pPr>
            <a:endParaRPr lang="en-US" sz="2200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 flipV="1">
            <a:off x="1656184" y="1700994"/>
            <a:ext cx="288032" cy="11519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 algn="ctr">
              <a:defRPr/>
            </a:pPr>
            <a:endParaRPr lang="en-US" sz="220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20080" y="5300981"/>
            <a:ext cx="295232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200">
                <a:solidFill>
                  <a:schemeClr val="tx1"/>
                </a:solidFill>
                <a:effectLst/>
              </a:rPr>
              <a:t>Accretion disk or torus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5"/>
              <p:cNvSpPr>
                <a:spLocks noChangeArrowheads="1"/>
              </p:cNvSpPr>
              <p:nvPr/>
            </p:nvSpPr>
            <p:spPr bwMode="auto">
              <a:xfrm>
                <a:off x="1512168" y="2951999"/>
                <a:ext cx="1296144" cy="575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ctr">
                  <a:lnSpc>
                    <a:spcPts val="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200" smtClean="0">
                  <a:solidFill>
                    <a:schemeClr val="tx1"/>
                  </a:solidFill>
                  <a:effectLst/>
                </a:endParaRPr>
              </a:p>
              <a:p>
                <a:pPr algn="ctr">
                  <a:lnSpc>
                    <a:spcPts val="2000"/>
                  </a:lnSpc>
                </a:pPr>
                <a:r>
                  <a:rPr lang="en-US" sz="2200" smtClean="0">
                    <a:solidFill>
                      <a:schemeClr val="tx1"/>
                    </a:solidFill>
                    <a:effectLst/>
                  </a:rPr>
                  <a:t>plasma</a:t>
                </a:r>
                <a:endParaRPr lang="en-US" sz="220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3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168" y="2951999"/>
                <a:ext cx="1296144" cy="575998"/>
              </a:xfrm>
              <a:prstGeom prst="rect">
                <a:avLst/>
              </a:prstGeom>
              <a:blipFill rotWithShape="1">
                <a:blip r:embed="rId2"/>
                <a:stretch>
                  <a:fillRect t="-6316" b="-24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12168" y="1124996"/>
            <a:ext cx="1296144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200">
                <a:solidFill>
                  <a:schemeClr val="tx1"/>
                </a:solidFill>
                <a:effectLst/>
              </a:rPr>
              <a:t>Gamma rays</a:t>
            </a: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1152128" y="5948978"/>
            <a:ext cx="208823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 algn="ctr">
              <a:defRPr/>
            </a:pPr>
            <a:endParaRPr lang="en-US" sz="2200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20080" y="5975978"/>
            <a:ext cx="295232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200">
                <a:solidFill>
                  <a:schemeClr val="tx1"/>
                </a:solidFill>
                <a:effectLst/>
              </a:rPr>
              <a:t>100</a:t>
            </a:r>
            <a:r>
              <a:rPr lang="en-US" sz="2200">
                <a:solidFill>
                  <a:schemeClr val="tx1"/>
                </a:solidFill>
                <a:effectLst/>
                <a:latin typeface="Symbol" pitchFamily="18" charset="2"/>
              </a:rPr>
              <a:t>-</a:t>
            </a:r>
            <a:r>
              <a:rPr lang="en-US" sz="2200">
                <a:solidFill>
                  <a:schemeClr val="tx1"/>
                </a:solidFill>
                <a:effectLst/>
              </a:rPr>
              <a:t>200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>
                <a:off x="3960440" y="4283984"/>
                <a:ext cx="4680521" cy="1151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/>
                <a:r>
                  <a:rPr lang="en-US" sz="2200" smtClean="0">
                    <a:solidFill>
                      <a:schemeClr val="tx1"/>
                    </a:solidFill>
                    <a:effectLst/>
                  </a:rPr>
                  <a:t>Density of torus relatively small:</a:t>
                </a:r>
              </a:p>
              <a:p>
                <a:pPr algn="l">
                  <a:buFontTx/>
                  <a:buChar char="•"/>
                </a:pPr>
                <a:r>
                  <a:rPr lang="en-US" sz="2200"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chemeClr val="tx1"/>
                    </a:solidFill>
                  </a:rPr>
                  <a:t> </a:t>
                </a:r>
                <a:r>
                  <a:rPr lang="en-US" sz="2200" smtClean="0">
                    <a:solidFill>
                      <a:schemeClr val="tx1"/>
                    </a:solidFill>
                    <a:effectLst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chemeClr val="tx1"/>
                    </a:solidFill>
                    <a:effectLst/>
                  </a:rPr>
                  <a:t> not efficiently produced</a:t>
                </a:r>
              </a:p>
              <a:p>
                <a:pPr>
                  <a:buFontTx/>
                  <a:buChar char="•"/>
                </a:pPr>
                <a:r>
                  <a:rPr lang="en-US" sz="220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sz="2200" smtClean="0">
                    <a:solidFill>
                      <a:schemeClr val="tx1"/>
                    </a:solidFill>
                    <a:effectLst/>
                  </a:rPr>
                  <a:t>Large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chemeClr val="tx1"/>
                    </a:solidFill>
                    <a:effectLst/>
                  </a:rPr>
                  <a:t>  pair </a:t>
                </a:r>
                <a:r>
                  <a:rPr lang="en-US" sz="2200">
                    <a:solidFill>
                      <a:schemeClr val="tx1"/>
                    </a:solidFill>
                    <a:effectLst/>
                  </a:rPr>
                  <a:t>abundance</a:t>
                </a:r>
              </a:p>
            </p:txBody>
          </p:sp>
        </mc:Choice>
        <mc:Fallback xmlns="">
          <p:sp>
            <p:nvSpPr>
              <p:cNvPr id="17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0440" y="4283984"/>
                <a:ext cx="4680521" cy="1151996"/>
              </a:xfrm>
              <a:prstGeom prst="rect">
                <a:avLst/>
              </a:prstGeom>
              <a:blipFill rotWithShape="1">
                <a:blip r:embed="rId3"/>
                <a:stretch>
                  <a:fillRect l="-1956" t="-2116" b="-95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3960440" y="2591991"/>
                <a:ext cx="4680521" cy="1151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 Annihilation rate strongly suppressed if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effectLst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200" b="0" i="1" smtClean="0">
                                <a:solidFill>
                                  <a:srgbClr val="003399"/>
                                </a:solidFill>
                                <a:effectLst/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200" b="0" i="1" smtClean="0">
                                <a:solidFill>
                                  <a:srgbClr val="003399"/>
                                </a:solidFill>
                                <a:effectLst/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  pairs </a:t>
                </a:r>
                <a:r>
                  <a:rPr lang="en-US" sz="2200">
                    <a:solidFill>
                      <a:srgbClr val="003399"/>
                    </a:solidFill>
                    <a:effectLst/>
                  </a:rPr>
                  <a:t>transform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to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</a:rPr>
                  <a:t>  pairs</a:t>
                </a:r>
                <a:endParaRPr lang="en-US" sz="2200">
                  <a:solidFill>
                    <a:srgbClr val="003399"/>
                  </a:solidFill>
                  <a:effectLst/>
                </a:endParaRPr>
              </a:p>
              <a:p>
                <a:pPr algn="l"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</a:rPr>
                  <a:t> Collective effects important?</a:t>
                </a:r>
              </a:p>
            </p:txBody>
          </p:sp>
        </mc:Choice>
        <mc:Fallback xmlns="">
          <p:sp>
            <p:nvSpPr>
              <p:cNvPr id="18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0440" y="2591991"/>
                <a:ext cx="4680521" cy="1151996"/>
              </a:xfrm>
              <a:prstGeom prst="rect">
                <a:avLst/>
              </a:prstGeom>
              <a:blipFill rotWithShape="1">
                <a:blip r:embed="rId4"/>
                <a:stretch>
                  <a:fillRect l="-1956" t="-1587" r="-4433" b="-89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00122" y="3775977"/>
                <a:ext cx="78611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122" y="3775977"/>
                <a:ext cx="786113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35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Oscillation Along Streamlines</a:t>
            </a:r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44016" y="6047978"/>
            <a:ext cx="8928993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Dasgupta, Dighe, Mirizzi &amp; Raffelt, arXiv:0805.3300</a:t>
            </a:r>
          </a:p>
        </p:txBody>
      </p:sp>
      <p:pic>
        <p:nvPicPr>
          <p:cNvPr id="4" name="Picture 1028" descr="C:\Users\Georg Raffelt\Deskto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583994"/>
            <a:ext cx="4608513" cy="43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029"/>
              <p:cNvSpPr>
                <a:spLocks noChangeArrowheads="1"/>
              </p:cNvSpPr>
              <p:nvPr/>
            </p:nvSpPr>
            <p:spPr bwMode="auto">
              <a:xfrm>
                <a:off x="807884" y="863997"/>
                <a:ext cx="4320480" cy="71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/>
                      </a:rPr>
                      <m:t>𝜈</m:t>
                    </m:r>
                    <m:r>
                      <a:rPr lang="en-US" sz="2800" i="1" baseline="-25000">
                        <a:latin typeface="Cambria Math"/>
                      </a:rPr>
                      <m:t>𝑒</m:t>
                    </m:r>
                  </m:oMath>
                </a14:m>
                <a:r>
                  <a:rPr lang="en-US" sz="2000">
                    <a:effectLst/>
                  </a:rPr>
                  <a:t> survival probability for a disk-like</a:t>
                </a:r>
              </a:p>
              <a:p>
                <a:r>
                  <a:rPr lang="en-US" sz="2000">
                    <a:effectLst/>
                  </a:rPr>
                  <a:t>source (coalescing neutron stars)</a:t>
                </a:r>
              </a:p>
            </p:txBody>
          </p:sp>
        </mc:Choice>
        <mc:Fallback xmlns="">
          <p:sp>
            <p:nvSpPr>
              <p:cNvPr id="5" name="Rectangle 10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884" y="863997"/>
                <a:ext cx="4320480" cy="719997"/>
              </a:xfrm>
              <a:prstGeom prst="rect">
                <a:avLst/>
              </a:prstGeom>
              <a:blipFill rotWithShape="1">
                <a:blip r:embed="rId3"/>
                <a:stretch>
                  <a:fillRect l="-1695" t="-3390" b="-135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4752529" y="3452232"/>
            <a:ext cx="4248472" cy="20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No neutrino-neutrino interactions: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Oscillations along trajectories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like a “beam”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Self-maintained coherence: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Oscillation along “flux lines” of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overall neutrino flux.</a:t>
            </a:r>
          </a:p>
        </p:txBody>
      </p:sp>
    </p:spTree>
    <p:extLst>
      <p:ext uri="{BB962C8B-B14F-4D97-AF65-F5344CB8AC3E}">
        <p14:creationId xmlns:p14="http://schemas.microsoft.com/office/powerpoint/2010/main" val="27361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Looking forward to the next galactic supernova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016" y="5400421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forward to the next galactic supernova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892" y="5400257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take a long time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4016" y="5400421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problem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4016" y="5400257"/>
            <a:ext cx="8928993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 of theoretical work to do!</a:t>
            </a:r>
          </a:p>
        </p:txBody>
      </p:sp>
    </p:spTree>
    <p:extLst>
      <p:ext uri="{BB962C8B-B14F-4D97-AF65-F5344CB8AC3E}">
        <p14:creationId xmlns:p14="http://schemas.microsoft.com/office/powerpoint/2010/main" val="135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7" grpId="0" autoUpdateAnimBg="0"/>
      <p:bldP spid="8" grpId="0" autoUpdateAnimBg="0"/>
      <p:bldP spid="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Mikheev-Smirnov-Wolfenstein </a:t>
            </a:r>
            <a:r>
              <a:rPr lang="en-US"/>
              <a:t>(MSW) effect</a:t>
            </a:r>
          </a:p>
        </p:txBody>
      </p:sp>
      <p:sp>
        <p:nvSpPr>
          <p:cNvPr id="3" name="Line 1026"/>
          <p:cNvSpPr>
            <a:spLocks noChangeShapeType="1"/>
          </p:cNvSpPr>
          <p:nvPr/>
        </p:nvSpPr>
        <p:spPr bwMode="auto">
          <a:xfrm flipH="1">
            <a:off x="4392488" y="3203988"/>
            <a:ext cx="21602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4" name="Line 1027"/>
          <p:cNvSpPr>
            <a:spLocks noChangeShapeType="1"/>
          </p:cNvSpPr>
          <p:nvPr/>
        </p:nvSpPr>
        <p:spPr bwMode="auto">
          <a:xfrm flipH="1">
            <a:off x="4392488" y="4436984"/>
            <a:ext cx="21602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 flipV="1">
            <a:off x="4608513" y="1583994"/>
            <a:ext cx="0" cy="403198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flipV="1">
            <a:off x="792088" y="2519991"/>
            <a:ext cx="7632849" cy="3815986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>
            <a:off x="792088" y="1295995"/>
            <a:ext cx="7632849" cy="3815986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5142572" y="3383988"/>
            <a:ext cx="1368152" cy="863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CB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9" name="Arc 1033"/>
          <p:cNvSpPr>
            <a:spLocks/>
          </p:cNvSpPr>
          <p:nvPr/>
        </p:nvSpPr>
        <p:spPr bwMode="auto">
          <a:xfrm>
            <a:off x="5129071" y="4004986"/>
            <a:ext cx="1420658" cy="890997"/>
          </a:xfrm>
          <a:custGeom>
            <a:avLst/>
            <a:gdLst>
              <a:gd name="G0" fmla="+- 12434 0 0"/>
              <a:gd name="G1" fmla="+- 21600 0 0"/>
              <a:gd name="G2" fmla="+- 21600 0 0"/>
              <a:gd name="T0" fmla="*/ 0 w 25052"/>
              <a:gd name="T1" fmla="*/ 3938 h 21600"/>
              <a:gd name="T2" fmla="*/ 25052 w 25052"/>
              <a:gd name="T3" fmla="*/ 4069 h 21600"/>
              <a:gd name="T4" fmla="*/ 12434 w 2505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052" h="21600" fill="none" extrusionOk="0">
                <a:moveTo>
                  <a:pt x="-1" y="3937"/>
                </a:moveTo>
                <a:cubicBezTo>
                  <a:pt x="3639" y="1375"/>
                  <a:pt x="7982" y="-1"/>
                  <a:pt x="12434" y="0"/>
                </a:cubicBezTo>
                <a:cubicBezTo>
                  <a:pt x="16962" y="0"/>
                  <a:pt x="21376" y="1423"/>
                  <a:pt x="25052" y="4068"/>
                </a:cubicBezTo>
              </a:path>
              <a:path w="25052" h="21600" stroke="0" extrusionOk="0">
                <a:moveTo>
                  <a:pt x="-1" y="3937"/>
                </a:moveTo>
                <a:cubicBezTo>
                  <a:pt x="3639" y="1375"/>
                  <a:pt x="7982" y="-1"/>
                  <a:pt x="12434" y="0"/>
                </a:cubicBezTo>
                <a:cubicBezTo>
                  <a:pt x="16962" y="0"/>
                  <a:pt x="21376" y="1423"/>
                  <a:pt x="25052" y="4068"/>
                </a:cubicBezTo>
                <a:lnTo>
                  <a:pt x="12434" y="21600"/>
                </a:lnTo>
                <a:close/>
              </a:path>
            </a:pathLst>
          </a:custGeom>
          <a:noFill/>
          <a:ln w="28575">
            <a:solidFill>
              <a:srgbClr val="CB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0" name="Arc 1034"/>
          <p:cNvSpPr>
            <a:spLocks/>
          </p:cNvSpPr>
          <p:nvPr/>
        </p:nvSpPr>
        <p:spPr bwMode="auto">
          <a:xfrm flipV="1">
            <a:off x="5124571" y="2735990"/>
            <a:ext cx="1420658" cy="890997"/>
          </a:xfrm>
          <a:custGeom>
            <a:avLst/>
            <a:gdLst>
              <a:gd name="G0" fmla="+- 12434 0 0"/>
              <a:gd name="G1" fmla="+- 21600 0 0"/>
              <a:gd name="G2" fmla="+- 21600 0 0"/>
              <a:gd name="T0" fmla="*/ 0 w 25052"/>
              <a:gd name="T1" fmla="*/ 3938 h 21600"/>
              <a:gd name="T2" fmla="*/ 25052 w 25052"/>
              <a:gd name="T3" fmla="*/ 4069 h 21600"/>
              <a:gd name="T4" fmla="*/ 12434 w 2505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052" h="21600" fill="none" extrusionOk="0">
                <a:moveTo>
                  <a:pt x="-1" y="3937"/>
                </a:moveTo>
                <a:cubicBezTo>
                  <a:pt x="3639" y="1375"/>
                  <a:pt x="7982" y="-1"/>
                  <a:pt x="12434" y="0"/>
                </a:cubicBezTo>
                <a:cubicBezTo>
                  <a:pt x="16962" y="0"/>
                  <a:pt x="21376" y="1423"/>
                  <a:pt x="25052" y="4068"/>
                </a:cubicBezTo>
              </a:path>
              <a:path w="25052" h="21600" stroke="0" extrusionOk="0">
                <a:moveTo>
                  <a:pt x="-1" y="3937"/>
                </a:moveTo>
                <a:cubicBezTo>
                  <a:pt x="3639" y="1375"/>
                  <a:pt x="7982" y="-1"/>
                  <a:pt x="12434" y="0"/>
                </a:cubicBezTo>
                <a:cubicBezTo>
                  <a:pt x="16962" y="0"/>
                  <a:pt x="21376" y="1423"/>
                  <a:pt x="25052" y="4068"/>
                </a:cubicBezTo>
                <a:lnTo>
                  <a:pt x="12434" y="21600"/>
                </a:lnTo>
                <a:close/>
              </a:path>
            </a:pathLst>
          </a:custGeom>
          <a:noFill/>
          <a:ln w="28575">
            <a:solidFill>
              <a:srgbClr val="CB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flipV="1">
            <a:off x="792088" y="2519991"/>
            <a:ext cx="7632849" cy="3815986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>
            <a:off x="792088" y="1295995"/>
            <a:ext cx="7632849" cy="3815986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Rectangle 1037"/>
          <p:cNvSpPr>
            <a:spLocks noChangeArrowheads="1"/>
          </p:cNvSpPr>
          <p:nvPr/>
        </p:nvSpPr>
        <p:spPr bwMode="auto">
          <a:xfrm>
            <a:off x="792088" y="5255981"/>
            <a:ext cx="2016224" cy="1223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4" name="Line 1038"/>
          <p:cNvSpPr>
            <a:spLocks noChangeShapeType="1"/>
          </p:cNvSpPr>
          <p:nvPr/>
        </p:nvSpPr>
        <p:spPr bwMode="auto">
          <a:xfrm>
            <a:off x="792088" y="5399980"/>
            <a:ext cx="763284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5" name="Rectangle 1039"/>
          <p:cNvSpPr>
            <a:spLocks noChangeArrowheads="1"/>
          </p:cNvSpPr>
          <p:nvPr/>
        </p:nvSpPr>
        <p:spPr bwMode="auto">
          <a:xfrm>
            <a:off x="0" y="1223677"/>
            <a:ext cx="1800200" cy="1223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Rectangle 1040"/>
          <p:cNvSpPr>
            <a:spLocks noChangeArrowheads="1"/>
          </p:cNvSpPr>
          <p:nvPr/>
        </p:nvSpPr>
        <p:spPr bwMode="auto">
          <a:xfrm>
            <a:off x="144016" y="719998"/>
            <a:ext cx="9001001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z="2200">
                <a:solidFill>
                  <a:srgbClr val="003399"/>
                </a:solidFill>
                <a:effectLst/>
              </a:rPr>
              <a:t>Eigenvalue diagram of 2</a:t>
            </a:r>
            <a:r>
              <a:rPr lang="en-US" sz="2200">
                <a:solidFill>
                  <a:srgbClr val="003399"/>
                </a:solidFill>
                <a:effectLst/>
                <a:sym typeface="Symbol" pitchFamily="18" charset="2"/>
              </a:rPr>
              <a:t></a:t>
            </a:r>
            <a:r>
              <a:rPr lang="en-US" sz="2200">
                <a:solidFill>
                  <a:srgbClr val="003399"/>
                </a:solidFill>
                <a:effectLst/>
              </a:rPr>
              <a:t>2 Hamiltonian matrix for 2-flavor oscillations</a:t>
            </a:r>
          </a:p>
        </p:txBody>
      </p:sp>
      <p:sp>
        <p:nvSpPr>
          <p:cNvPr id="17" name="Rectangle 1041"/>
          <p:cNvSpPr>
            <a:spLocks noChangeArrowheads="1"/>
          </p:cNvSpPr>
          <p:nvPr/>
        </p:nvSpPr>
        <p:spPr bwMode="auto">
          <a:xfrm>
            <a:off x="8208913" y="1799993"/>
            <a:ext cx="288032" cy="3383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0" name="Rectangle 1044"/>
          <p:cNvSpPr>
            <a:spLocks noChangeArrowheads="1"/>
          </p:cNvSpPr>
          <p:nvPr/>
        </p:nvSpPr>
        <p:spPr bwMode="auto">
          <a:xfrm>
            <a:off x="5508613" y="1295996"/>
            <a:ext cx="194421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200">
                <a:effectLst/>
              </a:rPr>
              <a:t>Neutrinos</a:t>
            </a:r>
          </a:p>
        </p:txBody>
      </p:sp>
      <p:sp>
        <p:nvSpPr>
          <p:cNvPr id="21" name="Rectangle 1045"/>
          <p:cNvSpPr>
            <a:spLocks noChangeArrowheads="1"/>
          </p:cNvSpPr>
          <p:nvPr/>
        </p:nvSpPr>
        <p:spPr bwMode="auto">
          <a:xfrm>
            <a:off x="1764196" y="1295996"/>
            <a:ext cx="194421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200">
                <a:effectLst/>
              </a:rPr>
              <a:t>Antineutrinos</a:t>
            </a:r>
          </a:p>
        </p:txBody>
      </p:sp>
      <p:sp>
        <p:nvSpPr>
          <p:cNvPr id="26" name="Rectangle 1050"/>
          <p:cNvSpPr>
            <a:spLocks noChangeArrowheads="1"/>
          </p:cNvSpPr>
          <p:nvPr/>
        </p:nvSpPr>
        <p:spPr bwMode="auto">
          <a:xfrm>
            <a:off x="3672409" y="5519000"/>
            <a:ext cx="1872208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z="2200">
                <a:effectLst/>
              </a:rPr>
              <a:t>Vacuum</a:t>
            </a:r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7128793" y="5519000"/>
            <a:ext cx="1872208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z="2200">
                <a:effectLst/>
              </a:rPr>
              <a:t>Density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720080" y="5519000"/>
            <a:ext cx="2304256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r>
              <a:rPr lang="en-US" sz="2200">
                <a:effectLst/>
              </a:rPr>
              <a:t>“Negative density”</a:t>
            </a:r>
          </a:p>
          <a:p>
            <a:r>
              <a:rPr lang="en-US" sz="2200" smtClean="0">
                <a:effectLst/>
              </a:rPr>
              <a:t>represents </a:t>
            </a:r>
            <a:r>
              <a:rPr lang="en-US" sz="2200">
                <a:effectLst/>
              </a:rPr>
              <a:t>antineutrinos</a:t>
            </a:r>
          </a:p>
          <a:p>
            <a:r>
              <a:rPr lang="en-US" sz="2200">
                <a:effectLst/>
              </a:rPr>
              <a:t>in </a:t>
            </a:r>
            <a:r>
              <a:rPr lang="en-US" sz="2200" smtClean="0">
                <a:effectLst/>
              </a:rPr>
              <a:t>the same </a:t>
            </a:r>
            <a:r>
              <a:rPr lang="en-US" sz="2200">
                <a:effectLst/>
              </a:rPr>
              <a:t>diagram</a:t>
            </a:r>
          </a:p>
        </p:txBody>
      </p:sp>
      <p:sp>
        <p:nvSpPr>
          <p:cNvPr id="29" name="Arc 1053"/>
          <p:cNvSpPr>
            <a:spLocks/>
          </p:cNvSpPr>
          <p:nvPr/>
        </p:nvSpPr>
        <p:spPr bwMode="auto">
          <a:xfrm flipV="1">
            <a:off x="5112569" y="2519991"/>
            <a:ext cx="1420658" cy="890997"/>
          </a:xfrm>
          <a:custGeom>
            <a:avLst/>
            <a:gdLst>
              <a:gd name="G0" fmla="+- 12434 0 0"/>
              <a:gd name="G1" fmla="+- 21600 0 0"/>
              <a:gd name="G2" fmla="+- 21600 0 0"/>
              <a:gd name="T0" fmla="*/ 0 w 25052"/>
              <a:gd name="T1" fmla="*/ 3938 h 21600"/>
              <a:gd name="T2" fmla="*/ 25052 w 25052"/>
              <a:gd name="T3" fmla="*/ 4069 h 21600"/>
              <a:gd name="T4" fmla="*/ 12434 w 2505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052" h="21600" fill="none" extrusionOk="0">
                <a:moveTo>
                  <a:pt x="-1" y="3937"/>
                </a:moveTo>
                <a:cubicBezTo>
                  <a:pt x="3639" y="1375"/>
                  <a:pt x="7982" y="-1"/>
                  <a:pt x="12434" y="0"/>
                </a:cubicBezTo>
                <a:cubicBezTo>
                  <a:pt x="16962" y="0"/>
                  <a:pt x="21376" y="1423"/>
                  <a:pt x="25052" y="4068"/>
                </a:cubicBezTo>
              </a:path>
              <a:path w="25052" h="21600" stroke="0" extrusionOk="0">
                <a:moveTo>
                  <a:pt x="-1" y="3937"/>
                </a:moveTo>
                <a:cubicBezTo>
                  <a:pt x="3639" y="1375"/>
                  <a:pt x="7982" y="-1"/>
                  <a:pt x="12434" y="0"/>
                </a:cubicBezTo>
                <a:cubicBezTo>
                  <a:pt x="16962" y="0"/>
                  <a:pt x="21376" y="1423"/>
                  <a:pt x="25052" y="4068"/>
                </a:cubicBezTo>
                <a:lnTo>
                  <a:pt x="12434" y="21600"/>
                </a:lnTo>
                <a:close/>
              </a:path>
            </a:pathLst>
          </a:custGeom>
          <a:noFill/>
          <a:ln w="2857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" name="Line 1054"/>
          <p:cNvSpPr>
            <a:spLocks noChangeAspect="1" noChangeShapeType="1"/>
          </p:cNvSpPr>
          <p:nvPr/>
        </p:nvSpPr>
        <p:spPr bwMode="auto">
          <a:xfrm flipV="1">
            <a:off x="6522725" y="3092990"/>
            <a:ext cx="306034" cy="152999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31" name="Line 1055"/>
          <p:cNvSpPr>
            <a:spLocks noChangeAspect="1" noChangeShapeType="1"/>
          </p:cNvSpPr>
          <p:nvPr/>
        </p:nvSpPr>
        <p:spPr bwMode="auto">
          <a:xfrm>
            <a:off x="4818536" y="3101989"/>
            <a:ext cx="306034" cy="152999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32" name="Rectangle 1056"/>
          <p:cNvSpPr>
            <a:spLocks noChangeArrowheads="1"/>
          </p:cNvSpPr>
          <p:nvPr/>
        </p:nvSpPr>
        <p:spPr bwMode="auto">
          <a:xfrm>
            <a:off x="4725526" y="2024951"/>
            <a:ext cx="2520280" cy="114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Propagation through</a:t>
            </a:r>
          </a:p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density gradient:</a:t>
            </a:r>
          </a:p>
          <a:p>
            <a:pPr algn="l"/>
            <a:r>
              <a:rPr lang="en-US" sz="2200">
                <a:solidFill>
                  <a:srgbClr val="003399"/>
                </a:solidFill>
                <a:effectLst/>
              </a:rPr>
              <a:t>adiabatic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415430" y="3000074"/>
                <a:ext cx="1036181" cy="404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430" y="3000074"/>
                <a:ext cx="1036181" cy="404213"/>
              </a:xfrm>
              <a:prstGeom prst="rect">
                <a:avLst/>
              </a:prstGeom>
              <a:blipFill rotWithShape="1">
                <a:blip r:embed="rId2"/>
                <a:stretch>
                  <a:fillRect t="-115152" r="-35294" b="-17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436262" y="4215842"/>
                <a:ext cx="1036181" cy="404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62" y="4215842"/>
                <a:ext cx="1036181" cy="404213"/>
              </a:xfrm>
              <a:prstGeom prst="rect">
                <a:avLst/>
              </a:prstGeom>
              <a:blipFill rotWithShape="1">
                <a:blip r:embed="rId3"/>
                <a:stretch>
                  <a:fillRect t="-115152" r="-34706" b="-17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808262" y="1943777"/>
                <a:ext cx="5709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e>
                          </m:ba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400" b="1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262" y="1943777"/>
                <a:ext cx="570926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808262" y="4650552"/>
                <a:ext cx="5709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e>
                          </m:ba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400" b="1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262" y="4650552"/>
                <a:ext cx="570926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638086" y="4392117"/>
                <a:ext cx="5709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400" b="1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086" y="4392117"/>
                <a:ext cx="570926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632932" y="2231817"/>
                <a:ext cx="564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400" b="1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932" y="2231817"/>
                <a:ext cx="564514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6336387"/>
            <a:ext cx="9217025" cy="575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mtClean="0">
              <a:solidFill>
                <a:srgbClr val="0033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92" y="30164"/>
            <a:ext cx="4644645" cy="6192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43" y="6340474"/>
            <a:ext cx="9217024" cy="582932"/>
          </a:xfrm>
        </p:spPr>
        <p:txBody>
          <a:bodyPr/>
          <a:lstStyle/>
          <a:p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Stanislaw Mikheev († 23 April 2011)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Citations of Wolfenstein’s Paper on Matter Effects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307717"/>
              </p:ext>
            </p:extLst>
          </p:nvPr>
        </p:nvGraphicFramePr>
        <p:xfrm>
          <a:off x="-7491" y="1045227"/>
          <a:ext cx="9217025" cy="4493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4016" y="5543980"/>
            <a:ext cx="8928993" cy="10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defTabSz="97472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+mj-lt"/>
              </a:rPr>
              <a:t> Annual citations of Wolfenstein, PRD 17:2369, 1978</a:t>
            </a:r>
          </a:p>
          <a:p>
            <a:pPr algn="ctr"/>
            <a:r>
              <a:rPr lang="en-US">
                <a:solidFill>
                  <a:srgbClr val="000099"/>
                </a:solidFill>
                <a:latin typeface="+mj-lt"/>
              </a:rPr>
              <a:t>in the SPIRES data base  (total of </a:t>
            </a:r>
            <a:r>
              <a:rPr lang="en-US" smtClean="0">
                <a:solidFill>
                  <a:srgbClr val="000099"/>
                </a:solidFill>
                <a:latin typeface="+mj-lt"/>
              </a:rPr>
              <a:t>3278 </a:t>
            </a:r>
            <a:r>
              <a:rPr lang="en-US">
                <a:solidFill>
                  <a:srgbClr val="000099"/>
                </a:solidFill>
                <a:latin typeface="+mj-lt"/>
              </a:rPr>
              <a:t>citations </a:t>
            </a:r>
            <a:r>
              <a:rPr lang="en-US" smtClean="0">
                <a:solidFill>
                  <a:srgbClr val="000099"/>
                </a:solidFill>
                <a:latin typeface="+mj-lt"/>
              </a:rPr>
              <a:t>1978–2010</a:t>
            </a:r>
            <a:r>
              <a:rPr lang="en-US">
                <a:solidFill>
                  <a:srgbClr val="000099"/>
                </a:solidFill>
                <a:latin typeface="+mj-lt"/>
              </a:rPr>
              <a:t>)</a:t>
            </a:r>
            <a:endParaRPr lang="de-DE">
              <a:solidFill>
                <a:srgbClr val="000099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2182" y="2329070"/>
            <a:ext cx="1440200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MSW effect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1987A</a:t>
            </a:r>
          </a:p>
        </p:txBody>
      </p:sp>
      <p:sp>
        <p:nvSpPr>
          <p:cNvPr id="7" name="Rectangle 6"/>
          <p:cNvSpPr/>
          <p:nvPr/>
        </p:nvSpPr>
        <p:spPr>
          <a:xfrm>
            <a:off x="4900194" y="791617"/>
            <a:ext cx="2304320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 nu oscillations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SNO, KamLAND</a:t>
            </a:r>
          </a:p>
        </p:txBody>
      </p:sp>
    </p:spTree>
    <p:extLst>
      <p:ext uri="{BB962C8B-B14F-4D97-AF65-F5344CB8AC3E}">
        <p14:creationId xmlns:p14="http://schemas.microsoft.com/office/powerpoint/2010/main" val="27882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71439" y="720411"/>
            <a:ext cx="9073703" cy="25195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1882" y="3383977"/>
            <a:ext cx="5471400" cy="3167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Three-Flavor Neutrino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439" y="1439707"/>
                <a:ext cx="9074150" cy="1033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66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𝛿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𝛿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0066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9" y="1439707"/>
                <a:ext cx="9074150" cy="10336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142" y="719607"/>
                <a:ext cx="9072000" cy="7201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Three mixing angles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</a:t>
                </a:r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(Euler angles for 3D rotation),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3399"/>
                            </a:solidFill>
                            <a:latin typeface="Cambria Math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</a:t>
                </a: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 CP-violating “Dirac phase”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 and two “Majorana phases”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2" y="719607"/>
                <a:ext cx="9072000" cy="720100"/>
              </a:xfrm>
              <a:prstGeom prst="rect">
                <a:avLst/>
              </a:prstGeom>
              <a:blipFill rotWithShape="1">
                <a:blip r:embed="rId3"/>
                <a:stretch>
                  <a:fillRect l="-739" t="-3390" b="-16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58583" y="2159807"/>
                <a:ext cx="1673855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83" y="2159807"/>
                <a:ext cx="1673855" cy="4227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36252" y="2159807"/>
                <a:ext cx="2340704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252" y="2159807"/>
                <a:ext cx="2340704" cy="4227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94957" y="2159807"/>
                <a:ext cx="1673855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957" y="2159807"/>
                <a:ext cx="1673855" cy="4227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8812" y="2159807"/>
                <a:ext cx="1673855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812" y="2159807"/>
                <a:ext cx="1673855" cy="42274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63992" y="2519857"/>
                <a:ext cx="1849865" cy="360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39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53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92" y="2519857"/>
                <a:ext cx="1849865" cy="360000"/>
              </a:xfrm>
              <a:prstGeom prst="rect">
                <a:avLst/>
              </a:prstGeom>
              <a:blipFill rotWithShape="1">
                <a:blip r:embed="rId8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10394" y="2519857"/>
                <a:ext cx="1201804" cy="360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11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394" y="2519857"/>
                <a:ext cx="1201804" cy="360000"/>
              </a:xfrm>
              <a:prstGeom prst="rect">
                <a:avLst/>
              </a:prstGeom>
              <a:blipFill rotWithShape="1">
                <a:blip r:embed="rId9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007310" y="2519857"/>
                <a:ext cx="1844544" cy="360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33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37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310" y="2519857"/>
                <a:ext cx="1844544" cy="360000"/>
              </a:xfrm>
              <a:prstGeom prst="rect">
                <a:avLst/>
              </a:prstGeom>
              <a:blipFill rotWithShape="1">
                <a:blip r:embed="rId10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941573" y="2519856"/>
            <a:ext cx="131683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Relevant for</a:t>
            </a:r>
          </a:p>
          <a:p>
            <a:r>
              <a:rPr lang="en-US" sz="900" smtClean="0">
                <a:solidFill>
                  <a:srgbClr val="003399"/>
                </a:solidFill>
              </a:rPr>
              <a:t> </a:t>
            </a:r>
            <a:r>
              <a:rPr lang="en-US" smtClean="0">
                <a:solidFill>
                  <a:srgbClr val="003399"/>
                </a:solidFill>
              </a:rPr>
              <a:t>0</a:t>
            </a:r>
            <a:r>
              <a:rPr lang="en-US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mtClean="0">
                <a:solidFill>
                  <a:srgbClr val="003399"/>
                </a:solidFill>
              </a:rPr>
              <a:t>2</a:t>
            </a:r>
            <a:r>
              <a:rPr lang="en-US" smtClean="0">
                <a:solidFill>
                  <a:srgbClr val="003399"/>
                </a:solidFill>
                <a:latin typeface="Symbol" pitchFamily="18" charset="2"/>
              </a:rPr>
              <a:t>b</a:t>
            </a:r>
            <a:r>
              <a:rPr lang="en-US" smtClean="0">
                <a:solidFill>
                  <a:srgbClr val="003399"/>
                </a:solidFill>
              </a:rPr>
              <a:t> decay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816816" y="2807949"/>
            <a:ext cx="194421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mtClean="0">
                <a:solidFill>
                  <a:srgbClr val="003399"/>
                </a:solidFill>
                <a:effectLst/>
              </a:rPr>
              <a:t>Atmospheric/LBL-Beams</a:t>
            </a:r>
            <a:endParaRPr lang="en-US">
              <a:solidFill>
                <a:srgbClr val="003399"/>
              </a:solidFill>
              <a:effectLst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2952282" y="2807897"/>
            <a:ext cx="194421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mtClean="0">
                <a:solidFill>
                  <a:srgbClr val="003399"/>
                </a:solidFill>
                <a:effectLst/>
              </a:rPr>
              <a:t>Reactor</a:t>
            </a:r>
            <a:endParaRPr lang="en-US">
              <a:solidFill>
                <a:srgbClr val="003399"/>
              </a:solidFill>
              <a:effectLst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4968562" y="2807897"/>
            <a:ext cx="194421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mtClean="0">
                <a:solidFill>
                  <a:srgbClr val="003399"/>
                </a:solidFill>
                <a:effectLst/>
              </a:rPr>
              <a:t>Solar/KamLAND</a:t>
            </a:r>
            <a:endParaRPr lang="en-US">
              <a:solidFill>
                <a:srgbClr val="003399"/>
              </a:solidFill>
              <a:effectLst/>
            </a:endParaRPr>
          </a:p>
        </p:txBody>
      </p:sp>
      <p:grpSp>
        <p:nvGrpSpPr>
          <p:cNvPr id="24" name="Group 17"/>
          <p:cNvGrpSpPr>
            <a:grpSpLocks/>
          </p:cNvGrpSpPr>
          <p:nvPr/>
        </p:nvGrpSpPr>
        <p:grpSpPr bwMode="auto">
          <a:xfrm>
            <a:off x="360038" y="6191978"/>
            <a:ext cx="1368152" cy="215999"/>
            <a:chOff x="2544" y="2784"/>
            <a:chExt cx="912" cy="144"/>
          </a:xfrm>
        </p:grpSpPr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3072" y="2784"/>
              <a:ext cx="19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2544" y="2784"/>
              <a:ext cx="52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3264" y="2784"/>
              <a:ext cx="19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28" name="Group 21"/>
          <p:cNvGrpSpPr>
            <a:grpSpLocks/>
          </p:cNvGrpSpPr>
          <p:nvPr/>
        </p:nvGrpSpPr>
        <p:grpSpPr bwMode="auto">
          <a:xfrm>
            <a:off x="360038" y="5687980"/>
            <a:ext cx="1368152" cy="215999"/>
            <a:chOff x="3456" y="3024"/>
            <a:chExt cx="912" cy="144"/>
          </a:xfrm>
        </p:grpSpPr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3888" y="3024"/>
              <a:ext cx="240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3456" y="3024"/>
              <a:ext cx="432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4128" y="3024"/>
              <a:ext cx="240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360038" y="3887986"/>
            <a:ext cx="1368152" cy="215999"/>
            <a:chOff x="4464" y="3024"/>
            <a:chExt cx="912" cy="144"/>
          </a:xfrm>
        </p:grpSpPr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4512" y="3024"/>
              <a:ext cx="43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4464" y="3024"/>
              <a:ext cx="4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4944" y="3024"/>
              <a:ext cx="43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2006" y="6173978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360038" y="5876979"/>
            <a:ext cx="136815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>
                <a:solidFill>
                  <a:srgbClr val="404040"/>
                </a:solidFill>
              </a:rPr>
              <a:t>Sun</a:t>
            </a:r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72006" y="3383977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Normal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72006" y="5660980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90008" y="3869986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1" name="Rectangle 34"/>
          <p:cNvSpPr>
            <a:spLocks noChangeArrowheads="1"/>
          </p:cNvSpPr>
          <p:nvPr/>
        </p:nvSpPr>
        <p:spPr bwMode="auto">
          <a:xfrm>
            <a:off x="360038" y="4103985"/>
            <a:ext cx="1368152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Atmosphere</a:t>
            </a:r>
          </a:p>
        </p:txBody>
      </p:sp>
      <p:sp>
        <p:nvSpPr>
          <p:cNvPr id="42" name="Line 35"/>
          <p:cNvSpPr>
            <a:spLocks noChangeShapeType="1"/>
          </p:cNvSpPr>
          <p:nvPr/>
        </p:nvSpPr>
        <p:spPr bwMode="auto">
          <a:xfrm>
            <a:off x="648070" y="5903979"/>
            <a:ext cx="0" cy="287999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 type="triangl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648070" y="5111981"/>
            <a:ext cx="0" cy="575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44" name="Line 37"/>
          <p:cNvSpPr>
            <a:spLocks noChangeShapeType="1"/>
          </p:cNvSpPr>
          <p:nvPr/>
        </p:nvSpPr>
        <p:spPr bwMode="auto">
          <a:xfrm flipV="1">
            <a:off x="648070" y="4103985"/>
            <a:ext cx="0" cy="647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grpSp>
        <p:nvGrpSpPr>
          <p:cNvPr id="45" name="Group 38"/>
          <p:cNvGrpSpPr>
            <a:grpSpLocks/>
          </p:cNvGrpSpPr>
          <p:nvPr/>
        </p:nvGrpSpPr>
        <p:grpSpPr bwMode="auto">
          <a:xfrm>
            <a:off x="2304254" y="4391984"/>
            <a:ext cx="1368152" cy="215999"/>
            <a:chOff x="2544" y="2784"/>
            <a:chExt cx="912" cy="144"/>
          </a:xfrm>
        </p:grpSpPr>
        <p:sp>
          <p:nvSpPr>
            <p:cNvPr id="46" name="Rectangle 39"/>
            <p:cNvSpPr>
              <a:spLocks noChangeArrowheads="1"/>
            </p:cNvSpPr>
            <p:nvPr/>
          </p:nvSpPr>
          <p:spPr bwMode="auto">
            <a:xfrm>
              <a:off x="3072" y="2784"/>
              <a:ext cx="19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47" name="Rectangle 40"/>
            <p:cNvSpPr>
              <a:spLocks noChangeArrowheads="1"/>
            </p:cNvSpPr>
            <p:nvPr/>
          </p:nvSpPr>
          <p:spPr bwMode="auto">
            <a:xfrm>
              <a:off x="2544" y="2784"/>
              <a:ext cx="52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3264" y="2784"/>
              <a:ext cx="19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49" name="Group 42"/>
          <p:cNvGrpSpPr>
            <a:grpSpLocks/>
          </p:cNvGrpSpPr>
          <p:nvPr/>
        </p:nvGrpSpPr>
        <p:grpSpPr bwMode="auto">
          <a:xfrm>
            <a:off x="2304254" y="3887986"/>
            <a:ext cx="1368152" cy="215999"/>
            <a:chOff x="3456" y="3024"/>
            <a:chExt cx="912" cy="144"/>
          </a:xfrm>
        </p:grpSpPr>
        <p:sp>
          <p:nvSpPr>
            <p:cNvPr id="50" name="Rectangle 43"/>
            <p:cNvSpPr>
              <a:spLocks noChangeArrowheads="1"/>
            </p:cNvSpPr>
            <p:nvPr/>
          </p:nvSpPr>
          <p:spPr bwMode="auto">
            <a:xfrm>
              <a:off x="3888" y="3024"/>
              <a:ext cx="240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51" name="Rectangle 44"/>
            <p:cNvSpPr>
              <a:spLocks noChangeArrowheads="1"/>
            </p:cNvSpPr>
            <p:nvPr/>
          </p:nvSpPr>
          <p:spPr bwMode="auto">
            <a:xfrm>
              <a:off x="3456" y="3024"/>
              <a:ext cx="432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4128" y="3024"/>
              <a:ext cx="240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2286252" y="6191978"/>
            <a:ext cx="1368152" cy="215999"/>
            <a:chOff x="4464" y="3024"/>
            <a:chExt cx="912" cy="144"/>
          </a:xfrm>
        </p:grpSpPr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4512" y="3024"/>
              <a:ext cx="43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4464" y="3024"/>
              <a:ext cx="4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56" name="Rectangle 49"/>
            <p:cNvSpPr>
              <a:spLocks noChangeArrowheads="1"/>
            </p:cNvSpPr>
            <p:nvPr/>
          </p:nvSpPr>
          <p:spPr bwMode="auto">
            <a:xfrm>
              <a:off x="4944" y="3024"/>
              <a:ext cx="43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57" name="Text Box 50"/>
          <p:cNvSpPr txBox="1">
            <a:spLocks noChangeArrowheads="1"/>
          </p:cNvSpPr>
          <p:nvPr/>
        </p:nvSpPr>
        <p:spPr bwMode="auto">
          <a:xfrm>
            <a:off x="2016222" y="4373984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58" name="Rectangle 51"/>
          <p:cNvSpPr>
            <a:spLocks noChangeArrowheads="1"/>
          </p:cNvSpPr>
          <p:nvPr/>
        </p:nvSpPr>
        <p:spPr bwMode="auto">
          <a:xfrm>
            <a:off x="2304254" y="4076985"/>
            <a:ext cx="136815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>
                <a:solidFill>
                  <a:srgbClr val="404040"/>
                </a:solidFill>
              </a:rPr>
              <a:t>Sun</a:t>
            </a:r>
          </a:p>
        </p:txBody>
      </p:sp>
      <p:sp>
        <p:nvSpPr>
          <p:cNvPr id="59" name="Rectangle 52"/>
          <p:cNvSpPr>
            <a:spLocks noChangeArrowheads="1"/>
          </p:cNvSpPr>
          <p:nvPr/>
        </p:nvSpPr>
        <p:spPr bwMode="auto">
          <a:xfrm>
            <a:off x="2016222" y="3383977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Inverted</a:t>
            </a:r>
          </a:p>
        </p:txBody>
      </p:sp>
      <p:sp>
        <p:nvSpPr>
          <p:cNvPr id="60" name="Text Box 53"/>
          <p:cNvSpPr txBox="1">
            <a:spLocks noChangeArrowheads="1"/>
          </p:cNvSpPr>
          <p:nvPr/>
        </p:nvSpPr>
        <p:spPr bwMode="auto">
          <a:xfrm>
            <a:off x="2016222" y="3860986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61" name="Text Box 54"/>
          <p:cNvSpPr txBox="1">
            <a:spLocks noChangeArrowheads="1"/>
          </p:cNvSpPr>
          <p:nvPr/>
        </p:nvSpPr>
        <p:spPr bwMode="auto">
          <a:xfrm>
            <a:off x="2016222" y="6173978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62" name="Rectangle 55"/>
          <p:cNvSpPr>
            <a:spLocks noChangeArrowheads="1"/>
          </p:cNvSpPr>
          <p:nvPr/>
        </p:nvSpPr>
        <p:spPr bwMode="auto">
          <a:xfrm>
            <a:off x="2304254" y="4607983"/>
            <a:ext cx="1368152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Atmosphere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Line 56"/>
          <p:cNvSpPr>
            <a:spLocks noChangeShapeType="1"/>
          </p:cNvSpPr>
          <p:nvPr/>
        </p:nvSpPr>
        <p:spPr bwMode="auto">
          <a:xfrm>
            <a:off x="3384342" y="4103985"/>
            <a:ext cx="0" cy="287999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 type="triangl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>
            <a:off x="3384342" y="5615980"/>
            <a:ext cx="0" cy="575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65" name="Line 58"/>
          <p:cNvSpPr>
            <a:spLocks noChangeShapeType="1"/>
          </p:cNvSpPr>
          <p:nvPr/>
        </p:nvSpPr>
        <p:spPr bwMode="auto">
          <a:xfrm flipV="1">
            <a:off x="3384342" y="4607983"/>
            <a:ext cx="0" cy="647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3744392" y="3816037"/>
                <a:ext cx="17100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mtClean="0"/>
                  <a:t> </a:t>
                </a:r>
              </a:p>
              <a:p>
                <a:r>
                  <a:rPr lang="en-US" smtClean="0"/>
                  <a:t>72–80 meV</a:t>
                </a:r>
                <a:r>
                  <a:rPr lang="en-US" baseline="30000" smtClean="0"/>
                  <a:t>2</a:t>
                </a:r>
                <a:endParaRPr lang="en-US" baseline="3000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392" y="3816037"/>
                <a:ext cx="1710049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284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3744392" y="524695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2180–2640 </a:t>
            </a:r>
            <a:r>
              <a:rPr lang="en-US"/>
              <a:t>meV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71" name="Rectangle 59"/>
          <p:cNvSpPr>
            <a:spLocks noChangeArrowheads="1"/>
          </p:cNvSpPr>
          <p:nvPr/>
        </p:nvSpPr>
        <p:spPr bwMode="auto">
          <a:xfrm>
            <a:off x="5688662" y="3383977"/>
            <a:ext cx="3456480" cy="3167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16000" tIns="43201" rIns="86402" bIns="0" anchor="ctr"/>
          <a:lstStyle/>
          <a:p>
            <a:pPr algn="l"/>
            <a:r>
              <a:rPr lang="en-US" sz="2000">
                <a:solidFill>
                  <a:srgbClr val="C00000"/>
                </a:solidFill>
              </a:rPr>
              <a:t>Tasks and Open </a:t>
            </a:r>
            <a:r>
              <a:rPr lang="en-US" sz="2000" smtClean="0">
                <a:solidFill>
                  <a:srgbClr val="C00000"/>
                </a:solidFill>
              </a:rPr>
              <a:t>Questions</a:t>
            </a:r>
            <a:endParaRPr lang="en-US" sz="600" smtClean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en-US" sz="2000" smtClean="0">
                <a:solidFill>
                  <a:srgbClr val="C00000"/>
                </a:solidFill>
              </a:rPr>
              <a:t> Precision for </a:t>
            </a:r>
            <a:r>
              <a:rPr lang="en-US" sz="2000" smtClean="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lang="en-US" sz="2400" baseline="-25000" smtClean="0">
                <a:solidFill>
                  <a:srgbClr val="C00000"/>
                </a:solidFill>
              </a:rPr>
              <a:t>12 </a:t>
            </a:r>
            <a:r>
              <a:rPr lang="en-US" sz="2000" smtClean="0">
                <a:solidFill>
                  <a:srgbClr val="C00000"/>
                </a:solidFill>
              </a:rPr>
              <a:t>and</a:t>
            </a:r>
            <a:r>
              <a:rPr lang="en-US" sz="2400" baseline="-25000" smtClean="0">
                <a:solidFill>
                  <a:srgbClr val="C00000"/>
                </a:solidFill>
              </a:rPr>
              <a:t> </a:t>
            </a:r>
            <a:r>
              <a:rPr lang="en-US" sz="2000" smtClean="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lang="en-US" sz="2400" baseline="-25000" smtClean="0">
                <a:solidFill>
                  <a:srgbClr val="C00000"/>
                </a:solidFill>
              </a:rPr>
              <a:t>23</a:t>
            </a:r>
            <a:endParaRPr lang="en-US" sz="2000" smtClean="0">
              <a:solidFill>
                <a:srgbClr val="C00000"/>
              </a:solidFill>
            </a:endParaRPr>
          </a:p>
          <a:p>
            <a:pPr algn="l">
              <a:buFontTx/>
              <a:buChar char="•"/>
            </a:pPr>
            <a:r>
              <a:rPr lang="en-US" sz="2000" smtClean="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How large is </a:t>
            </a:r>
            <a:r>
              <a:rPr lang="en-US" sz="200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lang="en-US" sz="2400" baseline="-25000">
                <a:solidFill>
                  <a:srgbClr val="C00000"/>
                </a:solidFill>
              </a:rPr>
              <a:t>13</a:t>
            </a:r>
            <a:r>
              <a:rPr lang="en-US" sz="700" baseline="-250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</a:t>
            </a:r>
            <a:endParaRPr lang="en-US" sz="2400" baseline="-25000">
              <a:solidFill>
                <a:srgbClr val="C00000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CP-violating phase </a:t>
            </a:r>
            <a:r>
              <a:rPr lang="en-US" sz="200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600">
                <a:solidFill>
                  <a:srgbClr val="C00000"/>
                </a:solidFill>
                <a:latin typeface="Symbol" pitchFamily="18" charset="2"/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Mass ordering</a:t>
            </a:r>
            <a:r>
              <a:rPr lang="en-US" sz="7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 </a:t>
            </a:r>
          </a:p>
          <a:p>
            <a:pPr algn="l"/>
            <a:r>
              <a:rPr lang="en-US" sz="2000">
                <a:solidFill>
                  <a:srgbClr val="C00000"/>
                </a:solidFill>
              </a:rPr>
              <a:t>  </a:t>
            </a:r>
            <a:r>
              <a:rPr lang="en-US" sz="12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(normal vs inverted)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Absolute masses</a:t>
            </a:r>
            <a:r>
              <a:rPr lang="en-US" sz="7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</a:t>
            </a:r>
          </a:p>
          <a:p>
            <a:pPr algn="l"/>
            <a:r>
              <a:rPr lang="en-US" sz="2000">
                <a:solidFill>
                  <a:srgbClr val="C00000"/>
                </a:solidFill>
              </a:rPr>
              <a:t>  </a:t>
            </a:r>
            <a:r>
              <a:rPr lang="en-US" sz="14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(hierarchical vs degenerate)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Dirac or Majorana</a:t>
            </a:r>
            <a:r>
              <a:rPr lang="en-US" sz="7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</a:t>
            </a:r>
            <a:endParaRPr lang="en-US" sz="2400" baseline="-25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Geor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2000" smtClean="0">
            <a:solidFill>
              <a:srgbClr val="003399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Georg</Template>
  <TotalTime>5477</TotalTime>
  <Words>6366</Words>
  <Application>Microsoft Office PowerPoint</Application>
  <PresentationFormat>Custom</PresentationFormat>
  <Paragraphs>912</Paragraphs>
  <Slides>56</Slides>
  <Notes>0</Notes>
  <HiddenSlides>2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Georg</vt:lpstr>
      <vt:lpstr>PHOTO-PAINT</vt:lpstr>
      <vt:lpstr>CorelPhotoPaint.Image.10</vt:lpstr>
      <vt:lpstr>Collective Neutrino Oscillations</vt:lpstr>
      <vt:lpstr>Neutrino Oscillations in Matter</vt:lpstr>
      <vt:lpstr>Neutrino Oscillations in Matter</vt:lpstr>
      <vt:lpstr>Suppression of Oscillations in Supernova Core</vt:lpstr>
      <vt:lpstr>Snap Shots of Supernova Density Profiles</vt:lpstr>
      <vt:lpstr>Mikheev-Smirnov-Wolfenstein (MSW) effect</vt:lpstr>
      <vt:lpstr>Stanislaw Mikheev († 23 April 2011)</vt:lpstr>
      <vt:lpstr>Citations of Wolfenstein’s Paper on Matter Effects</vt:lpstr>
      <vt:lpstr>Three-Flavor Neutrino Parameters</vt:lpstr>
      <vt:lpstr>Three Phases of Neutrino Emission</vt:lpstr>
      <vt:lpstr>Level-Crossing Diagram in a Supernova Envelope</vt:lpstr>
      <vt:lpstr>Oscillation of Supernova Anti-Neutrinos</vt:lpstr>
      <vt:lpstr>Signature of Flavor Oscillations (Accretion Phase)</vt:lpstr>
      <vt:lpstr>Snap Shots of Supernova Density Profiles</vt:lpstr>
      <vt:lpstr>Self-Induced Flavor Oscillations of SN Neutrinos</vt:lpstr>
      <vt:lpstr>Spectral Split</vt:lpstr>
      <vt:lpstr>Collective Supernova Nu Oscillations since 2006</vt:lpstr>
      <vt:lpstr>Flavor-Off-Diagonal Refractive Index</vt:lpstr>
      <vt:lpstr>Synchronizing Oscillations by Neutrino Interactions</vt:lpstr>
      <vt:lpstr>Vacuum Flavor Oscillations</vt:lpstr>
      <vt:lpstr>Three Ways to Describe Flavor Oscillations</vt:lpstr>
      <vt:lpstr>Flavor Oscillation as Spin Precession</vt:lpstr>
      <vt:lpstr>Adding Matter</vt:lpstr>
      <vt:lpstr>MSW Effect</vt:lpstr>
      <vt:lpstr>Adding Neutrino-Neutrino Interactions</vt:lpstr>
      <vt:lpstr>Synchronized Oscillations by Nu-Nu Interactions</vt:lpstr>
      <vt:lpstr>Two Spins Interacting with a Dipole Force</vt:lpstr>
      <vt:lpstr>Two Spins with Opposite Initial Orientation</vt:lpstr>
      <vt:lpstr>Instability in Flavor Space</vt:lpstr>
      <vt:lpstr>Collective Pair Annihilation</vt:lpstr>
      <vt:lpstr>Flavor Matrices of Occupation Numbers</vt:lpstr>
      <vt:lpstr>Equations of Motion for Occupation Number Matrices</vt:lpstr>
      <vt:lpstr>Flavor Pendulum</vt:lpstr>
      <vt:lpstr>Pendulum in Flavor Space</vt:lpstr>
      <vt:lpstr>Flavor Conversion in a Toy Supernova</vt:lpstr>
      <vt:lpstr>Neutrino Conversion and Flavor Pendulum</vt:lpstr>
      <vt:lpstr>Fermi-Dirac Spectrum</vt:lpstr>
      <vt:lpstr>Flavor Pendulum</vt:lpstr>
      <vt:lpstr>General Stability Condition</vt:lpstr>
      <vt:lpstr>Stability of Fermi-Dirac Spectrum</vt:lpstr>
      <vt:lpstr>Stability of Schematic Double Peak</vt:lpstr>
      <vt:lpstr>Decreasing Neutrino Density</vt:lpstr>
      <vt:lpstr>Spectral Split</vt:lpstr>
      <vt:lpstr>Multiple Spectral Splits</vt:lpstr>
      <vt:lpstr>Multiple Spectral Splits in the w Variable </vt:lpstr>
      <vt:lpstr>Supernova Cooling-Phase Example</vt:lpstr>
      <vt:lpstr>Multi-Angle Decoherence</vt:lpstr>
      <vt:lpstr>Multi-Angle Decoherence</vt:lpstr>
      <vt:lpstr>Multi-Angle Decoherence of Supernova Neutrinos</vt:lpstr>
      <vt:lpstr>Critical Asymmetry for Multi-Angle Decoherence</vt:lpstr>
      <vt:lpstr>Multi-Angle Matter Effect</vt:lpstr>
      <vt:lpstr>Multi-Angle Matter Effect in Basel (10.8 Msun) Model</vt:lpstr>
      <vt:lpstr>Signature of Flavor Oscillations (Accretion Phase)</vt:lpstr>
      <vt:lpstr>Coalescing Neutron Stars and Short Gamma-Ray Bursts</vt:lpstr>
      <vt:lpstr>Oscillation Along Streamlines</vt:lpstr>
      <vt:lpstr>Looking forward to the next galactic supernova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/>
  <cp:lastModifiedBy>Georg G Raffelt</cp:lastModifiedBy>
  <cp:revision>538</cp:revision>
  <cp:lastPrinted>2011-04-10T14:40:34Z</cp:lastPrinted>
  <dcterms:created xsi:type="dcterms:W3CDTF">2006-08-16T00:00:00Z</dcterms:created>
  <dcterms:modified xsi:type="dcterms:W3CDTF">2011-05-28T11:01:39Z</dcterms:modified>
</cp:coreProperties>
</file>