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724" r:id="rId2"/>
    <p:sldId id="747" r:id="rId3"/>
    <p:sldId id="726" r:id="rId4"/>
    <p:sldId id="727" r:id="rId5"/>
    <p:sldId id="728" r:id="rId6"/>
    <p:sldId id="736" r:id="rId7"/>
    <p:sldId id="733" r:id="rId8"/>
    <p:sldId id="734" r:id="rId9"/>
    <p:sldId id="725" r:id="rId10"/>
    <p:sldId id="735" r:id="rId11"/>
    <p:sldId id="729" r:id="rId12"/>
    <p:sldId id="730" r:id="rId13"/>
    <p:sldId id="731" r:id="rId14"/>
    <p:sldId id="732" r:id="rId15"/>
    <p:sldId id="738" r:id="rId16"/>
    <p:sldId id="739" r:id="rId17"/>
    <p:sldId id="740" r:id="rId18"/>
    <p:sldId id="741" r:id="rId19"/>
    <p:sldId id="742" r:id="rId20"/>
    <p:sldId id="743" r:id="rId21"/>
    <p:sldId id="744" r:id="rId22"/>
    <p:sldId id="745" r:id="rId23"/>
    <p:sldId id="746" r:id="rId24"/>
    <p:sldId id="749" r:id="rId25"/>
    <p:sldId id="748" r:id="rId26"/>
    <p:sldId id="737" r:id="rId27"/>
  </p:sldIdLst>
  <p:sldSz cx="9217025" cy="6911975"/>
  <p:notesSz cx="6781800" cy="9926638"/>
  <p:custDataLst>
    <p:tags r:id="rId29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43" userDrawn="1">
          <p15:clr>
            <a:srgbClr val="A4A3A4"/>
          </p15:clr>
        </p15:guide>
        <p15:guide id="2" orient="horz" pos="4127" userDrawn="1">
          <p15:clr>
            <a:srgbClr val="A4A3A4"/>
          </p15:clr>
        </p15:guide>
        <p15:guide id="3" orient="horz" pos="2222" userDrawn="1">
          <p15:clr>
            <a:srgbClr val="A4A3A4"/>
          </p15:clr>
        </p15:guide>
        <p15:guide id="4" pos="862" userDrawn="1">
          <p15:clr>
            <a:srgbClr val="A4A3A4"/>
          </p15:clr>
        </p15:guide>
        <p15:guide id="5" pos="2313" userDrawn="1">
          <p15:clr>
            <a:srgbClr val="A4A3A4"/>
          </p15:clr>
        </p15:guide>
        <p15:guide id="6" pos="39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953737"/>
    <a:srgbClr val="C00000"/>
    <a:srgbClr val="336699"/>
    <a:srgbClr val="707070"/>
    <a:srgbClr val="6A6A6A"/>
    <a:srgbClr val="7F7F7F"/>
    <a:srgbClr val="646464"/>
    <a:srgbClr val="557D7D"/>
    <a:srgbClr val="54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583" autoAdjust="0"/>
    <p:restoredTop sz="94282" autoAdjust="0"/>
  </p:normalViewPr>
  <p:slideViewPr>
    <p:cSldViewPr>
      <p:cViewPr varScale="1">
        <p:scale>
          <a:sx n="151" d="100"/>
          <a:sy n="151" d="100"/>
        </p:scale>
        <p:origin x="-840" y="-84"/>
      </p:cViewPr>
      <p:guideLst>
        <p:guide orient="horz" pos="1043"/>
        <p:guide orient="horz" pos="4127"/>
        <p:guide orient="horz" pos="2222"/>
        <p:guide pos="862"/>
        <p:guide pos="2313"/>
        <p:guide pos="3946"/>
      </p:guideLst>
    </p:cSldViewPr>
  </p:slideViewPr>
  <p:outlineViewPr>
    <p:cViewPr>
      <p:scale>
        <a:sx n="33" d="100"/>
        <a:sy n="33" d="100"/>
      </p:scale>
      <p:origin x="0" y="6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6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72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7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74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16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32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9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72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57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3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51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0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96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19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2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608513" y="6696437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MADMAX Collaboration Meeting, 28–30 Sept</a:t>
            </a:r>
            <a:r>
              <a:rPr lang="en-US" sz="1200" b="1" smtClean="0">
                <a:solidFill>
                  <a:schemeClr val="bg1"/>
                </a:solidFill>
              </a:rPr>
              <a:t> 2020</a:t>
            </a:r>
            <a:endParaRPr 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608513" y="6696437"/>
            <a:ext cx="4608513" cy="216392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pPr marL="0" marR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MADMAX Collaboration Meeting, 28–30 Sept</a:t>
            </a:r>
            <a:r>
              <a:rPr lang="en-US" sz="1200" b="1" smtClean="0">
                <a:solidFill>
                  <a:schemeClr val="bg1"/>
                </a:solidFill>
              </a:rPr>
              <a:t> 2020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MIAPP Axion Workshop, Garching, 28 Feb</a:t>
            </a:r>
            <a:r>
              <a:rPr lang="en-US" sz="1200" b="1" smtClean="0">
                <a:solidFill>
                  <a:schemeClr val="bg1"/>
                </a:solidFill>
              </a:rPr>
              <a:t> 2020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224AA-B772-4FBB-90A1-0FA42B04C65C}" type="datetime1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witter.com/OzAmram/status/1277609718085816326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90.png"/><Relationship Id="rId5" Type="http://schemas.openxmlformats.org/officeDocument/2006/relationships/image" Target="../media/image17.png"/><Relationship Id="rId10" Type="http://schemas.openxmlformats.org/officeDocument/2006/relationships/image" Target="../media/image80.png"/><Relationship Id="rId4" Type="http://schemas.openxmlformats.org/officeDocument/2006/relationships/image" Target="../media/image16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5" Type="http://schemas.openxmlformats.org/officeDocument/2006/relationships/image" Target="../media/image41.png"/><Relationship Id="rId4" Type="http://schemas.openxmlformats.org/officeDocument/2006/relationships/image" Target="../media/image3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rticlebites.com/?p=7260" TargetMode="External"/><Relationship Id="rId3" Type="http://schemas.openxmlformats.org/officeDocument/2006/relationships/hyperlink" Target="http://resonaances.blogspot.com/" TargetMode="External"/><Relationship Id="rId7" Type="http://schemas.openxmlformats.org/officeDocument/2006/relationships/hyperlink" Target="https://www.hjkc.de/_blog/2020/06/22/15595-astronomie-observation-of-excess-events-in-the-xenon1t-dark-matter-experimen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hysicsworld.com/a/xenon1t-may-have-detected-something-very-interesting-or-maybe-not/" TargetMode="External"/><Relationship Id="rId5" Type="http://schemas.openxmlformats.org/officeDocument/2006/relationships/hyperlink" Target="https://cosmoquest.org/x/2020/06/observation-of-excess-events-in-the-xenon1t-dark-matter-experiment/" TargetMode="External"/><Relationship Id="rId4" Type="http://schemas.openxmlformats.org/officeDocument/2006/relationships/hyperlink" Target="https://motls.blogspot.com/2020/06/xenon1t-our-excess-is-due-to-tritium.html" TargetMode="External"/><Relationship Id="rId9" Type="http://schemas.openxmlformats.org/officeDocument/2006/relationships/hyperlink" Target="https://www.alphagalileo.org/en-gb/Item-Display/ItemId/19461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1372" y="-17347"/>
            <a:ext cx="9228397" cy="69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e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188278"/>
            <a:ext cx="9217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Can the XENON1T </a:t>
            </a:r>
            <a:r>
              <a:rPr lang="en-US" sz="4000" b="1" smtClean="0">
                <a:solidFill>
                  <a:schemeClr val="accent1">
                    <a:lumMod val="75000"/>
                  </a:schemeClr>
                </a:solidFill>
              </a:rPr>
              <a:t>Excess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4000" b="1" smtClean="0">
                <a:solidFill>
                  <a:schemeClr val="accent1">
                    <a:lumMod val="75000"/>
                  </a:schemeClr>
                </a:solidFill>
              </a:rPr>
              <a:t>e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4000" b="1" smtClean="0">
                <a:solidFill>
                  <a:schemeClr val="accent1">
                    <a:lumMod val="75000"/>
                  </a:schemeClr>
                </a:solidFill>
              </a:rPr>
              <a:t>xplained</a:t>
            </a:r>
          </a:p>
          <a:p>
            <a:pPr algn="ctr"/>
            <a:r>
              <a:rPr lang="en-US" sz="4000" b="1" smtClean="0">
                <a:solidFill>
                  <a:schemeClr val="accent1">
                    <a:lumMod val="75000"/>
                  </a:schemeClr>
                </a:solidFill>
              </a:rPr>
              <a:t>by Solar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4000" b="1" smtClean="0">
                <a:solidFill>
                  <a:schemeClr val="accent1">
                    <a:lumMod val="75000"/>
                  </a:schemeClr>
                </a:solidFill>
              </a:rPr>
              <a:t>xions, ALPs or Hidden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4000" b="1" smtClean="0">
                <a:solidFill>
                  <a:schemeClr val="accent1">
                    <a:lumMod val="75000"/>
                  </a:schemeClr>
                </a:solidFill>
              </a:rPr>
              <a:t>hotons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463" y="1586659"/>
            <a:ext cx="8928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Georg Raffelt</a:t>
            </a:r>
          </a:p>
          <a:p>
            <a:pPr algn="ctr"/>
            <a:r>
              <a:rPr lang="en-US" sz="3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MPI Physik, M</a:t>
            </a:r>
            <a:r>
              <a:rPr lang="de-DE" sz="3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ünchen</a:t>
            </a: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6048347"/>
            <a:ext cx="9217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Talk commissioned by Béla Majorovits on short notice</a:t>
            </a:r>
          </a:p>
          <a:p>
            <a:pPr algn="ctr"/>
            <a:r>
              <a:rPr lang="de-DE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MADMAX Collaboration Meeting 28–30 Sept 2020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2" y="2934153"/>
            <a:ext cx="3615391" cy="28981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1378" y="2974176"/>
            <a:ext cx="1626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</a:rPr>
              <a:t>3.5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</a:rPr>
              <a:t> excess</a:t>
            </a:r>
            <a:endParaRPr lang="en-US" sz="24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3" y="2984253"/>
            <a:ext cx="3732211" cy="2534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234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smtClean="0"/>
              <a:t>Collage of Fits</a:t>
            </a:r>
            <a:endParaRPr lang="en-US" sz="2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73173"/>
            <a:ext cx="9217023" cy="61392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0"/>
            <a:ext cx="92170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Collage of fits up to 29 June 2020, Mostly dark matter</a:t>
            </a:r>
          </a:p>
          <a:p>
            <a:pPr algn="ctr"/>
            <a:r>
              <a:rPr lang="en-US" sz="2000">
                <a:hlinkClick r:id="rId4"/>
              </a:rPr>
              <a:t>https://</a:t>
            </a:r>
            <a:r>
              <a:rPr lang="en-US" sz="2000" smtClean="0">
                <a:hlinkClick r:id="rId4"/>
              </a:rPr>
              <a:t>twitter.com/OzAmram/status/1277609718085816326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4904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Axions/ALPs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52" y="3527997"/>
            <a:ext cx="4000929" cy="3106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7" y="719607"/>
            <a:ext cx="5178353" cy="24479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3233630"/>
            <a:ext cx="1411355" cy="13340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15" y="4896187"/>
            <a:ext cx="2048663" cy="1186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14" y="3095937"/>
            <a:ext cx="2064300" cy="1317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83" y="791617"/>
            <a:ext cx="3075070" cy="20884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44142" y="624653"/>
            <a:ext cx="1836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accent1">
                    <a:lumMod val="75000"/>
                  </a:schemeClr>
                </a:solidFill>
              </a:rPr>
              <a:t>Redondo, arXiv:1310.0823</a:t>
            </a: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63992" y="603367"/>
                <a:ext cx="449290" cy="332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92" y="603367"/>
                <a:ext cx="449290" cy="332270"/>
              </a:xfrm>
              <a:prstGeom prst="rect">
                <a:avLst/>
              </a:prstGeom>
              <a:blipFill>
                <a:blip r:embed="rId9"/>
                <a:stretch>
                  <a:fillRect l="-13699" r="-68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83142" y="1179447"/>
                <a:ext cx="44031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142" y="1179447"/>
                <a:ext cx="440313" cy="307777"/>
              </a:xfrm>
              <a:prstGeom prst="rect">
                <a:avLst/>
              </a:prstGeom>
              <a:blipFill>
                <a:blip r:embed="rId10"/>
                <a:stretch>
                  <a:fillRect l="-13889" r="-2778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048712" y="4392117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XENON Collab.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2006.09721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44642" y="6192367"/>
            <a:ext cx="3686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Dent+ 2006.15118, Gao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+ 2006.14598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480659" y="3311967"/>
                <a:ext cx="44031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659" y="3311967"/>
                <a:ext cx="440313" cy="307777"/>
              </a:xfrm>
              <a:prstGeom prst="rect">
                <a:avLst/>
              </a:prstGeom>
              <a:blipFill>
                <a:blip r:embed="rId11"/>
                <a:stretch>
                  <a:fillRect l="-13889" r="-2778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560922" y="5112217"/>
                <a:ext cx="449290" cy="332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922" y="5112217"/>
                <a:ext cx="449290" cy="332270"/>
              </a:xfrm>
              <a:prstGeom prst="rect">
                <a:avLst/>
              </a:prstGeom>
              <a:blipFill>
                <a:blip r:embed="rId12"/>
                <a:stretch>
                  <a:fillRect l="-13514" r="-540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057650" y="3026671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a</a:t>
            </a:r>
            <a:endParaRPr lang="en-US" sz="2400" i="1"/>
          </a:p>
        </p:txBody>
      </p:sp>
      <p:sp>
        <p:nvSpPr>
          <p:cNvPr id="21" name="TextBox 20"/>
          <p:cNvSpPr txBox="1"/>
          <p:nvPr/>
        </p:nvSpPr>
        <p:spPr>
          <a:xfrm>
            <a:off x="6105224" y="4779074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a</a:t>
            </a:r>
            <a:endParaRPr lang="en-US" sz="2400" i="1"/>
          </a:p>
        </p:txBody>
      </p:sp>
      <p:sp>
        <p:nvSpPr>
          <p:cNvPr id="22" name="TextBox 21"/>
          <p:cNvSpPr txBox="1"/>
          <p:nvPr/>
        </p:nvSpPr>
        <p:spPr>
          <a:xfrm>
            <a:off x="8425042" y="4779074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>
                <a:sym typeface="Symbol" panose="05050102010706020507" pitchFamily="18" charset="2"/>
              </a:rPr>
              <a:t></a:t>
            </a:r>
            <a:endParaRPr lang="en-US" sz="2400" i="1"/>
          </a:p>
        </p:txBody>
      </p:sp>
      <p:sp>
        <p:nvSpPr>
          <p:cNvPr id="23" name="TextBox 22"/>
          <p:cNvSpPr txBox="1"/>
          <p:nvPr/>
        </p:nvSpPr>
        <p:spPr>
          <a:xfrm>
            <a:off x="8369718" y="3031676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e</a:t>
            </a:r>
            <a:endParaRPr lang="en-US" sz="2400" i="1"/>
          </a:p>
        </p:txBody>
      </p:sp>
      <p:sp>
        <p:nvSpPr>
          <p:cNvPr id="24" name="TextBox 23"/>
          <p:cNvSpPr txBox="1"/>
          <p:nvPr/>
        </p:nvSpPr>
        <p:spPr>
          <a:xfrm>
            <a:off x="5961204" y="3919043"/>
            <a:ext cx="493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Xe</a:t>
            </a:r>
            <a:endParaRPr lang="en-US" sz="2400"/>
          </a:p>
        </p:txBody>
      </p:sp>
      <p:sp>
        <p:nvSpPr>
          <p:cNvPr id="25" name="TextBox 24"/>
          <p:cNvSpPr txBox="1"/>
          <p:nvPr/>
        </p:nvSpPr>
        <p:spPr>
          <a:xfrm>
            <a:off x="8337621" y="3919043"/>
            <a:ext cx="595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Xe</a:t>
            </a:r>
            <a:r>
              <a:rPr lang="en-US" sz="2400" baseline="30000" smtClean="0"/>
              <a:t>+</a:t>
            </a:r>
            <a:endParaRPr lang="en-US" sz="2400" baseline="30000"/>
          </a:p>
        </p:txBody>
      </p:sp>
    </p:spTree>
    <p:extLst>
      <p:ext uri="{BB962C8B-B14F-4D97-AF65-F5344CB8AC3E}">
        <p14:creationId xmlns:p14="http://schemas.microsoft.com/office/powerpoint/2010/main" val="162224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XENON1T Results for Solar Axions/ALPs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84592" y="719607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XENON Collab.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2006.09721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9160" y="719607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Gao+ 2006.14598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1871767"/>
            <a:ext cx="4287249" cy="4032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1999470"/>
            <a:ext cx="3735062" cy="253666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1623" y="1183617"/>
            <a:ext cx="3332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Including Primakoff detection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64683" y="1183617"/>
            <a:ext cx="311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Only axio-electric detection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28" y="6048347"/>
            <a:ext cx="9217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C00000"/>
                </a:solidFill>
              </a:rPr>
              <a:t>XENON1T excess cannot be due to solar axions/ALPs by a large margin </a:t>
            </a:r>
            <a:endParaRPr 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Pointing a Magnet to the Sun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0"/>
            <a:ext cx="9215967" cy="6911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3188" y="6336387"/>
            <a:ext cx="3605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By CAST student Sebastian Baum</a:t>
            </a:r>
            <a:endParaRPr lang="en-US" sz="20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9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IAXO Sensitivity Forecast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32" y="791617"/>
            <a:ext cx="5377468" cy="5073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230" y="5865440"/>
            <a:ext cx="909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Physics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potential of the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International Axion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Observatory (IAXO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) </a:t>
            </a:r>
          </a:p>
          <a:p>
            <a:pPr algn="ctr"/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JCAP </a:t>
            </a:r>
            <a:r>
              <a:rPr lang="en-US" alt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1906 (2019) </a:t>
            </a:r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047,</a:t>
            </a:r>
            <a:r>
              <a:rPr lang="en-US" alt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arXiv:1904.09155</a:t>
            </a:r>
            <a:endParaRPr lang="en-US" sz="2400" b="1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32" y="3766512"/>
            <a:ext cx="1910862" cy="15842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6552782" y="2447847"/>
            <a:ext cx="43206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6852" y="2100011"/>
            <a:ext cx="1217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C00000"/>
                </a:solidFill>
              </a:rPr>
              <a:t>XENON1T</a:t>
            </a:r>
          </a:p>
          <a:p>
            <a:pPr algn="ctr"/>
            <a:r>
              <a:rPr lang="en-US" sz="2000" b="1" smtClean="0">
                <a:solidFill>
                  <a:srgbClr val="C00000"/>
                </a:solidFill>
              </a:rPr>
              <a:t>Excess</a:t>
            </a:r>
            <a:endParaRPr lang="en-US" sz="2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2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PRL Paper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217025" cy="69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Galactic Globular Cluster M55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2" y="1008247"/>
            <a:ext cx="4320000" cy="432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7" y="1007752"/>
            <a:ext cx="4320495" cy="43204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3341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Red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68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ALP Limits from Globular Clusters</a:t>
            </a:r>
            <a:endParaRPr lang="en-US"/>
          </a:p>
        </p:txBody>
      </p:sp>
      <p:sp>
        <p:nvSpPr>
          <p:cNvPr id="389" name="Rectangle 4"/>
          <p:cNvSpPr>
            <a:spLocks noChangeArrowheads="1"/>
          </p:cNvSpPr>
          <p:nvPr/>
        </p:nvSpPr>
        <p:spPr bwMode="auto">
          <a:xfrm>
            <a:off x="143891" y="5976337"/>
            <a:ext cx="8929241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it-IT" sz="2000" smtClean="0"/>
              <a:t>Ayala, Dominguez, Giannotti, Mirizzi &amp; Straniero, arXiv:</a:t>
            </a:r>
            <a:r>
              <a:rPr lang="en-US" sz="2000" smtClean="0"/>
              <a:t>1406.6053</a:t>
            </a:r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800619"/>
            <a:ext cx="6492511" cy="5031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638" y="5514672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Planck</a:t>
            </a:r>
            <a:endParaRPr lang="en-US" sz="240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15147" y="5280791"/>
            <a:ext cx="0" cy="26348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752532" y="1151667"/>
            <a:ext cx="4320600" cy="100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Helium abundance and energy loss rate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from modern number counts HB/RGB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 39 globular clusters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888447" y="2140675"/>
            <a:ext cx="288040" cy="5041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00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Helium Ignition for Low-Mass Red Giants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6152307"/>
            <a:ext cx="92170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Viaux, Catelan, Stetson, Raffelt, Redondo, Valcarce &amp; Weiss, arXiv:1308.4627</a:t>
            </a:r>
            <a:endParaRPr lang="en-US" sz="2000"/>
          </a:p>
        </p:txBody>
      </p:sp>
      <p:sp>
        <p:nvSpPr>
          <p:cNvPr id="16" name="TextBox 15"/>
          <p:cNvSpPr txBox="1"/>
          <p:nvPr/>
        </p:nvSpPr>
        <p:spPr>
          <a:xfrm>
            <a:off x="143891" y="823567"/>
            <a:ext cx="8928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3399"/>
                </a:solidFill>
              </a:rPr>
              <a:t>Brightness increase at He ignition by nonstanderd neutrino losses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3" y="1926486"/>
            <a:ext cx="4464049" cy="3425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646485"/>
            <a:ext cx="4336502" cy="3630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87168" y="5041966"/>
                <a:ext cx="10615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eff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168" y="5041966"/>
                <a:ext cx="1061509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rot="16200000">
                <a:off x="-479829" y="3237752"/>
                <a:ext cx="140493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sun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79829" y="3237752"/>
                <a:ext cx="1404936" cy="369332"/>
              </a:xfrm>
              <a:prstGeom prst="rect">
                <a:avLst/>
              </a:prstGeom>
              <a:blipFill rotWithShape="1">
                <a:blip r:embed="rId5"/>
                <a:stretch>
                  <a:fillRect r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239883" y="5041966"/>
                <a:ext cx="388087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mtClean="0"/>
                  <a:t>Neutrino magnetic dipole moment</a:t>
                </a:r>
              </a:p>
              <a:p>
                <a:pPr algn="ctr"/>
                <a:r>
                  <a:rPr lang="en-US" smtClean="0"/>
                  <a:t>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−12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883" y="5041966"/>
                <a:ext cx="3880874" cy="646331"/>
              </a:xfrm>
              <a:prstGeom prst="rect">
                <a:avLst/>
              </a:prstGeom>
              <a:blipFill>
                <a:blip r:embed="rId6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876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Betteridge’s Law of Headlines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" y="-493"/>
            <a:ext cx="9211116" cy="6911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8512" y="2087797"/>
            <a:ext cx="3800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Aka Davis’s Law or Hinchliffe’s Rule</a:t>
            </a:r>
            <a:endParaRPr lang="en-US" sz="20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0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Color-Magnitude Diagram of Globular Cluster M5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6152307"/>
            <a:ext cx="92170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Viaux, Catelan, Stetson, Raffelt, Redondo, Valcarce &amp; Weiss, arXiv:1308.4627</a:t>
            </a:r>
            <a:endParaRPr lang="en-US" sz="20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1656181"/>
            <a:ext cx="4464050" cy="34560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960770"/>
            <a:ext cx="4248590" cy="424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0000" y="5360197"/>
            <a:ext cx="4264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003399"/>
                </a:solidFill>
              </a:rPr>
              <a:t>CMD </a:t>
            </a:r>
            <a:r>
              <a:rPr lang="en-US" sz="2000">
                <a:solidFill>
                  <a:srgbClr val="003399"/>
                </a:solidFill>
              </a:rPr>
              <a:t>(a) </a:t>
            </a:r>
            <a:r>
              <a:rPr lang="en-US" sz="2000" smtClean="0">
                <a:solidFill>
                  <a:srgbClr val="003399"/>
                </a:solidFill>
              </a:rPr>
              <a:t>before and (b) after cleaning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6552" y="5360197"/>
            <a:ext cx="4176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003399"/>
                </a:solidFill>
              </a:rPr>
              <a:t>CMD of brightest 2.5 mag of RGB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6602" y="647597"/>
            <a:ext cx="381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Brightest red giant</a:t>
            </a:r>
          </a:p>
          <a:p>
            <a:r>
              <a:rPr lang="en-US" sz="2000" smtClean="0">
                <a:solidFill>
                  <a:srgbClr val="C00000"/>
                </a:solidFill>
              </a:rPr>
              <a:t>measures nonstandard energy loss</a:t>
            </a:r>
            <a:endParaRPr lang="en-US" sz="200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164867" y="1355483"/>
            <a:ext cx="1332185" cy="44427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065899" y="829971"/>
            <a:ext cx="1208528" cy="3216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81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Tip of the Red-Giant Branch in the Galaxy NGC 4258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710109"/>
            <a:ext cx="8237913" cy="4258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84" y="1295687"/>
            <a:ext cx="2016280" cy="2016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9819" y="4160457"/>
            <a:ext cx="16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Color (HST Filters)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880" y="2481345"/>
            <a:ext cx="213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I-Band Brightness (HST)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2781" y="5136058"/>
            <a:ext cx="6138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NGC 4258 hosts a water megamaser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Quasi-geometric distance determination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Among the best absolute TRGB calibrations 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6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Determinations of the Hubble Constant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5" y="3311163"/>
            <a:ext cx="4253095" cy="3240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8612" y="3455987"/>
            <a:ext cx="2396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Freedman et al. 2020</a:t>
            </a:r>
          </a:p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ApJ 891:57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9" y="863627"/>
            <a:ext cx="4366132" cy="2088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8612" y="935637"/>
            <a:ext cx="2460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Freedman et al. 2019,</a:t>
            </a:r>
          </a:p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ApJ 882:34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0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TRGB Calibrations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24542" y="731821"/>
                <a:ext cx="3689793" cy="2000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Bounds from “water megamaser”</a:t>
                </a:r>
              </a:p>
              <a:p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g</a:t>
                </a:r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alaxy NGC 4258, compared with</a:t>
                </a:r>
              </a:p>
              <a:p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s</a:t>
                </a:r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tellar evolution theory </a:t>
                </a:r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(95% CL)</a:t>
                </a:r>
              </a:p>
              <a:p>
                <a:endParaRPr lang="en-US" sz="120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&lt;1.6×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20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000" b="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&lt;1.</m:t>
                      </m:r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000" b="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en-US" sz="2000" smtClean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542" y="731821"/>
                <a:ext cx="3689793" cy="2000548"/>
              </a:xfrm>
              <a:prstGeom prst="rect">
                <a:avLst/>
              </a:prstGeom>
              <a:blipFill>
                <a:blip r:embed="rId2"/>
                <a:stretch>
                  <a:fillRect l="-1650" t="-1524" r="-1155" b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8615" y="5772521"/>
            <a:ext cx="3889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Updated TRGB Calibrations</a:t>
            </a:r>
          </a:p>
          <a:p>
            <a:pPr algn="ctr"/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Capozzi &amp; Raffelt, </a:t>
            </a:r>
            <a:r>
              <a:rPr lang="en-US" sz="2000"/>
              <a:t>arXiv:2007.03694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863158"/>
            <a:ext cx="4193764" cy="4753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96552" y="3223152"/>
                <a:ext cx="2785378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XENON1T interpretation:</a:t>
                </a:r>
                <a:endParaRPr lang="en-US" sz="200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20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0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20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            </m:t>
                          </m:r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∼2</m:t>
                      </m:r>
                      <m:r>
                        <a:rPr lang="en-US" sz="2000" b="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552" y="3223152"/>
                <a:ext cx="2785378" cy="1384995"/>
              </a:xfrm>
              <a:prstGeom prst="rect">
                <a:avLst/>
              </a:prstGeom>
              <a:blipFill>
                <a:blip r:embed="rId4"/>
                <a:stretch>
                  <a:fillRect l="-2188" t="-2643" r="-1969" b="-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20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Hidden </a:t>
            </a:r>
            <a:r>
              <a:rPr lang="en-US" dirty="0" smtClean="0"/>
              <a:t>Photon Interpretation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6442266"/>
            <a:ext cx="9217024" cy="5009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An, Pospelov, Pradler &amp; Ritz, arXiv:2006.13929 (24 June 2020)</a:t>
            </a:r>
            <a:endParaRPr lang="en-US" sz="28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" y="929772"/>
            <a:ext cx="9073706" cy="4182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453" y="5310270"/>
            <a:ext cx="79816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• Hidden-photon dark matter provides good fit (m = 2.8 keV)</a:t>
            </a:r>
          </a:p>
          <a:p>
            <a:endParaRPr lang="en-US" sz="8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•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Solar hidden photons too soft – poor fit to XENON1T excess</a:t>
            </a:r>
            <a:endParaRPr lang="en-US" sz="24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6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Updated Hidden </a:t>
            </a:r>
            <a:r>
              <a:rPr lang="en-US" dirty="0" smtClean="0"/>
              <a:t>Photon Bounds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647597"/>
            <a:ext cx="9073706" cy="5794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442266"/>
            <a:ext cx="9217024" cy="5009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An, Pospelov, Pradler &amp; Ritz, arXiv:2006.13929 (24 June 2020)</a:t>
            </a:r>
            <a:endParaRPr lang="en-US" sz="28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1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882" y="647597"/>
            <a:ext cx="8971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Electron-recoil excess events in XENON1T (3.5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) can be attributed to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892" y="1151667"/>
            <a:ext cx="9160778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Statistical fluctuation 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(“extraordinary claims require extraordinary evidence”)</a:t>
            </a:r>
          </a:p>
          <a:p>
            <a:endParaRPr lang="en-US" sz="1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• Tritium contamination (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atoms per kg xenon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strong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conflict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estimated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purification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–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but not proven or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disproven</a:t>
            </a:r>
          </a:p>
          <a:p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•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Dark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matter signal (MANY scenarios, e.g.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keV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-range hidden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photons)</a:t>
            </a:r>
          </a:p>
          <a:p>
            <a:endParaRPr lang="en-US" sz="1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•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Solar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neutrinos with non-standard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interactions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3892" y="4392117"/>
            <a:ext cx="86251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7"/>
                </a:solidFill>
              </a:rPr>
              <a:t>Solar </a:t>
            </a:r>
            <a:r>
              <a:rPr lang="en-US" sz="2400" b="1" dirty="0" err="1" smtClean="0">
                <a:solidFill>
                  <a:srgbClr val="953737"/>
                </a:solidFill>
              </a:rPr>
              <a:t>axion</a:t>
            </a:r>
            <a:r>
              <a:rPr lang="en-US" sz="2400" b="1" dirty="0" smtClean="0">
                <a:solidFill>
                  <a:srgbClr val="953737"/>
                </a:solidFill>
              </a:rPr>
              <a:t> or neutrino MDM interpretation in strong conflict with</a:t>
            </a:r>
          </a:p>
          <a:p>
            <a:r>
              <a:rPr lang="en-US" sz="2400" b="1" dirty="0" smtClean="0">
                <a:solidFill>
                  <a:srgbClr val="953737"/>
                </a:solidFill>
              </a:rPr>
              <a:t>CAST and/or stellar energy-loss limits</a:t>
            </a:r>
          </a:p>
          <a:p>
            <a:endParaRPr lang="en-US" sz="1000" b="1" dirty="0" smtClean="0">
              <a:solidFill>
                <a:srgbClr val="953737"/>
              </a:solidFill>
            </a:endParaRPr>
          </a:p>
          <a:p>
            <a:r>
              <a:rPr lang="en-US" sz="2400" b="1" dirty="0" smtClean="0">
                <a:solidFill>
                  <a:srgbClr val="953737"/>
                </a:solidFill>
              </a:rPr>
              <a:t>Solar hidden photons provide poor spectral fit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82" y="5904327"/>
            <a:ext cx="8736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sym typeface="Symbol"/>
              </a:rPr>
              <a:t>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Need to wait for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XENONnT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to pin down origin of excess events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2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WIMP Detection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17025" cy="69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9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12"/>
            <a:ext cx="9217024" cy="6912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XENON1T Detector  at LNGS</a:t>
            </a:r>
            <a:endParaRPr lang="en-US" sz="36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677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XENON1T Detector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8039"/>
            <a:ext cx="9217153" cy="6912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6947" y="3827446"/>
            <a:ext cx="20022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n preparation</a:t>
            </a:r>
            <a:endParaRPr lang="en-US" sz="24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1510" y="3239957"/>
            <a:ext cx="23456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ecommissioned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4592" y="2152284"/>
            <a:ext cx="24086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6">
                    <a:lumMod val="75000"/>
                  </a:schemeClr>
                </a:solidFill>
              </a:rPr>
              <a:t>Electronic recoil data</a:t>
            </a:r>
          </a:p>
          <a:p>
            <a:r>
              <a:rPr lang="en-US" sz="2000" b="1" smtClean="0">
                <a:solidFill>
                  <a:schemeClr val="accent6">
                    <a:lumMod val="75000"/>
                  </a:schemeClr>
                </a:solidFill>
              </a:rPr>
              <a:t>taken</a:t>
            </a:r>
          </a:p>
          <a:p>
            <a:r>
              <a:rPr lang="en-US" sz="2000" b="1" smtClean="0">
                <a:solidFill>
                  <a:schemeClr val="accent6">
                    <a:lumMod val="75000"/>
                  </a:schemeClr>
                </a:solidFill>
              </a:rPr>
              <a:t>Feb 2017–Feb 2018</a:t>
            </a:r>
            <a:endParaRPr lang="en-US" sz="20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4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keV-Range Energy Depositions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36" y="2807897"/>
            <a:ext cx="1161746" cy="12018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1424" y="719607"/>
            <a:ext cx="1944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Nuclear recoil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1465" y="719607"/>
            <a:ext cx="2798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Electronic recoil (ER)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19972" y="1943777"/>
            <a:ext cx="1152160" cy="8645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880272" y="1943777"/>
            <a:ext cx="1152160" cy="8645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49657" y="4464127"/>
            <a:ext cx="2735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Dark-matter WIMPs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5133" y="5184227"/>
            <a:ext cx="3166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Coherent scattering of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10 MeV solar neutrinos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04" y="1369469"/>
            <a:ext cx="2247778" cy="862348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5976702" y="4104077"/>
            <a:ext cx="863836" cy="28804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840538" y="4104077"/>
            <a:ext cx="936414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5976702" y="3527997"/>
            <a:ext cx="859228" cy="57608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400622" y="2316041"/>
            <a:ext cx="2929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Solar neutrinos with large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ipole moments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90336" y="3275125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a</a:t>
            </a:r>
            <a:endParaRPr lang="en-US" sz="2400" i="1"/>
          </a:p>
        </p:txBody>
      </p:sp>
      <p:sp>
        <p:nvSpPr>
          <p:cNvPr id="45" name="TextBox 44"/>
          <p:cNvSpPr txBox="1"/>
          <p:nvPr/>
        </p:nvSpPr>
        <p:spPr>
          <a:xfrm>
            <a:off x="5688662" y="4146482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e</a:t>
            </a:r>
            <a:endParaRPr lang="en-US" sz="2400" i="1"/>
          </a:p>
        </p:txBody>
      </p:sp>
      <p:sp>
        <p:nvSpPr>
          <p:cNvPr id="46" name="TextBox 45"/>
          <p:cNvSpPr txBox="1"/>
          <p:nvPr/>
        </p:nvSpPr>
        <p:spPr>
          <a:xfrm>
            <a:off x="7721628" y="3858442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e</a:t>
            </a:r>
            <a:endParaRPr lang="en-US" sz="2400" i="1"/>
          </a:p>
        </p:txBody>
      </p:sp>
      <p:sp>
        <p:nvSpPr>
          <p:cNvPr id="47" name="TextBox 46"/>
          <p:cNvSpPr txBox="1"/>
          <p:nvPr/>
        </p:nvSpPr>
        <p:spPr>
          <a:xfrm>
            <a:off x="5400622" y="4652898"/>
            <a:ext cx="34942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Solar axions (keV energies)</a:t>
            </a:r>
          </a:p>
          <a:p>
            <a:endParaRPr lang="en-US" sz="2000" b="1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keV-mass bosonic DM particles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(ALP-like, hidden photons, …) 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9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Observation of Excess Electronic Recoil Events in XENON1T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63" y="607537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arXiv:2006.09721 (17 June 2020), accepted in PRD</a:t>
            </a:r>
            <a:endParaRPr lang="en-US" sz="28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867142"/>
            <a:ext cx="3240450" cy="2613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0" y="1106314"/>
            <a:ext cx="3165012" cy="25371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03775" y="1151667"/>
            <a:ext cx="1388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3.5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excess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1215" y="3919997"/>
            <a:ext cx="1289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alibration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2" y="2146876"/>
            <a:ext cx="3960422" cy="2692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3068" y="977202"/>
            <a:ext cx="50251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Beta decay of tritium?</a:t>
            </a:r>
          </a:p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 = 18.6 keV, half-life 12.3 years</a:t>
            </a:r>
          </a:p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bundant, but removed by purification system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176452" y="4839085"/>
                <a:ext cx="4952579" cy="1642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Fitted tritium signal:</a:t>
                </a:r>
              </a:p>
              <a:p>
                <a:r>
                  <a:rPr lang="en-US" sz="20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𝟏𝟓𝟎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𝟓𝟏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𝐞𝐯𝐞𝐧𝐭𝐬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𝐭𝐨𝐧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𝐲𝐞𝐚𝐫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𝐤𝐞𝐕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b="1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𝐗𝐞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sup>
                    </m:sSup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𝐦𝐨𝐥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𝐦𝐨𝐥</m:t>
                    </m:r>
                  </m:oMath>
                </a14:m>
                <a:endParaRPr lang="en-US" sz="2000" b="1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Around 3 tritium atoms per kg of xenon</a:t>
                </a:r>
              </a:p>
              <a:p>
                <a:r>
                  <a:rPr lang="en-US" sz="2000" b="1" dirty="0" smtClean="0">
                    <a:solidFill>
                      <a:srgbClr val="C00000"/>
                    </a:solidFill>
                  </a:rPr>
                  <a:t>But 100 </a:t>
                </a:r>
                <a:r>
                  <a:rPr lang="en-US" sz="2000" b="1" dirty="0" smtClean="0">
                    <a:solidFill>
                      <a:srgbClr val="C00000"/>
                    </a:solidFill>
                    <a:sym typeface="Symbol" panose="05050102010706020507" pitchFamily="18" charset="2"/>
                  </a:rPr>
                  <a:t></a:t>
                </a:r>
                <a:r>
                  <a:rPr lang="en-US" sz="2000" b="1" dirty="0" smtClean="0">
                    <a:solidFill>
                      <a:srgbClr val="C00000"/>
                    </a:solidFill>
                  </a:rPr>
                  <a:t> expected and other contaminants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452" y="4839085"/>
                <a:ext cx="4952579" cy="1642757"/>
              </a:xfrm>
              <a:prstGeom prst="rect">
                <a:avLst/>
              </a:prstGeom>
              <a:blipFill rotWithShape="1">
                <a:blip r:embed="rId6"/>
                <a:stretch>
                  <a:fillRect l="-1230" t="-1859" b="-5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356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Observation of Excess Electronic Recoil Events in XENON1T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63" y="607537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arXiv:2006.09721 (17 June 2020), accepted in PRD</a:t>
            </a:r>
            <a:endParaRPr lang="en-US" sz="2800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2" y="1034920"/>
            <a:ext cx="8442410" cy="5503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3854514"/>
            <a:ext cx="4176579" cy="28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5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Some Quick Blog Links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6002" y="792437"/>
            <a:ext cx="8281023" cy="568797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Resonannes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, Particle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Physics Blog:</a:t>
            </a:r>
            <a:r>
              <a:rPr lang="en-US" smtClean="0"/>
              <a:t>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Hail the XENON excess</a:t>
            </a:r>
          </a:p>
          <a:p>
            <a:r>
              <a:rPr lang="en-US" sz="1200" smtClean="0">
                <a:hlinkClick r:id="rId3"/>
              </a:rPr>
              <a:t>http</a:t>
            </a:r>
            <a:r>
              <a:rPr lang="en-US" sz="1200">
                <a:hlinkClick r:id="rId3"/>
              </a:rPr>
              <a:t>://resonaances.blogspot.com/</a:t>
            </a:r>
            <a:endParaRPr lang="en-US" sz="1200"/>
          </a:p>
          <a:p>
            <a:endParaRPr lang="en-US" sz="1200"/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The Reference </a:t>
            </a:r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Frame </a:t>
            </a:r>
            <a:r>
              <a:rPr lang="en-US" sz="1200">
                <a:hlinkClick r:id="rId4"/>
              </a:rPr>
              <a:t>https://motls.blogspot.com/2020/06/xenon1t-our-excess-is-due-to-tritium.html</a:t>
            </a:r>
            <a:endParaRPr lang="en-US" sz="1200"/>
          </a:p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XENON1T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: our excess is due to tritium junk, axions, or magnetic neutrinos</a:t>
            </a:r>
          </a:p>
          <a:p>
            <a:endParaRPr lang="en-US" sz="1200"/>
          </a:p>
          <a:p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CosmoQuest:</a:t>
            </a:r>
            <a:r>
              <a:rPr lang="en-US" smtClean="0"/>
              <a:t>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Observation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of Excess Events in the XENON1T Dark Matter Experiment</a:t>
            </a:r>
          </a:p>
          <a:p>
            <a:r>
              <a:rPr lang="en-US" sz="1200">
                <a:hlinkClick r:id="rId5"/>
              </a:rPr>
              <a:t>https://cosmoquest.org/x/2020/06/observation-of-excess-events-in-the-xenon1t-dark-matter-experiment/</a:t>
            </a:r>
            <a:endParaRPr lang="en-US" sz="1200"/>
          </a:p>
          <a:p>
            <a:endParaRPr lang="en-US" sz="1200"/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physicsworld, Particle and nuclear</a:t>
            </a:r>
          </a:p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XENON1T may have detected something very interesting, or maybe not</a:t>
            </a:r>
          </a:p>
          <a:p>
            <a:r>
              <a:rPr lang="en-US" sz="1200">
                <a:hlinkClick r:id="rId6"/>
              </a:rPr>
              <a:t>https://physicsworld.com/a/xenon1t-may-have-detected-something-very-interesting-or-maybe-not</a:t>
            </a:r>
            <a:r>
              <a:rPr lang="en-US" sz="1200" smtClean="0">
                <a:hlinkClick r:id="rId6"/>
              </a:rPr>
              <a:t>/</a:t>
            </a:r>
            <a:endParaRPr lang="en-US" sz="1200"/>
          </a:p>
          <a:p>
            <a:endParaRPr lang="en-US" sz="1200" smtClean="0"/>
          </a:p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Centrales Forschungsnetz Aussergewöhnlicher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Himmels-Phänomene</a:t>
            </a:r>
          </a:p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Astronomie: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Observation of Excess Events in the XENON1T Dark Matter Experiment</a:t>
            </a:r>
          </a:p>
          <a:p>
            <a:r>
              <a:rPr lang="en-US" sz="1200">
                <a:hlinkClick r:id="rId7"/>
              </a:rPr>
              <a:t>https://www.hjkc.de/_blog/2020/06/22/15595-astronomie-observation-of-excess-events-in-the-xenon1t-dark-matter-experiment/</a:t>
            </a:r>
            <a:endParaRPr lang="en-US" sz="1200"/>
          </a:p>
          <a:p>
            <a:endParaRPr lang="en-US" sz="1200" smtClean="0"/>
          </a:p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ParticleBites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The high energy physics reader's digest</a:t>
            </a:r>
          </a:p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XENON1T Excess : The Newest Craze in Particle Physics</a:t>
            </a:r>
          </a:p>
          <a:p>
            <a:r>
              <a:rPr lang="en-US" sz="1200">
                <a:hlinkClick r:id="rId8"/>
              </a:rPr>
              <a:t>https://www.particlebites.com/?p=7260</a:t>
            </a:r>
            <a:endParaRPr lang="en-US" sz="1200"/>
          </a:p>
          <a:p>
            <a:endParaRPr lang="en-US" sz="1200"/>
          </a:p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AlphaGalileo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Observation of Excess Events in the XENON1T Dark Matter Experiment</a:t>
            </a:r>
          </a:p>
          <a:p>
            <a:r>
              <a:rPr lang="en-US" sz="1200">
                <a:hlinkClick r:id="rId9"/>
              </a:rPr>
              <a:t>https://www.alphagalileo.org/en-gb/Item-Display/ItemId/194613</a:t>
            </a:r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-128" y="801791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17 June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28" y="216535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18 June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63" y="281169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19 June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8" y="3716475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22 June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8" y="4643019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30 June</a:t>
            </a:r>
          </a:p>
        </p:txBody>
      </p:sp>
    </p:spTree>
    <p:extLst>
      <p:ext uri="{BB962C8B-B14F-4D97-AF65-F5344CB8AC3E}">
        <p14:creationId xmlns:p14="http://schemas.microsoft.com/office/powerpoint/2010/main" val="167477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2272</TotalTime>
  <Words>1021</Words>
  <Application>Microsoft Office PowerPoint</Application>
  <PresentationFormat>Custom</PresentationFormat>
  <Paragraphs>214</Paragraphs>
  <Slides>26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Betteridge’s Law of Headlines</vt:lpstr>
      <vt:lpstr>WIMP Detection</vt:lpstr>
      <vt:lpstr>XENON1T Detector  at LNGS</vt:lpstr>
      <vt:lpstr>XENON1T Detector</vt:lpstr>
      <vt:lpstr>keV-Range Energy Depositions</vt:lpstr>
      <vt:lpstr>Observation of Excess Electronic Recoil Events in XENON1T</vt:lpstr>
      <vt:lpstr>Observation of Excess Electronic Recoil Events in XENON1T</vt:lpstr>
      <vt:lpstr>Some Quick Blog Links</vt:lpstr>
      <vt:lpstr>Collage of Fits</vt:lpstr>
      <vt:lpstr>Solar Axions/ALPs</vt:lpstr>
      <vt:lpstr>XENON1T Results for Solar Axions/ALPs</vt:lpstr>
      <vt:lpstr>Pointing a Magnet to the Sun</vt:lpstr>
      <vt:lpstr>IAXO Sensitivity Forecast</vt:lpstr>
      <vt:lpstr>PRL Paper</vt:lpstr>
      <vt:lpstr>Galactic Globular Cluster M55</vt:lpstr>
      <vt:lpstr>Color-Magnitude Diagram for Globular Clusters</vt:lpstr>
      <vt:lpstr>ALP Limits from Globular Clusters</vt:lpstr>
      <vt:lpstr>Helium Ignition for Low-Mass Red Giants</vt:lpstr>
      <vt:lpstr>Color-Magnitude Diagram of Globular Cluster M5</vt:lpstr>
      <vt:lpstr>Tip of the Red-Giant Branch in the Galaxy NGC 4258</vt:lpstr>
      <vt:lpstr>Determinations of the Hubble Constant</vt:lpstr>
      <vt:lpstr>Axion Bounds from TRGB Calibrations</vt:lpstr>
      <vt:lpstr>Hidden Photon Interpretation</vt:lpstr>
      <vt:lpstr>Updated Hidden Photon Bounds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 Raffelt</cp:lastModifiedBy>
  <cp:revision>503</cp:revision>
  <cp:lastPrinted>2011-04-10T14:40:34Z</cp:lastPrinted>
  <dcterms:created xsi:type="dcterms:W3CDTF">2006-08-16T00:00:00Z</dcterms:created>
  <dcterms:modified xsi:type="dcterms:W3CDTF">2020-09-30T07:12:28Z</dcterms:modified>
</cp:coreProperties>
</file>