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97"/>
  </p:notesMasterIdLst>
  <p:handoutMasterIdLst>
    <p:handoutMasterId r:id="rId98"/>
  </p:handoutMasterIdLst>
  <p:sldIdLst>
    <p:sldId id="1659" r:id="rId3"/>
    <p:sldId id="1619" r:id="rId4"/>
    <p:sldId id="1620" r:id="rId5"/>
    <p:sldId id="1808" r:id="rId6"/>
    <p:sldId id="1807" r:id="rId7"/>
    <p:sldId id="1623" r:id="rId8"/>
    <p:sldId id="1746" r:id="rId9"/>
    <p:sldId id="1809" r:id="rId10"/>
    <p:sldId id="1673" r:id="rId11"/>
    <p:sldId id="1675" r:id="rId12"/>
    <p:sldId id="1678" r:id="rId13"/>
    <p:sldId id="1751" r:id="rId14"/>
    <p:sldId id="1753" r:id="rId15"/>
    <p:sldId id="1756" r:id="rId16"/>
    <p:sldId id="1757" r:id="rId17"/>
    <p:sldId id="1748" r:id="rId18"/>
    <p:sldId id="1754" r:id="rId19"/>
    <p:sldId id="1755" r:id="rId20"/>
    <p:sldId id="1810" r:id="rId21"/>
    <p:sldId id="1758" r:id="rId22"/>
    <p:sldId id="1679" r:id="rId23"/>
    <p:sldId id="1680" r:id="rId24"/>
    <p:sldId id="1691" r:id="rId25"/>
    <p:sldId id="1682" r:id="rId26"/>
    <p:sldId id="1683" r:id="rId27"/>
    <p:sldId id="1684" r:id="rId28"/>
    <p:sldId id="1687" r:id="rId29"/>
    <p:sldId id="1735" r:id="rId30"/>
    <p:sldId id="1736" r:id="rId31"/>
    <p:sldId id="1737" r:id="rId32"/>
    <p:sldId id="1738" r:id="rId33"/>
    <p:sldId id="1688" r:id="rId34"/>
    <p:sldId id="1694" r:id="rId35"/>
    <p:sldId id="1695" r:id="rId36"/>
    <p:sldId id="1696" r:id="rId37"/>
    <p:sldId id="1697" r:id="rId38"/>
    <p:sldId id="1698" r:id="rId39"/>
    <p:sldId id="1699" r:id="rId40"/>
    <p:sldId id="1700" r:id="rId41"/>
    <p:sldId id="1701" r:id="rId42"/>
    <p:sldId id="1702" r:id="rId43"/>
    <p:sldId id="1703" r:id="rId44"/>
    <p:sldId id="1706" r:id="rId45"/>
    <p:sldId id="1759" r:id="rId46"/>
    <p:sldId id="1769" r:id="rId47"/>
    <p:sldId id="1709" r:id="rId48"/>
    <p:sldId id="1770" r:id="rId49"/>
    <p:sldId id="1773" r:id="rId50"/>
    <p:sldId id="1772" r:id="rId51"/>
    <p:sldId id="1774" r:id="rId52"/>
    <p:sldId id="1775" r:id="rId53"/>
    <p:sldId id="1776" r:id="rId54"/>
    <p:sldId id="1782" r:id="rId55"/>
    <p:sldId id="1717" r:id="rId56"/>
    <p:sldId id="1718" r:id="rId57"/>
    <p:sldId id="1719" r:id="rId58"/>
    <p:sldId id="1720" r:id="rId59"/>
    <p:sldId id="1722" r:id="rId60"/>
    <p:sldId id="1747" r:id="rId61"/>
    <p:sldId id="1723" r:id="rId62"/>
    <p:sldId id="1742" r:id="rId63"/>
    <p:sldId id="1743" r:id="rId64"/>
    <p:sldId id="1724" r:id="rId65"/>
    <p:sldId id="1725" r:id="rId66"/>
    <p:sldId id="1726" r:id="rId67"/>
    <p:sldId id="1728" r:id="rId68"/>
    <p:sldId id="1729" r:id="rId69"/>
    <p:sldId id="1730" r:id="rId70"/>
    <p:sldId id="1732" r:id="rId71"/>
    <p:sldId id="1741" r:id="rId72"/>
    <p:sldId id="1745" r:id="rId73"/>
    <p:sldId id="1792" r:id="rId74"/>
    <p:sldId id="1710" r:id="rId75"/>
    <p:sldId id="1711" r:id="rId76"/>
    <p:sldId id="1712" r:id="rId77"/>
    <p:sldId id="1713" r:id="rId78"/>
    <p:sldId id="1714" r:id="rId79"/>
    <p:sldId id="1715" r:id="rId80"/>
    <p:sldId id="1812" r:id="rId81"/>
    <p:sldId id="1783" r:id="rId82"/>
    <p:sldId id="1785" r:id="rId83"/>
    <p:sldId id="1786" r:id="rId84"/>
    <p:sldId id="1787" r:id="rId85"/>
    <p:sldId id="1788" r:id="rId86"/>
    <p:sldId id="1789" r:id="rId87"/>
    <p:sldId id="1790" r:id="rId88"/>
    <p:sldId id="1791" r:id="rId89"/>
    <p:sldId id="1798" r:id="rId90"/>
    <p:sldId id="1811" r:id="rId91"/>
    <p:sldId id="1721" r:id="rId92"/>
    <p:sldId id="1813" r:id="rId93"/>
    <p:sldId id="1796" r:id="rId94"/>
    <p:sldId id="1797" r:id="rId95"/>
    <p:sldId id="1799" r:id="rId96"/>
  </p:sldIdLst>
  <p:sldSz cx="9217025" cy="6911975"/>
  <p:notesSz cx="6781800" cy="9926638"/>
  <p:custDataLst>
    <p:tags r:id="rId99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136" userDrawn="1">
          <p15:clr>
            <a:srgbClr val="A4A3A4"/>
          </p15:clr>
        </p15:guide>
        <p15:guide id="14" pos="5715" userDrawn="1">
          <p15:clr>
            <a:srgbClr val="A4A3A4"/>
          </p15:clr>
        </p15:guide>
        <p15:guide id="16" pos="3039" userDrawn="1">
          <p15:clr>
            <a:srgbClr val="A4A3A4"/>
          </p15:clr>
        </p15:guide>
        <p15:guide id="17" orient="horz" pos="1224" userDrawn="1">
          <p15:clr>
            <a:srgbClr val="A4A3A4"/>
          </p15:clr>
        </p15:guide>
        <p15:guide id="18" orient="horz" pos="136" userDrawn="1">
          <p15:clr>
            <a:srgbClr val="A4A3A4"/>
          </p15:clr>
        </p15:guide>
        <p15:guide id="19" orient="horz" pos="2449" userDrawn="1">
          <p15:clr>
            <a:srgbClr val="A4A3A4"/>
          </p15:clr>
        </p15:guide>
        <p15:guide id="20" orient="horz" pos="4264" userDrawn="1">
          <p15:clr>
            <a:srgbClr val="A4A3A4"/>
          </p15:clr>
        </p15:guide>
        <p15:guide id="21" orient="horz" pos="1497" userDrawn="1">
          <p15:clr>
            <a:srgbClr val="A4A3A4"/>
          </p15:clr>
        </p15:guide>
        <p15:guide id="22" orient="horz" pos="41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33FF"/>
    <a:srgbClr val="FF00FF"/>
    <a:srgbClr val="9900FF"/>
    <a:srgbClr val="CC99FF"/>
    <a:srgbClr val="336699"/>
    <a:srgbClr val="C00000"/>
    <a:srgbClr val="953737"/>
    <a:srgbClr val="707070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4613" autoAdjust="0"/>
    <p:restoredTop sz="96595" autoAdjust="0"/>
  </p:normalViewPr>
  <p:slideViewPr>
    <p:cSldViewPr>
      <p:cViewPr varScale="1">
        <p:scale>
          <a:sx n="73" d="100"/>
          <a:sy n="73" d="100"/>
        </p:scale>
        <p:origin x="1368" y="38"/>
      </p:cViewPr>
      <p:guideLst>
        <p:guide pos="136"/>
        <p:guide pos="5715"/>
        <p:guide pos="3039"/>
        <p:guide orient="horz" pos="1224"/>
        <p:guide orient="horz" pos="136"/>
        <p:guide orient="horz" pos="2449"/>
        <p:guide orient="horz" pos="4264"/>
        <p:guide orient="horz" pos="1497"/>
        <p:guide orient="horz" pos="4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3624" y="10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gs" Target="tags/tag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6A1-44B9-B54B-63728EECE6C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26A1-44B9-B54B-63728EECE6C5}"/>
              </c:ext>
            </c:extLst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26A1-44B9-B54B-63728EECE6C5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26A1-44B9-B54B-63728EECE6C5}"/>
              </c:ext>
            </c:extLst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70</c:v>
                </c:pt>
                <c:pt idx="1">
                  <c:v>1</c:v>
                </c:pt>
                <c:pt idx="2">
                  <c:v>25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6A1-44B9-B54B-63728EECE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AEC7-EF61-444C-B814-3320AB1B3DD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CB6C-CCE9-413E-A472-E93EE2EA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73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5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7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88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02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6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0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4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70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3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27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4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>
                <a:solidFill>
                  <a:srgbClr val="FFFFFF"/>
                </a:solidFill>
              </a:rPr>
              <a:t> Garching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28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>
                <a:solidFill>
                  <a:schemeClr val="bg1"/>
                </a:solidFill>
              </a:rPr>
              <a:t>Dark Matter &amp; Neutrinos, Paris IHP, 5</a:t>
            </a:r>
            <a:r>
              <a:rPr lang="en-DE" sz="1200" b="1" baseline="0">
                <a:solidFill>
                  <a:schemeClr val="bg1"/>
                </a:solidFill>
              </a:rPr>
              <a:t>−</a:t>
            </a:r>
            <a:r>
              <a:rPr lang="en-US" sz="1200" b="1" baseline="0">
                <a:solidFill>
                  <a:schemeClr val="bg1"/>
                </a:solidFill>
              </a:rPr>
              <a:t>9 May 2025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1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1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368300"/>
            <a:ext cx="198755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368300"/>
            <a:ext cx="5810250" cy="5857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>
                <a:solidFill>
                  <a:schemeClr val="bg1"/>
                </a:solidFill>
              </a:rPr>
              <a:t> Garching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>
                <a:solidFill>
                  <a:schemeClr val="bg1"/>
                </a:solidFill>
              </a:rPr>
              <a:t>Dark Matter &amp; Neutrinos, Paris IHP, 5</a:t>
            </a:r>
            <a:r>
              <a:rPr lang="en-DE" sz="1200" b="1" baseline="0">
                <a:solidFill>
                  <a:schemeClr val="bg1"/>
                </a:solidFill>
              </a:rPr>
              <a:t>−</a:t>
            </a:r>
            <a:r>
              <a:rPr lang="en-US" sz="1200" b="1" baseline="0">
                <a:solidFill>
                  <a:schemeClr val="bg1"/>
                </a:solidFill>
              </a:rPr>
              <a:t>9 May 2025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4E85B-29E0-4831-9ABF-C0EF0290A72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3601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525" y="1131888"/>
            <a:ext cx="6911975" cy="2405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3630613"/>
            <a:ext cx="6911975" cy="16684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2438"/>
            <a:ext cx="7950200" cy="28765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25975"/>
            <a:ext cx="7950200" cy="1511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839913"/>
            <a:ext cx="3898900" cy="4386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839913"/>
            <a:ext cx="3898900" cy="4386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68300"/>
            <a:ext cx="7950200" cy="1335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693863"/>
            <a:ext cx="3898900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2524125"/>
            <a:ext cx="3898900" cy="3714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663" y="1693863"/>
            <a:ext cx="3919537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663" y="2524125"/>
            <a:ext cx="3919537" cy="3714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413" y="368300"/>
            <a:ext cx="79502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39913"/>
            <a:ext cx="795020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413" y="6407150"/>
            <a:ext cx="2074862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5D2-F7C3-4FBA-8F69-A27F3D73922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2763" y="6407150"/>
            <a:ext cx="31115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8750" y="6407150"/>
            <a:ext cx="207486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70.png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2.wmf"/><Relationship Id="rId1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411.1409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hyperlink" Target="https://pdg.lbl.gov/2024/reviews/rpp2024-rev-neutrinos-in-cosmology.pdf" TargetMode="External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503.14744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arxiv.org/abs/1807.06209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3" Type="http://schemas.openxmlformats.org/officeDocument/2006/relationships/image" Target="../media/image7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7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02.png"/><Relationship Id="rId7" Type="http://schemas.openxmlformats.org/officeDocument/2006/relationships/image" Target="../media/image22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01.png"/><Relationship Id="rId10" Type="http://schemas.openxmlformats.org/officeDocument/2006/relationships/image" Target="../media/image700.png"/><Relationship Id="rId4" Type="http://schemas.openxmlformats.org/officeDocument/2006/relationships/image" Target="../media/image190.png"/><Relationship Id="rId9" Type="http://schemas.openxmlformats.org/officeDocument/2006/relationships/image" Target="../media/image6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hyperlink" Target="https://arxiv.org/abs/1910.1187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eorg\Desktop\Paris-IHP\struc69.mov" TargetMode="External"/><Relationship Id="rId1" Type="http://schemas.microsoft.com/office/2007/relationships/media" Target="file:///C:\Users\Georg\Desktop\Paris-IHP\struc69.mov" TargetMode="Externa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dg.lbl.gov/2024/reviews/rpp2024-rev-neutrinos-in-cosmology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hyperlink" Target="https://arxiv.org/abs/1807.0620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3.14744" TargetMode="External"/><Relationship Id="rId3" Type="http://schemas.openxmlformats.org/officeDocument/2006/relationships/image" Target="../media/image33.jpg"/><Relationship Id="rId7" Type="http://schemas.openxmlformats.org/officeDocument/2006/relationships/hyperlink" Target="https://arxiv.org/abs/2503.1473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0.png"/><Relationship Id="rId5" Type="http://schemas.openxmlformats.org/officeDocument/2006/relationships/hyperlink" Target="https://www.desi.lbl.gov/" TargetMode="External"/><Relationship Id="rId4" Type="http://schemas.openxmlformats.org/officeDocument/2006/relationships/hyperlink" Target="https://en.wikipedia.org/wiki/Dark_Energy_Spectroscopic_Instrumen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Dark_Energy_Spectroscopic_Instrumen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rxiv.org/abs/2503.14744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abs/2503.14744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arxiv.org/abs/1808.0595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9.wmf"/><Relationship Id="rId7" Type="http://schemas.openxmlformats.org/officeDocument/2006/relationships/image" Target="../media/image40.jpe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hyperlink" Target="https://www.katrin.kit.edu/" TargetMode="External"/><Relationship Id="rId5" Type="http://schemas.openxmlformats.org/officeDocument/2006/relationships/oleObject" Target="NULL"/><Relationship Id="rId10" Type="http://schemas.openxmlformats.org/officeDocument/2006/relationships/image" Target="../media/image41.jpeg"/><Relationship Id="rId9" Type="http://schemas.openxmlformats.org/officeDocument/2006/relationships/hyperlink" Target="https://doi.org/10.1126/science.adq9592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https://ptolemy.lngs.infn.it/" TargetMode="Externa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5.00808" TargetMode="External"/><Relationship Id="rId3" Type="http://schemas.openxmlformats.org/officeDocument/2006/relationships/image" Target="NULL"/><Relationship Id="rId7" Type="http://schemas.openxmlformats.org/officeDocument/2006/relationships/hyperlink" Target="https://arxiv.org/abs/1405.7654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NUL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06015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11878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809.03349" TargetMode="External"/><Relationship Id="rId4" Type="http://schemas.openxmlformats.org/officeDocument/2006/relationships/hyperlink" Target="https://arxiv.org/abs/1009.3932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8.wmf"/><Relationship Id="rId7" Type="http://schemas.openxmlformats.org/officeDocument/2006/relationships/image" Target="../media/image90.png"/><Relationship Id="rId12" Type="http://schemas.openxmlformats.org/officeDocument/2006/relationships/image" Target="../media/image92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wmf"/><Relationship Id="rId11" Type="http://schemas.openxmlformats.org/officeDocument/2006/relationships/hyperlink" Target="https://arxiv.org/abs/2203.07323" TargetMode="External"/><Relationship Id="rId5" Type="http://schemas.openxmlformats.org/officeDocument/2006/relationships/oleObject" Target="../embeddings/oleObject4.bin"/><Relationship Id="rId10" Type="http://schemas.openxmlformats.org/officeDocument/2006/relationships/hyperlink" Target="https://arxiv.org/abs/1602.04816" TargetMode="External"/><Relationship Id="rId9" Type="http://schemas.openxmlformats.org/officeDocument/2006/relationships/hyperlink" Target="https://arxiv.org/abs/1204.5379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rxiv.org/abs/1506.05266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405.06509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9.07294" TargetMode="External"/><Relationship Id="rId2" Type="http://schemas.openxmlformats.org/officeDocument/2006/relationships/hyperlink" Target="https://arxiv.org/abs/hep-ph/990136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jetpletters.ru/ps/1643/article_25089.pdf" TargetMode="Externa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6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13" Type="http://schemas.openxmlformats.org/officeDocument/2006/relationships/image" Target="../media/image390.png"/><Relationship Id="rId3" Type="http://schemas.openxmlformats.org/officeDocument/2006/relationships/image" Target="../media/image280.png"/><Relationship Id="rId7" Type="http://schemas.openxmlformats.org/officeDocument/2006/relationships/image" Target="../media/image64.png"/><Relationship Id="rId12" Type="http://schemas.openxmlformats.org/officeDocument/2006/relationships/image" Target="../media/image380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2.png"/><Relationship Id="rId11" Type="http://schemas.openxmlformats.org/officeDocument/2006/relationships/image" Target="../media/image370.png"/><Relationship Id="rId5" Type="http://schemas.openxmlformats.org/officeDocument/2006/relationships/image" Target="../media/image301.png"/><Relationship Id="rId10" Type="http://schemas.openxmlformats.org/officeDocument/2006/relationships/image" Target="../media/image360.png"/><Relationship Id="rId4" Type="http://schemas.openxmlformats.org/officeDocument/2006/relationships/image" Target="../media/image291.png"/><Relationship Id="rId9" Type="http://schemas.openxmlformats.org/officeDocument/2006/relationships/image" Target="../media/image6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0370-2693(85)91028-7" TargetMode="External"/><Relationship Id="rId5" Type="http://schemas.openxmlformats.org/officeDocument/2006/relationships/image" Target="../media/image7900.png"/><Relationship Id="rId4" Type="http://schemas.openxmlformats.org/officeDocument/2006/relationships/hyperlink" Target="https://arxiv.org/abs/hep-ph/0406014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../media/image84.jpg"/><Relationship Id="rId21" Type="http://schemas.openxmlformats.org/officeDocument/2006/relationships/image" Target="NULL"/><Relationship Id="rId34" Type="http://schemas.openxmlformats.org/officeDocument/2006/relationships/image" Target="../media/image82.jpg"/><Relationship Id="rId42" Type="http://schemas.openxmlformats.org/officeDocument/2006/relationships/image" Target="NULL"/><Relationship Id="rId7" Type="http://schemas.openxmlformats.org/officeDocument/2006/relationships/image" Target="../media/image72.jpg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../media/image81.jpg"/><Relationship Id="rId38" Type="http://schemas.openxmlformats.org/officeDocument/2006/relationships/image" Target="NULL"/><Relationship Id="rId2" Type="http://schemas.openxmlformats.org/officeDocument/2006/relationships/notesSlide" Target="../notesSlides/notesSlide9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../media/image77.jpg"/><Relationship Id="rId41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24" Type="http://schemas.openxmlformats.org/officeDocument/2006/relationships/image" Target="NULL"/><Relationship Id="rId32" Type="http://schemas.openxmlformats.org/officeDocument/2006/relationships/image" Target="../media/image80.jpg"/><Relationship Id="rId37" Type="http://schemas.openxmlformats.org/officeDocument/2006/relationships/image" Target="NULL"/><Relationship Id="rId40" Type="http://schemas.openxmlformats.org/officeDocument/2006/relationships/image" Target="../media/image85.jpg"/><Relationship Id="rId5" Type="http://schemas.openxmlformats.org/officeDocument/2006/relationships/image" Target="../media/image70.jpg"/><Relationship Id="rId23" Type="http://schemas.openxmlformats.org/officeDocument/2006/relationships/image" Target="NULL"/><Relationship Id="rId28" Type="http://schemas.openxmlformats.org/officeDocument/2006/relationships/image" Target="../media/image76.jpg"/><Relationship Id="rId36" Type="http://schemas.openxmlformats.org/officeDocument/2006/relationships/image" Target="NULL"/><Relationship Id="rId10" Type="http://schemas.openxmlformats.org/officeDocument/2006/relationships/image" Target="../media/image75.jpg"/><Relationship Id="rId19" Type="http://schemas.openxmlformats.org/officeDocument/2006/relationships/image" Target="NULL"/><Relationship Id="rId31" Type="http://schemas.openxmlformats.org/officeDocument/2006/relationships/image" Target="../media/image79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../media/image78.jpg"/><Relationship Id="rId35" Type="http://schemas.openxmlformats.org/officeDocument/2006/relationships/image" Target="../media/image83.jpg"/><Relationship Id="rId8" Type="http://schemas.openxmlformats.org/officeDocument/2006/relationships/image" Target="../media/image73.jpg"/><Relationship Id="rId3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3" Type="http://schemas.openxmlformats.org/officeDocument/2006/relationships/hyperlink" Target="https://arxiv.org/abs/2009.07294" TargetMode="External"/><Relationship Id="rId7" Type="http://schemas.openxmlformats.org/officeDocument/2006/relationships/image" Target="../media/image86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0.png"/><Relationship Id="rId5" Type="http://schemas.openxmlformats.org/officeDocument/2006/relationships/image" Target="../media/image840.png"/><Relationship Id="rId4" Type="http://schemas.openxmlformats.org/officeDocument/2006/relationships/image" Target="../media/image830.png"/><Relationship Id="rId9" Type="http://schemas.openxmlformats.org/officeDocument/2006/relationships/hyperlink" Target="https://arxiv.org/abs/hep-ph/0406014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3" Type="http://schemas.openxmlformats.org/officeDocument/2006/relationships/image" Target="../media/image1492.png"/><Relationship Id="rId12" Type="http://schemas.openxmlformats.org/officeDocument/2006/relationships/image" Target="../media/image1201.png"/><Relationship Id="rId2" Type="http://schemas.openxmlformats.org/officeDocument/2006/relationships/image" Target="../media/image6.png"/><Relationship Id="rId16" Type="http://schemas.openxmlformats.org/officeDocument/2006/relationships/hyperlink" Target="https://arxiv.org/abs/2503.07752" TargetMode="Externa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70.png"/><Relationship Id="rId5" Type="http://schemas.openxmlformats.org/officeDocument/2006/relationships/image" Target="../media/image93.png"/><Relationship Id="rId15" Type="http://schemas.openxmlformats.org/officeDocument/2006/relationships/image" Target="../media/image150.png"/><Relationship Id="rId10" Type="http://schemas.openxmlformats.org/officeDocument/2006/relationships/image" Target="../media/image1010.png"/><Relationship Id="rId4" Type="http://schemas.openxmlformats.org/officeDocument/2006/relationships/image" Target="../media/image870.png"/><Relationship Id="rId9" Type="http://schemas.openxmlformats.org/officeDocument/2006/relationships/image" Target="../media/image922.png"/><Relationship Id="rId1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3" Type="http://schemas.openxmlformats.org/officeDocument/2006/relationships/image" Target="../media/image95.png"/><Relationship Id="rId7" Type="http://schemas.openxmlformats.org/officeDocument/2006/relationships/image" Target="../media/image99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10" Type="http://schemas.openxmlformats.org/officeDocument/2006/relationships/image" Target="../media/image1700.png"/><Relationship Id="rId4" Type="http://schemas.openxmlformats.org/officeDocument/2006/relationships/image" Target="../media/image96.png"/><Relationship Id="rId9" Type="http://schemas.openxmlformats.org/officeDocument/2006/relationships/image" Target="../media/image130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51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341.png"/><Relationship Id="rId2" Type="http://schemas.openxmlformats.org/officeDocument/2006/relationships/image" Target="NULL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331.png"/><Relationship Id="rId5" Type="http://schemas.openxmlformats.org/officeDocument/2006/relationships/image" Target="../media/image101.png"/><Relationship Id="rId15" Type="http://schemas.openxmlformats.org/officeDocument/2006/relationships/image" Target="../media/image171.png"/><Relationship Id="rId10" Type="http://schemas.openxmlformats.org/officeDocument/2006/relationships/image" Target="../media/image320.png"/><Relationship Id="rId4" Type="http://schemas.openxmlformats.org/officeDocument/2006/relationships/hyperlink" Target="https://pdg.lbl.gov/2022/reviews/rpp2022-rev-neutrino-mixing.pdf" TargetMode="External"/><Relationship Id="rId9" Type="http://schemas.openxmlformats.org/officeDocument/2006/relationships/image" Target="../media/image168.png"/><Relationship Id="rId14" Type="http://schemas.openxmlformats.org/officeDocument/2006/relationships/image" Target="../media/image1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9.00178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arxiv.org/abs/2504.01669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0.11129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0.png"/><Relationship Id="rId4" Type="http://schemas.openxmlformats.org/officeDocument/2006/relationships/image" Target="../media/image31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/>
              <a:t>Hubble Deep Field</a:t>
            </a:r>
          </a:p>
        </p:txBody>
      </p:sp>
      <p:pic>
        <p:nvPicPr>
          <p:cNvPr id="300032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5901" y="215899"/>
            <a:ext cx="8785224" cy="367188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algn="ctr"/>
            <a:r>
              <a:rPr lang="en-US" sz="10500">
                <a:ln w="381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Neutrino</a:t>
            </a:r>
          </a:p>
          <a:p>
            <a:pPr algn="ctr"/>
            <a:r>
              <a:rPr lang="en-US" sz="10500" cap="none" spc="0">
                <a:ln w="381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Schoolbook" panose="02040604050505020304" pitchFamily="18" charset="0"/>
              </a:rPr>
              <a:t>Cosmology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 Physik, Garching</a:t>
            </a:r>
            <a:endParaRPr lang="en-US" sz="2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0" y="5001712"/>
            <a:ext cx="2405312" cy="114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78" y="4948685"/>
            <a:ext cx="2685874" cy="138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5001712"/>
            <a:ext cx="1440200" cy="1132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72" y="4981861"/>
            <a:ext cx="1512210" cy="11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Thermal Radiations</a:t>
            </a:r>
            <a:endParaRPr lang="en-US" sz="280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448272" y="1007647"/>
            <a:ext cx="2448280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968622" y="1007647"/>
            <a:ext cx="2016219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Bosons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056851" y="1007647"/>
            <a:ext cx="2016157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2448272" y="2591774"/>
                <a:ext cx="2448280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/>
                        </a:rPr>
                        <m:t>𝑔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en-US" sz="2000" b="1" i="1" smtClean="0">
                                  <a:latin typeface="Cambria Math"/>
                                </a:rPr>
                                <m:t>𝒑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en-US" sz="2000" b="1" i="1" smtClean="0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en-US" sz="2000" b="1" i="1">
                                          <a:latin typeface="Cambria Math"/>
                                        </a:rPr>
                                        <m:t>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en-US" sz="2000" b="0" i="1" smtClean="0">
                              <a:latin typeface="Cambria Math"/>
                            </a:rPr>
                            <m:t>±1</m:t>
                          </m:r>
                        </m:den>
                      </m:f>
                    </m:oMath>
                  </m:oMathPara>
                </a14:m>
                <a:endParaRPr lang="en-US" altLang="en-US" sz="2000" b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272" y="2591774"/>
                <a:ext cx="2448280" cy="86399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4016" y="2591774"/>
            <a:ext cx="2232248" cy="863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density  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r</a:t>
            </a: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44016" y="3527771"/>
            <a:ext cx="2232248" cy="863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 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7"/>
              <p:cNvSpPr>
                <a:spLocks noChangeArrowheads="1"/>
              </p:cNvSpPr>
              <p:nvPr/>
            </p:nvSpPr>
            <p:spPr bwMode="auto">
              <a:xfrm>
                <a:off x="2448271" y="3527997"/>
                <a:ext cx="6624291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altLang="en-US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7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271" y="3527997"/>
                <a:ext cx="6624291" cy="8639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44016" y="4463767"/>
            <a:ext cx="2232248" cy="863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Entropy density  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9"/>
              <p:cNvSpPr>
                <a:spLocks noChangeArrowheads="1"/>
              </p:cNvSpPr>
              <p:nvPr/>
            </p:nvSpPr>
            <p:spPr bwMode="auto">
              <a:xfrm>
                <a:off x="2448272" y="4463767"/>
                <a:ext cx="2448280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𝜌</m:t>
                          </m:r>
                          <m:r>
                            <a:rPr lang="en-US" alt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 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altLang="en-US" sz="2000" b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9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272" y="4463767"/>
                <a:ext cx="2448280" cy="863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8"/>
              <p:cNvSpPr>
                <a:spLocks noChangeArrowheads="1"/>
              </p:cNvSpPr>
              <p:nvPr/>
            </p:nvSpPr>
            <p:spPr bwMode="auto">
              <a:xfrm>
                <a:off x="2448148" y="2591548"/>
                <a:ext cx="2448280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/>
                        </a:rPr>
                        <m:t>𝑔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en-US" sz="2000" b="1" i="1" smtClean="0">
                                  <a:latin typeface="Cambria Math"/>
                                </a:rPr>
                                <m:t>𝒑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en-US" sz="2000" b="1" i="1" smtClean="0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en-US" sz="2000" b="1" i="1">
                                          <a:latin typeface="Cambria Math"/>
                                        </a:rPr>
                                        <m:t>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en-US" sz="2000" b="0" i="1" smtClean="0">
                              <a:latin typeface="Cambria Math"/>
                            </a:rPr>
                            <m:t>±1</m:t>
                          </m:r>
                        </m:den>
                      </m:f>
                    </m:oMath>
                  </m:oMathPara>
                </a14:m>
                <a:endParaRPr lang="en-US" altLang="en-US" sz="2000" b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148" y="2591548"/>
                <a:ext cx="2448280" cy="86399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 9"/>
          <p:cNvSpPr>
            <a:spLocks noChangeArrowheads="1"/>
          </p:cNvSpPr>
          <p:nvPr/>
        </p:nvSpPr>
        <p:spPr bwMode="auto">
          <a:xfrm>
            <a:off x="143892" y="2591548"/>
            <a:ext cx="2232248" cy="863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density  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r</a:t>
            </a: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6" name="Rectangle 21"/>
          <p:cNvSpPr>
            <a:spLocks noChangeArrowheads="1"/>
          </p:cNvSpPr>
          <p:nvPr/>
        </p:nvSpPr>
        <p:spPr bwMode="auto">
          <a:xfrm>
            <a:off x="144016" y="1655418"/>
            <a:ext cx="2232248" cy="863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density  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23"/>
              <p:cNvSpPr>
                <a:spLocks noChangeArrowheads="1"/>
              </p:cNvSpPr>
              <p:nvPr/>
            </p:nvSpPr>
            <p:spPr bwMode="auto">
              <a:xfrm>
                <a:off x="4968623" y="1655418"/>
                <a:ext cx="2016219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8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623" y="1655418"/>
                <a:ext cx="2016219" cy="86399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8"/>
              <p:cNvSpPr>
                <a:spLocks noChangeArrowheads="1"/>
              </p:cNvSpPr>
              <p:nvPr/>
            </p:nvSpPr>
            <p:spPr bwMode="auto">
              <a:xfrm>
                <a:off x="2448212" y="1655541"/>
                <a:ext cx="2448280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/>
                        </a:rPr>
                        <m:t>𝑔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en-US" sz="2000" b="1" i="1" smtClean="0">
                                  <a:latin typeface="Cambria Math"/>
                                </a:rPr>
                                <m:t>𝒑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en-US" sz="2000" b="1" i="1">
                                          <a:latin typeface="Cambria Math"/>
                                        </a:rPr>
                                        <m:t>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en-US" sz="2000" b="0" i="1" smtClean="0">
                              <a:latin typeface="Cambria Math"/>
                            </a:rPr>
                            <m:t>±1</m:t>
                          </m:r>
                        </m:den>
                      </m:f>
                    </m:oMath>
                  </m:oMathPara>
                </a14:m>
                <a:endParaRPr lang="en-US" altLang="en-US" sz="20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1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8212" y="1655541"/>
                <a:ext cx="2448280" cy="863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23"/>
              <p:cNvSpPr>
                <a:spLocks noChangeArrowheads="1"/>
              </p:cNvSpPr>
              <p:nvPr/>
            </p:nvSpPr>
            <p:spPr bwMode="auto">
              <a:xfrm>
                <a:off x="4968562" y="2591671"/>
                <a:ext cx="2016219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30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13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562" y="2591671"/>
                <a:ext cx="2016219" cy="86399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23"/>
              <p:cNvSpPr>
                <a:spLocks noChangeArrowheads="1"/>
              </p:cNvSpPr>
              <p:nvPr/>
            </p:nvSpPr>
            <p:spPr bwMode="auto">
              <a:xfrm>
                <a:off x="4968562" y="4463931"/>
                <a:ext cx="2016219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45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1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562" y="4463931"/>
                <a:ext cx="2016219" cy="86399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23"/>
              <p:cNvSpPr>
                <a:spLocks noChangeArrowheads="1"/>
              </p:cNvSpPr>
              <p:nvPr/>
            </p:nvSpPr>
            <p:spPr bwMode="auto">
              <a:xfrm>
                <a:off x="7056913" y="4463808"/>
                <a:ext cx="2016219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45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15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6913" y="4463808"/>
                <a:ext cx="2016219" cy="86399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23"/>
              <p:cNvSpPr>
                <a:spLocks noChangeArrowheads="1"/>
              </p:cNvSpPr>
              <p:nvPr/>
            </p:nvSpPr>
            <p:spPr bwMode="auto">
              <a:xfrm>
                <a:off x="7056913" y="2591548"/>
                <a:ext cx="2016219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30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16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6913" y="2591548"/>
                <a:ext cx="2016219" cy="86399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23"/>
              <p:cNvSpPr>
                <a:spLocks noChangeArrowheads="1"/>
              </p:cNvSpPr>
              <p:nvPr/>
            </p:nvSpPr>
            <p:spPr bwMode="auto">
              <a:xfrm>
                <a:off x="7056852" y="1655418"/>
                <a:ext cx="2016219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alt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17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6852" y="1655418"/>
                <a:ext cx="2016219" cy="86399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6485949" y="5760307"/>
                <a:ext cx="25871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/>
                  <a:t>Riemann Zeta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=1.2020569…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949" y="5760307"/>
                <a:ext cx="2587183" cy="707886"/>
              </a:xfrm>
              <a:prstGeom prst="rect">
                <a:avLst/>
              </a:prstGeom>
              <a:blipFill rotWithShape="1">
                <a:blip r:embed="rId13"/>
                <a:stretch>
                  <a:fillRect l="-2594" t="-4310" r="-1651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17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Present-Day Neutrino Density</a:t>
            </a:r>
            <a:endParaRPr lang="en-US" sz="2800"/>
          </a:p>
        </p:txBody>
      </p:sp>
      <p:sp>
        <p:nvSpPr>
          <p:cNvPr id="140" name="Rectangle 4"/>
          <p:cNvSpPr>
            <a:spLocks noChangeArrowheads="1"/>
          </p:cNvSpPr>
          <p:nvPr/>
        </p:nvSpPr>
        <p:spPr bwMode="auto">
          <a:xfrm>
            <a:off x="144016" y="791761"/>
            <a:ext cx="2808312" cy="1007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decoupling</a:t>
            </a:r>
          </a:p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(freeze out)</a:t>
            </a: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44016" y="1871993"/>
            <a:ext cx="2808312" cy="1007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Redshift of Fermi-Dirac</a:t>
            </a:r>
          </a:p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(“nothing</a:t>
            </a:r>
          </a:p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at freeze-out”)</a:t>
            </a:r>
          </a:p>
        </p:txBody>
      </p:sp>
      <p:sp>
        <p:nvSpPr>
          <p:cNvPr id="142" name="Rectangle 12"/>
          <p:cNvSpPr>
            <a:spLocks noChangeArrowheads="1"/>
          </p:cNvSpPr>
          <p:nvPr/>
        </p:nvSpPr>
        <p:spPr bwMode="auto">
          <a:xfrm>
            <a:off x="144016" y="2951989"/>
            <a:ext cx="2808312" cy="2015993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Electron-positron</a:t>
            </a:r>
          </a:p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annihilation beginning </a:t>
            </a:r>
          </a:p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 </a:t>
            </a: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</a:t>
            </a: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US" alt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0.511 MeV</a:t>
            </a:r>
          </a:p>
        </p:txBody>
      </p:sp>
      <p:sp>
        <p:nvSpPr>
          <p:cNvPr id="143" name="Rectangle 21"/>
          <p:cNvSpPr>
            <a:spLocks noChangeArrowheads="1"/>
          </p:cNvSpPr>
          <p:nvPr/>
        </p:nvSpPr>
        <p:spPr bwMode="auto">
          <a:xfrm>
            <a:off x="144016" y="5039982"/>
            <a:ext cx="2808312" cy="1367995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Redshift of</a:t>
            </a:r>
          </a:p>
          <a:p>
            <a:pPr algn="l">
              <a:defRPr/>
            </a:pPr>
            <a:r>
              <a:rPr lang="en-US" alt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and photon</a:t>
            </a:r>
          </a:p>
          <a:p>
            <a:pPr algn="l">
              <a:defRPr/>
            </a:pPr>
            <a:r>
              <a:rPr lang="en-US" alt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distributions</a:t>
            </a:r>
          </a:p>
          <a:p>
            <a:pPr algn="l">
              <a:defRPr/>
            </a:pPr>
            <a:r>
              <a:rPr lang="en-US" alt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today we have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5"/>
              <p:cNvSpPr>
                <a:spLocks noChangeArrowheads="1"/>
              </p:cNvSpPr>
              <p:nvPr/>
            </p:nvSpPr>
            <p:spPr bwMode="auto">
              <a:xfrm>
                <a:off x="3024336" y="791761"/>
                <a:ext cx="6048673" cy="1007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Γ</m:t>
                    </m:r>
                  </m:oMath>
                </a14:m>
                <a:endParaRPr lang="en-US" altLang="en-US" sz="2000">
                  <a:solidFill>
                    <a:srgbClr val="4D4D4D"/>
                  </a:solidFill>
                  <a:latin typeface="+mj-lt"/>
                </a:endParaRPr>
              </a:p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𝑇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≈2.4 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en-US" altLang="en-US" sz="2000">
                    <a:solidFill>
                      <a:schemeClr val="tx1"/>
                    </a:solidFill>
                    <a:latin typeface="+mj-lt"/>
                  </a:rPr>
                  <a:t>    </a:t>
                </a:r>
                <a:r>
                  <a:rPr lang="en-US" altLang="en-US" sz="2000" b="0">
                    <a:solidFill>
                      <a:srgbClr val="003399"/>
                    </a:solidFill>
                    <a:latin typeface="+mj-lt"/>
                    <a:sym typeface="Symbol" pitchFamily="18" charset="2"/>
                  </a:rPr>
                  <a:t>(electron flavor)</a:t>
                </a:r>
              </a:p>
              <a:p>
                <a:pPr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𝑇</m:t>
                    </m:r>
                    <m:r>
                      <a:rPr lang="en-US" altLang="en-US" sz="2000" i="1" smtClean="0">
                        <a:solidFill>
                          <a:schemeClr val="tx1"/>
                        </a:solidFill>
                        <a:latin typeface="Cambria Math"/>
                      </a:rPr>
                      <m:t>≈3.7 </m:t>
                    </m:r>
                    <m:r>
                      <m:rPr>
                        <m:sty m:val="p"/>
                      </m:rPr>
                      <a:rPr lang="en-US" altLang="en-US" sz="2000" i="0">
                        <a:solidFill>
                          <a:schemeClr val="tx1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en-US" altLang="en-US" sz="2000">
                    <a:solidFill>
                      <a:schemeClr val="tx1"/>
                    </a:solidFill>
                  </a:rPr>
                  <a:t>    </a:t>
                </a:r>
                <a:r>
                  <a:rPr lang="en-US" altLang="en-US" sz="2000" b="0">
                    <a:solidFill>
                      <a:srgbClr val="003399"/>
                    </a:solidFill>
                    <a:latin typeface="+mj-lt"/>
                    <a:sym typeface="Symbol" pitchFamily="18" charset="2"/>
                  </a:rPr>
                  <a:t>(other flavors)</a:t>
                </a:r>
                <a:endParaRPr lang="en-US" altLang="en-US" sz="2000" b="0">
                  <a:solidFill>
                    <a:srgbClr val="003399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4336" y="791761"/>
                <a:ext cx="6048673" cy="1007996"/>
              </a:xfrm>
              <a:prstGeom prst="rect">
                <a:avLst/>
              </a:prstGeom>
              <a:blipFill rotWithShape="1">
                <a:blip r:embed="rId3"/>
                <a:stretch>
                  <a:fillRect b="-10180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8"/>
              <p:cNvSpPr>
                <a:spLocks noChangeArrowheads="1"/>
              </p:cNvSpPr>
              <p:nvPr/>
            </p:nvSpPr>
            <p:spPr bwMode="auto">
              <a:xfrm>
                <a:off x="3024459" y="1871767"/>
                <a:ext cx="6048673" cy="1007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</m:t>
                      </m:r>
                      <m:f>
                        <m:f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alt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bar>
                            </m:sub>
                          </m:sSub>
                        </m:num>
                        <m:den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altLang="en-US" sz="2000" b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50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4459" y="1871767"/>
                <a:ext cx="6048673" cy="10079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0"/>
              <p:cNvSpPr>
                <a:spLocks noChangeArrowheads="1"/>
              </p:cNvSpPr>
              <p:nvPr/>
            </p:nvSpPr>
            <p:spPr bwMode="auto">
              <a:xfrm>
                <a:off x="6048780" y="1871767"/>
                <a:ext cx="2448272" cy="10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Temperature</a:t>
                </a:r>
              </a:p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scales with redshift</a:t>
                </a:r>
              </a:p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d>
                        <m:d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altLang="en-US" sz="2000" b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5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8780" y="1871767"/>
                <a:ext cx="2448272" cy="1007996"/>
              </a:xfrm>
              <a:prstGeom prst="rect">
                <a:avLst/>
              </a:prstGeom>
              <a:blipFill rotWithShape="1">
                <a:blip r:embed="rId5"/>
                <a:stretch>
                  <a:fillRect l="-2488" t="-4242" b="-36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3" name="Object 14"/>
          <p:cNvGraphicFramePr>
            <a:graphicFrameLocks noChangeAspect="1"/>
          </p:cNvGraphicFramePr>
          <p:nvPr/>
        </p:nvGraphicFramePr>
        <p:xfrm>
          <a:off x="4536504" y="1073913"/>
          <a:ext cx="144016" cy="29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68" imgH="317225" progId="Equation.3">
                  <p:embed/>
                </p:oleObj>
              </mc:Choice>
              <mc:Fallback>
                <p:oleObj name="Equation" r:id="rId6" imgW="152268" imgH="317225" progId="Equation.3">
                  <p:embed/>
                  <p:pic>
                    <p:nvPicPr>
                      <p:cNvPr id="15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504" y="1073913"/>
                        <a:ext cx="144016" cy="299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3"/>
              <p:cNvSpPr>
                <a:spLocks noChangeArrowheads="1"/>
              </p:cNvSpPr>
              <p:nvPr/>
            </p:nvSpPr>
            <p:spPr bwMode="auto">
              <a:xfrm>
                <a:off x="3024292" y="2952204"/>
                <a:ext cx="6048673" cy="20159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algn="l">
                  <a:buFontTx/>
                  <a:buChar char="•"/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 QED plasma is “strongly” coupled</a:t>
                </a:r>
              </a:p>
              <a:p>
                <a:pPr algn="l">
                  <a:buFontTx/>
                  <a:buChar char="•"/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 Stays in thermal equilibrium (adiabatic process)</a:t>
                </a:r>
              </a:p>
              <a:p>
                <a:pPr algn="l">
                  <a:buFontTx/>
                  <a:buChar char="•"/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 Entropy of e</a:t>
                </a:r>
                <a:r>
                  <a:rPr lang="en-US" altLang="en-US" sz="2400" baseline="30000">
                    <a:solidFill>
                      <a:srgbClr val="003399"/>
                    </a:solidFill>
                  </a:rPr>
                  <a:t>+</a:t>
                </a:r>
                <a:r>
                  <a:rPr lang="en-US" altLang="en-US" sz="2000" b="0">
                    <a:solidFill>
                      <a:srgbClr val="003399"/>
                    </a:solidFill>
                  </a:rPr>
                  <a:t>e</a:t>
                </a:r>
                <a:r>
                  <a:rPr lang="en-US" altLang="en-US" sz="2400" baseline="30000">
                    <a:solidFill>
                      <a:srgbClr val="003399"/>
                    </a:solidFill>
                    <a:latin typeface="Symbol" pitchFamily="18" charset="2"/>
                  </a:rPr>
                  <a:t>-</a:t>
                </a:r>
                <a:r>
                  <a:rPr lang="en-US" altLang="en-US" sz="2000" b="0">
                    <a:solidFill>
                      <a:srgbClr val="003399"/>
                    </a:solidFill>
                  </a:rPr>
                  <a:t> transfered to photons 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   </m:t>
                      </m:r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</m:sub>
                      </m:sSub>
                      <m:sSubSup>
                        <m:sSubSup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bSup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before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</m:sub>
                      </m:sSub>
                      <m:sSubSup>
                        <m:sSubSupPr>
                          <m:ctrlP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bSup>
                      <m:sSub>
                        <m:sSubPr>
                          <m:ctrlPr>
                            <a:rPr lang="en-US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after</m:t>
                          </m:r>
                        </m:sub>
                      </m:sSub>
                    </m:oMath>
                  </m:oMathPara>
                </a14:m>
                <a:endParaRPr lang="en-US" altLang="en-US" sz="2000" b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59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4292" y="2952204"/>
                <a:ext cx="6048673" cy="2015993"/>
              </a:xfrm>
              <a:prstGeom prst="rect">
                <a:avLst/>
              </a:prstGeom>
              <a:blipFill rotWithShape="1">
                <a:blip r:embed="rId8"/>
                <a:stretch>
                  <a:fillRect l="-905" t="-1502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/>
              <p:cNvSpPr txBox="1"/>
              <p:nvPr/>
            </p:nvSpPr>
            <p:spPr>
              <a:xfrm>
                <a:off x="3096302" y="4334039"/>
                <a:ext cx="1402948" cy="57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/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⏞"/>
                        <m:pos m:val="top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latin typeface="Cambria Math"/>
                          </a:rPr>
                          <m:t>2+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7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8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4=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groupCh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60" name="TextBox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302" y="4334039"/>
                <a:ext cx="1402948" cy="57342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/>
              <p:cNvSpPr txBox="1"/>
              <p:nvPr/>
            </p:nvSpPr>
            <p:spPr>
              <a:xfrm>
                <a:off x="5184592" y="4439742"/>
                <a:ext cx="380040" cy="419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/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⏞"/>
                        <m:pos m:val="top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e>
                    </m:groupCh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61" name="TextBox 1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592" y="4439742"/>
                <a:ext cx="380040" cy="419987"/>
              </a:xfrm>
              <a:prstGeom prst="rect">
                <a:avLst/>
              </a:prstGeom>
              <a:blipFill rotWithShape="1">
                <a:blip r:embed="rId10"/>
                <a:stretch>
                  <a:fillRect t="-27536" r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tangle 161"/>
              <p:cNvSpPr/>
              <p:nvPr/>
            </p:nvSpPr>
            <p:spPr>
              <a:xfrm>
                <a:off x="6552782" y="4032067"/>
                <a:ext cx="2534155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bSup>
                      <m:sSub>
                        <m:sSubPr>
                          <m:ctrlP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before</m:t>
                          </m:r>
                        </m:sub>
                      </m:sSub>
                      <m:r>
                        <a:rPr lang="en-US" altLang="en-US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altLang="en-US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sSubSup>
                        <m:sSubSupPr>
                          <m:ctrlP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bSup>
                      <m:sSub>
                        <m:sSubPr>
                          <m:ctrlPr>
                            <a:rPr lang="en-US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after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2" name="Rectangle 1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2" y="4032067"/>
                <a:ext cx="2534155" cy="61651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/>
              <p:cNvSpPr txBox="1"/>
              <p:nvPr/>
            </p:nvSpPr>
            <p:spPr>
              <a:xfrm>
                <a:off x="6191347" y="3744027"/>
                <a:ext cx="702435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sz="6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3" name="TextBox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347" y="3744027"/>
                <a:ext cx="702435" cy="110799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22"/>
              <p:cNvSpPr>
                <a:spLocks noChangeArrowheads="1"/>
              </p:cNvSpPr>
              <p:nvPr/>
            </p:nvSpPr>
            <p:spPr bwMode="auto">
              <a:xfrm>
                <a:off x="3020037" y="5040207"/>
                <a:ext cx="6048673" cy="1367995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defRPr/>
                </a:pPr>
                <a:r>
                  <a:rPr lang="en-US" alt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𝜈</m:t>
                        </m:r>
                        <m:bar>
                          <m:barPr>
                            <m:pos m:val="top"/>
                            <m:ctrlPr>
                              <a:rPr lang="en-US" altLang="en-US" sz="2000" b="0" i="1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altLang="en-US" sz="2000" b="0" i="1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sub>
                    </m:sSub>
                    <m:d>
                      <m:d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alt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flavor</m:t>
                        </m:r>
                      </m:e>
                    </m:d>
                    <m:r>
                      <a:rPr lang="en-US" alt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11</m:t>
                        </m:r>
                      </m:den>
                    </m:f>
                    <m:r>
                      <a:rPr lang="en-US" alt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alt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𝛾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11</m:t>
                        </m:r>
                      </m:den>
                    </m:f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𝛾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≈112 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c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alt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>
                  <a:defRPr/>
                </a:pPr>
                <a:endParaRPr lang="en-US" altLang="en-US" sz="4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>
                  <a:defRPr/>
                </a:pPr>
                <a:r>
                  <a:rPr lang="en-US" alt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000" b="0" i="1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11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lin"/>
                            <m:ctrlPr>
                              <a:rPr lang="en-US" altLang="en-US" sz="2000" b="0" i="1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2000" b="0" i="1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sz="2000" b="0" i="1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𝛾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≈1.95 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K</m:t>
                    </m:r>
                  </m:oMath>
                </a14:m>
                <a:r>
                  <a:rPr lang="en-US" alt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for massless neutrinos</a:t>
                </a:r>
              </a:p>
            </p:txBody>
          </p:sp>
        </mc:Choice>
        <mc:Fallback xmlns="">
          <p:sp>
            <p:nvSpPr>
              <p:cNvPr id="168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0037" y="5040207"/>
                <a:ext cx="6048673" cy="136799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7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Photon Heating by Electron-Positron Annihilation</a:t>
            </a:r>
            <a:endParaRPr lang="en-US" sz="2800"/>
          </a:p>
        </p:txBody>
      </p:sp>
      <p:pic>
        <p:nvPicPr>
          <p:cNvPr id="1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4" y="647998"/>
            <a:ext cx="6020170" cy="573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4176465" y="6101978"/>
            <a:ext cx="1224136" cy="431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n-US">
                <a:latin typeface="Helvetica" pitchFamily="34" charset="0"/>
              </a:rPr>
              <a:t>T</a:t>
            </a:r>
            <a:r>
              <a:rPr lang="en-US" altLang="en-US" sz="2300" baseline="-25000">
                <a:latin typeface="Symbol" pitchFamily="18" charset="2"/>
              </a:rPr>
              <a:t>g</a:t>
            </a:r>
            <a:r>
              <a:rPr lang="en-US" altLang="en-US">
                <a:latin typeface="Helvetica" pitchFamily="34" charset="0"/>
              </a:rPr>
              <a:t> (MeV)</a:t>
            </a: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5841650" y="1250996"/>
            <a:ext cx="1296144" cy="431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" name="Line 8"/>
          <p:cNvSpPr>
            <a:spLocks noChangeShapeType="1"/>
          </p:cNvSpPr>
          <p:nvPr/>
        </p:nvSpPr>
        <p:spPr bwMode="auto">
          <a:xfrm>
            <a:off x="5832682" y="1700994"/>
            <a:ext cx="864096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2615472" y="1223677"/>
                <a:ext cx="3293530" cy="864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0033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003399"/>
                                      </a:solidFill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003399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en-US" sz="2000" b="0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=1.401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000" b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472" y="1223677"/>
                <a:ext cx="3293530" cy="86478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38129" y="5040207"/>
                <a:ext cx="5744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129" y="5040207"/>
                <a:ext cx="574453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4752532" y="5400257"/>
            <a:ext cx="822" cy="28804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Cosmic radiation density after e</a:t>
            </a:r>
            <a:r>
              <a:rPr lang="en-US" altLang="en-US" sz="2400" baseline="30000">
                <a:latin typeface="Symbol" pitchFamily="18" charset="2"/>
              </a:rPr>
              <a:t>+</a:t>
            </a:r>
            <a:r>
              <a:rPr lang="en-US" altLang="en-US"/>
              <a:t>e</a:t>
            </a:r>
            <a:r>
              <a:rPr lang="en-US" altLang="en-US" sz="2000" baseline="30000">
                <a:latin typeface="Symbol" pitchFamily="18" charset="2"/>
              </a:rPr>
              <a:t>-</a:t>
            </a:r>
            <a:r>
              <a:rPr lang="en-US" altLang="en-US"/>
              <a:t> annihilation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144016" y="647597"/>
                <a:ext cx="8928993" cy="576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t" anchorCtr="0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Radiation density for  </a:t>
                </a:r>
                <a:r>
                  <a:rPr lang="en-US" altLang="en-US" b="0" dirty="0" err="1">
                    <a:solidFill>
                      <a:srgbClr val="003399"/>
                    </a:solidFill>
                    <a:latin typeface="+mn-lt"/>
                  </a:rPr>
                  <a:t>N</a:t>
                </a:r>
                <a:r>
                  <a:rPr lang="en-US" altLang="en-US" sz="2400" b="0" baseline="-25000" dirty="0" err="1">
                    <a:solidFill>
                      <a:srgbClr val="003399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altLang="en-US" sz="2800" b="0" baseline="-25000" dirty="0">
                    <a:solidFill>
                      <a:srgbClr val="003399"/>
                    </a:solidFill>
                    <a:latin typeface="+mn-lt"/>
                  </a:rPr>
                  <a:t> </a:t>
                </a:r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= 3  standard neutrino flavors</a:t>
                </a:r>
              </a:p>
              <a:p>
                <a:pPr algn="l"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rad</m:t>
                          </m:r>
                        </m:sub>
                      </m:sSub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15</m:t>
                          </m:r>
                        </m:den>
                      </m:f>
                      <m:d>
                        <m:d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  <m:r>
                        <a:rPr lang="en-US" alt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1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𝐍</m:t>
                              </m:r>
                            </m:e>
                            <m:sub>
                              <m:r>
                                <a:rPr lang="en-US" altLang="en-US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altLang="en-US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Cosmic radiation density is expressed in terms of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“effective number of thermally excited neutrino species” </a:t>
                </a:r>
                <a:r>
                  <a:rPr lang="en-US" altLang="en-US" b="0" dirty="0">
                    <a:solidFill>
                      <a:srgbClr val="C00000"/>
                    </a:solidFill>
                    <a:latin typeface="+mn-lt"/>
                  </a:rPr>
                  <a:t>N</a:t>
                </a:r>
                <a:r>
                  <a:rPr lang="en-US" altLang="en-US" sz="2800" b="0" baseline="-25000" dirty="0">
                    <a:solidFill>
                      <a:srgbClr val="C00000"/>
                    </a:solidFill>
                    <a:latin typeface="+mn-lt"/>
                  </a:rPr>
                  <a:t>eff</a:t>
                </a:r>
              </a:p>
              <a:p>
                <a:pPr eaLnBrk="1" hangingPunct="1"/>
                <a:endParaRPr lang="en-US" altLang="en-US" sz="1000" b="0" i="1" dirty="0">
                  <a:latin typeface="+mn-lt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b="0">
                              <a:latin typeface="Cambria Math"/>
                            </a:rPr>
                            <m:t>rad</m:t>
                          </m:r>
                        </m:sub>
                      </m:sSub>
                      <m:r>
                        <a:rPr lang="en-US" altLang="en-US" b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𝐍</m:t>
                              </m:r>
                            </m:e>
                            <m:sub>
                              <m:r>
                                <a:rPr lang="en-US" altLang="en-US" b="1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𝐞𝐟𝐟</m:t>
                              </m:r>
                            </m:sub>
                          </m:sSub>
                          <m:r>
                            <a:rPr lang="en-US" alt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>
                                  <a:latin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altLang="en-US" b="0">
                                  <a:latin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en-US" b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>
                                          <a:latin typeface="Cambria Math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altLang="en-US" b="0">
                                          <a:latin typeface="Cambria Math"/>
                                        </a:rPr>
                                        <m:t>11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>
                                      <a:latin typeface="Cambria Math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altLang="en-US" b="0" i="1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en-US" b="0" i="1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alt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𝐍</m:t>
                              </m:r>
                            </m:e>
                            <m:sub>
                              <m:r>
                                <a:rPr lang="en-US" alt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𝐞𝐟𝐟</m:t>
                              </m:r>
                            </m:sub>
                          </m:sSub>
                          <m:r>
                            <a:rPr lang="en-US" altLang="en-US" b="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0.2271</m:t>
                          </m:r>
                        </m:e>
                      </m:d>
                      <m:sSub>
                        <m:sSubPr>
                          <m:ctrlPr>
                            <a:rPr lang="en-US" alt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en-US" b="0" i="1"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N</a:t>
                </a:r>
                <a:r>
                  <a:rPr lang="en-US" altLang="en-US" sz="2800" b="0" baseline="-25000" dirty="0">
                    <a:solidFill>
                      <a:srgbClr val="003399"/>
                    </a:solidFill>
                    <a:latin typeface="+mn-lt"/>
                  </a:rPr>
                  <a:t>eff </a:t>
                </a:r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is a measure for the radiation density, not necessarily related to neutrinos</a:t>
                </a:r>
              </a:p>
              <a:p>
                <a:pPr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Residual neutrino heating by </a:t>
                </a:r>
                <a:r>
                  <a:rPr lang="en-US" altLang="en-US" b="0" dirty="0" err="1">
                    <a:solidFill>
                      <a:srgbClr val="003399"/>
                    </a:solidFill>
                    <a:latin typeface="+mn-lt"/>
                  </a:rPr>
                  <a:t>e</a:t>
                </a:r>
                <a:r>
                  <a:rPr lang="en-US" altLang="en-US" sz="2800" b="0" baseline="30000" dirty="0" err="1">
                    <a:solidFill>
                      <a:srgbClr val="003399"/>
                    </a:solidFill>
                    <a:latin typeface="+mn-lt"/>
                  </a:rPr>
                  <a:t>+</a:t>
                </a:r>
                <a:r>
                  <a:rPr lang="en-US" altLang="en-US" b="0" dirty="0" err="1">
                    <a:solidFill>
                      <a:srgbClr val="003399"/>
                    </a:solidFill>
                    <a:latin typeface="+mn-lt"/>
                  </a:rPr>
                  <a:t>e</a:t>
                </a:r>
                <a:r>
                  <a:rPr lang="en-US" altLang="en-US" sz="2800" b="0" baseline="30000" dirty="0">
                    <a:solidFill>
                      <a:srgbClr val="003399"/>
                    </a:solidFill>
                    <a:latin typeface="+mn-lt"/>
                  </a:rPr>
                  <a:t>-</a:t>
                </a:r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 annihilation and corrections for plasma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effects and neutrino flavor oscillations implies</a:t>
                </a:r>
              </a:p>
              <a:p>
                <a:pPr eaLnBrk="1" hangingPunct="1"/>
                <a:endParaRPr lang="en-US" altLang="en-US" sz="1000" b="0" i="1" dirty="0">
                  <a:solidFill>
                    <a:srgbClr val="003399"/>
                  </a:solidFill>
                  <a:latin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en-US" b="0" i="1" smtClean="0">
                        <a:solidFill>
                          <a:srgbClr val="003399"/>
                        </a:solidFill>
                        <a:latin typeface="Cambria Math"/>
                      </a:rPr>
                      <m:t>    </m:t>
                    </m:r>
                    <m:sSub>
                      <m:sSubPr>
                        <m:ctrlP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eff</m:t>
                        </m:r>
                      </m:sub>
                    </m:sSub>
                    <m:r>
                      <a:rPr lang="en-US" alt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=3.04</m:t>
                    </m:r>
                    <m:r>
                      <a:rPr lang="en-US" alt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40(2)</m:t>
                    </m:r>
                  </m:oMath>
                </a14:m>
                <a:r>
                  <a:rPr lang="en-US" altLang="en-US" b="0" dirty="0">
                    <a:solidFill>
                      <a:srgbClr val="C00000"/>
                    </a:solidFill>
                    <a:latin typeface="+mn-lt"/>
                  </a:rPr>
                  <a:t>           Standard value</a:t>
                </a:r>
              </a:p>
              <a:p>
                <a:pPr eaLnBrk="1" hangingPunct="1"/>
                <a:endParaRPr lang="en-US" altLang="en-US" sz="1000" b="0" dirty="0">
                  <a:solidFill>
                    <a:srgbClr val="C00000"/>
                  </a:solidFill>
                  <a:latin typeface="+mn-lt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/>
                            </a:rPr>
                            <m:t>   </m:t>
                          </m:r>
                          <m:r>
                            <a:rPr lang="en-US" altLang="en-US" b="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b="0">
                              <a:latin typeface="Cambria Math"/>
                            </a:rPr>
                            <m:t>rad</m:t>
                          </m:r>
                        </m:sub>
                      </m:sSub>
                      <m:r>
                        <a:rPr lang="en-US" altLang="en-US" b="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>
                              <a:latin typeface="Cambria Math"/>
                            </a:rPr>
                            <m:t>1+</m:t>
                          </m:r>
                          <m:r>
                            <a:rPr lang="en-US" altLang="en-US" b="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0.6918</m:t>
                          </m:r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>
                                  <a:latin typeface="Cambria Math"/>
                                </a:rPr>
                                <m:t>0.2271</m:t>
                              </m:r>
                              <m:r>
                                <a:rPr lang="en-US" alt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b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eff</m:t>
                              </m:r>
                            </m:sub>
                          </m:sSub>
                        </m:e>
                      </m:d>
                      <m:r>
                        <a:rPr lang="en-US" altLang="en-US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en-US" b="0" i="1"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Of course, the number of known neutrino species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en-US" altLang="en-US" b="0" i="1" smtClean="0">
                        <a:solidFill>
                          <a:srgbClr val="003399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en-US" b="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en-US" b="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 is exactly 3</a:t>
                </a:r>
                <a:endParaRPr lang="en-US" altLang="en-US" sz="1800" b="0" dirty="0">
                  <a:solidFill>
                    <a:srgbClr val="003399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647597"/>
                <a:ext cx="8928993" cy="5760800"/>
              </a:xfrm>
              <a:prstGeom prst="rect">
                <a:avLst/>
              </a:prstGeom>
              <a:blipFill>
                <a:blip r:embed="rId2"/>
                <a:stretch>
                  <a:fillRect l="-820" t="-635" b="-63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4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Precision Calculations of Neff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367697"/>
            <a:ext cx="8929240" cy="4439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59111" y="791617"/>
                <a:ext cx="2684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altLang="en-US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𝐞𝐟𝐟</m:t>
                        </m:r>
                      </m:sub>
                    </m:sSub>
                    <m:r>
                      <a:rPr lang="en-US" altLang="en-US" sz="2400" b="1" i="1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400" b="1" i="1">
                        <a:solidFill>
                          <a:srgbClr val="C00000"/>
                        </a:solidFill>
                        <a:latin typeface="Cambria Math"/>
                      </a:rPr>
                      <m:t>𝟑</m:t>
                    </m:r>
                    <m:r>
                      <a:rPr lang="en-US" altLang="en-US" sz="2400" b="1" i="1">
                        <a:solidFill>
                          <a:srgbClr val="C00000"/>
                        </a:solidFill>
                        <a:latin typeface="Cambria Math"/>
                      </a:rPr>
                      <m:t>.</m:t>
                    </m:r>
                    <m:r>
                      <a:rPr lang="en-US" altLang="en-US" sz="2400" b="1" i="1">
                        <a:solidFill>
                          <a:srgbClr val="C00000"/>
                        </a:solidFill>
                        <a:latin typeface="Cambria Math"/>
                      </a:rPr>
                      <m:t>𝟎𝟒𝟒𝟎</m:t>
                    </m:r>
                    <m:r>
                      <a:rPr lang="en-US" alt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400" b="1" dirty="0">
                    <a:solidFill>
                      <a:srgbClr val="C00000"/>
                    </a:solidFill>
                  </a:rPr>
                  <a:t> </a:t>
                </a:r>
                <a:endParaRPr lang="en-US" sz="2400" b="1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111" y="791617"/>
                <a:ext cx="2684709" cy="461665"/>
              </a:xfrm>
              <a:prstGeom prst="rect">
                <a:avLst/>
              </a:prstGeom>
              <a:blipFill>
                <a:blip r:embed="rId3"/>
                <a:stretch>
                  <a:fillRect l="-68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hlinkClick r:id="rId4"/>
          </p:cNvPr>
          <p:cNvSpPr/>
          <p:nvPr/>
        </p:nvSpPr>
        <p:spPr>
          <a:xfrm>
            <a:off x="2297929" y="6048347"/>
            <a:ext cx="4643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Drewes et al., https://arxiv.org/abs/2411.14091</a:t>
            </a:r>
          </a:p>
        </p:txBody>
      </p:sp>
    </p:spTree>
    <p:extLst>
      <p:ext uri="{BB962C8B-B14F-4D97-AF65-F5344CB8AC3E}">
        <p14:creationId xmlns:p14="http://schemas.microsoft.com/office/powerpoint/2010/main" val="16320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Measured Cosmic Radiation Density</a:t>
            </a:r>
            <a:endParaRPr lang="en-US" sz="3600" baseline="-25000"/>
          </a:p>
        </p:txBody>
      </p:sp>
      <p:sp>
        <p:nvSpPr>
          <p:cNvPr id="6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2" y="885594"/>
            <a:ext cx="9217023" cy="6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J. Lesgourgues &amp; L. Verde, Neutrinos in Cosmology, in: Review of Particle Properties, 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https://pdg.lbl.gov/2024/reviews/rpp2024-rev-neutrinos-in-cosmology.pdf</a:t>
            </a:r>
          </a:p>
        </p:txBody>
      </p:sp>
      <p:sp>
        <p:nvSpPr>
          <p:cNvPr id="7" name="TextBox 6">
            <a:hlinkClick r:id="rId4"/>
          </p:cNvPr>
          <p:cNvSpPr txBox="1"/>
          <p:nvPr/>
        </p:nvSpPr>
        <p:spPr>
          <a:xfrm>
            <a:off x="4563112" y="3477483"/>
            <a:ext cx="4438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[24] Planck 2018, https://arxiv.org/abs/1807.06209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8" y="1640470"/>
            <a:ext cx="8811243" cy="1909023"/>
          </a:xfrm>
          <a:prstGeom prst="rect">
            <a:avLst/>
          </a:prstGeom>
        </p:spPr>
      </p:pic>
      <p:sp>
        <p:nvSpPr>
          <p:cNvPr id="9" name="Rectangle 8">
            <a:hlinkClick r:id="rId6"/>
          </p:cNvPr>
          <p:cNvSpPr/>
          <p:nvPr/>
        </p:nvSpPr>
        <p:spPr>
          <a:xfrm>
            <a:off x="1" y="4248097"/>
            <a:ext cx="9217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Constraints on Neutrino Physics from DESI DR2 BAO and DR1 Full Shape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https://arxiv.org/abs/2503.14744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912" y="5111135"/>
            <a:ext cx="238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DESI DR2 BAO + CMB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80522" y="5112217"/>
                <a:ext cx="15284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/>
                  <a:t>CDM + Neff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2" y="5112217"/>
                <a:ext cx="1528495" cy="400110"/>
              </a:xfrm>
              <a:prstGeom prst="rect">
                <a:avLst/>
              </a:prstGeom>
              <a:blipFill>
                <a:blip r:embed="rId7"/>
                <a:stretch>
                  <a:fillRect t="-9231" r="-438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215902" y="5112217"/>
            <a:ext cx="8713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5902" y="5472267"/>
            <a:ext cx="8713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70958" y="5093428"/>
                <a:ext cx="2136547" cy="412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3.23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−0.34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+0.35</m:t>
                        </m:r>
                      </m:sup>
                    </m:sSubSup>
                  </m:oMath>
                </a14:m>
                <a:r>
                  <a:rPr lang="en-US" sz="2000" b="0"/>
                  <a:t> (95% CL)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958" y="5093428"/>
                <a:ext cx="2136547" cy="412485"/>
              </a:xfrm>
              <a:prstGeom prst="rect">
                <a:avLst/>
              </a:prstGeom>
              <a:blipFill>
                <a:blip r:embed="rId8"/>
                <a:stretch>
                  <a:fillRect t="-5970" r="-2000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2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>
            <a:spLocks noChangeAspect="1"/>
          </p:cNvSpPr>
          <p:nvPr/>
        </p:nvSpPr>
        <p:spPr>
          <a:xfrm>
            <a:off x="2880372" y="2303907"/>
            <a:ext cx="576000" cy="57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/>
              <a:t>Two or four components?</a:t>
            </a:r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 rot="16200000">
            <a:off x="2952352" y="143973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47" name="TextBox 46"/>
          <p:cNvSpPr txBox="1"/>
          <p:nvPr/>
        </p:nvSpPr>
        <p:spPr>
          <a:xfrm>
            <a:off x="2859814" y="129568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Spin</a:t>
            </a:r>
          </a:p>
        </p:txBody>
      </p:sp>
      <p:sp>
        <p:nvSpPr>
          <p:cNvPr id="29" name="AutoShape 18"/>
          <p:cNvSpPr>
            <a:spLocks noChangeArrowheads="1"/>
          </p:cNvSpPr>
          <p:nvPr/>
        </p:nvSpPr>
        <p:spPr bwMode="auto">
          <a:xfrm rot="5400000" flipH="1">
            <a:off x="3096372" y="172781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880272" y="4680237"/>
            <a:ext cx="576000" cy="57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 rot="16200000">
            <a:off x="2952252" y="381606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32" name="TextBox 31"/>
          <p:cNvSpPr txBox="1"/>
          <p:nvPr/>
        </p:nvSpPr>
        <p:spPr>
          <a:xfrm>
            <a:off x="2859714" y="367201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Spin</a:t>
            </a:r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 rot="5400000" flipH="1">
            <a:off x="3096272" y="410414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2880272" y="5328327"/>
            <a:ext cx="576000" cy="57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893967" y="4609906"/>
                <a:ext cx="5380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3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967" y="4609906"/>
                <a:ext cx="538032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896558" y="5330006"/>
                <a:ext cx="5380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sz="3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558" y="5330006"/>
                <a:ext cx="538032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757583"/>
            <a:ext cx="162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1079657"/>
            <a:ext cx="162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431800" y="2870625"/>
            <a:ext cx="1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E.Majorana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1932" y="3446705"/>
            <a:ext cx="1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P.A.M.Dirac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1932" y="5534995"/>
            <a:ext cx="1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P.A.M.Dirac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00622" y="1535558"/>
                <a:ext cx="2939844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Neutral spin </a:t>
                </a:r>
                <a:r>
                  <a:rPr lang="en-DE">
                    <a:solidFill>
                      <a:schemeClr val="accent1">
                        <a:lumMod val="75000"/>
                      </a:schemeClr>
                    </a:solidFill>
                  </a:rPr>
                  <a:t>½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fermion</a:t>
                </a:r>
              </a:p>
              <a:p>
                <a:r>
                  <a:rPr lang="en-DE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No “charge” distinguishing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  particle from antiparticle</a:t>
                </a:r>
              </a:p>
              <a:p>
                <a:r>
                  <a:rPr lang="en-DE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No magnetic moment</a:t>
                </a:r>
              </a:p>
              <a:p>
                <a:r>
                  <a:rPr lang="en-DE">
                    <a:solidFill>
                      <a:schemeClr val="accent6">
                        <a:lumMod val="75000"/>
                      </a:schemeClr>
                    </a:solidFill>
                  </a:rPr>
                  <a:t>•</a:t>
                </a:r>
                <a:r>
                  <a:rPr lang="en-US">
                    <a:solidFill>
                      <a:schemeClr val="accent6">
                        <a:lumMod val="75000"/>
                      </a:schemeClr>
                    </a:solidFill>
                  </a:rPr>
                  <a:t> Relativistically acts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>
                    <a:solidFill>
                      <a:schemeClr val="accent6">
                        <a:lumMod val="75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bar>
                  </m:oMath>
                </a14:m>
                <a:endParaRPr lang="en-US" b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>
                    <a:solidFill>
                      <a:schemeClr val="accent6">
                        <a:lumMod val="75000"/>
                      </a:schemeClr>
                    </a:solidFill>
                  </a:rPr>
                  <a:t>depending on helicity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622" y="1535558"/>
                <a:ext cx="2939844" cy="1754326"/>
              </a:xfrm>
              <a:prstGeom prst="rect">
                <a:avLst/>
              </a:prstGeom>
              <a:blipFill>
                <a:blip r:embed="rId7"/>
                <a:stretch>
                  <a:fillRect l="-1867" t="-208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808262" y="2354405"/>
                <a:ext cx="736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24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262" y="2354405"/>
                <a:ext cx="736547" cy="461665"/>
              </a:xfrm>
              <a:prstGeom prst="rect">
                <a:avLst/>
              </a:prstGeom>
              <a:blipFill>
                <a:blip r:embed="rId8"/>
                <a:stretch>
                  <a:fillRect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040572" y="1079657"/>
            <a:ext cx="35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Two states (Majorana neutrino)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8412" y="409007"/>
            <a:ext cx="98777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>
                <a:solidFill>
                  <a:schemeClr val="tx1">
                    <a:lumMod val="65000"/>
                    <a:lumOff val="35000"/>
                  </a:schemeClr>
                </a:solidFill>
              </a:rPr>
              <a:t>}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88412" y="3081649"/>
            <a:ext cx="98777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>
                <a:solidFill>
                  <a:schemeClr val="tx1">
                    <a:lumMod val="65000"/>
                    <a:lumOff val="35000"/>
                  </a:schemeClr>
                </a:solidFill>
              </a:rPr>
              <a:t>}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40572" y="3744027"/>
            <a:ext cx="3093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Four states (Dirac neutrino)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00622" y="4248097"/>
            <a:ext cx="33614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Neutral spin </a:t>
            </a:r>
            <a:r>
              <a:rPr lang="en-DE">
                <a:solidFill>
                  <a:schemeClr val="accent1">
                    <a:lumMod val="75000"/>
                  </a:schemeClr>
                </a:solidFill>
              </a:rPr>
              <a:t>½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fermion</a:t>
            </a:r>
          </a:p>
          <a:p>
            <a:r>
              <a:rPr lang="en-DE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Lepton number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distinguishes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particle from antiparticle</a:t>
            </a:r>
          </a:p>
          <a:p>
            <a:r>
              <a:rPr lang="en-DE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Non-zero magnetic moment</a:t>
            </a:r>
          </a:p>
          <a:p>
            <a:r>
              <a:rPr lang="en-DE">
                <a:solidFill>
                  <a:schemeClr val="accent6">
                    <a:lumMod val="75000"/>
                  </a:schemeClr>
                </a:solidFill>
              </a:rPr>
              <a:t>•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Relativistically is active or sterile</a:t>
            </a: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  depending on helicity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1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Role of Mass</a:t>
            </a:r>
          </a:p>
        </p:txBody>
      </p:sp>
      <p:pic>
        <p:nvPicPr>
          <p:cNvPr id="3" name="Picture 3" descr="C:\Users\Georg Raffelt\Desktop\p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0" y="1007997"/>
            <a:ext cx="4032448" cy="211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8032" y="1079996"/>
            <a:ext cx="2088232" cy="179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/>
          <a:lstStyle/>
          <a:p>
            <a:pPr algn="l"/>
            <a:r>
              <a:rPr lang="en-US" sz="2000">
                <a:solidFill>
                  <a:srgbClr val="003399"/>
                </a:solidFill>
              </a:rPr>
              <a:t>Massless,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left-handed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neutrino with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E </a:t>
            </a:r>
            <a:r>
              <a:rPr lang="en-US" sz="200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≫</a:t>
            </a:r>
            <a:r>
              <a:rPr lang="en-US" sz="2000">
                <a:solidFill>
                  <a:srgbClr val="003399"/>
                </a:solidFill>
              </a:rPr>
              <a:t> m</a:t>
            </a:r>
            <a:r>
              <a:rPr lang="en-US" sz="2400" baseline="-25000">
                <a:solidFill>
                  <a:srgbClr val="003399"/>
                </a:solidFill>
              </a:rPr>
              <a:t>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408713" y="1079996"/>
            <a:ext cx="2664296" cy="215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/>
          <a:lstStyle/>
          <a:p>
            <a:pPr algn="l"/>
            <a:r>
              <a:rPr lang="en-US" sz="2000">
                <a:solidFill>
                  <a:srgbClr val="003399"/>
                </a:solidFill>
              </a:rPr>
              <a:t>Relativistic electron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is strongly, but not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perfectly polarized</a:t>
            </a:r>
          </a:p>
          <a:p>
            <a:pPr algn="l"/>
            <a:endParaRPr lang="en-US" sz="105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CC0000"/>
                </a:solidFill>
              </a:rPr>
              <a:t>“Wrong” helicity</a:t>
            </a:r>
          </a:p>
          <a:p>
            <a:pPr algn="l"/>
            <a:r>
              <a:rPr lang="en-US" sz="2000">
                <a:solidFill>
                  <a:srgbClr val="CC0000"/>
                </a:solidFill>
              </a:rPr>
              <a:t>state with probability</a:t>
            </a:r>
          </a:p>
          <a:p>
            <a:pPr algn="l"/>
            <a:r>
              <a:rPr lang="en-US" sz="20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~</a:t>
            </a:r>
            <a:r>
              <a:rPr lang="en-US" sz="2000">
                <a:solidFill>
                  <a:srgbClr val="CC0000"/>
                </a:solidFill>
              </a:rPr>
              <a:t> (m</a:t>
            </a:r>
            <a:r>
              <a:rPr lang="en-US" sz="2400" baseline="-25000">
                <a:solidFill>
                  <a:srgbClr val="CC0000"/>
                </a:solidFill>
              </a:rPr>
              <a:t>e</a:t>
            </a:r>
            <a:r>
              <a:rPr lang="en-US" sz="2000">
                <a:solidFill>
                  <a:srgbClr val="CC0000"/>
                </a:solidFill>
              </a:rPr>
              <a:t>/E)</a:t>
            </a:r>
            <a:r>
              <a:rPr lang="en-US" sz="2400" baseline="30000">
                <a:solidFill>
                  <a:srgbClr val="CC0000"/>
                </a:solidFill>
              </a:rPr>
              <a:t>2</a:t>
            </a:r>
          </a:p>
        </p:txBody>
      </p:sp>
      <p:pic>
        <p:nvPicPr>
          <p:cNvPr id="6" name="Picture 6" descr="C:\Users\Georg Raffelt\Desktop\pn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0" y="3959986"/>
            <a:ext cx="4032448" cy="211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8032" y="4175985"/>
            <a:ext cx="2088232" cy="208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/>
          <a:lstStyle/>
          <a:p>
            <a:pPr algn="l"/>
            <a:r>
              <a:rPr lang="en-US" sz="2000">
                <a:solidFill>
                  <a:srgbClr val="003399"/>
                </a:solidFill>
              </a:rPr>
              <a:t>Right-handed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neutrino with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small mass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E </a:t>
            </a:r>
            <a:r>
              <a:rPr lang="en-US" sz="200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≫</a:t>
            </a:r>
            <a:r>
              <a:rPr lang="en-US" sz="2000">
                <a:solidFill>
                  <a:srgbClr val="003399"/>
                </a:solidFill>
              </a:rPr>
              <a:t> m</a:t>
            </a:r>
            <a:r>
              <a:rPr lang="en-US" sz="2400" baseline="-25000">
                <a:solidFill>
                  <a:srgbClr val="003399"/>
                </a:solidFill>
                <a:latin typeface="Symbol" pitchFamily="18" charset="2"/>
              </a:rPr>
              <a:t>n</a:t>
            </a:r>
          </a:p>
          <a:p>
            <a:pPr algn="l"/>
            <a:endParaRPr lang="en-US" sz="1000">
              <a:solidFill>
                <a:srgbClr val="CC0000"/>
              </a:solidFill>
            </a:endParaRPr>
          </a:p>
          <a:p>
            <a:pPr algn="l"/>
            <a:r>
              <a:rPr lang="en-US" sz="2000">
                <a:solidFill>
                  <a:srgbClr val="CC0000"/>
                </a:solidFill>
              </a:rPr>
              <a:t>Rate smaller by</a:t>
            </a:r>
          </a:p>
          <a:p>
            <a:r>
              <a:rPr lang="en-US" sz="20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~</a:t>
            </a:r>
            <a:r>
              <a:rPr lang="en-US" sz="2000">
                <a:solidFill>
                  <a:srgbClr val="CC0000"/>
                </a:solidFill>
              </a:rPr>
              <a:t> (m</a:t>
            </a:r>
            <a:r>
              <a:rPr lang="en-US" sz="2400" baseline="-25000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CC0000"/>
                </a:solidFill>
              </a:rPr>
              <a:t>/E)</a:t>
            </a:r>
            <a:r>
              <a:rPr lang="en-US" sz="2400" baseline="30000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5400000" flipH="1">
            <a:off x="4860553" y="1313962"/>
            <a:ext cx="215999" cy="576064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rot="-5400000">
            <a:off x="4788545" y="899964"/>
            <a:ext cx="215999" cy="576064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887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Neutrino Thermal Equilibrium for Dirac Neutrinos</a:t>
            </a:r>
            <a:endParaRPr lang="en-US" sz="2800"/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4680521" y="720099"/>
            <a:ext cx="4392488" cy="503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expansion rate</a:t>
            </a: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4680521" y="1296097"/>
            <a:ext cx="4392042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Friedmann equation (flat universe)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4680521" y="2304094"/>
            <a:ext cx="2592288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Radiation dominates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4680521" y="3096091"/>
            <a:ext cx="2592288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Expansion rate</a:t>
            </a:r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auto">
          <a:xfrm>
            <a:off x="144016" y="720099"/>
            <a:ext cx="4392488" cy="503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Neutrino reaction rate</a:t>
            </a:r>
          </a:p>
        </p:txBody>
      </p:sp>
      <p:sp>
        <p:nvSpPr>
          <p:cNvPr id="66" name="Rectangle 24"/>
          <p:cNvSpPr>
            <a:spLocks noChangeArrowheads="1"/>
          </p:cNvSpPr>
          <p:nvPr/>
        </p:nvSpPr>
        <p:spPr bwMode="auto">
          <a:xfrm>
            <a:off x="144016" y="2880092"/>
            <a:ext cx="4392488" cy="71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Dimensional analysis of reaction rate</a:t>
            </a:r>
          </a:p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in a thermal medium for </a:t>
            </a:r>
            <a:r>
              <a:rPr lang="en-US" altLang="en-US" sz="2000"/>
              <a:t>T </a:t>
            </a:r>
            <a:r>
              <a:rPr lang="en-US" altLang="en-US" sz="2000">
                <a:ea typeface="Arial Unicode MS" pitchFamily="34" charset="-128"/>
                <a:cs typeface="Arial Unicode MS" pitchFamily="34" charset="-128"/>
              </a:rPr>
              <a:t>≪</a:t>
            </a:r>
            <a:r>
              <a:rPr lang="en-US" altLang="en-US" sz="2000"/>
              <a:t> m</a:t>
            </a:r>
            <a:r>
              <a:rPr lang="en-US" altLang="en-US" sz="2400" baseline="-25000"/>
              <a:t>W,Z</a:t>
            </a:r>
            <a:endParaRPr lang="en-US" altLang="en-US" sz="2400"/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144016" y="1296097"/>
            <a:ext cx="4392488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Examples for neutrino processes</a:t>
            </a:r>
          </a:p>
        </p:txBody>
      </p:sp>
      <p:sp>
        <p:nvSpPr>
          <p:cNvPr id="71" name="Line 29"/>
          <p:cNvSpPr>
            <a:spLocks noChangeAspect="1" noChangeShapeType="1"/>
          </p:cNvSpPr>
          <p:nvPr/>
        </p:nvSpPr>
        <p:spPr bwMode="auto">
          <a:xfrm>
            <a:off x="2880320" y="1728096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2" name="Line 30"/>
          <p:cNvSpPr>
            <a:spLocks noChangeShapeType="1"/>
          </p:cNvSpPr>
          <p:nvPr/>
        </p:nvSpPr>
        <p:spPr bwMode="auto">
          <a:xfrm>
            <a:off x="2880320" y="1728096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3" name="Line 31"/>
          <p:cNvSpPr>
            <a:spLocks noChangeShapeType="1"/>
          </p:cNvSpPr>
          <p:nvPr/>
        </p:nvSpPr>
        <p:spPr bwMode="auto">
          <a:xfrm flipH="1">
            <a:off x="2880320" y="2304094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4" name="Line 32"/>
          <p:cNvSpPr>
            <a:spLocks noChangeAspect="1" noChangeShapeType="1"/>
          </p:cNvSpPr>
          <p:nvPr/>
        </p:nvSpPr>
        <p:spPr bwMode="auto">
          <a:xfrm flipH="1">
            <a:off x="3042338" y="2304094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5" name="Line 33"/>
          <p:cNvSpPr>
            <a:spLocks noChangeAspect="1" noChangeShapeType="1"/>
          </p:cNvSpPr>
          <p:nvPr/>
        </p:nvSpPr>
        <p:spPr bwMode="auto">
          <a:xfrm flipH="1">
            <a:off x="3474386" y="1728096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6" name="Line 34"/>
          <p:cNvSpPr>
            <a:spLocks noChangeShapeType="1"/>
          </p:cNvSpPr>
          <p:nvPr/>
        </p:nvSpPr>
        <p:spPr bwMode="auto">
          <a:xfrm flipH="1">
            <a:off x="3312368" y="1728096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7" name="Line 35"/>
          <p:cNvSpPr>
            <a:spLocks noChangeShapeType="1"/>
          </p:cNvSpPr>
          <p:nvPr/>
        </p:nvSpPr>
        <p:spPr bwMode="auto">
          <a:xfrm>
            <a:off x="3312368" y="2304094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8" name="Line 36"/>
          <p:cNvSpPr>
            <a:spLocks noChangeAspect="1" noChangeShapeType="1"/>
          </p:cNvSpPr>
          <p:nvPr/>
        </p:nvSpPr>
        <p:spPr bwMode="auto">
          <a:xfrm>
            <a:off x="3312368" y="2304094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9" name="Rectangle 37"/>
          <p:cNvSpPr>
            <a:spLocks noChangeArrowheads="1"/>
          </p:cNvSpPr>
          <p:nvPr/>
        </p:nvSpPr>
        <p:spPr bwMode="auto">
          <a:xfrm>
            <a:off x="3330370" y="2115094"/>
            <a:ext cx="43204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G</a:t>
            </a:r>
            <a:r>
              <a:rPr lang="en-US" altLang="en-US" sz="2400" baseline="-25000"/>
              <a:t>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3942" y="1788323"/>
                <a:ext cx="2027711" cy="1019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↔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</m:ba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en-US" sz="2000" b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</m:ba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  <m:r>
                        <a:rPr lang="en-US" sz="2000" b="0" i="1" smtClean="0">
                          <a:latin typeface="Cambria Math"/>
                        </a:rPr>
                        <m:t>↔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</m:ba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en-US" sz="2000" b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±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↔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1788323"/>
                <a:ext cx="2027711" cy="101957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03942" y="3600007"/>
                <a:ext cx="4104284" cy="410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Γ</m:t>
                      </m:r>
                      <m:r>
                        <a:rPr lang="en-US" sz="2000" b="0" i="1" smtClean="0">
                          <a:latin typeface="Cambria Math"/>
                        </a:rPr>
                        <m:t>∼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F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3600007"/>
                <a:ext cx="4104284" cy="410625"/>
              </a:xfrm>
              <a:prstGeom prst="rect">
                <a:avLst/>
              </a:prstGeom>
              <a:blipFill rotWithShape="1">
                <a:blip r:embed="rId3"/>
                <a:stretch>
                  <a:fillRect t="-111940" b="-17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5101151" y="1713473"/>
                <a:ext cx="1595651" cy="749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Pl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151" y="1713473"/>
                <a:ext cx="1595651" cy="7492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405471" y="1680122"/>
                <a:ext cx="1595651" cy="78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Pl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471" y="1680122"/>
                <a:ext cx="1595651" cy="7838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112583" y="2735887"/>
                <a:ext cx="1080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𝜌</m:t>
                      </m:r>
                      <m:r>
                        <a:rPr lang="en-US" sz="2000" b="0" i="1" smtClean="0"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83" y="2735887"/>
                <a:ext cx="1080150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5091626" y="3414212"/>
                <a:ext cx="2027711" cy="7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H</m:t>
                      </m:r>
                      <m:r>
                        <a:rPr lang="en-US" sz="2000" b="0" i="1" smtClean="0"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Pl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626" y="3414212"/>
                <a:ext cx="2027711" cy="7618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23"/>
              <p:cNvSpPr>
                <a:spLocks noChangeArrowheads="1"/>
              </p:cNvSpPr>
              <p:nvPr/>
            </p:nvSpPr>
            <p:spPr bwMode="auto">
              <a:xfrm>
                <a:off x="143891" y="4176087"/>
                <a:ext cx="8928671" cy="503998"/>
              </a:xfrm>
              <a:prstGeom prst="rect">
                <a:avLst/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alt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Condition for thermal equilibrium: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Γ</m:t>
                    </m:r>
                    <m:r>
                      <a:rPr lang="en-US" altLang="en-US" sz="2000" b="0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&gt;</m:t>
                    </m:r>
                    <m:r>
                      <a:rPr lang="en-US" altLang="en-US" sz="2000" b="0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𝐻</m:t>
                    </m:r>
                  </m:oMath>
                </a14:m>
                <a:endParaRPr lang="en-US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6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1" y="4176087"/>
                <a:ext cx="8928671" cy="503998"/>
              </a:xfrm>
              <a:prstGeom prst="rect">
                <a:avLst/>
              </a:prstGeom>
              <a:blipFill rotWithShape="1">
                <a:blip r:embed="rId8"/>
                <a:stretch>
                  <a:fillRect b="-1411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143891" y="4879602"/>
                <a:ext cx="8928671" cy="419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      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&gt;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F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Pl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1" y="4879602"/>
                <a:ext cx="8928671" cy="419602"/>
              </a:xfrm>
              <a:prstGeom prst="rect">
                <a:avLst/>
              </a:prstGeom>
              <a:blipFill rotWithShape="1">
                <a:blip r:embed="rId9"/>
                <a:stretch>
                  <a:fillRect t="-84058" b="-10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17"/>
              <p:cNvSpPr>
                <a:spLocks noChangeArrowheads="1"/>
              </p:cNvSpPr>
              <p:nvPr/>
            </p:nvSpPr>
            <p:spPr bwMode="auto">
              <a:xfrm>
                <a:off x="143892" y="5400257"/>
                <a:ext cx="8929118" cy="1080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t" anchorCtr="0"/>
              <a:lstStyle/>
              <a:p>
                <a:pPr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To avoid excessive dilution at quark-hadron phase transition: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𝑇</m:t>
                    </m:r>
                    <m:r>
                      <a:rPr lang="en-US" alt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alt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QCD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∼170 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rgbClr val="C00000"/>
                        </a:solidFill>
                        <a:latin typeface="Cambria Math"/>
                      </a:rPr>
                      <m:t>MeV</m:t>
                    </m:r>
                  </m:oMath>
                </a14:m>
                <a:endParaRPr lang="en-US" altLang="en-US" sz="200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   </m:t>
                          </m:r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en-US" alt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&gt;60 </m:t>
                      </m:r>
                      <m:r>
                        <m:rPr>
                          <m:sty m:val="p"/>
                        </m:rPr>
                        <a:rPr lang="en-US" alt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keV</m:t>
                      </m:r>
                    </m:oMath>
                  </m:oMathPara>
                </a14:m>
                <a:endParaRPr lang="en-US" altLang="en-US" sz="200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endParaRPr lang="en-US" altLang="en-US" sz="400">
                  <a:solidFill>
                    <a:srgbClr val="C00000"/>
                  </a:solidFill>
                </a:endParaRPr>
              </a:p>
              <a:p>
                <a:pPr>
                  <a:defRPr/>
                </a:pPr>
                <a:r>
                  <a:rPr lang="en-US" altLang="en-US" sz="2000" b="1">
                    <a:solidFill>
                      <a:srgbClr val="C00000"/>
                    </a:solidFill>
                  </a:rPr>
                  <a:t>For eV-scale Dirac neutrinos, r.h. helicity degrees not thermally excited</a:t>
                </a:r>
              </a:p>
              <a:p>
                <a:pPr>
                  <a:defRPr/>
                </a:pPr>
                <a:endParaRPr lang="en-US" altLang="en-US" sz="2000">
                  <a:solidFill>
                    <a:srgbClr val="C00000"/>
                  </a:solidFill>
                </a:endParaRPr>
              </a:p>
              <a:p>
                <a:pPr>
                  <a:defRPr/>
                </a:pPr>
                <a:endParaRPr lang="en-US" alt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9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5400257"/>
                <a:ext cx="8929118" cy="1080150"/>
              </a:xfrm>
              <a:prstGeom prst="rect">
                <a:avLst/>
              </a:prstGeom>
              <a:blipFill rotWithShape="1">
                <a:blip r:embed="rId10"/>
                <a:stretch>
                  <a:fillRect l="-751" t="-2260" b="-112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144016" y="3455926"/>
            <a:ext cx="8928993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altLang="en-US" b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b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65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Present-Day Neutrino Distribution</a:t>
            </a:r>
            <a:endParaRPr lang="en-US">
              <a:latin typeface="+mn-lt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92088" y="791617"/>
            <a:ext cx="3312368" cy="1583994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Minimal neutrino masses</a:t>
            </a:r>
          </a:p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oscillation experiments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176464" y="791617"/>
            <a:ext cx="2088232" cy="158399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+mn-lt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176464" y="791617"/>
            <a:ext cx="20882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 u="sng"/>
              <a:t>Normal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176464" y="1943613"/>
            <a:ext cx="20882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m</a:t>
            </a:r>
            <a:r>
              <a:rPr lang="en-US" altLang="en-US" sz="2400" baseline="-25000"/>
              <a:t>1</a:t>
            </a:r>
            <a:r>
              <a:rPr lang="en-US" altLang="en-US" sz="2000"/>
              <a:t> </a:t>
            </a:r>
            <a:r>
              <a:rPr lang="en-US" altLang="en-US" sz="2000">
                <a:ea typeface="Arial Unicode MS" pitchFamily="34" charset="-128"/>
                <a:cs typeface="Arial Unicode MS" pitchFamily="34" charset="-128"/>
              </a:rPr>
              <a:t>≥</a:t>
            </a:r>
            <a:r>
              <a:rPr lang="en-US" altLang="en-US" sz="2000"/>
              <a:t> 0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176464" y="1583614"/>
            <a:ext cx="20882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m</a:t>
            </a:r>
            <a:r>
              <a:rPr lang="en-US" altLang="en-US" sz="2400" baseline="-25000"/>
              <a:t>2</a:t>
            </a:r>
            <a:r>
              <a:rPr lang="en-US" altLang="en-US" sz="2000"/>
              <a:t> </a:t>
            </a:r>
            <a:r>
              <a:rPr lang="en-US" altLang="en-US" sz="2000">
                <a:ea typeface="Arial Unicode MS" pitchFamily="34" charset="-128"/>
                <a:cs typeface="Arial Unicode MS" pitchFamily="34" charset="-128"/>
              </a:rPr>
              <a:t>≳</a:t>
            </a:r>
            <a:r>
              <a:rPr lang="en-US" altLang="en-US" sz="2000"/>
              <a:t> 8 meV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176464" y="1223615"/>
            <a:ext cx="20882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m</a:t>
            </a:r>
            <a:r>
              <a:rPr lang="en-US" altLang="en-US" sz="2400" baseline="-25000"/>
              <a:t>3</a:t>
            </a:r>
            <a:r>
              <a:rPr lang="en-US" altLang="en-US" sz="2000"/>
              <a:t> </a:t>
            </a:r>
            <a:r>
              <a:rPr lang="en-US" altLang="en-US" sz="2000">
                <a:ea typeface="Arial Unicode MS" pitchFamily="34" charset="-128"/>
                <a:cs typeface="Arial Unicode MS" pitchFamily="34" charset="-128"/>
              </a:rPr>
              <a:t>≳</a:t>
            </a:r>
            <a:r>
              <a:rPr lang="en-US" altLang="en-US" sz="2000"/>
              <a:t> 50 meV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6336705" y="791617"/>
            <a:ext cx="2088232" cy="158399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+mn-lt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6336705" y="791617"/>
            <a:ext cx="20882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 u="sng"/>
              <a:t>Inverted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6336705" y="1943613"/>
            <a:ext cx="20882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m</a:t>
            </a:r>
            <a:r>
              <a:rPr lang="en-US" altLang="en-US" sz="2400" baseline="-25000"/>
              <a:t>3</a:t>
            </a:r>
            <a:r>
              <a:rPr lang="en-US" altLang="en-US" sz="2000"/>
              <a:t> </a:t>
            </a:r>
            <a:r>
              <a:rPr lang="en-US" altLang="en-US" sz="2000">
                <a:ea typeface="Arial Unicode MS" pitchFamily="34" charset="-128"/>
                <a:cs typeface="Arial Unicode MS" pitchFamily="34" charset="-128"/>
              </a:rPr>
              <a:t>≥</a:t>
            </a:r>
            <a:r>
              <a:rPr lang="en-US" altLang="en-US" sz="2000"/>
              <a:t> 0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6336705" y="1223615"/>
            <a:ext cx="20882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m</a:t>
            </a:r>
            <a:r>
              <a:rPr lang="en-US" altLang="en-US" sz="2400" baseline="-25000"/>
              <a:t>1 </a:t>
            </a:r>
            <a:r>
              <a:rPr lang="en-US" altLang="en-US" sz="2000">
                <a:sym typeface="Symbol" pitchFamily="18" charset="2"/>
              </a:rPr>
              <a:t> </a:t>
            </a:r>
            <a:r>
              <a:rPr lang="en-US" altLang="en-US" sz="2000"/>
              <a:t>m</a:t>
            </a:r>
            <a:r>
              <a:rPr lang="en-US" altLang="en-US" sz="2400" baseline="-25000"/>
              <a:t>2</a:t>
            </a:r>
            <a:r>
              <a:rPr lang="en-US" altLang="en-US" sz="2000"/>
              <a:t> </a:t>
            </a:r>
            <a:r>
              <a:rPr lang="en-US" altLang="en-US" sz="2000">
                <a:ea typeface="Arial Unicode MS" pitchFamily="34" charset="-128"/>
                <a:cs typeface="Arial Unicode MS" pitchFamily="34" charset="-128"/>
              </a:rPr>
              <a:t>≳</a:t>
            </a:r>
            <a:r>
              <a:rPr lang="en-US" altLang="en-US" sz="2000"/>
              <a:t> 50 meV</a:t>
            </a: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792088" y="2447744"/>
            <a:ext cx="3312368" cy="863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Temperature of massless</a:t>
            </a:r>
          </a:p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cosmic background neutrinos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4176464" y="2447744"/>
            <a:ext cx="4248473" cy="863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 T = 1.95 K = 0.17 meV</a:t>
            </a:r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792088" y="3383874"/>
            <a:ext cx="3312368" cy="863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Cosmic redshift of  </a:t>
            </a:r>
            <a:r>
              <a:rPr lang="en-US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momenta</a:t>
            </a:r>
          </a:p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(not energies)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4176464" y="3383874"/>
                <a:ext cx="4248473" cy="863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effectLst/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effectLst/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effectLst/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effectLst/>
                                  <a:latin typeface="Cambria Math"/>
                                </a:rPr>
                                <m:t>𝜈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altLang="en-US" sz="2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en-US" sz="2000" b="0" i="1" smtClean="0">
                                      <a:effectLst/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bar>
                            </m:sub>
                          </m:sSub>
                        </m:num>
                        <m:den>
                          <m:r>
                            <a:rPr lang="en-US" altLang="en-US" sz="2000" b="0" i="1" smtClean="0">
                              <a:effectLst/>
                              <a:latin typeface="Cambria Math"/>
                            </a:rPr>
                            <m:t>𝑑𝑝</m:t>
                          </m:r>
                        </m:den>
                      </m:f>
                      <m:r>
                        <a:rPr lang="en-US" altLang="en-US" sz="2000" b="0" i="1" smtClean="0"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effectLst/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effectLst/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effectLst/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effectLst/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effectLst/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effectLst/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en-US" sz="2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b="0" i="1" smtClean="0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altLang="en-US" sz="2000" b="0" i="1" smtClean="0">
                                      <a:effectLst/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en-US" sz="2000" b="0" i="1" smtClean="0">
                              <a:effectLst/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altLang="en-US" sz="2000">
                  <a:effectLst/>
                </a:endParaRPr>
              </a:p>
            </p:txBody>
          </p:sp>
        </mc:Choice>
        <mc:Fallback xmlns="">
          <p:sp>
            <p:nvSpPr>
              <p:cNvPr id="35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6464" y="3383874"/>
                <a:ext cx="4248473" cy="863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6840872" y="3383874"/>
            <a:ext cx="1584065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/>
              <a:t>Not a thermal</a:t>
            </a:r>
          </a:p>
          <a:p>
            <a:pPr>
              <a:defRPr/>
            </a:pPr>
            <a:r>
              <a:rPr lang="en-US" altLang="en-US"/>
              <a:t>distribution</a:t>
            </a:r>
          </a:p>
          <a:p>
            <a:pPr>
              <a:defRPr/>
            </a:pPr>
            <a:r>
              <a:rPr lang="en-US" altLang="en-US"/>
              <a:t>unless T </a:t>
            </a:r>
            <a:r>
              <a:rPr lang="en-US" altLang="en-US">
                <a:ea typeface="Arial Unicode MS" pitchFamily="34" charset="-128"/>
                <a:cs typeface="Arial Unicode MS" pitchFamily="34" charset="-128"/>
              </a:rPr>
              <a:t>≫ </a:t>
            </a:r>
            <a:r>
              <a:rPr lang="en-US" altLang="en-US"/>
              <a:t>m</a:t>
            </a: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792193" y="4319984"/>
            <a:ext cx="3312368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Average velocity for m 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≫ 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4176569" y="4319984"/>
                <a:ext cx="4248473" cy="719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altLang="en-US" sz="2000" b="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altLang="en-US" sz="2000"/>
              </a:p>
            </p:txBody>
          </p:sp>
        </mc:Choice>
        <mc:Fallback xmlns="">
          <p:sp>
            <p:nvSpPr>
              <p:cNvPr id="40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6569" y="4319984"/>
                <a:ext cx="4248473" cy="719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792088" y="5112094"/>
            <a:ext cx="3312368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Normal hierarchy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28"/>
              <p:cNvSpPr>
                <a:spLocks noChangeArrowheads="1"/>
              </p:cNvSpPr>
              <p:nvPr/>
            </p:nvSpPr>
            <p:spPr bwMode="auto">
              <a:xfrm>
                <a:off x="4176464" y="5112094"/>
                <a:ext cx="4248473" cy="719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/>
                        </a:rPr>
                        <m:t>&lt;1×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en-US" sz="2000" i="1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en-US" altLang="en-US" sz="2000" i="1">
                          <a:latin typeface="Cambria Math"/>
                        </a:rPr>
                        <m:t>𝑐</m:t>
                      </m:r>
                      <m:r>
                        <a:rPr lang="en-US" altLang="en-US" sz="20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en-US" sz="2000" i="1">
                          <a:latin typeface="Cambria Math"/>
                        </a:rPr>
                        <m:t>&lt;</m:t>
                      </m:r>
                      <m:r>
                        <a:rPr lang="en-US" altLang="en-US" sz="2000" b="0" i="1" smtClean="0">
                          <a:latin typeface="Cambria Math"/>
                        </a:rPr>
                        <m:t>6</m:t>
                      </m:r>
                      <m:r>
                        <a:rPr lang="en-US" altLang="en-US" sz="2000" i="1"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US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en-US" sz="2000" i="1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en-US" altLang="en-US" sz="2000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altLang="en-US" sz="2000"/>
              </a:p>
            </p:txBody>
          </p:sp>
        </mc:Choice>
        <mc:Fallback xmlns="">
          <p:sp>
            <p:nvSpPr>
              <p:cNvPr id="44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6464" y="5112094"/>
                <a:ext cx="4248473" cy="719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91063" y="5832317"/>
                <a:ext cx="42339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C00000"/>
                    </a:solidFill>
                  </a:rPr>
                  <a:t>Nonrelativistic, but too fast to be trapped in galaxies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63" y="5832317"/>
                <a:ext cx="4233979" cy="707886"/>
              </a:xfrm>
              <a:prstGeom prst="rect">
                <a:avLst/>
              </a:prstGeom>
              <a:blipFill>
                <a:blip r:embed="rId5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88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Pie Chart of Dark Universe</a:t>
            </a:r>
          </a:p>
        </p:txBody>
      </p:sp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04056" y="1007647"/>
            <a:ext cx="8208913" cy="4972482"/>
            <a:chOff x="336" y="672"/>
            <a:chExt cx="5472" cy="3315"/>
          </a:xfrm>
        </p:grpSpPr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722" y="969"/>
            <a:ext cx="4699" cy="2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6" y="672"/>
              <a:ext cx="2256" cy="6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Dark Energy 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~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70%</a:t>
              </a:r>
            </a:p>
            <a:p>
              <a:pPr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(Cosmological Constant)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608" y="3024"/>
              <a:ext cx="1200" cy="5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Neutrinos</a:t>
              </a:r>
            </a:p>
            <a:p>
              <a:pPr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0.14%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072" y="3408"/>
              <a:ext cx="1248" cy="57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21018"/>
              <a:r>
                <a:rPr lang="en-US" sz="2400" b="1"/>
                <a:t>Dark Matter</a:t>
              </a:r>
            </a:p>
            <a:p>
              <a:pPr defTabSz="921018"/>
              <a:r>
                <a:rPr lang="en-US" sz="2400" b="1">
                  <a:latin typeface="Arial" pitchFamily="34" charset="0"/>
                  <a:cs typeface="Arial" pitchFamily="34" charset="0"/>
                </a:rPr>
                <a:t>~</a:t>
              </a:r>
              <a:r>
                <a:rPr lang="en-US" sz="2400" b="1"/>
                <a:t>25%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36" y="3168"/>
              <a:ext cx="1920" cy="8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21018"/>
              <a:r>
                <a:rPr lang="en-US" sz="2400" b="1"/>
                <a:t>Ordinary Matter </a:t>
              </a:r>
              <a:r>
                <a:rPr lang="en-US" sz="2400" b="1">
                  <a:latin typeface="Arial" pitchFamily="34" charset="0"/>
                  <a:cs typeface="Arial" pitchFamily="34" charset="0"/>
                </a:rPr>
                <a:t>~</a:t>
              </a:r>
              <a:r>
                <a:rPr lang="en-US" sz="2400" b="1"/>
                <a:t>5%</a:t>
              </a:r>
            </a:p>
            <a:p>
              <a:pPr defTabSz="921018"/>
              <a:r>
                <a:rPr lang="en-US" sz="2400" b="1"/>
                <a:t>(of this only about</a:t>
              </a:r>
            </a:p>
            <a:p>
              <a:pPr defTabSz="921018"/>
              <a:r>
                <a:rPr lang="en-US" sz="2400" b="1"/>
                <a:t> 10% luminous)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Primordial Neutrino Spectrum at Earth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19607"/>
            <a:ext cx="5616780" cy="3338875"/>
          </a:xfrm>
          <a:prstGeom prst="rect">
            <a:avLst/>
          </a:prstGeom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5760672" y="707081"/>
            <a:ext cx="338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Vitagliano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Tamborra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&amp; Raffelt, arXiv:1910.11878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7" y="4357884"/>
            <a:ext cx="8641776" cy="217368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72132" y="2303827"/>
            <a:ext cx="5112710" cy="20162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28112" y="2310090"/>
            <a:ext cx="2736380" cy="20100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67854" y="1030246"/>
            <a:ext cx="0" cy="32898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Weighing Neutrinos with the Universe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"/>
            <a:ext cx="9215438" cy="69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" y="-493"/>
            <a:ext cx="9217024" cy="582932"/>
          </a:xfrm>
        </p:spPr>
        <p:txBody>
          <a:bodyPr/>
          <a:lstStyle/>
          <a:p>
            <a:r>
              <a:rPr lang="en-US"/>
              <a:t>What is wrong with neutrino dark matter?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20222" y="719137"/>
            <a:ext cx="6552339" cy="23047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520221" y="719607"/>
            <a:ext cx="6552341" cy="5039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300">
                <a:solidFill>
                  <a:schemeClr val="bg1"/>
                </a:solidFill>
              </a:rPr>
              <a:t>Galactic Phase Space (“Tremaine-Gunn-Limit”)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520222" y="1223677"/>
            <a:ext cx="5112569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 b="0">
                <a:solidFill>
                  <a:srgbClr val="003399"/>
                </a:solidFill>
              </a:rPr>
              <a:t>Maximum mass density of a degenerate</a:t>
            </a:r>
          </a:p>
          <a:p>
            <a:pPr algn="l"/>
            <a:r>
              <a:rPr lang="en-US" sz="2000" b="0">
                <a:solidFill>
                  <a:srgbClr val="003399"/>
                </a:solidFill>
              </a:rPr>
              <a:t>Fermi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20223" y="1854372"/>
                <a:ext cx="4320600" cy="1088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sub>
                      </m:sSub>
                      <m:limLow>
                        <m:limLow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/>
                                        </a:rPr>
                                        <m:t>max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</m:lim>
                      </m:limLow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/>
                                        </a:rPr>
                                        <m:t>escape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223" y="1854372"/>
                <a:ext cx="4320600" cy="108824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40822" y="1479462"/>
            <a:ext cx="2159729" cy="1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3399"/>
                </a:solidFill>
                <a:latin typeface="+mj-lt"/>
              </a:rPr>
              <a:t>Spiral galaxies</a:t>
            </a:r>
          </a:p>
          <a:p>
            <a:r>
              <a:rPr lang="en-US" sz="2000">
                <a:solidFill>
                  <a:srgbClr val="003399"/>
                </a:solidFill>
                <a:latin typeface="+mj-lt"/>
              </a:rPr>
              <a:t>    </a:t>
            </a:r>
            <a:r>
              <a:rPr lang="en-US" sz="2000">
                <a:solidFill>
                  <a:srgbClr val="C00000"/>
                </a:solidFill>
                <a:latin typeface="+mj-lt"/>
              </a:rPr>
              <a:t>m</a:t>
            </a:r>
            <a:r>
              <a:rPr lang="en-US" baseline="-2500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rgbClr val="C00000"/>
                </a:solidFill>
                <a:latin typeface="+mj-lt"/>
              </a:rPr>
              <a:t>  </a:t>
            </a:r>
            <a:r>
              <a:rPr lang="en-US" sz="2000" b="0">
                <a:solidFill>
                  <a:srgbClr val="C00000"/>
                </a:solidFill>
                <a:latin typeface="+mj-lt"/>
              </a:rPr>
              <a:t>&gt;</a:t>
            </a:r>
            <a:r>
              <a:rPr lang="en-US" sz="2000">
                <a:solidFill>
                  <a:srgbClr val="C00000"/>
                </a:solidFill>
                <a:latin typeface="+mj-lt"/>
              </a:rPr>
              <a:t> 20–40 eV</a:t>
            </a:r>
          </a:p>
          <a:p>
            <a:r>
              <a:rPr lang="en-US" sz="2000">
                <a:solidFill>
                  <a:srgbClr val="003399"/>
                </a:solidFill>
                <a:latin typeface="+mj-lt"/>
              </a:rPr>
              <a:t>Dwarf galaxies</a:t>
            </a:r>
          </a:p>
          <a:p>
            <a:r>
              <a:rPr lang="en-US" sz="2000">
                <a:solidFill>
                  <a:srgbClr val="003399"/>
                </a:solidFill>
                <a:latin typeface="+mj-lt"/>
              </a:rPr>
              <a:t>    </a:t>
            </a:r>
            <a:r>
              <a:rPr lang="en-US" sz="2000">
                <a:solidFill>
                  <a:srgbClr val="C00000"/>
                </a:solidFill>
                <a:latin typeface="+mj-lt"/>
              </a:rPr>
              <a:t>m</a:t>
            </a:r>
            <a:r>
              <a:rPr lang="en-US" baseline="-2500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rgbClr val="C00000"/>
                </a:solidFill>
                <a:latin typeface="+mj-lt"/>
              </a:rPr>
              <a:t>  </a:t>
            </a:r>
            <a:r>
              <a:rPr lang="en-US" sz="2000">
                <a:solidFill>
                  <a:srgbClr val="C00000"/>
                </a:solidFill>
                <a:latin typeface="+mj-lt"/>
              </a:rPr>
              <a:t>&gt; 100–200 eV</a:t>
            </a:r>
            <a:endParaRPr lang="de-DE" sz="200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Picture 17" descr="C:\Users\Georg Raffelt\Desktop\gal2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8" y="719607"/>
            <a:ext cx="2304512" cy="2304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4464" y="3240088"/>
            <a:ext cx="8928098" cy="3312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44464" y="3240029"/>
            <a:ext cx="8928100" cy="5039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Neutrino Free Streaming (Collisionless Phase Mixing)</a:t>
            </a:r>
          </a:p>
        </p:txBody>
      </p:sp>
      <p:sp>
        <p:nvSpPr>
          <p:cNvPr id="21" name="Freeform 16"/>
          <p:cNvSpPr>
            <a:spLocks/>
          </p:cNvSpPr>
          <p:nvPr/>
        </p:nvSpPr>
        <p:spPr bwMode="auto">
          <a:xfrm>
            <a:off x="216025" y="4968423"/>
            <a:ext cx="4464497" cy="1583994"/>
          </a:xfrm>
          <a:custGeom>
            <a:avLst/>
            <a:gdLst>
              <a:gd name="T0" fmla="*/ 0 w 2736"/>
              <a:gd name="T1" fmla="*/ 832 h 832"/>
              <a:gd name="T2" fmla="*/ 499 w 2736"/>
              <a:gd name="T3" fmla="*/ 592 h 832"/>
              <a:gd name="T4" fmla="*/ 765 w 2736"/>
              <a:gd name="T5" fmla="*/ 336 h 832"/>
              <a:gd name="T6" fmla="*/ 1069 w 2736"/>
              <a:gd name="T7" fmla="*/ 100 h 832"/>
              <a:gd name="T8" fmla="*/ 1367 w 2736"/>
              <a:gd name="T9" fmla="*/ 7 h 832"/>
              <a:gd name="T10" fmla="*/ 1731 w 2736"/>
              <a:gd name="T11" fmla="*/ 138 h 832"/>
              <a:gd name="T12" fmla="*/ 1991 w 2736"/>
              <a:gd name="T13" fmla="*/ 362 h 832"/>
              <a:gd name="T14" fmla="*/ 2333 w 2736"/>
              <a:gd name="T15" fmla="*/ 676 h 832"/>
              <a:gd name="T16" fmla="*/ 2736 w 2736"/>
              <a:gd name="T17" fmla="*/ 832 h 832"/>
              <a:gd name="T18" fmla="*/ 0 w 2736"/>
              <a:gd name="T19" fmla="*/ 832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36" h="832">
                <a:moveTo>
                  <a:pt x="0" y="832"/>
                </a:moveTo>
                <a:cubicBezTo>
                  <a:pt x="215" y="829"/>
                  <a:pt x="378" y="692"/>
                  <a:pt x="499" y="592"/>
                </a:cubicBezTo>
                <a:cubicBezTo>
                  <a:pt x="615" y="494"/>
                  <a:pt x="670" y="418"/>
                  <a:pt x="765" y="336"/>
                </a:cubicBezTo>
                <a:cubicBezTo>
                  <a:pt x="860" y="254"/>
                  <a:pt x="969" y="155"/>
                  <a:pt x="1069" y="100"/>
                </a:cubicBezTo>
                <a:cubicBezTo>
                  <a:pt x="1169" y="45"/>
                  <a:pt x="1264" y="0"/>
                  <a:pt x="1367" y="7"/>
                </a:cubicBezTo>
                <a:cubicBezTo>
                  <a:pt x="1477" y="4"/>
                  <a:pt x="1635" y="77"/>
                  <a:pt x="1731" y="138"/>
                </a:cubicBezTo>
                <a:cubicBezTo>
                  <a:pt x="1831" y="204"/>
                  <a:pt x="1891" y="272"/>
                  <a:pt x="1991" y="362"/>
                </a:cubicBezTo>
                <a:cubicBezTo>
                  <a:pt x="2091" y="452"/>
                  <a:pt x="2208" y="592"/>
                  <a:pt x="2333" y="676"/>
                </a:cubicBezTo>
                <a:cubicBezTo>
                  <a:pt x="2455" y="756"/>
                  <a:pt x="2531" y="823"/>
                  <a:pt x="2736" y="832"/>
                </a:cubicBezTo>
                <a:cubicBezTo>
                  <a:pt x="2736" y="832"/>
                  <a:pt x="0" y="832"/>
                  <a:pt x="0" y="832"/>
                </a:cubicBez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2880272" y="5328196"/>
            <a:ext cx="1656184" cy="818997"/>
          </a:xfrm>
          <a:prstGeom prst="rightArrow">
            <a:avLst>
              <a:gd name="adj1" fmla="val 50000"/>
              <a:gd name="adj2" fmla="val 50549"/>
            </a:avLst>
          </a:prstGeom>
          <a:gradFill rotWithShape="0">
            <a:gsLst>
              <a:gs pos="0">
                <a:srgbClr val="FFCC00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Neutrinos</a:t>
            </a:r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 flipH="1">
            <a:off x="359968" y="5328196"/>
            <a:ext cx="1656184" cy="818997"/>
          </a:xfrm>
          <a:prstGeom prst="rightArrow">
            <a:avLst>
              <a:gd name="adj1" fmla="val 50000"/>
              <a:gd name="adj2" fmla="val 50549"/>
            </a:avLst>
          </a:prstGeom>
          <a:gradFill rotWithShape="0">
            <a:gsLst>
              <a:gs pos="0">
                <a:srgbClr val="CC0000"/>
              </a:gs>
              <a:gs pos="100000">
                <a:srgbClr val="FFCC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Neutrinos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287144" y="6048347"/>
            <a:ext cx="2320758" cy="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+mj-lt"/>
              </a:rPr>
              <a:t>Over-density </a:t>
            </a:r>
            <a:endParaRPr lang="de-DE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44016" y="3744027"/>
            <a:ext cx="8928993" cy="12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003399"/>
                </a:solidFill>
                <a:latin typeface="+mj-lt"/>
              </a:rPr>
              <a:t> At</a:t>
            </a:r>
            <a:r>
              <a:rPr lang="en-US" sz="2000">
                <a:solidFill>
                  <a:srgbClr val="003399"/>
                </a:solidFill>
                <a:latin typeface="+mj-lt"/>
              </a:rPr>
              <a:t> 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T</a:t>
            </a:r>
            <a:r>
              <a:rPr lang="en-US">
                <a:solidFill>
                  <a:srgbClr val="003399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&lt;</a:t>
            </a:r>
            <a:r>
              <a:rPr lang="en-US">
                <a:solidFill>
                  <a:srgbClr val="003399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1</a:t>
            </a:r>
            <a:r>
              <a:rPr lang="en-US" sz="1600">
                <a:solidFill>
                  <a:srgbClr val="003399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MeV</a:t>
            </a:r>
            <a:r>
              <a:rPr lang="en-US" sz="2000">
                <a:solidFill>
                  <a:srgbClr val="003399"/>
                </a:solidFill>
                <a:latin typeface="+mj-lt"/>
              </a:rPr>
              <a:t> 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neutrino</a:t>
            </a:r>
            <a:r>
              <a:rPr lang="en-US" sz="2000">
                <a:solidFill>
                  <a:srgbClr val="003399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scattering</a:t>
            </a:r>
            <a:r>
              <a:rPr lang="en-US" sz="2000">
                <a:solidFill>
                  <a:srgbClr val="003399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in</a:t>
            </a:r>
            <a:r>
              <a:rPr lang="en-US" sz="2000">
                <a:solidFill>
                  <a:srgbClr val="003399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early</a:t>
            </a:r>
            <a:r>
              <a:rPr lang="en-US" sz="2000">
                <a:solidFill>
                  <a:srgbClr val="003399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universe is ineffective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3399"/>
                </a:solidFill>
                <a:latin typeface="+mj-lt"/>
              </a:rPr>
              <a:t> Stream freely until non-relativistic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3399"/>
                </a:solidFill>
                <a:latin typeface="+mj-lt"/>
              </a:rPr>
              <a:t> Wash out density contrasts on small scales 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4608512" y="5256237"/>
            <a:ext cx="4392488" cy="93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530" tIns="48765" rIns="97530" bIns="48765" anchor="ctr" anchorCtr="1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C00000"/>
                </a:solidFill>
                <a:latin typeface="+mj-lt"/>
              </a:rPr>
              <a:t> Neutrinos are “Hot Dark Matter”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C00000"/>
                </a:solidFill>
                <a:latin typeface="+mj-lt"/>
              </a:rPr>
              <a:t> Ruled out by structure formation</a:t>
            </a:r>
            <a:endParaRPr lang="de-DE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76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Structure Formation in the Universe</a:t>
            </a:r>
            <a:endParaRPr lang="en-US"/>
          </a:p>
        </p:txBody>
      </p:sp>
      <p:pic>
        <p:nvPicPr>
          <p:cNvPr id="13" name="Picture 9" descr="C:\Users\Georg Raffelt\Desktop\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4" y="719137"/>
            <a:ext cx="4753328" cy="608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6716878"/>
            <a:ext cx="9217025" cy="195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112575" y="2447960"/>
            <a:ext cx="3816537" cy="791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Zero-point fluctuations of quantum</a:t>
            </a:r>
          </a:p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fields are stretched and frozen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112698" y="1295687"/>
            <a:ext cx="3960434" cy="791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Early phase of exponential expansion</a:t>
            </a:r>
          </a:p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(Inflationary epoch)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112575" y="4752167"/>
            <a:ext cx="3744527" cy="791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density fluctuations are</a:t>
            </a:r>
          </a:p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frozen quantum fluctuations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112575" y="3600120"/>
            <a:ext cx="3816537" cy="791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Structure grows by gravitational</a:t>
            </a:r>
          </a:p>
          <a:p>
            <a:pPr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instability</a:t>
            </a:r>
          </a:p>
        </p:txBody>
      </p:sp>
    </p:spTree>
    <p:extLst>
      <p:ext uri="{BB962C8B-B14F-4D97-AF65-F5344CB8AC3E}">
        <p14:creationId xmlns:p14="http://schemas.microsoft.com/office/powerpoint/2010/main" val="92050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217025" cy="6911975"/>
          </a:xfrm>
          <a:prstGeom prst="rect">
            <a:avLst/>
          </a:prstGeom>
          <a:solidFill>
            <a:srgbClr val="4141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Structure Formation with Hot Dark Matter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24537" y="4680156"/>
            <a:ext cx="3816424" cy="863823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+mj-lt"/>
              </a:rPr>
              <a:t>Neutrinos with </a:t>
            </a:r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400">
                <a:solidFill>
                  <a:srgbClr val="FFFF00"/>
                </a:solidFill>
                <a:latin typeface="+mj-lt"/>
              </a:rPr>
              <a:t>m</a:t>
            </a:r>
            <a:r>
              <a:rPr lang="en-US" sz="3200" baseline="-2500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sz="2400">
                <a:solidFill>
                  <a:srgbClr val="FFFF00"/>
                </a:solidFill>
                <a:latin typeface="+mj-lt"/>
              </a:rPr>
              <a:t> = 6.9 eV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+mj-lt"/>
              </a:rPr>
              <a:t>(pre-KATRIN Limit of 2.3 eV)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2068" y="4680157"/>
            <a:ext cx="3816424" cy="503998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+mj-lt"/>
              </a:rPr>
              <a:t>Standard  </a:t>
            </a:r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FFFF00"/>
                </a:solidFill>
                <a:latin typeface="+mj-lt"/>
              </a:rPr>
              <a:t>CDM  Model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20080" y="5543980"/>
            <a:ext cx="7776865" cy="1079996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Structure fromation simulated with Gadget code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Cube size 256 Mpc at zero redshift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Troels Haugbølle, University Aarhus, ca. 2006</a:t>
            </a:r>
          </a:p>
        </p:txBody>
      </p:sp>
      <p:pic>
        <p:nvPicPr>
          <p:cNvPr id="7" name="struc6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177" y="575469"/>
            <a:ext cx="8497889" cy="42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Georg Raffelt\Desktop\stru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r="890"/>
          <a:stretch/>
        </p:blipFill>
        <p:spPr bwMode="auto">
          <a:xfrm>
            <a:off x="1319905" y="647597"/>
            <a:ext cx="6551970" cy="59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Power Spectrum of Cosmic Density Fluctuations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6731162" y="4858537"/>
            <a:ext cx="215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Tegmark, TAUP  2003</a:t>
            </a:r>
          </a:p>
        </p:txBody>
      </p:sp>
    </p:spTree>
    <p:extLst>
      <p:ext uri="{BB962C8B-B14F-4D97-AF65-F5344CB8AC3E}">
        <p14:creationId xmlns:p14="http://schemas.microsoft.com/office/powerpoint/2010/main" val="888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Neutrino Free Streaming:  Transfer Function</a:t>
            </a:r>
            <a:endParaRPr lang="en-US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814"/>
            <a:ext cx="5832810" cy="5044593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296052" y="719668"/>
            <a:ext cx="4608513" cy="71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 b="0">
                <a:solidFill>
                  <a:srgbClr val="003399"/>
                </a:solidFill>
              </a:rPr>
              <a:t>Power suppression for </a:t>
            </a:r>
            <a:r>
              <a:rPr lang="en-US" altLang="en-US" sz="2000">
                <a:solidFill>
                  <a:srgbClr val="003399"/>
                </a:solidFill>
                <a:latin typeface="Symbol" pitchFamily="18" charset="2"/>
              </a:rPr>
              <a:t>l</a:t>
            </a:r>
            <a:r>
              <a:rPr lang="en-US" altLang="en-US" sz="2400" baseline="-25000">
                <a:solidFill>
                  <a:srgbClr val="003399"/>
                </a:solidFill>
              </a:rPr>
              <a:t>FS</a:t>
            </a:r>
            <a:r>
              <a:rPr lang="en-US" altLang="en-US" sz="2000" b="0">
                <a:solidFill>
                  <a:srgbClr val="003399"/>
                </a:solidFill>
              </a:rPr>
              <a:t> </a:t>
            </a:r>
            <a:r>
              <a:rPr lang="en-US" altLang="en-US" sz="200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≳ </a:t>
            </a:r>
            <a:r>
              <a:rPr lang="en-US" altLang="en-US" sz="2000" b="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100 Mpc/h</a:t>
            </a:r>
          </a:p>
          <a:p>
            <a:pPr>
              <a:defRPr/>
            </a:pPr>
            <a:r>
              <a:rPr lang="en-US" altLang="en-US" sz="2000" b="0">
                <a:solidFill>
                  <a:srgbClr val="003399"/>
                </a:solidFill>
              </a:rPr>
              <a:t>(</a:t>
            </a:r>
            <a:r>
              <a:rPr lang="en-US" altLang="en-US" sz="2000">
                <a:solidFill>
                  <a:srgbClr val="003399"/>
                </a:solidFill>
              </a:rPr>
              <a:t>k</a:t>
            </a:r>
            <a:r>
              <a:rPr lang="en-US" altLang="en-US" sz="2000" baseline="-25000">
                <a:solidFill>
                  <a:srgbClr val="003399"/>
                </a:solidFill>
              </a:rPr>
              <a:t>FS</a:t>
            </a:r>
            <a:r>
              <a:rPr lang="en-US" altLang="en-US" sz="2000">
                <a:solidFill>
                  <a:srgbClr val="003399"/>
                </a:solidFill>
                <a:latin typeface="Symbol" pitchFamily="18" charset="2"/>
              </a:rPr>
              <a:t> = </a:t>
            </a:r>
            <a:r>
              <a:rPr lang="en-US" altLang="en-US" sz="2000">
                <a:solidFill>
                  <a:srgbClr val="003399"/>
                </a:solidFill>
              </a:rPr>
              <a:t>2</a:t>
            </a:r>
            <a:r>
              <a:rPr lang="en-US" altLang="en-US" sz="2000">
                <a:solidFill>
                  <a:srgbClr val="003399"/>
                </a:solidFill>
                <a:latin typeface="Symbol" pitchFamily="18" charset="2"/>
              </a:rPr>
              <a:t>p/l</a:t>
            </a:r>
            <a:r>
              <a:rPr lang="en-US" altLang="en-US" sz="2400" baseline="-25000">
                <a:solidFill>
                  <a:srgbClr val="003399"/>
                </a:solidFill>
              </a:rPr>
              <a:t>FS</a:t>
            </a:r>
            <a:r>
              <a:rPr lang="en-US" altLang="en-US" sz="2000">
                <a:solidFill>
                  <a:srgbClr val="003399"/>
                </a:solidFill>
              </a:rPr>
              <a:t>)</a:t>
            </a:r>
            <a:endParaRPr lang="en-US" altLang="en-US" sz="2000" b="0">
              <a:solidFill>
                <a:srgbClr val="003399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06877" y="1142142"/>
            <a:ext cx="0" cy="36005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048673" y="1392461"/>
            <a:ext cx="3024336" cy="41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Transfer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3399"/>
              </a:solidFill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4D4D4D"/>
                </a:solidFill>
                <a:latin typeface="Trebuchet MS" pitchFamily="34" charset="0"/>
              </a:rPr>
              <a:t>  </a:t>
            </a:r>
            <a:r>
              <a:rPr lang="en-US" altLang="en-US" sz="2000">
                <a:latin typeface="Trebuchet MS" pitchFamily="34" charset="0"/>
              </a:rPr>
              <a:t>P(k) = T(k) P</a:t>
            </a:r>
            <a:r>
              <a:rPr lang="en-US" altLang="en-US" sz="2400" baseline="-25000">
                <a:latin typeface="Trebuchet MS" pitchFamily="34" charset="0"/>
              </a:rPr>
              <a:t>0</a:t>
            </a:r>
            <a:r>
              <a:rPr lang="en-US" altLang="en-US" sz="2000">
                <a:latin typeface="Trebuchet MS" pitchFamily="34" charset="0"/>
              </a:rPr>
              <a:t>(k)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3399"/>
              </a:solidFill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Effect of neutrino free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streaming on small scales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3399"/>
              </a:solidFill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  </a:t>
            </a:r>
            <a:r>
              <a:rPr lang="en-US" altLang="en-US" sz="2000">
                <a:latin typeface="Trebuchet MS" pitchFamily="34" charset="0"/>
              </a:rPr>
              <a:t>T(k) = 1 </a:t>
            </a:r>
            <a:r>
              <a:rPr lang="en-US" altLang="en-US" sz="2000">
                <a:latin typeface="Symbol" pitchFamily="18" charset="2"/>
              </a:rPr>
              <a:t>-</a:t>
            </a:r>
            <a:r>
              <a:rPr lang="en-US" altLang="en-US" sz="2000">
                <a:latin typeface="Trebuchet MS" pitchFamily="34" charset="0"/>
              </a:rPr>
              <a:t> </a:t>
            </a:r>
            <a:r>
              <a:rPr lang="en-US" altLang="en-US" sz="2000">
                <a:solidFill>
                  <a:srgbClr val="C00000"/>
                </a:solidFill>
                <a:latin typeface="Trebuchet MS" pitchFamily="34" charset="0"/>
              </a:rPr>
              <a:t>8 </a:t>
            </a:r>
            <a:r>
              <a:rPr lang="en-US" altLang="en-US" sz="2000">
                <a:latin typeface="Symbol" pitchFamily="18" charset="2"/>
              </a:rPr>
              <a:t>W</a:t>
            </a:r>
            <a:r>
              <a:rPr lang="en-US" altLang="en-US" sz="2400" baseline="-25000">
                <a:latin typeface="Symbol" pitchFamily="18" charset="2"/>
              </a:rPr>
              <a:t>n</a:t>
            </a:r>
            <a:r>
              <a:rPr lang="en-US" altLang="en-US" sz="2000">
                <a:latin typeface="Trebuchet MS" pitchFamily="34" charset="0"/>
              </a:rPr>
              <a:t>/</a:t>
            </a:r>
            <a:r>
              <a:rPr lang="en-US" altLang="en-US" sz="2000">
                <a:latin typeface="Symbol" pitchFamily="18" charset="2"/>
              </a:rPr>
              <a:t>W</a:t>
            </a:r>
            <a:r>
              <a:rPr lang="en-US" altLang="en-US" sz="2400" baseline="-25000">
                <a:latin typeface="Trebuchet MS" pitchFamily="34" charset="0"/>
              </a:rPr>
              <a:t>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baseline="-25000"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valid for </a:t>
            </a:r>
            <a:r>
              <a:rPr lang="en-US" altLang="en-US" sz="2000">
                <a:latin typeface="Trebuchet MS" pitchFamily="34" charset="0"/>
              </a:rPr>
              <a:t>8</a:t>
            </a:r>
            <a:r>
              <a:rPr lang="en-US" altLang="en-US" sz="2000">
                <a:latin typeface="Symbol" pitchFamily="18" charset="2"/>
              </a:rPr>
              <a:t>W</a:t>
            </a:r>
            <a:r>
              <a:rPr lang="en-US" altLang="en-US" sz="2400" baseline="-25000">
                <a:latin typeface="Symbol" pitchFamily="18" charset="2"/>
              </a:rPr>
              <a:t>n</a:t>
            </a:r>
            <a:r>
              <a:rPr lang="en-US" altLang="en-US" sz="2000">
                <a:latin typeface="Trebuchet MS" pitchFamily="34" charset="0"/>
              </a:rPr>
              <a:t>/</a:t>
            </a:r>
            <a:r>
              <a:rPr lang="en-US" altLang="en-US" sz="2000">
                <a:latin typeface="Symbol" pitchFamily="18" charset="2"/>
              </a:rPr>
              <a:t>W</a:t>
            </a:r>
            <a:r>
              <a:rPr lang="en-US" altLang="en-US" sz="2400" baseline="-25000">
                <a:latin typeface="Trebuchet MS" pitchFamily="34" charset="0"/>
              </a:rPr>
              <a:t>M </a:t>
            </a:r>
            <a:r>
              <a:rPr lang="en-US" altLang="en-US" sz="2000"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≪ </a:t>
            </a:r>
            <a:r>
              <a:rPr lang="en-US" altLang="en-US" sz="2000">
                <a:latin typeface="Trebuchet MS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Trebuchet MS" pitchFamily="34" charset="0"/>
              </a:rPr>
              <a:t>Power suppression much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Trebuchet MS" pitchFamily="34" charset="0"/>
              </a:rPr>
              <a:t>larger (factor 8) than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Trebuchet MS" pitchFamily="34" charset="0"/>
              </a:rPr>
              <a:t>corresponds to neutrino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Trebuchet MS" pitchFamily="34" charset="0"/>
              </a:rPr>
              <a:t>mass fraction!</a:t>
            </a:r>
            <a:endParaRPr lang="en-US" altLang="en-US" sz="2000">
              <a:latin typeface="Trebuchet MS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263420" y="1176114"/>
            <a:ext cx="2076377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+mn-lt"/>
              </a:rPr>
              <a:t>hep-ph/0404239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4081" y="5625812"/>
            <a:ext cx="7745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/>
              <a:t>0.50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2494" y="1796389"/>
            <a:ext cx="1368152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/>
          <a:lstStyle/>
          <a:p>
            <a:pPr algn="ctr"/>
            <a:r>
              <a:rPr lang="en-US" sz="2000" b="0"/>
              <a:t>m</a:t>
            </a:r>
            <a:r>
              <a:rPr lang="en-US" sz="2400" baseline="-25000">
                <a:latin typeface="Symbol" pitchFamily="18" charset="2"/>
              </a:rPr>
              <a:t>n</a:t>
            </a:r>
            <a:r>
              <a:rPr lang="en-US" sz="2000" b="0"/>
              <a:t> = 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92494" y="2368977"/>
            <a:ext cx="1368152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0">
                <a:solidFill>
                  <a:srgbClr val="C00000"/>
                </a:solidFill>
              </a:rPr>
              <a:t>m</a:t>
            </a:r>
            <a:r>
              <a:rPr lang="en-US" sz="2400" baseline="-2500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b="0">
                <a:solidFill>
                  <a:srgbClr val="C00000"/>
                </a:solidFill>
              </a:rPr>
              <a:t> = 0.3 eV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64612" y="3111239"/>
            <a:ext cx="1368152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0">
                <a:solidFill>
                  <a:srgbClr val="0000FF"/>
                </a:solidFill>
              </a:rPr>
              <a:t>m</a:t>
            </a:r>
            <a:r>
              <a:rPr lang="en-US" sz="2400" baseline="-2500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2000" b="0">
                <a:solidFill>
                  <a:srgbClr val="0000FF"/>
                </a:solidFill>
              </a:rPr>
              <a:t> = 1 eV</a:t>
            </a:r>
          </a:p>
        </p:txBody>
      </p:sp>
    </p:spTree>
    <p:extLst>
      <p:ext uri="{BB962C8B-B14F-4D97-AF65-F5344CB8AC3E}">
        <p14:creationId xmlns:p14="http://schemas.microsoft.com/office/powerpoint/2010/main" val="42052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Cosmological Neutrino Mass Limits (8/2023)</a:t>
            </a:r>
            <a:endParaRPr lang="en-US" sz="3600" baseline="-2500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3892" y="5904797"/>
            <a:ext cx="8928993" cy="6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 algn="ctr"/>
            <a:r>
              <a:rPr lang="en-US" sz="2000"/>
              <a:t>J. Lesgourgues &amp; L. Verde, Neutrinos in Cosmology, in: Review of Particle Properties, </a:t>
            </a:r>
          </a:p>
          <a:p>
            <a:pPr algn="ctr"/>
            <a:r>
              <a:rPr lang="en-US">
                <a:solidFill>
                  <a:srgbClr val="003399"/>
                </a:solidFill>
                <a:hlinkClick r:id="rId3"/>
              </a:rPr>
              <a:t>https://pdg.lbl.gov/2024/reviews/rpp2024-rev-neutrinos-in-cosmology.pdf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1756" y="5174945"/>
            <a:ext cx="497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[24] Planck 2018, </a:t>
            </a:r>
            <a:r>
              <a:rPr lang="en-US">
                <a:hlinkClick r:id="rId4"/>
              </a:rPr>
              <a:t>https://arxiv.org/abs/1807.06209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0" y="719607"/>
            <a:ext cx="8065122" cy="44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DESI  (Dark Energy Spectroscopic Instrument)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921334"/>
            <a:ext cx="4320600" cy="4664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TextBox 45">
            <a:hlinkClick r:id="rId4"/>
          </p:cNvPr>
          <p:cNvSpPr txBox="1"/>
          <p:nvPr/>
        </p:nvSpPr>
        <p:spPr>
          <a:xfrm>
            <a:off x="143180" y="5617426"/>
            <a:ext cx="432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Image Wikipedia</a:t>
            </a:r>
          </a:p>
        </p:txBody>
      </p:sp>
      <p:sp>
        <p:nvSpPr>
          <p:cNvPr id="146" name="TextBox 145">
            <a:hlinkClick r:id="rId5"/>
          </p:cNvPr>
          <p:cNvSpPr txBox="1"/>
          <p:nvPr/>
        </p:nvSpPr>
        <p:spPr>
          <a:xfrm>
            <a:off x="144464" y="5967055"/>
            <a:ext cx="432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See also DESI at https://www.desi.lbl.gov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59570" y="805065"/>
            <a:ext cx="4512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DESI installed on the Mayall 4-meter Telescope at Kitt Peak Observatory, Arizona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4560139" y="1871767"/>
                <a:ext cx="4656886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Produce largest 3D map of the universe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(20 million galaxies, quasars and stars)</a:t>
                </a:r>
              </a:p>
              <a:p>
                <a:endParaRPr lang="en-US" sz="6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Main purpose: Precise expansion history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(Is dark energy evolving?)</a:t>
                </a:r>
              </a:p>
              <a:p>
                <a:endParaRPr lang="en-US" sz="6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Data Release 2 (3 years data) March 2025</a:t>
                </a:r>
              </a:p>
              <a:p>
                <a:endParaRPr lang="en-US" sz="6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Tension (around 3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) with </a:t>
                </a:r>
                <a:r>
                  <a:rPr lang="el-GR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Λ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CDM</a:t>
                </a:r>
              </a:p>
              <a:p>
                <a:endParaRPr lang="en-US" sz="600">
                  <a:solidFill>
                    <a:schemeClr val="accent1">
                      <a:lumMod val="75000"/>
                    </a:schemeClr>
                  </a:solidFill>
                  <a:sym typeface="Symbol" panose="05050102010706020507" pitchFamily="18" charset="2"/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Or formally best-fit “negative”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139" y="1871767"/>
                <a:ext cx="4656886" cy="2616101"/>
              </a:xfrm>
              <a:prstGeom prst="rect">
                <a:avLst/>
              </a:prstGeom>
              <a:blipFill>
                <a:blip r:embed="rId6"/>
                <a:stretch>
                  <a:fillRect l="-1309" t="-1632" r="-785" b="-3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hlinkClick r:id="rId7"/>
          </p:cNvPr>
          <p:cNvSpPr/>
          <p:nvPr/>
        </p:nvSpPr>
        <p:spPr>
          <a:xfrm>
            <a:off x="4559570" y="5006285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https://arxiv.org/abs/2503.14738</a:t>
            </a:r>
          </a:p>
        </p:txBody>
      </p:sp>
      <p:sp>
        <p:nvSpPr>
          <p:cNvPr id="49" name="Rectangle 48">
            <a:hlinkClick r:id="rId8"/>
          </p:cNvPr>
          <p:cNvSpPr/>
          <p:nvPr/>
        </p:nvSpPr>
        <p:spPr>
          <a:xfrm>
            <a:off x="4559570" y="532568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https://arxiv.org/abs/2503.14744</a:t>
            </a:r>
          </a:p>
        </p:txBody>
      </p:sp>
    </p:spTree>
    <p:extLst>
      <p:ext uri="{BB962C8B-B14F-4D97-AF65-F5344CB8AC3E}">
        <p14:creationId xmlns:p14="http://schemas.microsoft.com/office/powerpoint/2010/main" val="40555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208"/>
            <a:ext cx="9217025" cy="4486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08123"/>
            <a:ext cx="46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Sloan Digital Sky Survey (SDSS)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8513" y="291466"/>
            <a:ext cx="460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DESI  (First 7 months)</a:t>
            </a:r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-1" y="6543135"/>
            <a:ext cx="92170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Image Wikipedia</a:t>
            </a:r>
          </a:p>
        </p:txBody>
      </p:sp>
    </p:spTree>
    <p:extLst>
      <p:ext uri="{BB962C8B-B14F-4D97-AF65-F5344CB8AC3E}">
        <p14:creationId xmlns:p14="http://schemas.microsoft.com/office/powerpoint/2010/main" val="4769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Basics</a:t>
            </a:r>
            <a:r>
              <a:rPr lang="en-US" altLang="en-US" baseline="0"/>
              <a:t> of Cosmology</a:t>
            </a:r>
            <a:endParaRPr lang="en-US" altLang="en-US"/>
          </a:p>
        </p:txBody>
      </p:sp>
      <p:pic>
        <p:nvPicPr>
          <p:cNvPr id="300032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25" name="Rectangle 5"/>
          <p:cNvSpPr>
            <a:spLocks noChangeArrowheads="1"/>
          </p:cNvSpPr>
          <p:nvPr/>
        </p:nvSpPr>
        <p:spPr bwMode="auto">
          <a:xfrm>
            <a:off x="289178" y="359557"/>
            <a:ext cx="8639934" cy="619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How Many Neutrinos?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(Dark radiation/sterile neutrinos?)</a:t>
            </a:r>
          </a:p>
          <a:p>
            <a:endParaRPr lang="en-US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Absolute mass determination and limits</a:t>
            </a:r>
          </a:p>
          <a:p>
            <a:endParaRPr lang="en-US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Big Bang Nucleosynthesis – BBN 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(Origin of light elements)</a:t>
            </a:r>
          </a:p>
          <a:p>
            <a:endParaRPr lang="en-US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Leptogenesis</a:t>
            </a:r>
          </a:p>
          <a:p>
            <a:r>
              <a:rPr lang="en-US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(Origin of Matter Abundance)</a:t>
            </a:r>
          </a:p>
        </p:txBody>
      </p:sp>
    </p:spTree>
    <p:extLst>
      <p:ext uri="{BB962C8B-B14F-4D97-AF65-F5344CB8AC3E}">
        <p14:creationId xmlns:p14="http://schemas.microsoft.com/office/powerpoint/2010/main" val="4044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Transfer Function with Massive Neutrinos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20283" y="5904981"/>
            <a:ext cx="8928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Constraints on Neutrino Physics from DESI DR2 BAO and DR1 Full Shape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https://arxiv.org/abs/2503.14744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647596"/>
            <a:ext cx="5358992" cy="50987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9358" y="3006428"/>
            <a:ext cx="828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DESI</a:t>
            </a:r>
          </a:p>
          <a:p>
            <a:pPr algn="ctr"/>
            <a:r>
              <a:rPr lang="en-US" sz="2000"/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6742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DESI Best Fit for Effective Neutrino Masses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20283" y="5988551"/>
            <a:ext cx="8928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Constraints on Neutrino Physics from DESI DR2 BAO and DR1 Full Shape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https://arxiv.org/abs/2503.14744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44618"/>
            <a:ext cx="8929240" cy="490372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428644" y="1022921"/>
            <a:ext cx="0" cy="281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08752" y="1028428"/>
            <a:ext cx="0" cy="281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96302" y="679547"/>
            <a:ext cx="228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N or I mass ordering</a:t>
            </a:r>
          </a:p>
        </p:txBody>
      </p:sp>
    </p:spTree>
    <p:extLst>
      <p:ext uri="{BB962C8B-B14F-4D97-AF65-F5344CB8AC3E}">
        <p14:creationId xmlns:p14="http://schemas.microsoft.com/office/powerpoint/2010/main" val="3736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Future Cosmological Neutrino Mass Sensitivity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44464" y="5904430"/>
            <a:ext cx="5112138" cy="5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Brinckmann+, </a:t>
            </a:r>
            <a:r>
              <a:rPr lang="en-US" sz="2000">
                <a:hlinkClick r:id="rId2"/>
              </a:rPr>
              <a:t>https://arxiv.org/abs/1808.05955</a:t>
            </a:r>
            <a:endParaRPr 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92" y="763800"/>
            <a:ext cx="3261340" cy="3261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9443" y="4126305"/>
            <a:ext cx="341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ESA’s Euclid satellite</a:t>
            </a:r>
          </a:p>
          <a:p>
            <a:r>
              <a:rPr lang="en-US" sz="2000"/>
              <a:t>Launched on 1 Juli 2023</a:t>
            </a:r>
          </a:p>
          <a:p>
            <a:r>
              <a:rPr lang="en-US" sz="2000"/>
              <a:t>Precision measurement of the</a:t>
            </a:r>
          </a:p>
          <a:p>
            <a:r>
              <a:rPr lang="en-US" sz="2000"/>
              <a:t>universe out to redshift of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742102"/>
            <a:ext cx="5040700" cy="48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“Weighing” Neutrinos with KATRIN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64100" y="791617"/>
            <a:ext cx="4272402" cy="3456480"/>
            <a:chOff x="264100" y="791617"/>
            <a:chExt cx="4272402" cy="345648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Object 19"/>
                <p:cNvGraphicFramePr>
                  <a:graphicFrameLocks noChangeAspect="1"/>
                </p:cNvGraphicFramePr>
                <p:nvPr/>
              </p:nvGraphicFramePr>
              <p:xfrm>
                <a:off x="753853" y="2055756"/>
                <a:ext cx="2754047" cy="17398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CorelDRAW" r:id="rId2" imgW="2581200" imgH="1632600" progId="CorelDRAW.Graphic.9">
                        <p:embed/>
                      </p:oleObj>
                    </mc:Choice>
                    <mc:Fallback>
                      <p:oleObj name="CorelDRAW" r:id="rId2" imgW="2581200" imgH="1632600" progId="CorelDRAW.Graphic.9">
                        <p:embed/>
                        <p:pic>
                          <p:nvPicPr>
                            <p:cNvPr id="8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3853" y="2055756"/>
                              <a:ext cx="2754047" cy="173980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Object 19"/>
                <p:cNvGraphicFramePr>
                  <a:graphicFrameLocks noChangeAspect="1"/>
                </p:cNvGraphicFramePr>
                <p:nvPr/>
              </p:nvGraphicFramePr>
              <p:xfrm>
                <a:off x="753853" y="2055756"/>
                <a:ext cx="2754047" cy="17398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66" name="CorelDRAW" r:id="rId5" imgW="2581200" imgH="1632600" progId="CorelDRAW.Graphic.9">
                        <p:embed/>
                      </p:oleObj>
                    </mc:Choice>
                    <mc:Fallback>
                      <p:oleObj name="CorelDRAW" r:id="rId5" imgW="2581200" imgH="1632600" progId="CorelDRAW.Graphic.9">
                        <p:embed/>
                        <p:pic>
                          <p:nvPicPr>
                            <p:cNvPr id="8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3853" y="2055756"/>
                              <a:ext cx="2754047" cy="173980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pic>
          <p:nvPicPr>
            <p:cNvPr id="9" name="Picture 8" descr="Decay_proces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1994" y="847045"/>
              <a:ext cx="1724508" cy="1275242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43182" y="3764499"/>
              <a:ext cx="367251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487202" y="1676209"/>
              <a:ext cx="8380" cy="22406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15930" y="1564139"/>
              <a:ext cx="21227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Electron spectrum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59888" y="3550796"/>
              <a:ext cx="322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/>
                <a:t>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819486" y="3897925"/>
              <a:ext cx="64436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943082" y="3817210"/>
              <a:ext cx="4106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1172" y="791617"/>
              <a:ext cx="2149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</a:rPr>
                <a:t>Tritium </a:t>
              </a:r>
              <a:r>
                <a:rPr lang="el-GR" sz="2400" b="1">
                  <a:solidFill>
                    <a:schemeClr val="accent1">
                      <a:lumMod val="75000"/>
                    </a:schemeClr>
                  </a:solidFill>
                </a:rPr>
                <a:t>β</a:t>
              </a:r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</a:rPr>
                <a:t> decay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 flipH="1">
                  <a:off x="264100" y="1244149"/>
                  <a:ext cx="2448341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DE" sz="20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0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0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r>
                              <a:rPr lang="en-US" sz="2000" b="1" i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</m:sPre>
                        <m:r>
                          <a:rPr lang="en-US" sz="20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en-DE" sz="2000" b="1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r>
                              <a:rPr lang="en-US" sz="2000" b="1" i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  <m:r>
                              <a:rPr lang="en-US" sz="2000" b="1" i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𝐞</m:t>
                            </m:r>
                            <m:r>
                              <a:rPr lang="en-US" sz="20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000" b="1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000" b="1" i="1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</m:e>
                        </m:sPre>
                      </m:oMath>
                    </m:oMathPara>
                  </a14:m>
                  <a:endParaRPr lang="en-US" sz="2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64100" y="1244149"/>
                  <a:ext cx="2448341" cy="314766"/>
                </a:xfrm>
                <a:prstGeom prst="rect">
                  <a:avLst/>
                </a:prstGeom>
                <a:blipFill>
                  <a:blip r:embed="rId8"/>
                  <a:stretch>
                    <a:fillRect t="-1923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/>
            <p:cNvSpPr txBox="1"/>
            <p:nvPr/>
          </p:nvSpPr>
          <p:spPr>
            <a:xfrm>
              <a:off x="2959807" y="2429713"/>
              <a:ext cx="112646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3">
                      <a:lumMod val="50000"/>
                    </a:schemeClr>
                  </a:solidFill>
                </a:rPr>
                <a:t>Endpoint</a:t>
              </a:r>
            </a:p>
            <a:p>
              <a:r>
                <a:rPr lang="en-US" sz="2000">
                  <a:solidFill>
                    <a:schemeClr val="accent3">
                      <a:lumMod val="50000"/>
                    </a:schemeClr>
                  </a:solidFill>
                </a:rPr>
                <a:t>Energy</a:t>
              </a:r>
            </a:p>
            <a:p>
              <a:r>
                <a:rPr lang="en-US" sz="2000">
                  <a:solidFill>
                    <a:schemeClr val="accent3">
                      <a:lumMod val="50000"/>
                    </a:schemeClr>
                  </a:solidFill>
                </a:rPr>
                <a:t>18.6 keV</a:t>
              </a:r>
            </a:p>
          </p:txBody>
        </p:sp>
      </p:grp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896419" y="791148"/>
            <a:ext cx="4320733" cy="280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Sensitive to </a:t>
            </a:r>
            <a:r>
              <a:rPr lang="en-US" sz="2000">
                <a:solidFill>
                  <a:srgbClr val="C00000"/>
                </a:solidFill>
              </a:rPr>
              <a:t>common mass scale m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for all flavors because of small mass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differences from oscillations</a:t>
            </a:r>
          </a:p>
          <a:p>
            <a:endParaRPr lang="en-US" sz="50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Data taking began in mid 2018</a:t>
            </a:r>
          </a:p>
          <a:p>
            <a:pPr algn="l"/>
            <a:endParaRPr lang="en-US" sz="5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Latest constraint 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        </a:t>
            </a:r>
            <a:r>
              <a:rPr lang="en-US" sz="2000">
                <a:solidFill>
                  <a:srgbClr val="C00000"/>
                </a:solidFill>
              </a:rPr>
              <a:t>m &lt; 0.45 eV  (90% CL) 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>
                <a:hlinkClick r:id="rId9"/>
              </a:rPr>
              <a:t>Science 388 (2025) 180–185</a:t>
            </a:r>
            <a:endParaRPr lang="en-US" sz="5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Can reach </a:t>
            </a:r>
            <a:r>
              <a:rPr lang="en-US" sz="2000">
                <a:solidFill>
                  <a:srgbClr val="C00000"/>
                </a:solidFill>
              </a:rPr>
              <a:t>0.3 eV (2025</a:t>
            </a:r>
            <a:r>
              <a:rPr lang="en-US" sz="20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000">
                <a:solidFill>
                  <a:srgbClr val="C00000"/>
                </a:solidFill>
              </a:rPr>
              <a:t>2026)</a:t>
            </a:r>
          </a:p>
          <a:p>
            <a:pPr algn="l"/>
            <a:endParaRPr lang="en-US" sz="5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Picture 27" descr="C:\Users\Georg Raffelt\Desktop\trit2.jpg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2" y="4320107"/>
            <a:ext cx="8856000" cy="23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15902" y="6270152"/>
            <a:ext cx="2520349" cy="3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02" tIns="43201" rIns="86402" bIns="43201">
            <a:spAutoFit/>
          </a:bodyPr>
          <a:lstStyle/>
          <a:p>
            <a:r>
              <a:rPr lang="en-US" sz="1600">
                <a:solidFill>
                  <a:srgbClr val="003399"/>
                </a:solidFill>
                <a:hlinkClick r:id="rId11"/>
              </a:rPr>
              <a:t>https://www.katrin.kit.edu/</a:t>
            </a:r>
            <a:endParaRPr lang="en-US" sz="16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6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ecay_proc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113" y="2015787"/>
            <a:ext cx="2239409" cy="165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Cosmic Neutrino Capture in Tritium Beta Decay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7962" y="5007084"/>
            <a:ext cx="763306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1982" y="1694624"/>
            <a:ext cx="0" cy="34648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-576208" y="3023927"/>
            <a:ext cx="4032560" cy="3960550"/>
          </a:xfrm>
          <a:prstGeom prst="arc">
            <a:avLst>
              <a:gd name="adj1" fmla="val 18458802"/>
              <a:gd name="adj2" fmla="val 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40737" y="2310651"/>
            <a:ext cx="3683805" cy="2693689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192604" y="3764567"/>
            <a:ext cx="128" cy="124251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824542" y="5295124"/>
            <a:ext cx="1368319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456352" y="5295124"/>
            <a:ext cx="1368319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192732" y="5007084"/>
            <a:ext cx="0" cy="4320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824542" y="5007084"/>
            <a:ext cx="0" cy="4320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456352" y="5007084"/>
            <a:ext cx="0" cy="4320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902305" y="5203964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70495" y="5189413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728112" y="1511717"/>
                <a:ext cx="2985433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/>
                            </a:rPr>
                            <m:t>𝟑</m:t>
                          </m:r>
                        </m:sup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𝐇</m:t>
                          </m:r>
                        </m:e>
                      </m:sPre>
                      <m:r>
                        <a:rPr lang="en-US" sz="2400" b="1" i="1" smtClean="0"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400" b="1" i="1">
                              <a:latin typeface="Cambria Math"/>
                            </a:rPr>
                            <m:t>𝟑</m:t>
                          </m:r>
                        </m:sup>
                        <m:e>
                          <m:r>
                            <a:rPr lang="en-US" sz="2400" b="1" i="0">
                              <a:latin typeface="Cambria Math"/>
                            </a:rPr>
                            <m:t>𝐇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𝐞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𝝂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112" y="1511717"/>
                <a:ext cx="2985433" cy="470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914658" y="1513848"/>
                <a:ext cx="2985433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𝒆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/>
                            </a:rPr>
                            <m:t>𝟑</m:t>
                          </m:r>
                        </m:sup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𝐇</m:t>
                          </m:r>
                        </m:e>
                      </m:sPre>
                      <m:r>
                        <a:rPr lang="en-US" sz="2400" b="1" i="1" smtClean="0"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400" b="1" i="1">
                              <a:latin typeface="Cambria Math"/>
                            </a:rPr>
                            <m:t>𝟑</m:t>
                          </m:r>
                        </m:sup>
                        <m:e>
                          <m:r>
                            <a:rPr lang="en-US" sz="2400" b="1" i="0">
                              <a:latin typeface="Cambria Math"/>
                            </a:rPr>
                            <m:t>𝐇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𝐞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658" y="1513848"/>
                <a:ext cx="2985433" cy="47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788286" y="728889"/>
            <a:ext cx="2149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</a:rPr>
              <a:t>Tritium </a:t>
            </a:r>
            <a:r>
              <a:rPr lang="en-US" sz="2400" b="1" dirty="0">
                <a:solidFill>
                  <a:srgbClr val="003399"/>
                </a:solidFill>
                <a:latin typeface="Symbol" panose="05050102010706020507" pitchFamily="18" charset="2"/>
              </a:rPr>
              <a:t>b</a:t>
            </a:r>
            <a:r>
              <a:rPr lang="en-US" sz="2400" b="1" dirty="0">
                <a:solidFill>
                  <a:srgbClr val="003399"/>
                </a:solidFill>
              </a:rPr>
              <a:t> decay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68562" y="719607"/>
            <a:ext cx="3633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</a:rPr>
              <a:t>Tritium inverse </a:t>
            </a:r>
            <a:r>
              <a:rPr lang="en-US" sz="2400" b="1" dirty="0">
                <a:solidFill>
                  <a:srgbClr val="003399"/>
                </a:solidFill>
                <a:latin typeface="Symbol" panose="05050102010706020507" pitchFamily="18" charset="2"/>
              </a:rPr>
              <a:t>b</a:t>
            </a:r>
            <a:r>
              <a:rPr lang="en-US" sz="2400" b="1" dirty="0">
                <a:solidFill>
                  <a:srgbClr val="003399"/>
                </a:solidFill>
              </a:rPr>
              <a:t> decay</a:t>
            </a:r>
          </a:p>
          <a:p>
            <a:r>
              <a:rPr lang="en-US" sz="2400" b="1" dirty="0">
                <a:solidFill>
                  <a:srgbClr val="003399"/>
                </a:solidFill>
              </a:rPr>
              <a:t>capturing cosmic neutrinos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99923" y="5079094"/>
            <a:ext cx="105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Energy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3560" y="719607"/>
            <a:ext cx="1388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Electron</a:t>
            </a:r>
          </a:p>
          <a:p>
            <a:r>
              <a:rPr lang="en-US" sz="2400" b="1" dirty="0"/>
              <a:t>spectrum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40089" y="3626306"/>
            <a:ext cx="2287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Events above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endpoint energy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29910" y="6165955"/>
            <a:ext cx="380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hlinkClick r:id="rId5"/>
              </a:rPr>
              <a:t>Ptolemy project</a:t>
            </a:r>
            <a:r>
              <a:rPr lang="en-US" sz="2000"/>
              <a:t>  (</a:t>
            </a:r>
            <a:r>
              <a:rPr lang="en-US" sz="2000" dirty="0"/>
              <a:t>Chris Tully et al.)</a:t>
            </a:r>
          </a:p>
        </p:txBody>
      </p:sp>
      <p:pic>
        <p:nvPicPr>
          <p:cNvPr id="27" name="Picture 26" descr="Capture_proce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891" y="2015787"/>
            <a:ext cx="2250029" cy="16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5631095"/>
            <a:ext cx="984506" cy="8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ecay_proc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2" y="791618"/>
            <a:ext cx="2448000" cy="181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Dirac vs. Majorana Neutrinos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91670" y="1072134"/>
                <a:ext cx="39051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Mass in tritium decay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capture purely kinematical: </a:t>
                </a:r>
              </a:p>
              <a:p>
                <a:r>
                  <a:rPr lang="en-US" sz="2000">
                    <a:solidFill>
                      <a:srgbClr val="C00000"/>
                    </a:solidFill>
                  </a:rPr>
                  <a:t>No Dirac/Majorana difference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670" y="1072134"/>
                <a:ext cx="3905132" cy="1015663"/>
              </a:xfrm>
              <a:prstGeom prst="rect">
                <a:avLst/>
              </a:prstGeom>
              <a:blipFill>
                <a:blip r:embed="rId3"/>
                <a:stretch>
                  <a:fillRect l="-1716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59922" y="2663877"/>
            <a:ext cx="3143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Cosmic background neutrinos:</a:t>
            </a:r>
          </a:p>
          <a:p>
            <a:r>
              <a:rPr lang="en-DE">
                <a:solidFill>
                  <a:schemeClr val="accent6">
                    <a:lumMod val="75000"/>
                  </a:schemeClr>
                </a:solidFill>
              </a:rPr>
              <a:t>•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Are produced ultra-relativistic</a:t>
            </a:r>
          </a:p>
          <a:p>
            <a:r>
              <a:rPr lang="en-DE">
                <a:solidFill>
                  <a:schemeClr val="accent6">
                    <a:lumMod val="75000"/>
                  </a:schemeClr>
                </a:solidFill>
              </a:rPr>
              <a:t>•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2 active states per flavor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762685" y="377845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762972" y="413846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utoShape 18"/>
          <p:cNvSpPr>
            <a:spLocks noChangeArrowheads="1"/>
          </p:cNvSpPr>
          <p:nvPr/>
        </p:nvSpPr>
        <p:spPr bwMode="auto">
          <a:xfrm rot="16200000">
            <a:off x="2195002" y="341843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32" name="TextBox 31"/>
          <p:cNvSpPr txBox="1"/>
          <p:nvPr/>
        </p:nvSpPr>
        <p:spPr>
          <a:xfrm>
            <a:off x="2123022" y="413787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Spin</a:t>
            </a:r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 rot="5400000" flipH="1">
            <a:off x="2339022" y="377848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762972" y="457060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63259" y="493061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utoShape 18"/>
          <p:cNvSpPr>
            <a:spLocks noChangeArrowheads="1"/>
          </p:cNvSpPr>
          <p:nvPr/>
        </p:nvSpPr>
        <p:spPr bwMode="auto">
          <a:xfrm rot="16200000">
            <a:off x="2195289" y="421058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39" name="AutoShape 18"/>
          <p:cNvSpPr>
            <a:spLocks noChangeArrowheads="1"/>
          </p:cNvSpPr>
          <p:nvPr/>
        </p:nvSpPr>
        <p:spPr bwMode="auto">
          <a:xfrm rot="5400000" flipH="1">
            <a:off x="2339309" y="457063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43" name="TextBox 42"/>
          <p:cNvSpPr txBox="1"/>
          <p:nvPr/>
        </p:nvSpPr>
        <p:spPr>
          <a:xfrm>
            <a:off x="754832" y="3769177"/>
            <a:ext cx="74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active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4832" y="4392117"/>
            <a:ext cx="80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sterile</a:t>
            </a:r>
          </a:p>
          <a:p>
            <a:r>
              <a:rPr lang="en-US"/>
              <a:t>(Dirac)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12331" y="3538140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{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02922" y="4332633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{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9922" y="3581218"/>
            <a:ext cx="5389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/>
              <a:t>{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69135" y="3527997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}</a:t>
            </a:r>
          </a:p>
        </p:txBody>
      </p:sp>
      <p:sp>
        <p:nvSpPr>
          <p:cNvPr id="65" name="AutoShape 18"/>
          <p:cNvSpPr>
            <a:spLocks noChangeArrowheads="1"/>
          </p:cNvSpPr>
          <p:nvPr/>
        </p:nvSpPr>
        <p:spPr bwMode="auto">
          <a:xfrm rot="16200000">
            <a:off x="5256385" y="2951948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66" name="AutoShape 18"/>
          <p:cNvSpPr>
            <a:spLocks noChangeArrowheads="1"/>
          </p:cNvSpPr>
          <p:nvPr/>
        </p:nvSpPr>
        <p:spPr bwMode="auto">
          <a:xfrm rot="5400000" flipH="1">
            <a:off x="5400405" y="3311998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70" name="TextBox 69"/>
          <p:cNvSpPr txBox="1"/>
          <p:nvPr/>
        </p:nvSpPr>
        <p:spPr>
          <a:xfrm rot="20179562">
            <a:off x="3304419" y="3349474"/>
            <a:ext cx="10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Majorana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42361" y="3146737"/>
                <a:ext cx="601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361" y="3146737"/>
                <a:ext cx="601768" cy="276999"/>
              </a:xfrm>
              <a:prstGeom prst="rect">
                <a:avLst/>
              </a:prstGeom>
              <a:blipFill>
                <a:blip r:embed="rId4"/>
                <a:stretch>
                  <a:fillRect l="-5051"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 rot="2595099">
            <a:off x="3474376" y="4393681"/>
            <a:ext cx="6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Dirac</a:t>
            </a:r>
          </a:p>
        </p:txBody>
      </p:sp>
      <p:sp>
        <p:nvSpPr>
          <p:cNvPr id="72" name="AutoShape 18"/>
          <p:cNvSpPr>
            <a:spLocks noChangeArrowheads="1"/>
          </p:cNvSpPr>
          <p:nvPr/>
        </p:nvSpPr>
        <p:spPr bwMode="auto">
          <a:xfrm rot="16200000">
            <a:off x="5256572" y="410410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73" name="AutoShape 18"/>
          <p:cNvSpPr>
            <a:spLocks noChangeArrowheads="1"/>
          </p:cNvSpPr>
          <p:nvPr/>
        </p:nvSpPr>
        <p:spPr bwMode="auto">
          <a:xfrm rot="5400000" flipH="1">
            <a:off x="5400592" y="446415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74" name="AutoShape 18"/>
          <p:cNvSpPr>
            <a:spLocks noChangeArrowheads="1"/>
          </p:cNvSpPr>
          <p:nvPr/>
        </p:nvSpPr>
        <p:spPr bwMode="auto">
          <a:xfrm rot="16200000">
            <a:off x="5256859" y="489625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75" name="AutoShape 18"/>
          <p:cNvSpPr>
            <a:spLocks noChangeArrowheads="1"/>
          </p:cNvSpPr>
          <p:nvPr/>
        </p:nvSpPr>
        <p:spPr bwMode="auto">
          <a:xfrm rot="5400000" flipH="1">
            <a:off x="5400879" y="5256307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6229515" y="5124917"/>
                <a:ext cx="104591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/>
                  <a:t> sterile</a:t>
                </a:r>
              </a:p>
              <a:p>
                <a:r>
                  <a:rPr lang="en-US"/>
                  <a:t>for capture</a:t>
                </a: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515" y="5124917"/>
                <a:ext cx="1045917" cy="553998"/>
              </a:xfrm>
              <a:prstGeom prst="rect">
                <a:avLst/>
              </a:prstGeom>
              <a:blipFill>
                <a:blip r:embed="rId5"/>
                <a:stretch>
                  <a:fillRect l="-14035" t="-14286" r="-13450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5904692" y="4990866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}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92732" y="3386466"/>
            <a:ext cx="2834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“active” for capture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464492" y="3089587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{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464648" y="4042279"/>
            <a:ext cx="64793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/>
              <a:t>{</a:t>
            </a:r>
          </a:p>
        </p:txBody>
      </p:sp>
      <p:cxnSp>
        <p:nvCxnSpPr>
          <p:cNvPr id="8" name="Straight Arrow Connector 7"/>
          <p:cNvCxnSpPr>
            <a:stCxn id="59" idx="3"/>
            <a:endCxn id="80" idx="1"/>
          </p:cNvCxnSpPr>
          <p:nvPr/>
        </p:nvCxnSpPr>
        <p:spPr>
          <a:xfrm flipV="1">
            <a:off x="3431735" y="3474308"/>
            <a:ext cx="1032757" cy="438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81" idx="1"/>
          </p:cNvCxnSpPr>
          <p:nvPr/>
        </p:nvCxnSpPr>
        <p:spPr>
          <a:xfrm>
            <a:off x="3456352" y="4038417"/>
            <a:ext cx="1008296" cy="934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646982" y="3822387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redshift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3742" y="3052946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6229515" y="4382148"/>
                <a:ext cx="104591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/>
                  <a:t> active</a:t>
                </a:r>
              </a:p>
              <a:p>
                <a:r>
                  <a:rPr lang="en-US"/>
                  <a:t>for capture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515" y="4382148"/>
                <a:ext cx="1045917" cy="553998"/>
              </a:xfrm>
              <a:prstGeom prst="rect">
                <a:avLst/>
              </a:prstGeom>
              <a:blipFill>
                <a:blip r:embed="rId6"/>
                <a:stretch>
                  <a:fillRect l="-14035" t="-14286" r="-13450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/>
          <p:cNvSpPr txBox="1"/>
          <p:nvPr/>
        </p:nvSpPr>
        <p:spPr>
          <a:xfrm>
            <a:off x="5904692" y="4248097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}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024292" y="5773107"/>
            <a:ext cx="6264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For Majorana neutrinos twice the capture rate!</a:t>
            </a:r>
          </a:p>
          <a:p>
            <a:r>
              <a:rPr lang="en-DE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Long, Lunardini &amp; Sabancilar,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arXiv:1405.7654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Hernandez-Molinero, Jimenez &amp; Peña-Garay,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arXiv:2205.00808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9" name="Picture 88" descr="Capture_proces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4792" y="790161"/>
            <a:ext cx="2448000" cy="180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Big</a:t>
            </a:r>
            <a:r>
              <a:rPr lang="en-US" altLang="en-US" baseline="0"/>
              <a:t> Bang Nucleosynthesis</a:t>
            </a:r>
            <a:endParaRPr lang="en-US" altLang="en-US"/>
          </a:p>
        </p:txBody>
      </p:sp>
      <p:pic>
        <p:nvPicPr>
          <p:cNvPr id="300032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25" name="Rectangle 5"/>
          <p:cNvSpPr>
            <a:spLocks noChangeArrowheads="1"/>
          </p:cNvSpPr>
          <p:nvPr/>
        </p:nvSpPr>
        <p:spPr bwMode="auto">
          <a:xfrm>
            <a:off x="0" y="2664103"/>
            <a:ext cx="9215438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Bang</a:t>
            </a:r>
          </a:p>
          <a:p>
            <a:pPr algn="ctr"/>
            <a:r>
              <a:rPr lang="en-US" alt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Nucleosynthesis</a:t>
            </a:r>
          </a:p>
        </p:txBody>
      </p:sp>
    </p:spTree>
    <p:extLst>
      <p:ext uri="{BB962C8B-B14F-4D97-AF65-F5344CB8AC3E}">
        <p14:creationId xmlns:p14="http://schemas.microsoft.com/office/powerpoint/2010/main" val="3360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Origin of Elements</a:t>
            </a:r>
          </a:p>
        </p:txBody>
      </p:sp>
      <p:pic>
        <p:nvPicPr>
          <p:cNvPr id="2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2" y="719997"/>
            <a:ext cx="4608513" cy="583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448153" y="2375991"/>
            <a:ext cx="2016224" cy="122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chemeClr val="accent2"/>
                </a:solidFill>
              </a:rPr>
              <a:t>Produced in stars</a:t>
            </a:r>
          </a:p>
          <a:p>
            <a:pPr algn="l"/>
            <a:r>
              <a:rPr lang="en-US" altLang="en-US" sz="2000" b="1">
                <a:solidFill>
                  <a:schemeClr val="accent2"/>
                </a:solidFill>
              </a:rPr>
              <a:t>(Fusion liberates</a:t>
            </a:r>
          </a:p>
          <a:p>
            <a:pPr algn="l"/>
            <a:r>
              <a:rPr lang="en-US" altLang="en-US" sz="2000" b="1">
                <a:solidFill>
                  <a:schemeClr val="accent2"/>
                </a:solidFill>
              </a:rPr>
              <a:t> energy up to</a:t>
            </a:r>
          </a:p>
          <a:p>
            <a:pPr algn="l"/>
            <a:r>
              <a:rPr lang="en-US" altLang="en-US" sz="2000" b="1">
                <a:solidFill>
                  <a:schemeClr val="accent2"/>
                </a:solidFill>
              </a:rPr>
              <a:t> iron-group nuclei)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87912" y="719997"/>
            <a:ext cx="4608513" cy="58319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84092" y="1837857"/>
                <a:ext cx="1159292" cy="2000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4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sz="1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092" y="1837857"/>
                <a:ext cx="1159292" cy="20005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5"/>
              <p:cNvSpPr>
                <a:spLocks noChangeArrowheads="1"/>
              </p:cNvSpPr>
              <p:nvPr/>
            </p:nvSpPr>
            <p:spPr bwMode="auto">
              <a:xfrm>
                <a:off x="4968562" y="2209449"/>
                <a:ext cx="4032448" cy="3118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t" anchorCtr="0"/>
              <a:lstStyle/>
              <a:p>
                <a:pPr algn="l"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Mass fraction of helium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altLang="en-US" sz="2000" b="1">
                    <a:solidFill>
                      <a:srgbClr val="003399"/>
                    </a:solidFill>
                  </a:rPr>
                  <a:t> 25%</a:t>
                </a:r>
              </a:p>
              <a:p>
                <a:pPr algn="l"/>
                <a:r>
                  <a:rPr lang="en-US" altLang="en-US" sz="2000" b="1">
                    <a:solidFill>
                      <a:srgbClr val="003399"/>
                    </a:solidFill>
                  </a:rPr>
                  <a:t>   everywhere in the universe</a:t>
                </a:r>
              </a:p>
              <a:p>
                <a:pPr algn="l"/>
                <a:endParaRPr lang="en-US" altLang="en-US" sz="800" b="1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Most of it not produced in stars</a:t>
                </a:r>
              </a:p>
              <a:p>
                <a:pPr algn="l"/>
                <a:r>
                  <a:rPr lang="en-US" altLang="en-US" sz="2000" b="1">
                    <a:solidFill>
                      <a:srgbClr val="003399"/>
                    </a:solidFill>
                  </a:rPr>
                  <a:t>  (far too little star light from</a:t>
                </a:r>
              </a:p>
              <a:p>
                <a:pPr algn="l"/>
                <a:r>
                  <a:rPr lang="en-US" altLang="en-US" sz="2000" b="1">
                    <a:solidFill>
                      <a:srgbClr val="003399"/>
                    </a:solidFill>
                  </a:rPr>
                  <a:t>   liberated energy)</a:t>
                </a:r>
              </a:p>
              <a:p>
                <a:pPr algn="l"/>
                <a:endParaRPr lang="en-US" altLang="en-US" sz="800" b="1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Big-bang nucleosynthesis (BBN)</a:t>
                </a:r>
              </a:p>
              <a:p>
                <a:pPr algn="l"/>
                <a:r>
                  <a:rPr lang="en-US" altLang="en-US" sz="2000" b="1">
                    <a:solidFill>
                      <a:srgbClr val="003399"/>
                    </a:solidFill>
                  </a:rPr>
                  <a:t>   is a pillar of modern cosmology</a:t>
                </a:r>
                <a:endParaRPr lang="en-US" altLang="en-US" sz="2000" b="1">
                  <a:solidFill>
                    <a:srgbClr val="C00000"/>
                  </a:solidFill>
                </a:endParaRPr>
              </a:p>
              <a:p>
                <a:pPr algn="l"/>
                <a:endParaRPr lang="en-US" altLang="en-US" sz="800" b="1">
                  <a:solidFill>
                    <a:srgbClr val="C00000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altLang="en-US" sz="2000" b="1">
                    <a:solidFill>
                      <a:srgbClr val="C00000"/>
                    </a:solidFill>
                  </a:rPr>
                  <a:t> Neutrinos play a crucial role</a:t>
                </a:r>
              </a:p>
            </p:txBody>
          </p:sp>
        </mc:Choice>
        <mc:Fallback xmlns="">
          <p:sp>
            <p:nvSpPr>
              <p:cNvPr id="3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562" y="2209449"/>
                <a:ext cx="4032448" cy="3118798"/>
              </a:xfrm>
              <a:prstGeom prst="rect">
                <a:avLst/>
              </a:prstGeom>
              <a:blipFill>
                <a:blip r:embed="rId4"/>
                <a:stretch>
                  <a:fillRect l="-1813" t="-13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0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Where, When, and What?</a:t>
            </a:r>
            <a:endParaRPr lang="en-US"/>
          </a:p>
        </p:txBody>
      </p:sp>
      <p:pic>
        <p:nvPicPr>
          <p:cNvPr id="20" name="Picture 3" descr="C:\Users\Georg Raffelt\Desktop\CosmicTimeline_g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879907"/>
            <a:ext cx="8928993" cy="359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56066" y="864080"/>
            <a:ext cx="1872296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chemeClr val="bg1"/>
                </a:solidFill>
              </a:rPr>
              <a:t>Epoch: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3528362" y="863823"/>
            <a:ext cx="3600400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rgbClr val="FFFF00"/>
                </a:solidFill>
              </a:rPr>
              <a:t>1 sec – 3 minutes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656066" y="1295749"/>
            <a:ext cx="1872296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chemeClr val="bg1"/>
                </a:solidFill>
              </a:rPr>
              <a:t>Temperature: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3528362" y="1295749"/>
            <a:ext cx="3600400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altLang="en-US" sz="2000" b="1">
                <a:solidFill>
                  <a:srgbClr val="FFFF00"/>
                </a:solidFill>
              </a:rPr>
              <a:t>1 MeV – 30 keV</a:t>
            </a: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1656066" y="1727809"/>
            <a:ext cx="1872296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chemeClr val="bg1"/>
                </a:solidFill>
              </a:rPr>
              <a:t>Constituents:</a:t>
            </a: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3528362" y="1727809"/>
            <a:ext cx="3600400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rgbClr val="FFFF00"/>
                </a:solidFill>
              </a:rPr>
              <a:t>Photons, neutrinos, e</a:t>
            </a:r>
            <a:r>
              <a:rPr lang="en-US" altLang="en-US" sz="2400" b="1" baseline="30000">
                <a:solidFill>
                  <a:srgbClr val="FFFF00"/>
                </a:solidFill>
                <a:latin typeface="Symbol" pitchFamily="18" charset="2"/>
              </a:rPr>
              <a:t>+</a:t>
            </a:r>
            <a:r>
              <a:rPr lang="en-US" altLang="en-US" sz="2000" b="1">
                <a:solidFill>
                  <a:srgbClr val="FFFF00"/>
                </a:solidFill>
              </a:rPr>
              <a:t>e</a:t>
            </a:r>
            <a:r>
              <a:rPr lang="en-US" altLang="en-US" sz="2400" b="1" baseline="30000">
                <a:solidFill>
                  <a:srgbClr val="FFFF00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1656066" y="2159869"/>
            <a:ext cx="1872296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chemeClr val="bg1"/>
                </a:solidFill>
              </a:rPr>
              <a:t>Baryon density:</a:t>
            </a: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3528362" y="2159869"/>
            <a:ext cx="3600400" cy="4319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l"/>
            <a:r>
              <a:rPr lang="en-US" altLang="en-US" sz="2000" b="1">
                <a:solidFill>
                  <a:srgbClr val="FFFF00"/>
                </a:solidFill>
              </a:rPr>
              <a:t>0.07 g cm</a:t>
            </a:r>
            <a:r>
              <a:rPr lang="en-US" altLang="en-US" sz="2400" b="1" baseline="3000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en-US" sz="2400" b="1" baseline="30000">
                <a:solidFill>
                  <a:srgbClr val="FFFF00"/>
                </a:solidFill>
              </a:rPr>
              <a:t>3 </a:t>
            </a:r>
            <a:r>
              <a:rPr lang="en-US" altLang="en-US" sz="2000" b="1">
                <a:solidFill>
                  <a:srgbClr val="FFFF00"/>
                </a:solidFill>
              </a:rPr>
              <a:t>(at 1 sec) </a:t>
            </a:r>
          </a:p>
        </p:txBody>
      </p:sp>
      <p:sp>
        <p:nvSpPr>
          <p:cNvPr id="40" name="AutoShape 6"/>
          <p:cNvSpPr>
            <a:spLocks noChangeArrowheads="1"/>
          </p:cNvSpPr>
          <p:nvPr/>
        </p:nvSpPr>
        <p:spPr bwMode="auto">
          <a:xfrm>
            <a:off x="2328856" y="2663877"/>
            <a:ext cx="459051" cy="706498"/>
          </a:xfrm>
          <a:prstGeom prst="downArrow">
            <a:avLst>
              <a:gd name="adj1" fmla="val 53593"/>
              <a:gd name="adj2" fmla="val 49675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Alpha-Beta-Gamma</a:t>
            </a: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129" y="-493"/>
            <a:ext cx="9217153" cy="692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" y="0"/>
            <a:ext cx="5355995" cy="6911975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32730" y="1695015"/>
            <a:ext cx="1728192" cy="6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r">
              <a:defRPr/>
            </a:pPr>
            <a:r>
              <a:rPr lang="en-US" altLang="en-US"/>
              <a:t>Ralph Alpher</a:t>
            </a:r>
          </a:p>
          <a:p>
            <a:pPr algn="r">
              <a:defRPr/>
            </a:pPr>
            <a:r>
              <a:rPr lang="en-US" altLang="en-US"/>
              <a:t>1921</a:t>
            </a: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/>
              <a:t>2007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832730" y="6127149"/>
            <a:ext cx="1728192" cy="6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r">
              <a:defRPr/>
            </a:pPr>
            <a:r>
              <a:rPr lang="en-US" altLang="en-US"/>
              <a:t>George Gamow</a:t>
            </a:r>
          </a:p>
          <a:p>
            <a:pPr algn="r">
              <a:defRPr/>
            </a:pPr>
            <a:r>
              <a:rPr lang="en-US" altLang="en-US"/>
              <a:t>1904</a:t>
            </a: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/>
              <a:t>1968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22" y="215537"/>
            <a:ext cx="1440000" cy="20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22" y="4680437"/>
            <a:ext cx="1440000" cy="20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22" y="2448127"/>
            <a:ext cx="1440000" cy="20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832730" y="3914171"/>
            <a:ext cx="1728192" cy="6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r">
              <a:defRPr/>
            </a:pPr>
            <a:r>
              <a:rPr lang="en-US" altLang="en-US"/>
              <a:t>Hans Bethe</a:t>
            </a:r>
          </a:p>
          <a:p>
            <a:pPr algn="r">
              <a:defRPr/>
            </a:pPr>
            <a:r>
              <a:rPr lang="en-US" altLang="en-US"/>
              <a:t>1906</a:t>
            </a: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/>
              <a:t>2005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4592" y="130465"/>
            <a:ext cx="2103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Alpher’s PhD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84592" y="2375837"/>
                <a:ext cx="17526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Bethe included</a:t>
                </a:r>
              </a:p>
              <a:p>
                <a:r>
                  <a:rPr lang="en-US" sz="2000"/>
                  <a:t>as a joke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𝛼𝛽𝛾</m:t>
                    </m:r>
                  </m:oMath>
                </a14:m>
                <a:r>
                  <a:rPr lang="en-US" sz="2000"/>
                  <a:t>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592" y="2375837"/>
                <a:ext cx="1752659" cy="707886"/>
              </a:xfrm>
              <a:prstGeom prst="rect">
                <a:avLst/>
              </a:prstGeom>
              <a:blipFill>
                <a:blip r:embed="rId6"/>
                <a:stretch>
                  <a:fillRect l="-3472" t="-5172" r="-3125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1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Cosmic Expansion</a:t>
            </a: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44016" y="719689"/>
            <a:ext cx="4392488" cy="575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altLang="en-US" sz="2400" b="1">
                <a:solidFill>
                  <a:srgbClr val="003399"/>
                </a:solidFill>
              </a:rPr>
              <a:t>Cosmic Scale Factor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680521" y="719689"/>
            <a:ext cx="4392488" cy="575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altLang="en-US" sz="2400" b="1">
                <a:solidFill>
                  <a:srgbClr val="003399"/>
                </a:solidFill>
              </a:rPr>
              <a:t>Cosmic Redshift</a:t>
            </a:r>
          </a:p>
        </p:txBody>
      </p:sp>
      <p:pic>
        <p:nvPicPr>
          <p:cNvPr id="5" name="Picture 3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64" y="1368005"/>
            <a:ext cx="2160240" cy="215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368005"/>
            <a:ext cx="2160240" cy="215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Georg Raffelt\Desktop\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1368006"/>
            <a:ext cx="4392488" cy="215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44016" y="3672017"/>
                <a:ext cx="4392488" cy="17279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/>
              <a:lstStyle/>
              <a:p>
                <a:pPr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Space between galaxies grows</a:t>
                </a:r>
              </a:p>
              <a:p>
                <a:endParaRPr lang="en-US" altLang="en-US" sz="600" b="1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Galaxies (stars, people) stay the same</a:t>
                </a:r>
              </a:p>
              <a:p>
                <a:r>
                  <a:rPr lang="en-US" altLang="en-US" sz="2000" b="1">
                    <a:solidFill>
                      <a:srgbClr val="003399"/>
                    </a:solidFill>
                  </a:rPr>
                  <a:t>  </a:t>
                </a:r>
                <a:r>
                  <a:rPr lang="en-US" altLang="en-US" sz="1000" b="1">
                    <a:solidFill>
                      <a:srgbClr val="003399"/>
                    </a:solidFill>
                  </a:rPr>
                  <a:t> </a:t>
                </a:r>
                <a:r>
                  <a:rPr lang="en-US" altLang="en-US" sz="2000" b="1">
                    <a:solidFill>
                      <a:srgbClr val="003399"/>
                    </a:solidFill>
                  </a:rPr>
                  <a:t>(dominated by local gravity</a:t>
                </a:r>
              </a:p>
              <a:p>
                <a:r>
                  <a:rPr lang="en-US" altLang="en-US" sz="2000" b="1">
                    <a:solidFill>
                      <a:srgbClr val="003399"/>
                    </a:solidFill>
                  </a:rPr>
                  <a:t>    or by electromagnetic forces)</a:t>
                </a:r>
              </a:p>
              <a:p>
                <a:endParaRPr lang="en-US" altLang="en-US" sz="600" b="1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Cosmic scale factor today: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𝒂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altLang="en-US" sz="2000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3672017"/>
                <a:ext cx="4392488" cy="1727994"/>
              </a:xfrm>
              <a:prstGeom prst="rect">
                <a:avLst/>
              </a:prstGeom>
              <a:blipFill rotWithShape="1">
                <a:blip r:embed="rId5"/>
                <a:stretch>
                  <a:fillRect l="-1667" t="-2113" b="-1021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4680644" y="3672263"/>
                <a:ext cx="4392488" cy="17279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/>
              <a:lstStyle/>
              <a:p>
                <a:pPr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Wavelength of light is “stretched”</a:t>
                </a:r>
              </a:p>
              <a:p>
                <a:endParaRPr lang="en-US" altLang="en-US" sz="600" b="1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Suffers redshift  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𝒛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+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𝟏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2000" b="1" i="1" smtClean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en-US" altLang="en-US" sz="2000" b="1" i="0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𝐭𝐨𝐝𝐚𝐲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sz="2000" b="1" i="1" smtClean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en-US" altLang="en-US" sz="2000" b="1" i="0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𝐭𝐡𝐞𝐧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2000" b="1">
                  <a:solidFill>
                    <a:srgbClr val="003399"/>
                  </a:solidFill>
                </a:endParaRPr>
              </a:p>
              <a:p>
                <a:endParaRPr lang="en-US" altLang="en-US" sz="600" b="1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Redshift today:  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𝒛</m:t>
                    </m:r>
                    <m:r>
                      <a:rPr lang="en-US" altLang="en-US" sz="2000" b="1" i="1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𝟎</m:t>
                    </m:r>
                  </m:oMath>
                </a14:m>
                <a:endParaRPr lang="en-US" altLang="en-US" sz="2000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644" y="3672263"/>
                <a:ext cx="4392488" cy="1727994"/>
              </a:xfrm>
              <a:prstGeom prst="rect">
                <a:avLst/>
              </a:prstGeom>
              <a:blipFill rotWithShape="1">
                <a:blip r:embed="rId6"/>
                <a:stretch>
                  <a:fillRect l="-1667" t="-211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4017" y="5472267"/>
                <a:ext cx="8928546" cy="1152160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𝒛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𝝀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today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𝝀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then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today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then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7" y="5472267"/>
                <a:ext cx="8928546" cy="115216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1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Herb Block Cartoon</a:t>
            </a: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1" y="6450802"/>
            <a:ext cx="92170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2" y="432113"/>
            <a:ext cx="4756406" cy="5976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892" y="4213902"/>
            <a:ext cx="42485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This cartoon, published in the </a:t>
            </a:r>
          </a:p>
          <a:p>
            <a:r>
              <a:rPr lang="en-US" sz="2000"/>
              <a:t>Washington Post (April 16, 1948),</a:t>
            </a:r>
          </a:p>
          <a:p>
            <a:r>
              <a:rPr lang="en-US" sz="2000"/>
              <a:t>was inspired by a statement in </a:t>
            </a:r>
          </a:p>
          <a:p>
            <a:r>
              <a:rPr lang="en-US" sz="2000"/>
              <a:t>Alpher's dissertation to the effect that the period of nucleosynthesis in the early universe lasted about 5 minutes.</a:t>
            </a:r>
          </a:p>
          <a:p>
            <a:r>
              <a:rPr lang="en-US" sz="2000"/>
              <a:t>© The Herb Block Foundation. </a:t>
            </a:r>
          </a:p>
        </p:txBody>
      </p:sp>
    </p:spTree>
    <p:extLst>
      <p:ext uri="{BB962C8B-B14F-4D97-AF65-F5344CB8AC3E}">
        <p14:creationId xmlns:p14="http://schemas.microsoft.com/office/powerpoint/2010/main" val="39685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Helium Synthesis – Three Easy Steps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16224" y="1007996"/>
            <a:ext cx="7056772" cy="1151811"/>
            <a:chOff x="2016224" y="1007996"/>
            <a:chExt cx="7056772" cy="11518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4"/>
                <p:cNvSpPr>
                  <a:spLocks noChangeArrowheads="1"/>
                </p:cNvSpPr>
                <p:nvPr/>
              </p:nvSpPr>
              <p:spPr bwMode="auto">
                <a:xfrm>
                  <a:off x="6192690" y="1007996"/>
                  <a:ext cx="2880306" cy="1151811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/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num>
                        <m:den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den>
                      </m:f>
                      <m:r>
                        <a:rPr lang="en-US" alt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alt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𝒏</m:t>
                                      </m:r>
                                    </m:sub>
                                  </m:sSub>
                                  <m:r>
                                    <a:rPr lang="en-US" alt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alt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𝑻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≈</m:t>
                          </m:r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e>
                      </m:func>
                    </m:oMath>
                  </a14:m>
                  <a:r>
                    <a:rPr lang="en-US" altLang="en-US" sz="190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 eaLnBrk="1" hangingPunct="1"/>
                  <a:endParaRPr lang="en-US" altLang="en-US" sz="1000" b="1" i="1">
                    <a:solidFill>
                      <a:schemeClr val="tx1"/>
                    </a:solidFill>
                    <a:latin typeface="Cambria Math"/>
                  </a:endParaRPr>
                </a:p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</m:sSub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𝒑</m:t>
                            </m:r>
                          </m:sub>
                        </m:sSub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𝟐𝟗𝟑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en-US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𝐌𝐞𝐕</m:t>
                        </m:r>
                      </m:oMath>
                    </m:oMathPara>
                  </a14:m>
                  <a:endParaRPr lang="en-US" alt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92690" y="1007996"/>
                  <a:ext cx="2880306" cy="115181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5"/>
                <p:cNvSpPr>
                  <a:spLocks noChangeArrowheads="1"/>
                </p:cNvSpPr>
                <p:nvPr/>
              </p:nvSpPr>
              <p:spPr bwMode="auto">
                <a:xfrm>
                  <a:off x="4104456" y="1007996"/>
                  <a:ext cx="2016224" cy="1151811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𝒑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  <m:sub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altLang="en-US" b="1">
                    <a:solidFill>
                      <a:schemeClr val="tx1"/>
                    </a:solidFill>
                  </a:endParaRPr>
                </a:p>
                <a:p>
                  <a:pPr eaLnBrk="1" hangingPunct="1"/>
                  <a:endParaRPr lang="en-US" altLang="en-US" sz="1000" b="1">
                    <a:solidFill>
                      <a:schemeClr val="tx1"/>
                    </a:solidFill>
                  </a:endParaRPr>
                </a:p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𝒑</m:t>
                        </m:r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altLang="en-US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4456" y="1007996"/>
                  <a:ext cx="2016224" cy="115181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016224" y="1007996"/>
              <a:ext cx="2016224" cy="1151811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 b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equilibrium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16224" y="3023927"/>
            <a:ext cx="7056785" cy="1080150"/>
            <a:chOff x="2016224" y="3023927"/>
            <a:chExt cx="7056785" cy="1080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2"/>
                <p:cNvSpPr>
                  <a:spLocks noChangeArrowheads="1"/>
                </p:cNvSpPr>
                <p:nvPr/>
              </p:nvSpPr>
              <p:spPr bwMode="auto">
                <a:xfrm>
                  <a:off x="6192689" y="3023927"/>
                  <a:ext cx="2880320" cy="1080098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altLang="en-US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𝐩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altLang="en-US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𝐧</m:t>
                        </m:r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↔</m:t>
                        </m:r>
                        <m:sPre>
                          <m:sPre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sub>
                          <m:sup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𝟒</m:t>
                            </m:r>
                          </m:sup>
                          <m:e>
                            <m:r>
                              <a:rPr lang="en-US" altLang="en-US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𝐇𝐞</m:t>
                            </m:r>
                          </m:e>
                        </m:sPre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oMath>
                    </m:oMathPara>
                  </a14:m>
                  <a:endParaRPr lang="en-US" altLang="en-US" b="1">
                    <a:solidFill>
                      <a:schemeClr val="tx1"/>
                    </a:solidFill>
                    <a:latin typeface="+mn-lt"/>
                  </a:endParaRPr>
                </a:p>
                <a:p>
                  <a:pPr eaLnBrk="1" hangingPunct="1"/>
                  <a:endParaRPr lang="en-US" altLang="en-US" sz="400">
                    <a:solidFill>
                      <a:schemeClr val="tx1"/>
                    </a:solidFill>
                    <a:latin typeface="+mn-lt"/>
                  </a:endParaRPr>
                </a:p>
                <a:p>
                  <a:pPr eaLnBrk="1" hangingPunct="1"/>
                  <a:r>
                    <a:rPr lang="en-US" altLang="en-US">
                      <a:solidFill>
                        <a:schemeClr val="tx1"/>
                      </a:solidFill>
                      <a:latin typeface="+mn-lt"/>
                    </a:rPr>
                    <a:t>Helium suppressed</a:t>
                  </a:r>
                </a:p>
                <a:p>
                  <a:pPr eaLnBrk="1" hangingPunct="1"/>
                  <a:r>
                    <a:rPr lang="en-US" altLang="en-US" b="1">
                      <a:solidFill>
                        <a:schemeClr val="tx1"/>
                      </a:solidFill>
                      <a:latin typeface="+mn-lt"/>
                    </a:rPr>
                    <a:t>by large entropy</a:t>
                  </a:r>
                </a:p>
              </p:txBody>
            </p:sp>
          </mc:Choice>
          <mc:Fallback xmlns="">
            <p:sp>
              <p:nvSpPr>
                <p:cNvPr id="18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92689" y="3023927"/>
                  <a:ext cx="2880320" cy="108009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110" b="-10056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2016224" y="3023979"/>
              <a:ext cx="2016224" cy="1080098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buFontTx/>
                <a:buChar char="•"/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Neutron decay</a:t>
              </a:r>
            </a:p>
            <a:p>
              <a:pPr algn="l">
                <a:defRPr/>
              </a:pPr>
              <a:endParaRPr lang="en-US" altLang="en-US" sz="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l">
                <a:buFontTx/>
                <a:buChar char="•"/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Nuclear statist.</a:t>
              </a:r>
            </a:p>
            <a:p>
              <a:pPr algn="l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equilibrium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4"/>
                <p:cNvSpPr>
                  <a:spLocks noChangeArrowheads="1"/>
                </p:cNvSpPr>
                <p:nvPr/>
              </p:nvSpPr>
              <p:spPr bwMode="auto">
                <a:xfrm>
                  <a:off x="4104442" y="3023927"/>
                  <a:ext cx="2016224" cy="1080098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en-US" alt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func>
                        <m:funcPr>
                          <m:ctrlP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a14:m>
                  <a:r>
                    <a:rPr lang="en-US" altLang="en-US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 eaLnBrk="1" hangingPunct="1"/>
                  <a:endParaRPr lang="en-US" altLang="en-US" sz="400">
                    <a:solidFill>
                      <a:schemeClr val="tx1"/>
                    </a:solidFill>
                  </a:endParaRPr>
                </a:p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𝝉</m:t>
                          </m:r>
                        </m:e>
                        <m:sub>
                          <m:r>
                            <a:rPr lang="en-US" alt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en-US" alt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𝟖𝟖𝟎</m:t>
                      </m:r>
                      <m:r>
                        <a:rPr lang="en-US" alt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altLang="en-US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𝐬𝐞𝐜</m:t>
                      </m:r>
                    </m:oMath>
                  </a14:m>
                  <a:r>
                    <a:rPr lang="en-US" altLang="en-US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0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4442" y="3023927"/>
                  <a:ext cx="2016224" cy="10800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19"/>
          <p:cNvGrpSpPr>
            <a:grpSpLocks/>
          </p:cNvGrpSpPr>
          <p:nvPr/>
        </p:nvGrpSpPr>
        <p:grpSpPr bwMode="auto">
          <a:xfrm>
            <a:off x="1008112" y="647998"/>
            <a:ext cx="864096" cy="5975978"/>
            <a:chOff x="96" y="432"/>
            <a:chExt cx="576" cy="3984"/>
          </a:xfrm>
        </p:grpSpPr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 flipV="1">
              <a:off x="96" y="432"/>
              <a:ext cx="576" cy="3984"/>
            </a:xfrm>
            <a:prstGeom prst="downArrow">
              <a:avLst>
                <a:gd name="adj1" fmla="val 60769"/>
                <a:gd name="adj2" fmla="val 49843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96" y="480"/>
              <a:ext cx="57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2000" b="1"/>
                <a:t>T</a:t>
              </a:r>
            </a:p>
            <a:p>
              <a:pPr algn="ctr">
                <a:defRPr/>
              </a:pPr>
              <a:r>
                <a:rPr lang="en-US" altLang="en-US" sz="1900" b="1"/>
                <a:t>MeV</a:t>
              </a: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96" y="1680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2000" b="1"/>
                <a:t>1</a:t>
              </a:r>
            </a:p>
          </p:txBody>
        </p: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>
              <a:off x="96" y="2880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2000" b="1"/>
                <a:t>0.1</a:t>
              </a:r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96" y="4080"/>
              <a:ext cx="576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700" b="1"/>
                <a:t> </a:t>
              </a:r>
              <a:r>
                <a:rPr lang="en-US" altLang="en-US" sz="2000" b="1"/>
                <a:t>0.01</a:t>
              </a:r>
            </a:p>
          </p:txBody>
        </p:sp>
      </p:grpSp>
      <p:grpSp>
        <p:nvGrpSpPr>
          <p:cNvPr id="34" name="Group 25"/>
          <p:cNvGrpSpPr>
            <a:grpSpLocks/>
          </p:cNvGrpSpPr>
          <p:nvPr/>
        </p:nvGrpSpPr>
        <p:grpSpPr bwMode="auto">
          <a:xfrm>
            <a:off x="144016" y="647998"/>
            <a:ext cx="864096" cy="5975978"/>
            <a:chOff x="672" y="432"/>
            <a:chExt cx="576" cy="3984"/>
          </a:xfrm>
        </p:grpSpPr>
        <p:sp>
          <p:nvSpPr>
            <p:cNvPr id="36" name="AutoShape 26"/>
            <p:cNvSpPr>
              <a:spLocks noChangeArrowheads="1"/>
            </p:cNvSpPr>
            <p:nvPr/>
          </p:nvSpPr>
          <p:spPr bwMode="auto">
            <a:xfrm>
              <a:off x="672" y="432"/>
              <a:ext cx="576" cy="3984"/>
            </a:xfrm>
            <a:prstGeom prst="downArrow">
              <a:avLst>
                <a:gd name="adj1" fmla="val 60769"/>
                <a:gd name="adj2" fmla="val 49843"/>
              </a:avLst>
            </a:prstGeom>
            <a:gradFill rotWithShape="0">
              <a:gsLst>
                <a:gs pos="0">
                  <a:srgbClr val="DDDDDD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7" name="Rectangle 27"/>
            <p:cNvSpPr>
              <a:spLocks noChangeArrowheads="1"/>
            </p:cNvSpPr>
            <p:nvPr/>
          </p:nvSpPr>
          <p:spPr bwMode="auto">
            <a:xfrm>
              <a:off x="672" y="480"/>
              <a:ext cx="57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2000" b="1"/>
                <a:t>t</a:t>
              </a:r>
            </a:p>
            <a:p>
              <a:pPr algn="ctr">
                <a:defRPr/>
              </a:pPr>
              <a:r>
                <a:rPr lang="en-US" altLang="en-US" sz="2000" b="1"/>
                <a:t>sec</a:t>
              </a:r>
            </a:p>
          </p:txBody>
        </p: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672" y="1680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2000" b="1"/>
                <a:t>1</a:t>
              </a:r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672" y="2880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2000" b="1"/>
                <a:t>100</a:t>
              </a:r>
            </a:p>
          </p:txBody>
        </p:sp>
        <p:sp>
          <p:nvSpPr>
            <p:cNvPr id="40" name="Rectangle 30"/>
            <p:cNvSpPr>
              <a:spLocks noChangeArrowheads="1"/>
            </p:cNvSpPr>
            <p:nvPr/>
          </p:nvSpPr>
          <p:spPr bwMode="auto">
            <a:xfrm>
              <a:off x="672" y="4080"/>
              <a:ext cx="576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2000" b="1"/>
                <a:t>10</a:t>
              </a:r>
              <a:r>
                <a:rPr lang="en-US" altLang="en-US" sz="2400" b="1" baseline="30000"/>
                <a:t>4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016224" y="4968084"/>
            <a:ext cx="7056785" cy="720119"/>
            <a:chOff x="2016224" y="4968084"/>
            <a:chExt cx="7056785" cy="720119"/>
          </a:xfrm>
        </p:grpSpPr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2016224" y="4968084"/>
              <a:ext cx="2016224" cy="719997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Thermonuclear</a:t>
              </a:r>
            </a:p>
            <a:p>
              <a:pPr algn="l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reaction chains</a:t>
              </a:r>
            </a:p>
          </p:txBody>
        </p:sp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4104456" y="4968206"/>
              <a:ext cx="4968553" cy="71999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1"/>
                <a:t> Production and destruction of traces of</a:t>
              </a:r>
            </a:p>
            <a:p>
              <a:pPr>
                <a:defRPr/>
              </a:pPr>
              <a:r>
                <a:rPr lang="en-US" altLang="en-US" sz="2000" b="1"/>
                <a:t> D, </a:t>
              </a:r>
              <a:r>
                <a:rPr lang="en-US" altLang="en-US" sz="2400" b="1" baseline="30000"/>
                <a:t>3</a:t>
              </a:r>
              <a:r>
                <a:rPr lang="en-US" altLang="en-US" sz="2000" b="1"/>
                <a:t>He, </a:t>
              </a:r>
              <a:r>
                <a:rPr lang="en-US" altLang="en-US" sz="2400" b="1" baseline="30000"/>
                <a:t>6</a:t>
              </a:r>
              <a:r>
                <a:rPr lang="en-US" altLang="en-US" sz="2000" b="1"/>
                <a:t>Li, </a:t>
              </a:r>
              <a:r>
                <a:rPr lang="en-US" altLang="en-US" sz="2400" b="1" baseline="30000"/>
                <a:t>7</a:t>
              </a:r>
              <a:r>
                <a:rPr lang="en-US" altLang="en-US" sz="2000" b="1"/>
                <a:t>Li, </a:t>
              </a:r>
              <a:r>
                <a:rPr lang="en-US" altLang="en-US" sz="2400" b="1" baseline="30000"/>
                <a:t>7</a:t>
              </a:r>
              <a:r>
                <a:rPr lang="en-US" altLang="en-US" sz="2000" b="1"/>
                <a:t>Be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016224" y="4176087"/>
            <a:ext cx="7056785" cy="720119"/>
            <a:chOff x="2016224" y="4176087"/>
            <a:chExt cx="7056785" cy="7201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35"/>
                <p:cNvSpPr>
                  <a:spLocks noChangeArrowheads="1"/>
                </p:cNvSpPr>
                <p:nvPr/>
              </p:nvSpPr>
              <p:spPr bwMode="auto">
                <a:xfrm>
                  <a:off x="4104456" y="4176209"/>
                  <a:ext cx="2016224" cy="719997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</m:t>
                        </m:r>
                        <m:f>
                          <m:f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num>
                          <m:den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𝒑</m:t>
                            </m:r>
                          </m:den>
                        </m:f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alt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4456" y="4176209"/>
                  <a:ext cx="2016224" cy="71999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016224" y="4176087"/>
              <a:ext cx="2016224" cy="719997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Neutrons freeze</a:t>
              </a:r>
            </a:p>
            <a:p>
              <a:pPr algn="l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in helium</a:t>
              </a:r>
            </a:p>
          </p:txBody>
        </p:sp>
        <p:sp>
          <p:nvSpPr>
            <p:cNvPr id="47" name="Rectangle 37"/>
            <p:cNvSpPr>
              <a:spLocks noChangeArrowheads="1"/>
            </p:cNvSpPr>
            <p:nvPr/>
          </p:nvSpPr>
          <p:spPr bwMode="auto">
            <a:xfrm>
              <a:off x="6192689" y="4176209"/>
              <a:ext cx="2880320" cy="71999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1"/>
                <a:t>Helium mass fraction</a:t>
              </a:r>
            </a:p>
            <a:p>
              <a:pPr>
                <a:defRPr/>
              </a:pPr>
              <a:r>
                <a:rPr lang="en-US" altLang="en-US" sz="2000" b="1"/>
                <a:t>Y</a:t>
              </a:r>
              <a:r>
                <a:rPr lang="en-US" altLang="en-US" sz="2400" b="1" baseline="-25000"/>
                <a:t>P</a:t>
              </a:r>
              <a:r>
                <a:rPr lang="en-US" altLang="en-US" sz="2000" b="1"/>
                <a:t> </a:t>
              </a:r>
              <a:r>
                <a:rPr lang="en-US" altLang="en-US" sz="2000" b="1">
                  <a:sym typeface="Symbol" pitchFamily="18" charset="2"/>
                </a:rPr>
                <a:t> </a:t>
              </a:r>
              <a:r>
                <a:rPr lang="en-US" altLang="en-US" sz="2000" b="1"/>
                <a:t>25%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16224" y="2231817"/>
            <a:ext cx="7056785" cy="720162"/>
            <a:chOff x="2016224" y="2231817"/>
            <a:chExt cx="7056785" cy="720162"/>
          </a:xfrm>
        </p:grpSpPr>
        <p:sp>
          <p:nvSpPr>
            <p:cNvPr id="50" name="Rectangle 40"/>
            <p:cNvSpPr>
              <a:spLocks noChangeArrowheads="1"/>
            </p:cNvSpPr>
            <p:nvPr/>
          </p:nvSpPr>
          <p:spPr bwMode="auto">
            <a:xfrm>
              <a:off x="2016224" y="2231982"/>
              <a:ext cx="2016224" cy="719997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 b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freeze-out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41"/>
                <p:cNvSpPr>
                  <a:spLocks noChangeArrowheads="1"/>
                </p:cNvSpPr>
                <p:nvPr/>
              </p:nvSpPr>
              <p:spPr bwMode="auto">
                <a:xfrm>
                  <a:off x="4104456" y="2231817"/>
                  <a:ext cx="2016224" cy="719997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num>
                          <m:den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𝒑</m:t>
                            </m:r>
                          </m:den>
                        </m:f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altLang="en-US"/>
                </a:p>
              </p:txBody>
            </p:sp>
          </mc:Choice>
          <mc:Fallback xmlns="">
            <p:sp>
              <p:nvSpPr>
                <p:cNvPr id="51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4456" y="2231817"/>
                  <a:ext cx="2016224" cy="71999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43"/>
            <p:cNvSpPr>
              <a:spLocks noChangeArrowheads="1"/>
            </p:cNvSpPr>
            <p:nvPr/>
          </p:nvSpPr>
          <p:spPr bwMode="auto">
            <a:xfrm>
              <a:off x="6192689" y="2231817"/>
              <a:ext cx="2880320" cy="71999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1">
                  <a:latin typeface="Symbol" pitchFamily="18" charset="2"/>
                </a:rPr>
                <a:t>b</a:t>
              </a:r>
              <a:r>
                <a:rPr lang="en-US" altLang="en-US" sz="2000" b="1"/>
                <a:t> rates fall below</a:t>
              </a:r>
            </a:p>
            <a:p>
              <a:pPr>
                <a:defRPr/>
              </a:pPr>
              <a:r>
                <a:rPr lang="en-US" altLang="en-US" sz="2000" b="1"/>
                <a:t>expansion rate H</a:t>
              </a:r>
            </a:p>
          </p:txBody>
        </p:sp>
      </p:grpSp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2016224" y="5760081"/>
            <a:ext cx="2016224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All done</a:t>
            </a:r>
          </a:p>
        </p:txBody>
      </p:sp>
    </p:spTree>
    <p:extLst>
      <p:ext uri="{BB962C8B-B14F-4D97-AF65-F5344CB8AC3E}">
        <p14:creationId xmlns:p14="http://schemas.microsoft.com/office/powerpoint/2010/main" val="33451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Why do nuclei form so late?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34"/>
              <p:cNvSpPr>
                <a:spLocks noChangeArrowheads="1"/>
              </p:cNvSpPr>
              <p:nvPr/>
            </p:nvSpPr>
            <p:spPr bwMode="auto">
              <a:xfrm>
                <a:off x="288032" y="719997"/>
                <a:ext cx="8352929" cy="2303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en-US" sz="2000">
                    <a:solidFill>
                      <a:srgbClr val="003399"/>
                    </a:solidFill>
                    <a:latin typeface="+mj-lt"/>
                  </a:rPr>
                  <a:t> Thermal equilibrium → all nuclei present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">
                  <a:solidFill>
                    <a:srgbClr val="003399"/>
                  </a:solidFill>
                  <a:latin typeface="+mj-lt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en-US" sz="2000">
                    <a:solidFill>
                      <a:srgbClr val="003399"/>
                    </a:solidFill>
                    <a:latin typeface="+mj-lt"/>
                  </a:rPr>
                  <a:t> Binding energies much larger than MeV, so why are they still dissociated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3399"/>
                    </a:solidFill>
                    <a:latin typeface="+mj-lt"/>
                  </a:rPr>
                  <a:t>   at weak-interaction freeze-out? Why not everything in iron?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">
                  <a:solidFill>
                    <a:srgbClr val="003399"/>
                  </a:solidFill>
                  <a:latin typeface="+mj-lt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en-US" sz="2000">
                    <a:solidFill>
                      <a:srgbClr val="003399"/>
                    </a:solidFill>
                    <a:latin typeface="+mj-lt"/>
                  </a:rPr>
                  <a:t> Basic answer: </a:t>
                </a:r>
                <a:r>
                  <a:rPr lang="en-US" altLang="en-US" sz="2000">
                    <a:solidFill>
                      <a:srgbClr val="CC0000"/>
                    </a:solidFill>
                    <a:latin typeface="+mj-lt"/>
                  </a:rPr>
                  <a:t>High-entropy environment with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CC0000"/>
                        </a:solidFill>
                        <a:latin typeface="Cambria Math"/>
                      </a:rPr>
                      <m:t>~10</m:t>
                    </m:r>
                    <m:r>
                      <a:rPr lang="en-US" altLang="en-US" sz="2400" i="1" baseline="30000">
                        <a:solidFill>
                          <a:srgbClr val="CC0000"/>
                        </a:solidFill>
                        <a:latin typeface="Cambria Math"/>
                      </a:rPr>
                      <m:t>9 </m:t>
                    </m:r>
                  </m:oMath>
                </a14:m>
                <a:r>
                  <a:rPr lang="en-US" altLang="en-US" sz="2000">
                    <a:solidFill>
                      <a:srgbClr val="CC0000"/>
                    </a:solidFill>
                    <a:latin typeface="+mj-lt"/>
                  </a:rPr>
                  <a:t>photons per baryon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endParaRPr lang="en-US" altLang="en-US" sz="400">
                  <a:solidFill>
                    <a:srgbClr val="CC0000"/>
                  </a:solidFill>
                  <a:latin typeface="+mj-lt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en-US" sz="2000">
                    <a:solidFill>
                      <a:srgbClr val="CC0000"/>
                    </a:solidFill>
                    <a:latin typeface="+mj-lt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en-US" sz="2000" b="0" i="0" smtClean="0">
                        <a:solidFill>
                          <a:srgbClr val="CC0000"/>
                        </a:solidFill>
                        <a:latin typeface="Cambria Math"/>
                      </a:rPr>
                      <m:t>         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𝑁𝑛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𝑍𝑝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↔</m:t>
                    </m:r>
                    <m:d>
                      <m:d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</m:d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photons</m:t>
                    </m:r>
                  </m:oMath>
                </a14:m>
                <a:endParaRPr lang="en-US" altLang="en-US" sz="2000">
                  <a:solidFill>
                    <a:schemeClr val="tx1"/>
                  </a:solidFill>
                  <a:latin typeface="+mj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">
                  <a:solidFill>
                    <a:srgbClr val="CC0000"/>
                  </a:solidFill>
                  <a:latin typeface="+mj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3399"/>
                    </a:solidFill>
                    <a:latin typeface="+mj-lt"/>
                  </a:rPr>
                  <a:t>   High-E tail of photon distribution enough to keep nuclei dissociated</a:t>
                </a:r>
              </a:p>
            </p:txBody>
          </p:sp>
        </mc:Choice>
        <mc:Fallback xmlns="">
          <p:sp>
            <p:nvSpPr>
              <p:cNvPr id="1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719997"/>
                <a:ext cx="8352929" cy="2303992"/>
              </a:xfrm>
              <a:prstGeom prst="rect">
                <a:avLst/>
              </a:prstGeom>
              <a:blipFill rotWithShape="1">
                <a:blip r:embed="rId3"/>
                <a:stretch>
                  <a:fillRect l="-803" t="-15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7" name="Object 5"/>
          <p:cNvGraphicFramePr>
            <a:graphicFrameLocks noChangeAspect="1"/>
          </p:cNvGraphicFramePr>
          <p:nvPr/>
        </p:nvGraphicFramePr>
        <p:xfrm>
          <a:off x="234026" y="2988420"/>
          <a:ext cx="5967664" cy="349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4" imgW="7619048" imgH="4215873" progId="CorelPhotoPaint.Image.10">
                  <p:embed/>
                </p:oleObj>
              </mc:Choice>
              <mc:Fallback>
                <p:oleObj name="CorelPhotoPaint.Image.10" r:id="rId4" imgW="7619048" imgH="4215873" progId="CorelPhotoPaint.Image.10">
                  <p:embed/>
                  <p:pic>
                    <p:nvPicPr>
                      <p:cNvPr id="1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181" t="-2135" r="-1181" b="-2135"/>
                      <a:stretch>
                        <a:fillRect/>
                      </a:stretch>
                    </p:blipFill>
                    <p:spPr bwMode="auto">
                      <a:xfrm>
                        <a:off x="234026" y="2988420"/>
                        <a:ext cx="5967664" cy="349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8" name="Group 6"/>
          <p:cNvGrpSpPr>
            <a:grpSpLocks/>
          </p:cNvGrpSpPr>
          <p:nvPr/>
        </p:nvGrpSpPr>
        <p:grpSpPr bwMode="auto">
          <a:xfrm>
            <a:off x="6408713" y="2951917"/>
            <a:ext cx="2376264" cy="3455988"/>
            <a:chOff x="240" y="2112"/>
            <a:chExt cx="1584" cy="2304"/>
          </a:xfrm>
        </p:grpSpPr>
        <p:sp>
          <p:nvSpPr>
            <p:cNvPr id="139" name="Rectangle 7"/>
            <p:cNvSpPr>
              <a:spLocks noChangeArrowheads="1"/>
            </p:cNvSpPr>
            <p:nvPr/>
          </p:nvSpPr>
          <p:spPr bwMode="auto">
            <a:xfrm>
              <a:off x="240" y="249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</a:t>
              </a:r>
            </a:p>
          </p:txBody>
        </p:sp>
        <p:sp>
          <p:nvSpPr>
            <p:cNvPr id="140" name="Rectangle 8"/>
            <p:cNvSpPr>
              <a:spLocks noChangeArrowheads="1"/>
            </p:cNvSpPr>
            <p:nvPr/>
          </p:nvSpPr>
          <p:spPr bwMode="auto">
            <a:xfrm>
              <a:off x="240" y="273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4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</a:p>
          </p:txBody>
        </p:sp>
        <p:sp>
          <p:nvSpPr>
            <p:cNvPr id="141" name="Rectangle 9"/>
            <p:cNvSpPr>
              <a:spLocks noChangeArrowheads="1"/>
            </p:cNvSpPr>
            <p:nvPr/>
          </p:nvSpPr>
          <p:spPr bwMode="auto">
            <a:xfrm>
              <a:off x="240" y="297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4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</a:t>
              </a:r>
            </a:p>
          </p:txBody>
        </p:sp>
        <p:sp>
          <p:nvSpPr>
            <p:cNvPr id="142" name="Rectangle 10"/>
            <p:cNvSpPr>
              <a:spLocks noChangeArrowheads="1"/>
            </p:cNvSpPr>
            <p:nvPr/>
          </p:nvSpPr>
          <p:spPr bwMode="auto">
            <a:xfrm>
              <a:off x="240" y="321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4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4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</a:t>
              </a:r>
            </a:p>
          </p:txBody>
        </p:sp>
        <p:sp>
          <p:nvSpPr>
            <p:cNvPr id="143" name="Rectangle 11"/>
            <p:cNvSpPr>
              <a:spLocks noChangeArrowheads="1"/>
            </p:cNvSpPr>
            <p:nvPr/>
          </p:nvSpPr>
          <p:spPr bwMode="auto">
            <a:xfrm>
              <a:off x="240" y="345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4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6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</a:t>
              </a:r>
            </a:p>
          </p:txBody>
        </p:sp>
        <p:sp>
          <p:nvSpPr>
            <p:cNvPr id="144" name="Rectangle 12"/>
            <p:cNvSpPr>
              <a:spLocks noChangeArrowheads="1"/>
            </p:cNvSpPr>
            <p:nvPr/>
          </p:nvSpPr>
          <p:spPr bwMode="auto">
            <a:xfrm>
              <a:off x="240" y="369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4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7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</a:t>
              </a:r>
            </a:p>
          </p:txBody>
        </p:sp>
        <p:sp>
          <p:nvSpPr>
            <p:cNvPr id="145" name="Rectangle 13"/>
            <p:cNvSpPr>
              <a:spLocks noChangeArrowheads="1"/>
            </p:cNvSpPr>
            <p:nvPr/>
          </p:nvSpPr>
          <p:spPr bwMode="auto">
            <a:xfrm>
              <a:off x="240" y="393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4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7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</a:t>
              </a:r>
            </a:p>
          </p:txBody>
        </p:sp>
        <p:sp>
          <p:nvSpPr>
            <p:cNvPr id="146" name="Rectangle 14"/>
            <p:cNvSpPr>
              <a:spLocks noChangeArrowheads="1"/>
            </p:cNvSpPr>
            <p:nvPr/>
          </p:nvSpPr>
          <p:spPr bwMode="auto">
            <a:xfrm>
              <a:off x="240" y="4176"/>
              <a:ext cx="432" cy="24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en-US" sz="24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12</a:t>
              </a: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147" name="Rectangle 15"/>
            <p:cNvSpPr>
              <a:spLocks noChangeArrowheads="1"/>
            </p:cNvSpPr>
            <p:nvPr/>
          </p:nvSpPr>
          <p:spPr bwMode="auto">
            <a:xfrm>
              <a:off x="672" y="2112"/>
              <a:ext cx="576" cy="384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(MeV)</a:t>
              </a:r>
            </a:p>
          </p:txBody>
        </p:sp>
        <p:sp>
          <p:nvSpPr>
            <p:cNvPr id="148" name="Rectangle 16"/>
            <p:cNvSpPr>
              <a:spLocks noChangeArrowheads="1"/>
            </p:cNvSpPr>
            <p:nvPr/>
          </p:nvSpPr>
          <p:spPr bwMode="auto">
            <a:xfrm>
              <a:off x="672" y="249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2.23 </a:t>
              </a:r>
            </a:p>
          </p:txBody>
        </p:sp>
        <p:sp>
          <p:nvSpPr>
            <p:cNvPr id="149" name="Rectangle 17"/>
            <p:cNvSpPr>
              <a:spLocks noChangeArrowheads="1"/>
            </p:cNvSpPr>
            <p:nvPr/>
          </p:nvSpPr>
          <p:spPr bwMode="auto">
            <a:xfrm>
              <a:off x="672" y="273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6.92 </a:t>
              </a:r>
            </a:p>
          </p:txBody>
        </p:sp>
        <p:sp>
          <p:nvSpPr>
            <p:cNvPr id="150" name="Rectangle 18"/>
            <p:cNvSpPr>
              <a:spLocks noChangeArrowheads="1"/>
            </p:cNvSpPr>
            <p:nvPr/>
          </p:nvSpPr>
          <p:spPr bwMode="auto">
            <a:xfrm>
              <a:off x="672" y="297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7.72 </a:t>
              </a:r>
            </a:p>
          </p:txBody>
        </p:sp>
        <p:sp>
          <p:nvSpPr>
            <p:cNvPr id="151" name="Rectangle 19"/>
            <p:cNvSpPr>
              <a:spLocks noChangeArrowheads="1"/>
            </p:cNvSpPr>
            <p:nvPr/>
          </p:nvSpPr>
          <p:spPr bwMode="auto">
            <a:xfrm>
              <a:off x="672" y="321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28.30 </a:t>
              </a:r>
            </a:p>
          </p:txBody>
        </p:sp>
        <p:sp>
          <p:nvSpPr>
            <p:cNvPr id="152" name="Rectangle 20"/>
            <p:cNvSpPr>
              <a:spLocks noChangeArrowheads="1"/>
            </p:cNvSpPr>
            <p:nvPr/>
          </p:nvSpPr>
          <p:spPr bwMode="auto">
            <a:xfrm>
              <a:off x="672" y="345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31.99 </a:t>
              </a:r>
            </a:p>
          </p:txBody>
        </p:sp>
        <p:sp>
          <p:nvSpPr>
            <p:cNvPr id="153" name="Rectangle 21"/>
            <p:cNvSpPr>
              <a:spLocks noChangeArrowheads="1"/>
            </p:cNvSpPr>
            <p:nvPr/>
          </p:nvSpPr>
          <p:spPr bwMode="auto">
            <a:xfrm>
              <a:off x="672" y="369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39.25 </a:t>
              </a:r>
            </a:p>
          </p:txBody>
        </p:sp>
        <p:sp>
          <p:nvSpPr>
            <p:cNvPr id="154" name="Rectangle 22"/>
            <p:cNvSpPr>
              <a:spLocks noChangeArrowheads="1"/>
            </p:cNvSpPr>
            <p:nvPr/>
          </p:nvSpPr>
          <p:spPr bwMode="auto">
            <a:xfrm>
              <a:off x="672" y="393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37.60 </a:t>
              </a:r>
            </a:p>
          </p:txBody>
        </p:sp>
        <p:sp>
          <p:nvSpPr>
            <p:cNvPr id="155" name="Rectangle 23"/>
            <p:cNvSpPr>
              <a:spLocks noChangeArrowheads="1"/>
            </p:cNvSpPr>
            <p:nvPr/>
          </p:nvSpPr>
          <p:spPr bwMode="auto">
            <a:xfrm>
              <a:off x="672" y="417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r>
                <a:rPr lang="en-US" altLang="en-US" sz="2000" b="0"/>
                <a:t>92.2  </a:t>
              </a:r>
              <a:r>
                <a:rPr lang="en-US" altLang="en-US" sz="2000"/>
                <a:t> </a:t>
              </a:r>
            </a:p>
          </p:txBody>
        </p:sp>
        <p:sp>
          <p:nvSpPr>
            <p:cNvPr id="156" name="Rectangle 24"/>
            <p:cNvSpPr>
              <a:spLocks noChangeArrowheads="1"/>
            </p:cNvSpPr>
            <p:nvPr/>
          </p:nvSpPr>
          <p:spPr bwMode="auto">
            <a:xfrm>
              <a:off x="1248" y="2112"/>
              <a:ext cx="576" cy="384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B/A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(MeV)</a:t>
              </a:r>
            </a:p>
          </p:txBody>
        </p:sp>
        <p:sp>
          <p:nvSpPr>
            <p:cNvPr id="157" name="Rectangle 25"/>
            <p:cNvSpPr>
              <a:spLocks noChangeArrowheads="1"/>
            </p:cNvSpPr>
            <p:nvPr/>
          </p:nvSpPr>
          <p:spPr bwMode="auto">
            <a:xfrm>
              <a:off x="1248" y="249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1.1</a:t>
              </a:r>
            </a:p>
          </p:txBody>
        </p:sp>
        <p:sp>
          <p:nvSpPr>
            <p:cNvPr id="158" name="Rectangle 26"/>
            <p:cNvSpPr>
              <a:spLocks noChangeArrowheads="1"/>
            </p:cNvSpPr>
            <p:nvPr/>
          </p:nvSpPr>
          <p:spPr bwMode="auto">
            <a:xfrm>
              <a:off x="1248" y="273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2.3</a:t>
              </a:r>
            </a:p>
          </p:txBody>
        </p:sp>
        <p:sp>
          <p:nvSpPr>
            <p:cNvPr id="159" name="Rectangle 27"/>
            <p:cNvSpPr>
              <a:spLocks noChangeArrowheads="1"/>
            </p:cNvSpPr>
            <p:nvPr/>
          </p:nvSpPr>
          <p:spPr bwMode="auto">
            <a:xfrm>
              <a:off x="1248" y="297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2.6</a:t>
              </a:r>
            </a:p>
          </p:txBody>
        </p:sp>
        <p:sp>
          <p:nvSpPr>
            <p:cNvPr id="160" name="Rectangle 28"/>
            <p:cNvSpPr>
              <a:spLocks noChangeArrowheads="1"/>
            </p:cNvSpPr>
            <p:nvPr/>
          </p:nvSpPr>
          <p:spPr bwMode="auto">
            <a:xfrm>
              <a:off x="1248" y="3216"/>
              <a:ext cx="576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7.1</a:t>
              </a:r>
            </a:p>
          </p:txBody>
        </p:sp>
        <p:sp>
          <p:nvSpPr>
            <p:cNvPr id="161" name="Rectangle 29"/>
            <p:cNvSpPr>
              <a:spLocks noChangeArrowheads="1"/>
            </p:cNvSpPr>
            <p:nvPr/>
          </p:nvSpPr>
          <p:spPr bwMode="auto">
            <a:xfrm>
              <a:off x="1248" y="345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5.3</a:t>
              </a:r>
            </a:p>
          </p:txBody>
        </p:sp>
        <p:sp>
          <p:nvSpPr>
            <p:cNvPr id="162" name="Rectangle 30"/>
            <p:cNvSpPr>
              <a:spLocks noChangeArrowheads="1"/>
            </p:cNvSpPr>
            <p:nvPr/>
          </p:nvSpPr>
          <p:spPr bwMode="auto">
            <a:xfrm>
              <a:off x="1248" y="369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5.6</a:t>
              </a:r>
            </a:p>
          </p:txBody>
        </p:sp>
        <p:sp>
          <p:nvSpPr>
            <p:cNvPr id="163" name="Rectangle 31"/>
            <p:cNvSpPr>
              <a:spLocks noChangeArrowheads="1"/>
            </p:cNvSpPr>
            <p:nvPr/>
          </p:nvSpPr>
          <p:spPr bwMode="auto">
            <a:xfrm>
              <a:off x="1248" y="3936"/>
              <a:ext cx="5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5.4</a:t>
              </a:r>
            </a:p>
          </p:txBody>
        </p:sp>
        <p:sp>
          <p:nvSpPr>
            <p:cNvPr id="164" name="Rectangle 32"/>
            <p:cNvSpPr>
              <a:spLocks noChangeArrowheads="1"/>
            </p:cNvSpPr>
            <p:nvPr/>
          </p:nvSpPr>
          <p:spPr bwMode="auto">
            <a:xfrm>
              <a:off x="1248" y="4176"/>
              <a:ext cx="576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7.7</a:t>
              </a:r>
              <a:endParaRPr lang="en-US" altLang="en-US" sz="1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7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2800"/>
              <a:t>Predicting the Cosmic Microwave Background</a:t>
            </a:r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92" y="3380829"/>
            <a:ext cx="1620000" cy="22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92" y="896169"/>
            <a:ext cx="1620000" cy="22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63537"/>
            <a:ext cx="3384000" cy="4629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22" y="1354541"/>
            <a:ext cx="3384000" cy="3862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902" y="791617"/>
            <a:ext cx="676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Nature 162 (1948) 774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000"/>
              <a:t>775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344892" y="2624409"/>
            <a:ext cx="1620000" cy="53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Alpher</a:t>
            </a:r>
          </a:p>
          <a:p>
            <a:pPr algn="ctr">
              <a:defRPr/>
            </a:pP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1921</a:t>
            </a: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344892" y="5108829"/>
            <a:ext cx="162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Robert Herman</a:t>
            </a:r>
          </a:p>
          <a:p>
            <a:pPr algn="ctr">
              <a:defRPr/>
            </a:pP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1914</a:t>
            </a: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–</a:t>
            </a: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1997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0327" y="2231818"/>
            <a:ext cx="3445098" cy="403992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4540" y="5906086"/>
            <a:ext cx="891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>
                <a:latin typeface="+mj-lt"/>
              </a:rPr>
              <a:t>See also Alpher </a:t>
            </a:r>
            <a:r>
              <a:rPr lang="en-US">
                <a:latin typeface="+mj-lt"/>
              </a:rPr>
              <a:t>&amp; Herman, Reflections on Early Work on Big Bang Cosmology</a:t>
            </a:r>
          </a:p>
          <a:p>
            <a:pPr algn="ctr"/>
            <a:r>
              <a:rPr lang="en-US">
                <a:latin typeface="+mj-lt"/>
              </a:rPr>
              <a:t>Physics Today, August 1988, pp 24</a:t>
            </a:r>
            <a:r>
              <a:rPr lang="en-US">
                <a:latin typeface="+mj-lt"/>
                <a:cs typeface="Calibri" panose="020F0502020204030204" pitchFamily="34" charset="0"/>
              </a:rPr>
              <a:t>–</a:t>
            </a:r>
            <a:r>
              <a:rPr lang="en-US">
                <a:latin typeface="+mj-lt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2321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Formation of Light Elements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2" y="635071"/>
            <a:ext cx="5026459" cy="6026549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6308554" y="5447215"/>
            <a:ext cx="255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R.Cooke,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Big Bang Nucleosynthesis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arXiv:2409.06015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408762" y="3371605"/>
            <a:ext cx="1368152" cy="383999"/>
          </a:xfrm>
          <a:prstGeom prst="wedgeRectCallout">
            <a:avLst>
              <a:gd name="adj1" fmla="val -73356"/>
              <a:gd name="adj2" fmla="val 23829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 anchorCtr="1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Deuterium</a:t>
            </a:r>
            <a:endParaRPr lang="de-DE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6408762" y="2207868"/>
            <a:ext cx="1368152" cy="383999"/>
          </a:xfrm>
          <a:prstGeom prst="wedgeRectCallout">
            <a:avLst>
              <a:gd name="adj1" fmla="val -75769"/>
              <a:gd name="adj2" fmla="val 137500"/>
            </a:avLst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 anchorCtr="1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Protons</a:t>
            </a:r>
            <a:endParaRPr lang="de-DE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6419548" y="2922541"/>
            <a:ext cx="1368152" cy="383999"/>
          </a:xfrm>
          <a:prstGeom prst="wedgeRectCallout">
            <a:avLst>
              <a:gd name="adj1" fmla="val -74125"/>
              <a:gd name="adj2" fmla="val -39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 anchorCtr="1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Helium 4</a:t>
            </a:r>
            <a:endParaRPr lang="de-DE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6408762" y="4944248"/>
            <a:ext cx="1368152" cy="383999"/>
          </a:xfrm>
          <a:prstGeom prst="wedgeRectCallout">
            <a:avLst>
              <a:gd name="adj1" fmla="val -73356"/>
              <a:gd name="adj2" fmla="val 2382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 anchorCtr="1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2000" b="1">
                <a:latin typeface="+mn-lt"/>
              </a:rPr>
              <a:t>Lithium</a:t>
            </a:r>
            <a:endParaRPr lang="de-DE" altLang="en-US" sz="2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39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Neutrinos from Decay of Light BBN Nuclei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2" y="1315424"/>
            <a:ext cx="5328740" cy="4898771"/>
          </a:xfrm>
          <a:prstGeom prst="rect">
            <a:avLst/>
          </a:prstGeom>
        </p:spPr>
      </p:pic>
      <p:sp>
        <p:nvSpPr>
          <p:cNvPr id="6" name="TextBox 5">
            <a:hlinkClick r:id="rId3"/>
          </p:cNvPr>
          <p:cNvSpPr txBox="1"/>
          <p:nvPr/>
        </p:nvSpPr>
        <p:spPr>
          <a:xfrm>
            <a:off x="2232182" y="1038264"/>
            <a:ext cx="3852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/>
              <a:t>Vitagliano et al., arXiv:1910.11878</a:t>
            </a:r>
          </a:p>
        </p:txBody>
      </p:sp>
      <p:sp>
        <p:nvSpPr>
          <p:cNvPr id="7" name="TextBox 6">
            <a:hlinkClick r:id="rId4"/>
          </p:cNvPr>
          <p:cNvSpPr txBox="1"/>
          <p:nvPr/>
        </p:nvSpPr>
        <p:spPr>
          <a:xfrm>
            <a:off x="6463538" y="4321866"/>
            <a:ext cx="1783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Khatri &amp; Sunyaev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arXiv:1009.3932</a:t>
            </a:r>
          </a:p>
        </p:txBody>
      </p:sp>
      <p:sp>
        <p:nvSpPr>
          <p:cNvPr id="15" name="TextBox 14">
            <a:hlinkClick r:id="rId5"/>
          </p:cNvPr>
          <p:cNvSpPr txBox="1"/>
          <p:nvPr/>
        </p:nvSpPr>
        <p:spPr>
          <a:xfrm>
            <a:off x="6474915" y="5008892"/>
            <a:ext cx="219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Ivanchik &amp; Yurchenko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arXiv:1809.03349</a:t>
            </a:r>
          </a:p>
        </p:txBody>
      </p:sp>
    </p:spTree>
    <p:extLst>
      <p:ext uri="{BB962C8B-B14F-4D97-AF65-F5344CB8AC3E}">
        <p14:creationId xmlns:p14="http://schemas.microsoft.com/office/powerpoint/2010/main" val="13022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64" y="663943"/>
            <a:ext cx="4476200" cy="55959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BBN Theory vs Observations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 rot="5400000">
            <a:off x="5711357" y="2693469"/>
            <a:ext cx="3888540" cy="35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1200" b="0"/>
              <a:t>Review of Particle Properties (2023)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8287" y="5936522"/>
            <a:ext cx="4124154" cy="34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05301" y="5878571"/>
            <a:ext cx="3261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62719" y="5879656"/>
            <a:ext cx="2160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13325" y="5879656"/>
            <a:ext cx="2160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78922" y="5879656"/>
            <a:ext cx="1775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11126" y="5879656"/>
            <a:ext cx="2160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90670" y="5879207"/>
            <a:ext cx="1956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71776" y="5866328"/>
            <a:ext cx="214732" cy="39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94840" y="5879656"/>
            <a:ext cx="4320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6495" y="3158166"/>
            <a:ext cx="129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Precision</a:t>
            </a:r>
          </a:p>
          <a:p>
            <a:r>
              <a:rPr lang="en-US" sz="2000">
                <a:solidFill>
                  <a:srgbClr val="003399"/>
                </a:solidFill>
              </a:rPr>
              <a:t>cosmology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784418" y="3383977"/>
            <a:ext cx="1017833" cy="160702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828823" y="6192367"/>
                <a:ext cx="383090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/>
                  <a:t>Baryon/Photon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𝜂</m:t>
                    </m:r>
                    <m:r>
                      <a:rPr lang="en-US" sz="2000" b="0" i="1" smtClean="0"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endParaRPr lang="en-US" sz="200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823" y="6192367"/>
                <a:ext cx="3830903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43892" y="3412724"/>
            <a:ext cx="318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Primordial He-3 difficult to measure, heavily processed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892" y="4464127"/>
            <a:ext cx="318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Lithium processed in stars,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but discrepancy hard to explain.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Unresolved “Lithium problem”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892" y="2161566"/>
            <a:ext cx="318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He-4 and H-2 (deuterium)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main reliable probes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Come mostly from BBN</a:t>
            </a:r>
          </a:p>
        </p:txBody>
      </p:sp>
    </p:spTree>
    <p:extLst>
      <p:ext uri="{BB962C8B-B14F-4D97-AF65-F5344CB8AC3E}">
        <p14:creationId xmlns:p14="http://schemas.microsoft.com/office/powerpoint/2010/main" val="17487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3527"/>
            <a:ext cx="9217024" cy="582932"/>
          </a:xfrm>
        </p:spPr>
        <p:txBody>
          <a:bodyPr/>
          <a:lstStyle/>
          <a:p>
            <a:r>
              <a:rPr lang="en-US" sz="3600"/>
              <a:t>Neutrino Impact on BBN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3891" y="863627"/>
                <a:ext cx="9073133" cy="5404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FFFF00"/>
                    </a:solidFill>
                  </a:rPr>
                  <a:t>• Radiation density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endParaRPr lang="en-US" sz="2800" b="1">
                  <a:solidFill>
                    <a:srgbClr val="FFFF00"/>
                  </a:solidFill>
                </a:endParaRPr>
              </a:p>
              <a:p>
                <a:r>
                  <a:rPr lang="en-US" sz="2800" b="1">
                    <a:solidFill>
                      <a:schemeClr val="bg1"/>
                    </a:solidFill>
                  </a:rPr>
                  <a:t>   </a:t>
                </a:r>
                <a:r>
                  <a:rPr lang="en-US" sz="2800">
                    <a:solidFill>
                      <a:schemeClr val="bg1"/>
                    </a:solidFill>
                  </a:rPr>
                  <a:t>Determines expansion rate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𝐻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en-US" sz="2400" b="0" i="1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8</m:t>
                        </m:r>
                        <m:r>
                          <a:rPr lang="en-US" altLang="en-US" sz="2400" b="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altLang="en-US" sz="2400" b="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alt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b="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N</m:t>
                        </m:r>
                      </m:sub>
                    </m:sSub>
                    <m:r>
                      <a:rPr lang="en-US" altLang="en-US" sz="2400" b="0" i="1">
                        <a:solidFill>
                          <a:srgbClr val="FFFF00"/>
                        </a:solidFill>
                        <a:latin typeface="Cambria Math"/>
                      </a:rPr>
                      <m:t>𝜌</m:t>
                    </m:r>
                  </m:oMath>
                </a14:m>
                <a:endParaRPr lang="en-US" sz="2400">
                  <a:solidFill>
                    <a:srgbClr val="FFFF00"/>
                  </a:solidFill>
                </a:endParaRPr>
              </a:p>
              <a:p>
                <a:r>
                  <a:rPr lang="en-US" sz="2800" b="1">
                    <a:solidFill>
                      <a:schemeClr val="bg1"/>
                    </a:solidFill>
                  </a:rPr>
                  <a:t>   </a:t>
                </a:r>
                <a:r>
                  <a:rPr lang="en-US" sz="2800">
                    <a:solidFill>
                      <a:schemeClr val="bg1"/>
                    </a:solidFill>
                  </a:rPr>
                  <a:t>Faster expansion </a:t>
                </a:r>
                <a:r>
                  <a:rPr lang="en-DE" sz="2800">
                    <a:solidFill>
                      <a:schemeClr val="bg1"/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sz="2800">
                    <a:solidFill>
                      <a:schemeClr val="bg1"/>
                    </a:solidFill>
                  </a:rPr>
                  <a:t> less time for neutron decay </a:t>
                </a:r>
                <a:r>
                  <a:rPr lang="en-DE" sz="2800">
                    <a:solidFill>
                      <a:schemeClr val="bg1"/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sz="2800">
                    <a:solidFill>
                      <a:schemeClr val="bg1"/>
                    </a:solidFill>
                  </a:rPr>
                  <a:t> more He</a:t>
                </a: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≈0.2485+0.013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endParaRPr lang="en-US" sz="2800">
                  <a:solidFill>
                    <a:schemeClr val="bg1"/>
                  </a:solidFill>
                </a:endParaRPr>
              </a:p>
              <a:p>
                <a:r>
                  <a:rPr lang="en-US" sz="2800" b="1">
                    <a:solidFill>
                      <a:schemeClr val="bg1"/>
                    </a:solidFill>
                  </a:rPr>
                  <a:t>   </a:t>
                </a:r>
                <a:r>
                  <a:rPr lang="en-US" sz="2800">
                    <a:solidFill>
                      <a:schemeClr val="bg1"/>
                    </a:solidFill>
                  </a:rPr>
                  <a:t>Historically first way to “count flavors”</a:t>
                </a: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 Still of interest for sterile neutrinos</a:t>
                </a:r>
              </a:p>
              <a:p>
                <a:endParaRPr lang="en-US" sz="1200" b="1">
                  <a:solidFill>
                    <a:schemeClr val="bg1"/>
                  </a:solidFill>
                </a:endParaRPr>
              </a:p>
              <a:p>
                <a:r>
                  <a:rPr lang="en-US" sz="2800" b="1">
                    <a:solidFill>
                      <a:srgbClr val="FFFF00"/>
                    </a:solidFill>
                  </a:rPr>
                  <a:t>• Chemical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b="1">
                    <a:solidFill>
                      <a:srgbClr val="FFFF00"/>
                    </a:solidFill>
                  </a:rPr>
                  <a:t> modifies </a:t>
                </a:r>
                <a:r>
                  <a:rPr lang="en-US" sz="2800" b="1">
                    <a:solidFill>
                      <a:srgbClr val="FFFF00"/>
                    </a:solidFill>
                    <a:sym typeface="Symbol" panose="05050102010706020507" pitchFamily="18" charset="2"/>
                  </a:rPr>
                  <a:t></a:t>
                </a:r>
                <a:r>
                  <a:rPr lang="en-US" sz="2800" b="1">
                    <a:solidFill>
                      <a:srgbClr val="FFFF00"/>
                    </a:solidFill>
                  </a:rPr>
                  <a:t> equilibrium</a:t>
                </a:r>
              </a:p>
              <a:p>
                <a:r>
                  <a:rPr lang="en-US" sz="2800" b="1">
                    <a:solidFill>
                      <a:schemeClr val="bg1"/>
                    </a:solidFill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𝒏</m:t>
                        </m:r>
                      </m:num>
                      <m:den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𝒑</m:t>
                        </m:r>
                      </m:den>
                    </m:f>
                    <m:r>
                      <a:rPr lang="en-US" altLang="en-US" sz="28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sz="2800">
                            <a:solidFill>
                              <a:schemeClr val="bg1"/>
                            </a:solidFill>
                            <a:latin typeface="Cambria Math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  <m:r>
                                  <a:rPr lang="en-US" alt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𝑻</m:t>
                                </m:r>
                              </m:den>
                            </m:f>
                            <m:r>
                              <a:rPr lang="en-US" alt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f>
                              <m:fPr>
                                <m:ctrlPr>
                                  <a:rPr lang="en-US" alt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en-US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en-US" sz="2800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800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altLang="en-US" sz="2800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r>
                                  <a:rPr lang="en-US" alt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800" b="1">
                  <a:solidFill>
                    <a:srgbClr val="FFFF00"/>
                  </a:solidFill>
                </a:endParaRPr>
              </a:p>
              <a:p>
                <a:r>
                  <a:rPr lang="en-US" sz="2800" b="1">
                    <a:solidFill>
                      <a:schemeClr val="bg1"/>
                    </a:solidFill>
                  </a:rPr>
                  <a:t>   </a:t>
                </a:r>
                <a:r>
                  <a:rPr lang="en-US" sz="2800">
                    <a:solidFill>
                      <a:schemeClr val="bg1"/>
                    </a:solidFill>
                  </a:rPr>
                  <a:t>Modifies frozen neutron abundance</a:t>
                </a: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 Bounds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 asymmetry</a:t>
                </a: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 (But probably very small, similar to matter-antimatter)</a:t>
                </a:r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1" y="863627"/>
                <a:ext cx="9073133" cy="5404685"/>
              </a:xfrm>
              <a:prstGeom prst="rect">
                <a:avLst/>
              </a:prstGeom>
              <a:blipFill>
                <a:blip r:embed="rId2"/>
                <a:stretch>
                  <a:fillRect l="-1411" t="-1129" r="-1075" b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1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Sterile Neutrino Oscillations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4179" y="4320405"/>
            <a:ext cx="5760613" cy="2087992"/>
            <a:chOff x="864179" y="3888345"/>
            <a:chExt cx="5760613" cy="2087992"/>
          </a:xfrm>
        </p:grpSpPr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2016279" y="3978344"/>
              <a:ext cx="1501" cy="199799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402" tIns="43201" rIns="86402" bIns="43201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2016279" y="5976337"/>
              <a:ext cx="460851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402" tIns="43201" rIns="86402" bIns="43201"/>
            <a:lstStyle/>
            <a:p>
              <a:pPr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8" name="Object 17"/>
                <p:cNvGraphicFramePr>
                  <a:graphicFrameLocks noChangeAspect="1"/>
                </p:cNvGraphicFramePr>
                <p:nvPr/>
              </p:nvGraphicFramePr>
              <p:xfrm>
                <a:off x="2016279" y="4464342"/>
                <a:ext cx="4320480" cy="151199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CorelDRAW" r:id="rId2" imgW="9553575" imgH="2009775" progId="CorelDRAW.Graphic.10">
                        <p:embed/>
                      </p:oleObj>
                    </mc:Choice>
                    <mc:Fallback>
                      <p:oleObj name="CorelDRAW" r:id="rId2" imgW="9553575" imgH="2009775" progId="CorelDRAW.Graphic.10">
                        <p:embed/>
                        <p:pic>
                          <p:nvPicPr>
                            <p:cNvPr id="18" name="Object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6279" y="4464342"/>
                              <a:ext cx="4320480" cy="151199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2016279" y="4464342"/>
                <a:ext cx="4320480" cy="151199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9458" name="CorelDRAW" r:id="rId5" imgW="9553575" imgH="2009775" progId="CorelDRAW.Graphic.10">
                        <p:embed/>
                      </p:oleObj>
                    </mc:Choice>
                    <mc:Fallback>
                      <p:oleObj name="CorelDRAW" r:id="rId5" imgW="9553575" imgH="2009775" progId="CorelDRAW.Graphic.10">
                        <p:embed/>
                        <p:pic>
                          <p:nvPicPr>
                            <p:cNvPr id="18" name="Object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6279" y="4464342"/>
                              <a:ext cx="4320480" cy="151199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864179" y="4464342"/>
                  <a:ext cx="1008112" cy="15119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156" tIns="46078" rIns="92156" bIns="46078" anchor="ctr"/>
                <a:lstStyle/>
                <a:p>
                  <a:pPr defTabSz="92101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sin</m:t>
                        </m:r>
                        <m:r>
                          <a:rPr lang="en-US" sz="2300" b="0" i="1" baseline="30000">
                            <a:solidFill>
                              <a:srgbClr val="003399"/>
                            </a:solidFill>
                            <a:latin typeface="Cambria Math"/>
                            <a:sym typeface="Symbol" pitchFamily="18" charset="2"/>
                          </a:rPr>
                          <m:t>2</m:t>
                        </m:r>
                        <m:r>
                          <a:rPr lang="en-US" b="0" i="1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(2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99"/>
                                </a:solidFill>
                                <a:effectLst/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99"/>
                                </a:solidFill>
                                <a:effectLst/>
                                <a:latin typeface="Cambria Math"/>
                                <a:sym typeface="Symbol" pitchFamily="18" charset="2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99"/>
                                </a:solidFill>
                                <a:effectLst/>
                                <a:latin typeface="Cambria Math"/>
                                <a:sym typeface="Symbol" pitchFamily="18" charset="2"/>
                              </a:rPr>
                              <m:t>𝑎𝑠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)</m:t>
                        </m:r>
                      </m:oMath>
                    </m:oMathPara>
                  </a14:m>
                  <a:endParaRPr lang="de-DE">
                    <a:solidFill>
                      <a:srgbClr val="003399"/>
                    </a:solidFill>
                    <a:effectLst/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64179" y="4464342"/>
                  <a:ext cx="1008112" cy="1511995"/>
                </a:xfrm>
                <a:prstGeom prst="rect">
                  <a:avLst/>
                </a:prstGeom>
                <a:blipFill>
                  <a:blip r:embed="rId7"/>
                  <a:stretch>
                    <a:fillRect r="-2303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936159" y="4464342"/>
              <a:ext cx="28803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402" tIns="43201" rIns="86402" bIns="43201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936159" y="5976337"/>
              <a:ext cx="353439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402" tIns="43201" rIns="86402" bIns="43201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 flipV="1">
              <a:off x="1440216" y="4464343"/>
              <a:ext cx="3000" cy="50399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402" tIns="43201" rIns="86402" bIns="43201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rot="10800000" flipH="1" flipV="1">
              <a:off x="1450717" y="5470839"/>
              <a:ext cx="0" cy="50399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402" tIns="43201" rIns="86402" bIns="43201"/>
            <a:lstStyle/>
            <a:p>
              <a:pPr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2116791" y="3888345"/>
                  <a:ext cx="2261552" cy="4008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156" tIns="46078" rIns="92156" bIns="46078">
                  <a:spAutoFit/>
                </a:bodyPr>
                <a:lstStyle/>
                <a:p>
                  <a:pPr defTabSz="921018"/>
                  <a:r>
                    <a:rPr lang="en-US" sz="2000">
                      <a:solidFill>
                        <a:schemeClr val="tx1"/>
                      </a:solidFill>
                      <a:effectLst/>
                    </a:rPr>
                    <a:t>Probability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a14:m>
                  <a:endParaRPr lang="de-DE" sz="2800">
                    <a:solidFill>
                      <a:schemeClr val="tx1"/>
                    </a:solidFill>
                    <a:latin typeface="Comic Sans MS" pitchFamily="66" charset="0"/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16791" y="3888345"/>
                  <a:ext cx="2261552" cy="400833"/>
                </a:xfrm>
                <a:prstGeom prst="rect">
                  <a:avLst/>
                </a:prstGeom>
                <a:blipFill>
                  <a:blip r:embed="rId8"/>
                  <a:stretch>
                    <a:fillRect l="-2695" t="-9231" b="-2769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6338261" y="5466339"/>
              <a:ext cx="277084" cy="456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>
              <a:spAutoFit/>
            </a:bodyPr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tx1"/>
                  </a:solidFill>
                  <a:latin typeface="+mn-lt"/>
                </a:rPr>
                <a:t>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3"/>
              <p:cNvSpPr>
                <a:spLocks noChangeArrowheads="1"/>
              </p:cNvSpPr>
              <p:nvPr/>
            </p:nvSpPr>
            <p:spPr bwMode="auto">
              <a:xfrm>
                <a:off x="287338" y="791915"/>
                <a:ext cx="8642350" cy="3353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t" anchorCtr="0"/>
              <a:lstStyle/>
              <a:p>
                <a:pPr algn="l">
                  <a:defRPr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Sterile (right-handed) neutrinos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en-US" sz="2000" b="1">
                    <a:solidFill>
                      <a:srgbClr val="003399"/>
                    </a:solidFill>
                  </a:rPr>
                  <a:t> may exist</a:t>
                </a:r>
              </a:p>
              <a:p>
                <a:pPr algn="l">
                  <a:defRPr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Not the Dirac partner of ordinary (active) neutrino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en-US" sz="2000" b="1">
                    <a:solidFill>
                      <a:srgbClr val="003399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en-US" sz="2000" b="1">
                    <a:solidFill>
                      <a:srgbClr val="003399"/>
                    </a:solidFill>
                  </a:rPr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en-US" sz="2000" b="1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𝝉</m:t>
                        </m:r>
                      </m:sub>
                    </m:sSub>
                  </m:oMath>
                </a14:m>
                <a:endParaRPr lang="en-US" altLang="en-US" sz="2000" b="1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altLang="en-US" sz="2000"/>
                  <a:t>(White Papers </a:t>
                </a:r>
                <a:r>
                  <a:rPr lang="en-US" sz="2000">
                    <a:hlinkClick r:id="rId9"/>
                  </a:rPr>
                  <a:t>arXiv:1204.5379</a:t>
                </a:r>
                <a:r>
                  <a:rPr lang="en-US" sz="2000"/>
                  <a:t>, </a:t>
                </a:r>
                <a:r>
                  <a:rPr lang="en-US" sz="2000">
                    <a:hlinkClick r:id="rId10"/>
                  </a:rPr>
                  <a:t>1602.04816</a:t>
                </a:r>
                <a:r>
                  <a:rPr lang="en-US" sz="2000"/>
                  <a:t>, </a:t>
                </a:r>
                <a:r>
                  <a:rPr lang="en-US" sz="2000">
                    <a:hlinkClick r:id="rId11"/>
                  </a:rPr>
                  <a:t>2203.07323</a:t>
                </a:r>
                <a:r>
                  <a:rPr lang="en-US" sz="2000"/>
                  <a:t>)</a:t>
                </a:r>
              </a:p>
              <a:p>
                <a:pPr>
                  <a:defRPr/>
                </a:pPr>
                <a:endParaRPr lang="en-US" sz="800"/>
              </a:p>
              <a:p>
                <a:pPr algn="l">
                  <a:buFontTx/>
                  <a:buChar char="•"/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 Unknown mass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𝑚</m:t>
                    </m:r>
                    <m:r>
                      <a:rPr lang="en-US" altLang="en-US" sz="2800" i="1" baseline="-25000">
                        <a:solidFill>
                          <a:srgbClr val="003399"/>
                        </a:solidFill>
                        <a:latin typeface="Cambria Math"/>
                      </a:rPr>
                      <m:t>𝑠</m:t>
                    </m:r>
                  </m:oMath>
                </a14:m>
                <a:endParaRPr lang="en-US" altLang="en-US" sz="2800" baseline="-2500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 Unknown mixing angles with ordinary neutrinos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𝑒𝑠</m:t>
                        </m:r>
                      </m:sub>
                    </m:sSub>
                  </m:oMath>
                </a14:m>
                <a:r>
                  <a:rPr lang="en-US" altLang="en-US" sz="2000" b="0">
                    <a:solidFill>
                      <a:srgbClr val="003399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3399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en-US" sz="2000" b="0">
                    <a:solidFill>
                      <a:srgbClr val="003399"/>
                    </a:solidFill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3399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𝜏</m:t>
                        </m:r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en-US" altLang="en-US" sz="200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Some experimental “anomalies” explained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en-US" altLang="en-US" sz="200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Experimental constraints imply that mixing angle must be small</a:t>
                </a:r>
              </a:p>
              <a:p>
                <a:pPr>
                  <a:defRPr/>
                </a:pPr>
                <a:endParaRPr lang="en-US" altLang="en-US" sz="100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Production in the early universe?</a:t>
                </a: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Naïve average population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sin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𝑎𝑠</m:t>
                            </m:r>
                          </m:sub>
                        </m:sSub>
                      </m:e>
                    </m:d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≪1 </m:t>
                    </m:r>
                  </m:oMath>
                </a14:m>
                <a:r>
                  <a:rPr lang="en-US" altLang="en-US" sz="2000">
                    <a:solidFill>
                      <a:srgbClr val="003399"/>
                    </a:solidFill>
                  </a:rPr>
                  <a:t>(ignoring matter effects)</a:t>
                </a:r>
              </a:p>
            </p:txBody>
          </p:sp>
        </mc:Choice>
        <mc:Fallback xmlns="">
          <p:sp>
            <p:nvSpPr>
              <p:cNvPr id="29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8" y="791915"/>
                <a:ext cx="8642350" cy="3353326"/>
              </a:xfrm>
              <a:prstGeom prst="rect">
                <a:avLst/>
              </a:prstGeom>
              <a:blipFill>
                <a:blip r:embed="rId12"/>
                <a:stretch>
                  <a:fillRect l="-846" t="-1091" r="-141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83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Flavor Relaxation in a Medium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"/>
              <p:cNvSpPr>
                <a:spLocks noChangeArrowheads="1"/>
              </p:cNvSpPr>
              <p:nvPr/>
            </p:nvSpPr>
            <p:spPr bwMode="auto">
              <a:xfrm>
                <a:off x="287338" y="647597"/>
                <a:ext cx="6913534" cy="2016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t" anchorCtr="0"/>
              <a:lstStyle/>
              <a:p>
                <a:pPr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Active neutrinos suffer collisions in a medium (rate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>
                        <a:solidFill>
                          <a:srgbClr val="003399"/>
                        </a:solidFill>
                        <a:latin typeface="Cambria Math"/>
                      </a:rPr>
                      <m:t>Γ</m:t>
                    </m:r>
                  </m:oMath>
                </a14:m>
                <a:r>
                  <a:rPr lang="en-US" altLang="en-US" sz="2000">
                    <a:solidFill>
                      <a:srgbClr val="003399"/>
                    </a:solidFill>
                  </a:rPr>
                  <a:t>), but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en-US" altLang="en-US" sz="200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Mixed state “collapses”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en-US" sz="2000">
                    <a:solidFill>
                      <a:srgbClr val="003399"/>
                    </a:solidFill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en-US" altLang="en-US" sz="200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Flavor content is “measured” by the medium</a:t>
                </a:r>
              </a:p>
              <a:p>
                <a:pPr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   at intervals  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𝜏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en-US" sz="2000">
                    <a:solidFill>
                      <a:srgbClr val="003399"/>
                    </a:solidFill>
                  </a:rPr>
                  <a:t> </a:t>
                </a: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Oscillations begin again</a:t>
                </a:r>
              </a:p>
              <a:p>
                <a:pPr>
                  <a:buFontTx/>
                  <a:buChar char="•"/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 Average oscillation probability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sin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(2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Θ</m:t>
                    </m:r>
                    <m:r>
                      <a:rPr lang="en-US" alt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en-US" sz="1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8" y="647597"/>
                <a:ext cx="6913534" cy="2016228"/>
              </a:xfrm>
              <a:prstGeom prst="rect">
                <a:avLst/>
              </a:prstGeom>
              <a:blipFill>
                <a:blip r:embed="rId3"/>
                <a:stretch>
                  <a:fillRect l="-1058" t="-1813" b="-3081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10"/>
          <p:cNvGraphicFramePr>
            <a:graphicFrameLocks noChangeAspect="1"/>
          </p:cNvGraphicFramePr>
          <p:nvPr/>
        </p:nvGraphicFramePr>
        <p:xfrm>
          <a:off x="1692252" y="2663877"/>
          <a:ext cx="5796660" cy="386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4" imgW="1605959" imgH="996487" progId="CorelPhotoPaint.Image.10">
                  <p:embed/>
                </p:oleObj>
              </mc:Choice>
              <mc:Fallback>
                <p:oleObj name="CorelPhotoPaint.Image.10" r:id="rId4" imgW="1605959" imgH="996487" progId="CorelPhotoPaint.Image.10">
                  <p:embed/>
                  <p:pic>
                    <p:nvPicPr>
                      <p:cNvPr id="3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52" y="2663877"/>
                        <a:ext cx="5796660" cy="386456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905549" y="1367697"/>
                <a:ext cx="3023563" cy="1153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Flavor conversion rate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alt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en-US" sz="24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d>
                      <m:r>
                        <a:rPr lang="en-US" altLang="en-US" sz="2400">
                          <a:solidFill>
                            <a:srgbClr val="C00000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en-US" sz="2400">
                          <a:solidFill>
                            <a:srgbClr val="C00000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alt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49" y="1367697"/>
                <a:ext cx="3023563" cy="1153136"/>
              </a:xfrm>
              <a:prstGeom prst="rect">
                <a:avLst/>
              </a:prstGeom>
              <a:blipFill rotWithShape="1">
                <a:blip r:embed="rId6"/>
                <a:stretch>
                  <a:fillRect l="-3226" t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44059" y="1022207"/>
            <a:ext cx="5886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372" y="2673402"/>
            <a:ext cx="1004890" cy="369332"/>
          </a:xfrm>
          <a:prstGeom prst="rect">
            <a:avLst/>
          </a:prstGeom>
          <a:solidFill>
            <a:srgbClr val="EAEAEA"/>
          </a:solidFill>
        </p:spPr>
        <p:txBody>
          <a:bodyPr wrap="none" rtlCol="0">
            <a:spAutoFit/>
          </a:bodyPr>
          <a:lstStyle/>
          <a:p>
            <a:r>
              <a:rPr lang="en-US"/>
              <a:t>prob(</a:t>
            </a:r>
            <a:r>
              <a:rPr lang="en-US">
                <a:latin typeface="Symbol" panose="05050102010706020507" pitchFamily="18" charset="2"/>
              </a:rPr>
              <a:t>n</a:t>
            </a:r>
            <a:r>
              <a:rPr lang="en-US" sz="2400" i="1" baseline="-25000"/>
              <a:t>a</a:t>
            </a:r>
            <a:r>
              <a:rPr lang="en-US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8193" y="5647809"/>
            <a:ext cx="173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collisions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44392" y="2735887"/>
            <a:ext cx="897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Single</a:t>
            </a:r>
          </a:p>
          <a:p>
            <a:r>
              <a:rPr lang="en-US" sz="2000">
                <a:solidFill>
                  <a:srgbClr val="003399"/>
                </a:solidFill>
              </a:rPr>
              <a:t>energy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24542" y="2735887"/>
            <a:ext cx="1463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With energy</a:t>
            </a:r>
          </a:p>
          <a:p>
            <a:r>
              <a:rPr lang="en-US" sz="2000">
                <a:solidFill>
                  <a:srgbClr val="003399"/>
                </a:solidFill>
              </a:rPr>
              <a:t>distribution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384342" y="3089830"/>
            <a:ext cx="409909" cy="582187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691597" y="3095937"/>
            <a:ext cx="204956" cy="115216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3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Friedmann Equation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42" y="935637"/>
            <a:ext cx="2016000" cy="3008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84843" y="3239413"/>
            <a:ext cx="201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Friedmann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1888</a:t>
            </a:r>
            <a:r>
              <a:rPr lang="en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8385" y="792163"/>
                <a:ext cx="6726457" cy="1297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Evolution of cosmic scale factor </a:t>
                </a:r>
                <a:r>
                  <a:rPr lang="en-US" sz="2400" b="1" i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a,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for flat geometry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sSup>
                        <m:sSup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𝑯</m:t>
                          </m:r>
                        </m:e>
                        <m:sup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sz="22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en-US" altLang="en-US" sz="22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200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𝒂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en-US" sz="22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num>
                        <m:den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sSub>
                        <m:sSub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US" altLang="en-US" sz="2200" b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𝐍</m:t>
                          </m:r>
                        </m:sub>
                      </m:sSub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𝝆</m:t>
                      </m:r>
                    </m:oMath>
                  </m:oMathPara>
                </a14:m>
                <a:endParaRPr lang="en-US" altLang="en-US" sz="2200" b="1" dirty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85" y="792163"/>
                <a:ext cx="6726457" cy="1297919"/>
              </a:xfrm>
              <a:prstGeom prst="rect">
                <a:avLst/>
              </a:prstGeom>
              <a:blipFill>
                <a:blip r:embed="rId3"/>
                <a:stretch>
                  <a:fillRect l="-1359" t="-4695" r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15902" y="2087797"/>
                <a:ext cx="6696930" cy="1574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Unique relation between expansion rate and gravitating density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alt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  <m:sSup>
                            <m:sSupPr>
                              <m:ctrlP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𝑯</m:t>
                              </m:r>
                            </m:e>
                            <m:sup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en-US" sz="2200" b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𝐍</m:t>
                              </m:r>
                            </m:sub>
                          </m:sSub>
                        </m:den>
                      </m:f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den>
                      </m:f>
                      <m:sSup>
                        <m:sSup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𝑯</m:t>
                              </m:r>
                              <m:sSub>
                                <m:sSubPr>
                                  <m:ctrlPr>
                                    <a:rPr lang="en-US" altLang="en-US" sz="22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2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en-US" sz="2200" b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𝐏𝐥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2087797"/>
                <a:ext cx="6696930" cy="1574342"/>
              </a:xfrm>
              <a:prstGeom prst="rect">
                <a:avLst/>
              </a:prstGeom>
              <a:blipFill>
                <a:blip r:embed="rId4"/>
                <a:stretch>
                  <a:fillRect l="-1365" t="-30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40322" y="3662139"/>
                <a:ext cx="3517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Planck mass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𝟐𝟐𝟏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sup>
                    </m:sSup>
                    <m:r>
                      <a:rPr lang="en-US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22" y="3662139"/>
                <a:ext cx="3517245" cy="400110"/>
              </a:xfrm>
              <a:prstGeom prst="rect">
                <a:avLst/>
              </a:prstGeom>
              <a:blipFill>
                <a:blip r:embed="rId5"/>
                <a:stretch>
                  <a:fillRect l="-1906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 flipV="1">
            <a:off x="3528362" y="3459211"/>
            <a:ext cx="0" cy="24563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5901" y="4320107"/>
                <a:ext cx="8856661" cy="1540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With the present-day Hubble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altLang="en-US" sz="22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altLang="en-US" sz="22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2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𝟔𝟕</m:t>
                    </m:r>
                    <m:r>
                      <a:rPr lang="en-US" altLang="en-US" sz="22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.</m:t>
                    </m:r>
                    <m:r>
                      <a:rPr lang="en-US" altLang="en-US" sz="22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en-US" sz="22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altLang="en-US"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𝐤𝐦</m:t>
                    </m:r>
                    <m:r>
                      <a:rPr lang="en-US" altLang="en-US" sz="22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en-US" sz="22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2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𝐬</m:t>
                        </m:r>
                      </m:e>
                      <m:sup>
                        <m:r>
                          <a:rPr lang="en-US" altLang="en-US" sz="22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en-US" sz="22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lang="en-US" altLang="en-US" sz="22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altLang="en-US"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𝐌𝐩</m:t>
                    </m:r>
                    <m:sSup>
                      <m:sSupPr>
                        <m:ctrlPr>
                          <a:rPr lang="en-US" altLang="en-US" sz="22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2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𝐜</m:t>
                        </m:r>
                      </m:e>
                      <m:sup>
                        <m:r>
                          <a:rPr lang="en-US" altLang="en-US" sz="22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en-US" sz="22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en-US" sz="2400" b="1" dirty="0">
                    <a:solidFill>
                      <a:srgbClr val="003399"/>
                    </a:solidFill>
                  </a:rPr>
                  <a:t> </a:t>
                </a:r>
              </a:p>
              <a:p>
                <a:endParaRPr lang="en-US" altLang="en-US" sz="1050" b="1" dirty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          </m:t>
                          </m:r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𝝆</m:t>
                          </m:r>
                        </m:e>
                        <m:sub>
                          <m:r>
                            <a:rPr lang="en-US" alt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×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𝟏</m:t>
                      </m:r>
                      <m:sSup>
                        <m:sSup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𝟎</m:t>
                          </m:r>
                        </m:e>
                        <m:sup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𝟐𝟗</m:t>
                          </m:r>
                        </m:sup>
                      </m:sSup>
                      <m:r>
                        <a:rPr lang="en-US" altLang="en-US" sz="2200" b="1">
                          <a:solidFill>
                            <a:srgbClr val="C00000"/>
                          </a:solidFill>
                          <a:latin typeface="Cambria Math"/>
                        </a:rPr>
                        <m:t>𝐠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altLang="en-US" sz="2200" b="1">
                          <a:solidFill>
                            <a:srgbClr val="C00000"/>
                          </a:solidFill>
                          <a:latin typeface="Cambria Math"/>
                        </a:rPr>
                        <m:t>𝐜</m:t>
                      </m:r>
                      <m:sSup>
                        <m:sSup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200" b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altLang="en-US" sz="2200" b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en-US" sz="2200" b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altLang="en-US" sz="2200" b="1">
                          <a:solidFill>
                            <a:srgbClr val="C00000"/>
                          </a:solidFill>
                          <a:latin typeface="Cambria Math"/>
                        </a:rPr>
                        <m:t>𝐆𝐞𝐕</m:t>
                      </m:r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200" b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altLang="en-US" sz="22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𝟓</m:t>
                              </m:r>
                              <m:r>
                                <a:rPr lang="en-US" altLang="en-US" sz="22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altLang="en-US" sz="2200" b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𝐦𝐞𝐕</m:t>
                              </m:r>
                            </m:e>
                          </m:d>
                        </m:e>
                        <m:sup>
                          <m:r>
                            <a:rPr lang="en-US" altLang="en-US" sz="22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altLang="en-US" sz="2200" b="1" dirty="0">
                  <a:solidFill>
                    <a:srgbClr val="C00000"/>
                  </a:solidFill>
                </a:endParaRPr>
              </a:p>
              <a:p>
                <a:endParaRPr lang="en-US" altLang="en-US" sz="1050" b="1" dirty="0">
                  <a:solidFill>
                    <a:srgbClr val="C00000"/>
                  </a:solidFill>
                </a:endParaRPr>
              </a:p>
              <a:p>
                <a:r>
                  <a:rPr lang="en-US" alt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Most of this in the form of “dark energy”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1" y="4320107"/>
                <a:ext cx="8856661" cy="1540165"/>
              </a:xfrm>
              <a:prstGeom prst="rect">
                <a:avLst/>
              </a:prstGeom>
              <a:blipFill>
                <a:blip r:embed="rId6"/>
                <a:stretch>
                  <a:fillRect l="-1032" t="-3175" b="-59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5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Parameters for Thermalisation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43892" y="6080297"/>
            <a:ext cx="8928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Hannestad, Hansen, Tram &amp; Wong, arXiv:1506.05266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12" y="791617"/>
            <a:ext cx="5904820" cy="50655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2839889">
            <a:off x="4364622" y="2213064"/>
            <a:ext cx="2383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Fully thermalized</a:t>
            </a:r>
          </a:p>
        </p:txBody>
      </p:sp>
    </p:spTree>
    <p:extLst>
      <p:ext uri="{BB962C8B-B14F-4D97-AF65-F5344CB8AC3E}">
        <p14:creationId xmlns:p14="http://schemas.microsoft.com/office/powerpoint/2010/main" val="25388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BBN and Neutrino Chemical Potentials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10"/>
              <p:cNvSpPr>
                <a:spLocks noChangeArrowheads="1"/>
              </p:cNvSpPr>
              <p:nvPr/>
            </p:nvSpPr>
            <p:spPr bwMode="auto">
              <a:xfrm>
                <a:off x="3096344" y="719946"/>
                <a:ext cx="5184577" cy="22319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Energy density in one neutrino flavor with </a:t>
                </a:r>
              </a:p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degeneracy parameter </a:t>
                </a:r>
                <a:r>
                  <a:rPr lang="en-US" altLang="en-US" sz="2000">
                    <a:latin typeface="Symbol" pitchFamily="18" charset="2"/>
                  </a:rPr>
                  <a:t>x</a:t>
                </a:r>
                <a:r>
                  <a:rPr lang="en-US" altLang="en-US" sz="2000" b="0"/>
                  <a:t> = </a:t>
                </a:r>
                <a:r>
                  <a:rPr lang="en-US" altLang="en-US" sz="2000">
                    <a:latin typeface="Symbol" pitchFamily="18" charset="2"/>
                  </a:rPr>
                  <a:t>h</a:t>
                </a:r>
                <a:r>
                  <a:rPr lang="en-US" altLang="en-US" sz="2000" b="0"/>
                  <a:t>/T</a:t>
                </a:r>
              </a:p>
              <a:p>
                <a:pPr algn="l">
                  <a:defRPr/>
                </a:pPr>
                <a:endParaRPr lang="en-US" altLang="en-US" sz="1000" b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    </m:t>
                          </m:r>
                          <m:r>
                            <a:rPr lang="en-US" altLang="en-US" sz="2000" b="0" i="1" smtClean="0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1" smtClean="0">
                              <a:latin typeface="Cambria Math"/>
                            </a:rPr>
                            <m:t>ν</m:t>
                          </m:r>
                          <m:bar>
                            <m:barPr>
                              <m:pos m:val="top"/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sub>
                      </m:sSub>
                      <m:r>
                        <a:rPr lang="en-US" alt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120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/>
                            </a:rPr>
                            <m:t>𝜈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  <m:r>
                        <a:rPr lang="en-US" altLang="en-US" sz="20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1+</m:t>
                          </m:r>
                          <m:groupChr>
                            <m:groupChrPr>
                              <m:chr m:val="⏟"/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i="1">
                                      <a:latin typeface="Cambria Math"/>
                                    </a:rPr>
                                    <m:t>30</m:t>
                                  </m:r>
                                </m:num>
                                <m:den>
                                  <m:r>
                                    <a:rPr lang="en-US" altLang="en-US" sz="2000" i="1">
                                      <a:latin typeface="Cambria Math"/>
                                    </a:rPr>
                                    <m:t>7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en-US" sz="2000" i="1">
                                              <a:latin typeface="Cambria Math"/>
                                            </a:rPr>
                                            <m:t>𝜉</m:t>
                                          </m:r>
                                        </m:num>
                                        <m:den>
                                          <m:r>
                                            <a:rPr lang="en-US" altLang="en-US" sz="2000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en-US" sz="20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000" i="1">
                                      <a:latin typeface="Cambria Math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a:rPr lang="en-US" altLang="en-US" sz="2000" i="1">
                                      <a:latin typeface="Cambria Math"/>
                                    </a:rPr>
                                    <m:t>7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en-US" sz="2000" i="1">
                                              <a:latin typeface="Cambria Math"/>
                                            </a:rPr>
                                            <m:t>𝜉</m:t>
                                          </m:r>
                                        </m:num>
                                        <m:den>
                                          <m:r>
                                            <a:rPr lang="en-US" altLang="en-US" sz="2000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000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groupChr>
                        </m:e>
                      </m:d>
                    </m:oMath>
                  </m:oMathPara>
                </a14:m>
                <a:endParaRPr lang="en-US" altLang="en-US" sz="2000" b="0"/>
              </a:p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0" smtClean="0">
                          <a:latin typeface="Cambria Math"/>
                        </a:rPr>
                        <m:t>                                                         </m:t>
                      </m:r>
                      <m:r>
                        <m:rPr>
                          <m:sty m:val="p"/>
                        </m:rPr>
                        <a:rPr lang="en-US" altLang="en-US" sz="2000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en-US" altLang="en-US" sz="2000" b="0"/>
              </a:p>
              <a:p>
                <a:pPr algn="l">
                  <a:defRPr/>
                </a:pPr>
                <a:endParaRPr lang="en-US" altLang="en-US" sz="2000" b="0"/>
              </a:p>
            </p:txBody>
          </p:sp>
        </mc:Choice>
        <mc:Fallback xmlns="">
          <p:sp>
            <p:nvSpPr>
              <p:cNvPr id="92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4" y="719946"/>
                <a:ext cx="5184577" cy="2231971"/>
              </a:xfrm>
              <a:prstGeom prst="rect">
                <a:avLst/>
              </a:prstGeom>
              <a:blipFill rotWithShape="1">
                <a:blip r:embed="rId2"/>
                <a:stretch>
                  <a:fillRect l="-1174" t="-1087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03238" y="719607"/>
            <a:ext cx="2518387" cy="2232346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Expansion rate effect</a:t>
            </a:r>
          </a:p>
          <a:p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(all flavors)</a:t>
            </a:r>
          </a:p>
        </p:txBody>
      </p:sp>
      <p:sp>
        <p:nvSpPr>
          <p:cNvPr id="101" name="Rectangle 3"/>
          <p:cNvSpPr>
            <a:spLocks noChangeArrowheads="1"/>
          </p:cNvSpPr>
          <p:nvPr/>
        </p:nvSpPr>
        <p:spPr bwMode="auto">
          <a:xfrm>
            <a:off x="499385" y="5328247"/>
            <a:ext cx="7781536" cy="1223366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altLang="en-US" sz="2800" b="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beta effect can compensate expansion-rate effect of</a:t>
            </a:r>
            <a:r>
              <a:rPr lang="de-DE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alt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m,t</a:t>
            </a:r>
            <a:endParaRPr lang="en-US" altLang="en-US" sz="2800" b="0" baseline="-25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  <a:p>
            <a:pPr>
              <a:buFontTx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Naively, no significant BBN limit on neutrino number density</a:t>
            </a:r>
          </a:p>
          <a:p>
            <a:pPr>
              <a:buFontTx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However, flavor oscillations equalize chemical potentials before BBN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"/>
              <p:cNvSpPr>
                <a:spLocks noChangeArrowheads="1"/>
              </p:cNvSpPr>
              <p:nvPr/>
            </p:nvSpPr>
            <p:spPr bwMode="auto">
              <a:xfrm>
                <a:off x="3097048" y="3024266"/>
                <a:ext cx="5184577" cy="22319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Helium abundance essentially fixed by n/p ratio</a:t>
                </a:r>
              </a:p>
              <a:p>
                <a:pPr algn="l">
                  <a:defRPr/>
                </a:pPr>
                <a:r>
                  <a:rPr lang="en-US" altLang="en-US" sz="2000">
                    <a:solidFill>
                      <a:srgbClr val="003399"/>
                    </a:solidFill>
                  </a:rPr>
                  <a:t>at beta freeze-out</a:t>
                </a:r>
                <a:endParaRPr lang="en-US" altLang="en-US" sz="2000" b="0"/>
              </a:p>
              <a:p>
                <a:pPr algn="l">
                  <a:defRPr/>
                </a:pPr>
                <a:endParaRPr lang="en-US" altLang="en-US" sz="400" b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/>
                        </a:rPr>
                        <m:t>    </m:t>
                      </m:r>
                      <m:f>
                        <m:f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latin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altLang="en-US" sz="20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sz="20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sz="2000" b="0" i="0" smtClean="0">
                                      <a:latin typeface="Cambria Math"/>
                                    </a:rPr>
                                    <m:t>F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sz="20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en-US" sz="2000" b="0"/>
              </a:p>
              <a:p>
                <a:pPr algn="l">
                  <a:defRPr/>
                </a:pPr>
                <a:endParaRPr lang="en-US" altLang="en-US" sz="400" b="0">
                  <a:solidFill>
                    <a:srgbClr val="003399"/>
                  </a:solidFill>
                </a:endParaRPr>
              </a:p>
              <a:p>
                <a:pPr algn="l">
                  <a:defRPr/>
                </a:pPr>
                <a:r>
                  <a:rPr lang="en-US" altLang="en-US" sz="2000" b="0">
                    <a:solidFill>
                      <a:srgbClr val="003399"/>
                    </a:solidFill>
                  </a:rPr>
                  <a:t>Effect on helium equivalent to</a:t>
                </a:r>
              </a:p>
              <a:p>
                <a:pPr algn="l">
                  <a:defRPr/>
                </a:pPr>
                <a:endParaRPr lang="en-US" altLang="en-US" sz="400" b="0" i="0">
                  <a:latin typeface="Cambria Math"/>
                </a:endParaRPr>
              </a:p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0" smtClean="0"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altLang="en-US" sz="2000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/>
                        </a:rPr>
                        <m:t>∼−18 </m:t>
                      </m:r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/>
                            </a:rPr>
                            <m:t>𝜉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en-US" sz="2000" b="0"/>
              </a:p>
              <a:p>
                <a:pPr algn="l">
                  <a:defRPr/>
                </a:pPr>
                <a:endParaRPr lang="en-US" altLang="en-US" sz="2000" b="0"/>
              </a:p>
            </p:txBody>
          </p:sp>
        </mc:Choice>
        <mc:Fallback xmlns="">
          <p:sp>
            <p:nvSpPr>
              <p:cNvPr id="106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7048" y="3024266"/>
                <a:ext cx="5184577" cy="2231971"/>
              </a:xfrm>
              <a:prstGeom prst="rect">
                <a:avLst/>
              </a:prstGeom>
              <a:blipFill rotWithShape="1">
                <a:blip r:embed="rId3"/>
                <a:stretch>
                  <a:fillRect l="-1055" t="-1087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503942" y="3023927"/>
                <a:ext cx="2518387" cy="2232346"/>
              </a:xfrm>
              <a:prstGeom prst="rect">
                <a:avLst/>
              </a:prstGeom>
              <a:solidFill>
                <a:srgbClr val="3366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Beta equilibrium effect</a:t>
                </a:r>
              </a:p>
              <a:p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electron flavor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𝑛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↔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3023927"/>
                <a:ext cx="2518387" cy="2232346"/>
              </a:xfrm>
              <a:prstGeom prst="rect">
                <a:avLst/>
              </a:prstGeom>
              <a:blipFill rotWithShape="1">
                <a:blip r:embed="rId4"/>
                <a:stretch>
                  <a:fillRect l="-2651" t="-1359" r="-48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12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Chemical Potentials and Flavor Oscillations</a:t>
            </a:r>
            <a:endParaRPr lang="en-US" sz="280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08112" y="719997"/>
            <a:ext cx="3168352" cy="79199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mixing </a:t>
            </a:r>
          </a:p>
          <a:p>
            <a:pPr>
              <a:defRPr/>
            </a:pPr>
            <a:r>
              <a:rPr lang="en-US" alt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(neutrino oscillations)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216024" y="2735990"/>
            <a:ext cx="3960440" cy="2087992"/>
            <a:chOff x="144" y="1824"/>
            <a:chExt cx="2640" cy="1392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144" y="1824"/>
              <a:ext cx="480" cy="720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404040"/>
            </a:solidFill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672" y="2208"/>
              <a:ext cx="2112" cy="100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135000"/>
                </a:lnSpc>
                <a:defRPr/>
              </a:pPr>
              <a:r>
                <a:rPr lang="en-US" altLang="en-US" sz="2000" b="0"/>
                <a:t>Stringent </a:t>
              </a:r>
              <a:r>
                <a:rPr lang="de-DE" altLang="en-US" sz="2000">
                  <a:latin typeface="Symbol" panose="05050102010706020507" pitchFamily="18" charset="2"/>
                </a:rPr>
                <a:t>x</a:t>
              </a:r>
              <a:r>
                <a:rPr lang="de-DE" altLang="en-US" sz="2400" baseline="-25000">
                  <a:latin typeface="Symbol" panose="05050102010706020507" pitchFamily="18" charset="2"/>
                </a:rPr>
                <a:t>n</a:t>
              </a:r>
              <a:r>
                <a:rPr lang="de-DE" altLang="en-US" sz="2400" baseline="-34000"/>
                <a:t>e</a:t>
              </a:r>
              <a:r>
                <a:rPr lang="de-DE" altLang="en-US" sz="2000" b="0" baseline="-34000"/>
                <a:t> </a:t>
              </a:r>
              <a:r>
                <a:rPr lang="en-US" altLang="en-US" sz="2000" b="0"/>
                <a:t>limit </a:t>
              </a:r>
            </a:p>
            <a:p>
              <a:pPr>
                <a:lnSpc>
                  <a:spcPct val="135000"/>
                </a:lnSpc>
                <a:defRPr/>
              </a:pPr>
              <a:r>
                <a:rPr lang="en-US" altLang="en-US" sz="2000" b="0"/>
                <a:t>applies to all flavors </a:t>
              </a:r>
            </a:p>
            <a:p>
              <a:pPr>
                <a:lnSpc>
                  <a:spcPct val="135000"/>
                </a:lnSpc>
                <a:defRPr/>
              </a:pPr>
              <a:r>
                <a:rPr lang="en-US" altLang="en-US" sz="2000" b="0"/>
                <a:t>|</a:t>
              </a:r>
              <a:r>
                <a:rPr lang="de-DE" altLang="en-US" sz="2000">
                  <a:latin typeface="Symbol" panose="05050102010706020507" pitchFamily="18" charset="2"/>
                </a:rPr>
                <a:t>x</a:t>
              </a:r>
              <a:r>
                <a:rPr lang="de-DE" altLang="en-US" sz="2400" baseline="-25000">
                  <a:latin typeface="Symbol" panose="05050102010706020507" pitchFamily="18" charset="2"/>
                </a:rPr>
                <a:t>n</a:t>
              </a:r>
              <a:r>
                <a:rPr lang="de-DE" altLang="en-US" sz="2400" baseline="-34000"/>
                <a:t>e</a:t>
              </a:r>
              <a:r>
                <a:rPr lang="de-DE" altLang="en-US" sz="2400" baseline="-34000">
                  <a:latin typeface="Symbol" panose="05050102010706020507" pitchFamily="18" charset="2"/>
                </a:rPr>
                <a:t>,m,t</a:t>
              </a:r>
              <a:r>
                <a:rPr lang="en-US" altLang="en-US" sz="2000" b="0"/>
                <a:t>|</a:t>
              </a:r>
              <a:r>
                <a:rPr lang="de-DE" altLang="en-US" sz="2000" b="0"/>
                <a:t> </a:t>
              </a:r>
              <a:r>
                <a:rPr lang="de-DE" altLang="en-US" sz="2000"/>
                <a:t>&lt;</a:t>
              </a:r>
              <a:r>
                <a:rPr lang="de-DE" altLang="en-US" sz="2000" b="0"/>
                <a:t> 0.07</a:t>
              </a:r>
              <a:endParaRPr lang="en-US" altLang="en-US" sz="2000" b="0"/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16024" y="5183981"/>
            <a:ext cx="3960440" cy="1367995"/>
            <a:chOff x="144" y="3456"/>
            <a:chExt cx="2640" cy="912"/>
          </a:xfrm>
        </p:grpSpPr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672" y="3840"/>
              <a:ext cx="2112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Cosmic neutrino density</a:t>
              </a:r>
            </a:p>
            <a:p>
              <a:pPr eaLnBrk="0" hangingPunct="0">
                <a:defRPr/>
              </a:pPr>
              <a:r>
                <a:rPr lang="en-US" alt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close to standard value</a:t>
              </a:r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44" y="3456"/>
              <a:ext cx="480" cy="720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404040"/>
            </a:solidFill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216024" y="4319984"/>
            <a:ext cx="3960440" cy="1367995"/>
            <a:chOff x="144" y="2880"/>
            <a:chExt cx="2640" cy="912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672" y="3264"/>
              <a:ext cx="2112" cy="52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altLang="en-US" sz="2000" b="0"/>
                <a:t>Extra neutrino density </a:t>
              </a:r>
            </a:p>
            <a:p>
              <a:pPr eaLnBrk="0" hangingPunct="0">
                <a:defRPr/>
              </a:pPr>
              <a:r>
                <a:rPr lang="de-DE" altLang="en-US" sz="2000">
                  <a:latin typeface="Symbol" panose="05050102010706020507" pitchFamily="18" charset="2"/>
                </a:rPr>
                <a:t>D</a:t>
              </a:r>
              <a:r>
                <a:rPr lang="de-DE" altLang="en-US" sz="2000" b="0"/>
                <a:t>N</a:t>
              </a:r>
              <a:r>
                <a:rPr lang="de-DE" altLang="en-US" sz="2000" b="0" baseline="-25000"/>
                <a:t>eff</a:t>
              </a:r>
              <a:r>
                <a:rPr lang="de-DE" altLang="en-US" sz="2000" b="0"/>
                <a:t> </a:t>
              </a:r>
              <a:r>
                <a:rPr lang="de-DE" altLang="en-US" sz="2000"/>
                <a:t>&lt;</a:t>
              </a:r>
              <a:r>
                <a:rPr lang="de-DE" altLang="en-US" sz="2000" b="0"/>
                <a:t> 0.0064</a:t>
              </a:r>
              <a:endParaRPr lang="en-US" altLang="en-US" sz="2000" b="0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144" y="2880"/>
              <a:ext cx="480" cy="720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404040"/>
            </a:solidFill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+mn-lt"/>
              </a:endParaRP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216024" y="1871993"/>
            <a:ext cx="3960440" cy="1367995"/>
            <a:chOff x="144" y="1248"/>
            <a:chExt cx="2640" cy="912"/>
          </a:xfrm>
        </p:grpSpPr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144" y="1248"/>
              <a:ext cx="480" cy="720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404040"/>
            </a:solidFill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+mn-lt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672" y="1632"/>
              <a:ext cx="2112" cy="52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Only one common neutrino </a:t>
              </a:r>
            </a:p>
            <a:p>
              <a:pPr>
                <a:defRPr/>
              </a:pPr>
              <a:r>
                <a:rPr lang="en-US" altLang="en-US" sz="2000" b="0"/>
                <a:t>chemical potential</a:t>
              </a:r>
              <a:endParaRPr lang="en-US" altLang="en-US" sz="2000"/>
            </a:p>
          </p:txBody>
        </p:sp>
      </p:grp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216024" y="1007996"/>
            <a:ext cx="3960440" cy="1367995"/>
            <a:chOff x="144" y="672"/>
            <a:chExt cx="2640" cy="912"/>
          </a:xfrm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672" y="1056"/>
              <a:ext cx="2112" cy="52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2000" b="0"/>
                <a:t>Flavor lepton numbers</a:t>
              </a:r>
            </a:p>
            <a:p>
              <a:pPr>
                <a:defRPr/>
              </a:pPr>
              <a:r>
                <a:rPr lang="en-US" altLang="en-US" sz="2000" b="0"/>
                <a:t> not conserved</a:t>
              </a:r>
            </a:p>
          </p:txBody>
        </p:sp>
        <p:sp>
          <p:nvSpPr>
            <p:cNvPr id="24" name="AutoShape 20"/>
            <p:cNvSpPr>
              <a:spLocks noChangeArrowheads="1"/>
            </p:cNvSpPr>
            <p:nvPr/>
          </p:nvSpPr>
          <p:spPr bwMode="auto">
            <a:xfrm>
              <a:off x="144" y="672"/>
              <a:ext cx="480" cy="720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404040"/>
            </a:solidFill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+mn-lt"/>
              </a:endParaRPr>
            </a:p>
          </p:txBody>
        </p:sp>
      </p:grpSp>
      <p:sp>
        <p:nvSpPr>
          <p:cNvPr id="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4536505" y="4995372"/>
            <a:ext cx="4464496" cy="165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2000">
                <a:latin typeface="+mj-lt"/>
              </a:rPr>
              <a:t>arXiv:hep-ph/0012056 , hep-ph/0201287,</a:t>
            </a:r>
          </a:p>
          <a:p>
            <a:pPr>
              <a:defRPr/>
            </a:pPr>
            <a:r>
              <a:rPr lang="en-US" altLang="en-US" sz="2000">
                <a:latin typeface="+mj-lt"/>
              </a:rPr>
              <a:t>astro-ph/0203442, hep-ph/0203180,</a:t>
            </a:r>
          </a:p>
          <a:p>
            <a:pPr>
              <a:defRPr/>
            </a:pPr>
            <a:r>
              <a:rPr lang="en-US" sz="2000">
                <a:latin typeface="+mj-lt"/>
              </a:rPr>
              <a:t>arXiv:0808.3137, 1011.0916, 1110.4335</a:t>
            </a:r>
          </a:p>
          <a:p>
            <a:pPr>
              <a:defRPr/>
            </a:pPr>
            <a:r>
              <a:rPr lang="en-US" sz="2000">
                <a:latin typeface="+mj-lt"/>
              </a:rPr>
              <a:t>Most recently</a:t>
            </a:r>
          </a:p>
          <a:p>
            <a:pPr>
              <a:defRPr/>
            </a:pPr>
            <a:r>
              <a:rPr lang="en-US" sz="2000">
                <a:latin typeface="+mj-lt"/>
              </a:rPr>
              <a:t>Froustey &amp; Pitrou, arXiv:2405.06509</a:t>
            </a:r>
          </a:p>
        </p:txBody>
      </p:sp>
      <p:sp>
        <p:nvSpPr>
          <p:cNvPr id="26" name="Rectangle 14"/>
          <p:cNvSpPr>
            <a:spLocks noChangeAspect="1" noChangeArrowheads="1"/>
          </p:cNvSpPr>
          <p:nvPr/>
        </p:nvSpPr>
        <p:spPr bwMode="auto">
          <a:xfrm>
            <a:off x="4536505" y="719998"/>
            <a:ext cx="4464496" cy="223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t" anchorCtr="0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  <a:latin typeface="+mn-lt"/>
              </a:rPr>
              <a:t>Flavor equilibrium before n/p freeze out</a:t>
            </a:r>
          </a:p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  <a:latin typeface="+mn-lt"/>
              </a:rPr>
              <a:t>assured because all mixing angles not</a:t>
            </a:r>
          </a:p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  <a:latin typeface="+mn-lt"/>
              </a:rPr>
              <a:t>small</a:t>
            </a:r>
          </a:p>
          <a:p>
            <a:pPr>
              <a:defRPr/>
            </a:pPr>
            <a:endParaRPr lang="en-US" altLang="en-US" sz="1000">
              <a:solidFill>
                <a:srgbClr val="003399"/>
              </a:solidFill>
              <a:latin typeface="+mn-lt"/>
            </a:endParaRPr>
          </a:p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  <a:latin typeface="+mn-lt"/>
              </a:rPr>
              <a:t>Our knowledge of the cosmic neutrino</a:t>
            </a:r>
          </a:p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  <a:latin typeface="+mn-lt"/>
              </a:rPr>
              <a:t>density depends on measured oscillation</a:t>
            </a:r>
          </a:p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  <a:latin typeface="+mn-lt"/>
              </a:rPr>
              <a:t>parameters!</a:t>
            </a:r>
          </a:p>
        </p:txBody>
      </p:sp>
    </p:spTree>
    <p:extLst>
      <p:ext uri="{BB962C8B-B14F-4D97-AF65-F5344CB8AC3E}">
        <p14:creationId xmlns:p14="http://schemas.microsoft.com/office/powerpoint/2010/main" val="17603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3527"/>
            <a:ext cx="9217024" cy="582932"/>
          </a:xfrm>
        </p:spPr>
        <p:txBody>
          <a:bodyPr/>
          <a:lstStyle/>
          <a:p>
            <a:r>
              <a:rPr lang="en-US" sz="3600"/>
              <a:t>BBN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912" y="1007647"/>
            <a:ext cx="8641200" cy="49686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• BBN accounts well for He and D abundance</a:t>
            </a:r>
          </a:p>
          <a:p>
            <a:endParaRPr lang="en-US" sz="1050" b="1">
              <a:solidFill>
                <a:srgbClr val="FFFF00"/>
              </a:solidFill>
            </a:endParaRPr>
          </a:p>
          <a:p>
            <a:r>
              <a:rPr lang="en-US" sz="3200" b="1">
                <a:solidFill>
                  <a:srgbClr val="FFFF00"/>
                </a:solidFill>
              </a:rPr>
              <a:t>• Lithium remains in tension</a:t>
            </a:r>
          </a:p>
          <a:p>
            <a:endParaRPr lang="en-US" sz="1050" b="1">
              <a:solidFill>
                <a:srgbClr val="FFFF00"/>
              </a:solidFill>
            </a:endParaRPr>
          </a:p>
          <a:p>
            <a:r>
              <a:rPr lang="en-US" sz="3200" b="1">
                <a:solidFill>
                  <a:srgbClr val="FFFF00"/>
                </a:solidFill>
              </a:rPr>
              <a:t>• Large neutrino asymmetries not possible</a:t>
            </a:r>
          </a:p>
          <a:p>
            <a:endParaRPr lang="en-US" sz="1050" b="1">
              <a:solidFill>
                <a:srgbClr val="FFFF00"/>
              </a:solidFill>
            </a:endParaRPr>
          </a:p>
          <a:p>
            <a:r>
              <a:rPr lang="en-US" sz="3200" b="1">
                <a:solidFill>
                  <a:srgbClr val="FFFF00"/>
                </a:solidFill>
              </a:rPr>
              <a:t>• Cosmic neutrino background exists</a:t>
            </a:r>
          </a:p>
          <a:p>
            <a:r>
              <a:rPr lang="en-US" sz="3200" b="1">
                <a:solidFill>
                  <a:srgbClr val="FFFF00"/>
                </a:solidFill>
              </a:rPr>
              <a:t>   with roughly the predicted abundance</a:t>
            </a:r>
          </a:p>
          <a:p>
            <a:endParaRPr lang="en-US" sz="1050" b="1">
              <a:solidFill>
                <a:srgbClr val="FFFF00"/>
              </a:solidFill>
            </a:endParaRPr>
          </a:p>
          <a:p>
            <a:r>
              <a:rPr lang="en-US" sz="3200" b="1">
                <a:solidFill>
                  <a:srgbClr val="FFFF00"/>
                </a:solidFill>
              </a:rPr>
              <a:t>• Agrees well with CMB and LSS data</a:t>
            </a:r>
          </a:p>
          <a:p>
            <a:endParaRPr lang="en-US" sz="1050" b="1">
              <a:solidFill>
                <a:srgbClr val="FFFF00"/>
              </a:solidFill>
            </a:endParaRPr>
          </a:p>
          <a:p>
            <a:r>
              <a:rPr lang="en-US" sz="3200" b="1">
                <a:solidFill>
                  <a:srgbClr val="FFFF00"/>
                </a:solidFill>
              </a:rPr>
              <a:t>• BBN remains valuable probe for BSM physics,</a:t>
            </a:r>
          </a:p>
          <a:p>
            <a:r>
              <a:rPr lang="en-US" sz="3200" b="1">
                <a:solidFill>
                  <a:srgbClr val="FFFF00"/>
                </a:solidFill>
              </a:rPr>
              <a:t>   dark matter decay, or similar</a:t>
            </a:r>
          </a:p>
        </p:txBody>
      </p:sp>
    </p:spTree>
    <p:extLst>
      <p:ext uri="{BB962C8B-B14F-4D97-AF65-F5344CB8AC3E}">
        <p14:creationId xmlns:p14="http://schemas.microsoft.com/office/powerpoint/2010/main" val="16878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Leptogenesis</a:t>
            </a:r>
          </a:p>
        </p:txBody>
      </p:sp>
      <p:pic>
        <p:nvPicPr>
          <p:cNvPr id="300032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25" name="Rectangle 5"/>
          <p:cNvSpPr>
            <a:spLocks noChangeArrowheads="1"/>
          </p:cNvSpPr>
          <p:nvPr/>
        </p:nvSpPr>
        <p:spPr bwMode="auto">
          <a:xfrm>
            <a:off x="0" y="2664103"/>
            <a:ext cx="9215438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en-US" sz="8000" b="1" dirty="0" err="1">
                <a:solidFill>
                  <a:srgbClr val="FFFF00"/>
                </a:solidFill>
              </a:rPr>
              <a:t>Leptogenesis</a:t>
            </a:r>
            <a:endParaRPr lang="en-US" altLang="en-US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Basics</a:t>
            </a:r>
            <a:r>
              <a:rPr lang="en-US" altLang="en-US" baseline="0"/>
              <a:t> of Cosmology</a:t>
            </a:r>
            <a:endParaRPr lang="en-US" altLang="en-US"/>
          </a:p>
        </p:txBody>
      </p:sp>
      <p:pic>
        <p:nvPicPr>
          <p:cNvPr id="300032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25" name="Rectangle 5"/>
          <p:cNvSpPr>
            <a:spLocks noChangeArrowheads="1"/>
          </p:cNvSpPr>
          <p:nvPr/>
        </p:nvSpPr>
        <p:spPr bwMode="auto">
          <a:xfrm>
            <a:off x="289178" y="359557"/>
            <a:ext cx="8639934" cy="619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• More matter than anti-matter in the universe</a:t>
            </a:r>
          </a:p>
          <a:p>
            <a:r>
              <a:rPr lang="en-US" altLang="en-US" sz="3200" b="1">
                <a:solidFill>
                  <a:srgbClr val="FFFF00"/>
                </a:solidFill>
              </a:rPr>
              <a:t>   (BAU – Baryon Asymmetry of the Universe)</a:t>
            </a:r>
          </a:p>
          <a:p>
            <a:endParaRPr lang="en-US" altLang="en-US" sz="3200" b="1">
              <a:solidFill>
                <a:srgbClr val="FFFF00"/>
              </a:solidFill>
            </a:endParaRPr>
          </a:p>
          <a:p>
            <a:r>
              <a:rPr lang="en-US" altLang="en-US" sz="3200" b="1">
                <a:solidFill>
                  <a:srgbClr val="FFFF00"/>
                </a:solidFill>
              </a:rPr>
              <a:t>• Not from initial conditions (inflationary universe)</a:t>
            </a:r>
          </a:p>
          <a:p>
            <a:endParaRPr lang="en-US" altLang="en-US" sz="3200" b="1">
              <a:solidFill>
                <a:srgbClr val="FFFF00"/>
              </a:solidFill>
            </a:endParaRPr>
          </a:p>
          <a:p>
            <a:r>
              <a:rPr lang="en-US" altLang="en-US" sz="3200" b="1">
                <a:solidFill>
                  <a:srgbClr val="FFFF00"/>
                </a:solidFill>
              </a:rPr>
              <a:t>• Should be generated by physical process:</a:t>
            </a:r>
          </a:p>
          <a:p>
            <a:r>
              <a:rPr lang="en-US" altLang="en-US" sz="3200" b="1">
                <a:solidFill>
                  <a:srgbClr val="FFFF00"/>
                </a:solidFill>
              </a:rPr>
              <a:t>   “Baryogenesis”</a:t>
            </a:r>
          </a:p>
          <a:p>
            <a:endParaRPr lang="en-US" altLang="en-US" sz="3200" b="1">
              <a:solidFill>
                <a:srgbClr val="FFFF00"/>
              </a:solidFill>
            </a:endParaRPr>
          </a:p>
          <a:p>
            <a:r>
              <a:rPr lang="en-US" altLang="en-US" sz="3200" b="1">
                <a:solidFill>
                  <a:srgbClr val="FFFF00"/>
                </a:solidFill>
              </a:rPr>
              <a:t>• Requires an absolute difference between matter</a:t>
            </a:r>
          </a:p>
          <a:p>
            <a:r>
              <a:rPr lang="en-US" altLang="en-US" sz="3200" b="1">
                <a:solidFill>
                  <a:srgbClr val="FFFF00"/>
                </a:solidFill>
              </a:rPr>
              <a:t>   and anti-matter in laws of physics</a:t>
            </a:r>
          </a:p>
        </p:txBody>
      </p:sp>
    </p:spTree>
    <p:extLst>
      <p:ext uri="{BB962C8B-B14F-4D97-AF65-F5344CB8AC3E}">
        <p14:creationId xmlns:p14="http://schemas.microsoft.com/office/powerpoint/2010/main" val="16492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Cosmic Matter-Antimatter Asymmetry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" y="3888047"/>
            <a:ext cx="9250367" cy="3024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439" y="719607"/>
                <a:ext cx="9001694" cy="2761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No substantial regions of antimatter in the universe (gamma rays!)</a:t>
                </a:r>
              </a:p>
              <a:p>
                <a:endParaRPr lang="en-US" sz="4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Baryon densiy relative to CMB photons today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6.12±0.04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Universe electrically neutral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but how much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in neutrinos?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(for Majorana neutrinos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not even defined)</a:t>
                </a:r>
              </a:p>
              <a:p>
                <a:endParaRPr lang="en-US" sz="4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Matter-antimatter asymmetry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Baryon asymmetry</a:t>
                </a:r>
              </a:p>
              <a:p>
                <a:endParaRPr lang="en-US" sz="4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Hot early universe: 1 extra quark per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thermal quark-antiquark pairs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9" y="719607"/>
                <a:ext cx="9001694" cy="2761012"/>
              </a:xfrm>
              <a:prstGeom prst="rect">
                <a:avLst/>
              </a:prstGeom>
              <a:blipFill>
                <a:blip r:embed="rId3"/>
                <a:stretch>
                  <a:fillRect l="-745" t="-1104" b="-3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7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Baryogenesis in the Early Universe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44464" y="5760306"/>
            <a:ext cx="8928100" cy="86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de-DE" b="0">
                <a:solidFill>
                  <a:schemeClr val="tx1">
                    <a:lumMod val="85000"/>
                    <a:lumOff val="15000"/>
                  </a:schemeClr>
                </a:solidFill>
              </a:rPr>
              <a:t>A.Riotto &amp; M.Trodden: </a:t>
            </a: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</a:rPr>
              <a:t>Recent  progress in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baryogenesis, </a:t>
            </a: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</a:rPr>
              <a:t>Ann. Rev. Nucl. Part. Sci. 49 (1999) 35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arXiv:hep-ph/9901362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DE">
                <a:solidFill>
                  <a:schemeClr val="tx1">
                    <a:lumMod val="85000"/>
                    <a:lumOff val="15000"/>
                  </a:schemeClr>
                </a:solidFill>
              </a:rPr>
              <a:t>•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D.B</a:t>
            </a:r>
            <a:r>
              <a:rPr lang="de-DE">
                <a:solidFill>
                  <a:schemeClr val="tx1">
                    <a:lumMod val="85000"/>
                    <a:lumOff val="15000"/>
                  </a:schemeClr>
                </a:solidFill>
              </a:rPr>
              <a:t>ödeker &amp; W.Buchmüller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: Baryogenesis from the weak scale to the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grand unification scale, Rev. Mod. Phys. 93 (2021) 3</a:t>
            </a:r>
            <a:r>
              <a:rPr lang="de-D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de-DE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arXiv:2009.07294</a:t>
            </a:r>
            <a:endParaRPr lang="de-DE" b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/>
          </p:cNvGraphicFramePr>
          <p:nvPr/>
        </p:nvGraphicFramePr>
        <p:xfrm>
          <a:off x="215902" y="792117"/>
          <a:ext cx="2735262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 PHOTO-PAINT 11.0 Image" r:id="rId4" imgW="1879365" imgH="2476190" progId="CorelPhotoPaint.Image.12">
                  <p:embed/>
                </p:oleObj>
              </mc:Choice>
              <mc:Fallback>
                <p:oleObj name="Corel PHOTO-PAINT 11.0 Image" r:id="rId4" imgW="1879365" imgH="2476190" progId="CorelPhotoPaint.Image.12">
                  <p:embed/>
                  <p:pic>
                    <p:nvPicPr>
                      <p:cNvPr id="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2" y="792117"/>
                        <a:ext cx="2735262" cy="3600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73558" y="719607"/>
            <a:ext cx="5827564" cy="187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b="1">
                <a:solidFill>
                  <a:srgbClr val="404040"/>
                </a:solidFill>
                <a:latin typeface="+mj-lt"/>
              </a:rPr>
              <a:t>Sakharov conditions for creating the </a:t>
            </a:r>
          </a:p>
          <a:p>
            <a:pPr>
              <a:lnSpc>
                <a:spcPts val="2400"/>
              </a:lnSpc>
            </a:pPr>
            <a:r>
              <a:rPr lang="en-US" b="1">
                <a:solidFill>
                  <a:srgbClr val="C00000"/>
                </a:solidFill>
                <a:latin typeface="+mj-lt"/>
              </a:rPr>
              <a:t>B</a:t>
            </a:r>
            <a:r>
              <a:rPr lang="en-US" b="1">
                <a:solidFill>
                  <a:srgbClr val="404040"/>
                </a:solidFill>
                <a:latin typeface="+mj-lt"/>
              </a:rPr>
              <a:t>aryon </a:t>
            </a:r>
            <a:r>
              <a:rPr lang="en-US" b="1">
                <a:solidFill>
                  <a:srgbClr val="C00000"/>
                </a:solidFill>
                <a:latin typeface="+mj-lt"/>
              </a:rPr>
              <a:t>A</a:t>
            </a:r>
            <a:r>
              <a:rPr lang="en-US" b="1">
                <a:solidFill>
                  <a:srgbClr val="404040"/>
                </a:solidFill>
                <a:latin typeface="+mj-lt"/>
              </a:rPr>
              <a:t>symmetry of the </a:t>
            </a:r>
            <a:r>
              <a:rPr lang="en-US" b="1">
                <a:solidFill>
                  <a:srgbClr val="C00000"/>
                </a:solidFill>
                <a:latin typeface="+mj-lt"/>
              </a:rPr>
              <a:t>U</a:t>
            </a:r>
            <a:r>
              <a:rPr lang="en-US" b="1">
                <a:solidFill>
                  <a:srgbClr val="404040"/>
                </a:solidFill>
                <a:latin typeface="+mj-lt"/>
              </a:rPr>
              <a:t>niverse (</a:t>
            </a:r>
            <a:r>
              <a:rPr lang="en-US" b="1">
                <a:solidFill>
                  <a:srgbClr val="C00000"/>
                </a:solidFill>
                <a:latin typeface="+mj-lt"/>
              </a:rPr>
              <a:t>BAU</a:t>
            </a:r>
            <a:r>
              <a:rPr lang="en-US" b="1">
                <a:solidFill>
                  <a:srgbClr val="404040"/>
                </a:solidFill>
                <a:latin typeface="+mj-lt"/>
              </a:rPr>
              <a:t>)</a:t>
            </a:r>
            <a:endParaRPr lang="en-US" sz="400" b="1">
              <a:solidFill>
                <a:srgbClr val="404040"/>
              </a:solidFill>
              <a:latin typeface="+mj-lt"/>
            </a:endParaRPr>
          </a:p>
          <a:p>
            <a:pPr>
              <a:lnSpc>
                <a:spcPts val="2400"/>
              </a:lnSpc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j-lt"/>
              </a:rPr>
              <a:t> C and CP violation</a:t>
            </a:r>
          </a:p>
          <a:p>
            <a:pPr>
              <a:lnSpc>
                <a:spcPts val="2400"/>
              </a:lnSpc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j-lt"/>
              </a:rPr>
              <a:t> Baryon number violation</a:t>
            </a:r>
          </a:p>
          <a:p>
            <a:pPr>
              <a:lnSpc>
                <a:spcPts val="2400"/>
              </a:lnSpc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j-lt"/>
              </a:rPr>
              <a:t> Deviation from thermal equilibrium</a:t>
            </a:r>
            <a:endParaRPr lang="en-US" sz="140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68312" y="2591867"/>
            <a:ext cx="5832810" cy="187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>
              <a:lnSpc>
                <a:spcPts val="2400"/>
              </a:lnSpc>
            </a:pPr>
            <a:r>
              <a:rPr lang="en-US" sz="2400" b="1">
                <a:solidFill>
                  <a:srgbClr val="404040"/>
                </a:solidFill>
                <a:latin typeface="+mj-lt"/>
              </a:rPr>
              <a:t>Particle-physics standard model</a:t>
            </a:r>
          </a:p>
          <a:p>
            <a:pPr defTabSz="921018">
              <a:lnSpc>
                <a:spcPts val="2400"/>
              </a:lnSpc>
              <a:buFontTx/>
              <a:buChar char="•"/>
            </a:pPr>
            <a:r>
              <a:rPr lang="en-US" sz="2400">
                <a:solidFill>
                  <a:srgbClr val="003399"/>
                </a:solidFill>
                <a:latin typeface="+mj-lt"/>
              </a:rPr>
              <a:t> Violates C and CP</a:t>
            </a:r>
          </a:p>
          <a:p>
            <a:pPr defTabSz="921018">
              <a:lnSpc>
                <a:spcPts val="2400"/>
              </a:lnSpc>
              <a:buFontTx/>
              <a:buChar char="•"/>
            </a:pPr>
            <a:r>
              <a:rPr lang="en-US" sz="2400">
                <a:solidFill>
                  <a:srgbClr val="003399"/>
                </a:solidFill>
                <a:latin typeface="+mj-lt"/>
              </a:rPr>
              <a:t> Violates B and L  by EW sphaleron effects</a:t>
            </a:r>
          </a:p>
          <a:p>
            <a:pPr defTabSz="921018">
              <a:lnSpc>
                <a:spcPts val="2400"/>
              </a:lnSpc>
            </a:pPr>
            <a:r>
              <a:rPr lang="en-US" sz="2400">
                <a:solidFill>
                  <a:srgbClr val="003399"/>
                </a:solidFill>
                <a:latin typeface="+mj-lt"/>
              </a:rPr>
              <a:t>   (B </a:t>
            </a:r>
            <a:r>
              <a:rPr lang="en-US" sz="24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>
                <a:solidFill>
                  <a:srgbClr val="003399"/>
                </a:solidFill>
                <a:latin typeface="+mj-lt"/>
              </a:rPr>
              <a:t> L  conserved)</a:t>
            </a:r>
            <a:endParaRPr lang="en-US" sz="2400">
              <a:solidFill>
                <a:srgbClr val="003399"/>
              </a:solidFill>
            </a:endParaRPr>
          </a:p>
          <a:p>
            <a:pPr defTabSz="921018">
              <a:lnSpc>
                <a:spcPts val="2400"/>
              </a:lnSpc>
              <a:buFontTx/>
              <a:buChar char="•"/>
            </a:pPr>
            <a:r>
              <a:rPr lang="en-US" sz="2400">
                <a:solidFill>
                  <a:srgbClr val="003399"/>
                </a:solidFill>
              </a:rPr>
              <a:t> Expanding universe provides deviation from</a:t>
            </a:r>
          </a:p>
          <a:p>
            <a:pPr defTabSz="921018">
              <a:lnSpc>
                <a:spcPts val="2400"/>
              </a:lnSpc>
            </a:pPr>
            <a:r>
              <a:rPr lang="en-US" sz="2400">
                <a:solidFill>
                  <a:srgbClr val="003399"/>
                </a:solidFill>
              </a:rPr>
              <a:t>    thermal equilibrium </a:t>
            </a:r>
            <a:endParaRPr lang="en-US" sz="240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5902" y="3744119"/>
            <a:ext cx="2735808" cy="6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/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Andrei Sakharov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1921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1989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6302" y="719138"/>
            <a:ext cx="5904820" cy="360096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5952" y="4464127"/>
            <a:ext cx="8281150" cy="122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/>
          <a:lstStyle/>
          <a:p>
            <a:pPr defTabSz="921018"/>
            <a:r>
              <a:rPr lang="de-DE" sz="2400">
                <a:solidFill>
                  <a:schemeClr val="tx1">
                    <a:lumMod val="85000"/>
                    <a:lumOff val="15000"/>
                  </a:schemeClr>
                </a:solidFill>
              </a:rPr>
              <a:t>However, electroweak baryogenesis not quantitatively possible</a:t>
            </a:r>
          </a:p>
          <a:p>
            <a:pPr defTabSz="921018"/>
            <a:r>
              <a:rPr lang="de-DE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within Standard Model (not enough CP violation)</a:t>
            </a:r>
          </a:p>
          <a:p>
            <a:pPr defTabSz="921018"/>
            <a:r>
              <a:rPr lang="en-DE" sz="2400" b="1">
                <a:solidFill>
                  <a:srgbClr val="C00000"/>
                </a:solidFill>
                <a:sym typeface="Symbol" panose="05050102010706020507" pitchFamily="18" charset="2"/>
              </a:rPr>
              <a:t></a:t>
            </a:r>
            <a:r>
              <a:rPr lang="de-DE" sz="2400" b="1">
                <a:solidFill>
                  <a:srgbClr val="C00000"/>
                </a:solidFill>
              </a:rPr>
              <a:t> Cosmic matter/antimatter asymmetry requires new physics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7573" y="2191757"/>
            <a:ext cx="2193549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>
                <a:solidFill>
                  <a:srgbClr val="003399"/>
                </a:solidFill>
                <a:hlinkClick r:id="rId6"/>
              </a:rPr>
              <a:t>JETP Lett. 5 (1967) 24</a:t>
            </a:r>
            <a:endParaRPr lang="de-DE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Baryon &amp; Lepton Number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3892" y="719607"/>
            <a:ext cx="36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Baryon number 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901" y="3592484"/>
            <a:ext cx="7849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Accidentally conserved in Standard Model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(No fundamental symmetry, not a “conserved charge”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 but no normal process that violates B or L)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Violation never observed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16002" y="1420195"/>
            <a:ext cx="720000" cy="72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215902" y="2205453"/>
            <a:ext cx="720000" cy="72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1702" y="1445662"/>
                <a:ext cx="5112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2" y="1445662"/>
                <a:ext cx="51129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8926" y="2230023"/>
                <a:ext cx="5112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</m:bar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26" y="2230023"/>
                <a:ext cx="51129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71232" y="1588141"/>
                <a:ext cx="1342355" cy="528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quarks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32" y="1588141"/>
                <a:ext cx="1342355" cy="528543"/>
              </a:xfrm>
              <a:prstGeom prst="rect">
                <a:avLst/>
              </a:prstGeom>
              <a:blipFill>
                <a:blip r:embed="rId5"/>
                <a:stretch>
                  <a:fillRect r="-4091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80022" y="2277463"/>
                <a:ext cx="1743939" cy="528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antiquarks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22" y="2277463"/>
                <a:ext cx="1743939" cy="528543"/>
              </a:xfrm>
              <a:prstGeom prst="rect">
                <a:avLst/>
              </a:prstGeom>
              <a:blipFill>
                <a:blip r:embed="rId6"/>
                <a:stretch>
                  <a:fillRect r="-3497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90" y="1295687"/>
            <a:ext cx="1823422" cy="1823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08262" y="2951917"/>
                <a:ext cx="178459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proton etc.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262" y="2951917"/>
                <a:ext cx="1784591" cy="400110"/>
              </a:xfrm>
              <a:prstGeom prst="rect">
                <a:avLst/>
              </a:prstGeom>
              <a:blipFill>
                <a:blip r:embed="rId8"/>
                <a:stretch>
                  <a:fillRect t="-7576" r="-274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>
            <a:spLocks noChangeAspect="1"/>
          </p:cNvSpPr>
          <p:nvPr/>
        </p:nvSpPr>
        <p:spPr>
          <a:xfrm>
            <a:off x="5112582" y="2272931"/>
            <a:ext cx="720000" cy="720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112582" y="1439707"/>
            <a:ext cx="720000" cy="720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/>
          <p:cNvSpPr txBox="1"/>
          <p:nvPr/>
        </p:nvSpPr>
        <p:spPr>
          <a:xfrm>
            <a:off x="5040572" y="719607"/>
            <a:ext cx="3024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Lepton number (L)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173969" y="1522945"/>
                <a:ext cx="7259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969" y="1522945"/>
                <a:ext cx="72590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225606" y="2305150"/>
                <a:ext cx="4980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606" y="2305150"/>
                <a:ext cx="498085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967912" y="1648667"/>
                <a:ext cx="23811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charged leptons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912" y="1648667"/>
                <a:ext cx="2381101" cy="400110"/>
              </a:xfrm>
              <a:prstGeom prst="rect">
                <a:avLst/>
              </a:prstGeom>
              <a:blipFill>
                <a:blip r:embed="rId1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976702" y="2375837"/>
                <a:ext cx="21286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Dirac neutrino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702" y="2375837"/>
                <a:ext cx="2128660" cy="400110"/>
              </a:xfrm>
              <a:prstGeom prst="rect">
                <a:avLst/>
              </a:prstGeom>
              <a:blipFill>
                <a:blip r:embed="rId13"/>
                <a:stretch>
                  <a:fillRect t="-9231" r="-2286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215902" y="5012948"/>
            <a:ext cx="7889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6">
                    <a:lumMod val="75000"/>
                  </a:schemeClr>
                </a:solidFill>
              </a:rPr>
              <a:t>Violation expected</a:t>
            </a:r>
          </a:p>
          <a:p>
            <a:r>
              <a:rPr lang="en-US" sz="200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Baryon-lepton unification (Grand unification of all forces)</a:t>
            </a:r>
          </a:p>
          <a:p>
            <a:r>
              <a:rPr lang="en-US" sz="200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Generate matter-antimatter asymmetry in the universe (“baryogenesis”)</a:t>
            </a:r>
          </a:p>
          <a:p>
            <a:r>
              <a:rPr lang="en-US" sz="200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Small neutrino masses motivate Majorana nature (see-saw mechanism)</a:t>
            </a:r>
          </a:p>
        </p:txBody>
      </p:sp>
    </p:spTree>
    <p:extLst>
      <p:ext uri="{BB962C8B-B14F-4D97-AF65-F5344CB8AC3E}">
        <p14:creationId xmlns:p14="http://schemas.microsoft.com/office/powerpoint/2010/main" val="22223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 and L Violation in the Standard Model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311967"/>
            <a:ext cx="7849613" cy="3169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893" y="719607"/>
                <a:ext cx="9001250" cy="2388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Ground state (vacuum) not unique in electroweak standard model (non-Abelian)</a:t>
                </a: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Different topologies (winding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CS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perturbatively conserved </a:t>
                </a: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Tunneling (instantons) violates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(“chiral anomaly”)</a:t>
                </a: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Sphaleron (unstable classical solution at maximum, elongated blob of energy)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≃10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  size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Decays into many baryons and leptons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3" y="719607"/>
                <a:ext cx="9001250" cy="2388987"/>
              </a:xfrm>
              <a:prstGeom prst="rect">
                <a:avLst/>
              </a:prstGeom>
              <a:blipFill>
                <a:blip r:embed="rId3"/>
                <a:stretch>
                  <a:fillRect l="-745" t="-127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06182" y="6157901"/>
            <a:ext cx="7974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Winding number of gauge-field topology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3561" y="6363028"/>
            <a:ext cx="28135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/>
              <a:t>Figure from https://arxiv.org/abs/2012.09120</a:t>
            </a:r>
          </a:p>
        </p:txBody>
      </p:sp>
    </p:spTree>
    <p:extLst>
      <p:ext uri="{BB962C8B-B14F-4D97-AF65-F5344CB8AC3E}">
        <p14:creationId xmlns:p14="http://schemas.microsoft.com/office/powerpoint/2010/main" val="40425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Big Bang</a:t>
            </a:r>
          </a:p>
        </p:txBody>
      </p:sp>
      <p:sp>
        <p:nvSpPr>
          <p:cNvPr id="2588675" name="Rectangle 3"/>
          <p:cNvSpPr>
            <a:spLocks noChangeArrowheads="1"/>
          </p:cNvSpPr>
          <p:nvPr/>
        </p:nvSpPr>
        <p:spPr bwMode="auto">
          <a:xfrm>
            <a:off x="0" y="0"/>
            <a:ext cx="9217025" cy="6911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pic>
        <p:nvPicPr>
          <p:cNvPr id="2588676" name="Picture 4" descr="C:\Users\Georg Raffelt\Desktop\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" y="0"/>
            <a:ext cx="8424937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Sphalerons in the Early Universe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1871767"/>
            <a:ext cx="2880400" cy="2836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5903" y="719138"/>
                <a:ext cx="7404528" cy="787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Sphaleron process: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b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                                </a:t>
                </a:r>
                <a14:m>
                  <m:oMath xmlns:m="http://schemas.openxmlformats.org/officeDocument/2006/math">
                    <m:groupChr>
                      <m:groupChrPr>
                        <m:chr m:val="⏟"/>
                        <m:ctrlP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</m:groupChr>
                    <m:r>
                      <a:rPr lang="en-US" sz="20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fam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CS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(for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CS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03" y="719138"/>
                <a:ext cx="7404528" cy="787203"/>
              </a:xfrm>
              <a:prstGeom prst="rect">
                <a:avLst/>
              </a:prstGeom>
              <a:blipFill>
                <a:blip r:embed="rId3"/>
                <a:stretch>
                  <a:fillRect l="-905" t="-4651" r="-576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526878" y="3908672"/>
            <a:ext cx="4250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One of the 12 sphaleron processes that are</a:t>
            </a:r>
          </a:p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in thermal equilibrium in the early universe</a:t>
            </a:r>
          </a:p>
          <a:p>
            <a:r>
              <a:rPr lang="en-US" sz="1200"/>
              <a:t>Figure from </a:t>
            </a:r>
            <a:r>
              <a:rPr lang="en-US" sz="1200">
                <a:hlinkClick r:id="rId4"/>
              </a:rPr>
              <a:t>arXiv:hep-ph/0406014</a:t>
            </a:r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3892" y="4968197"/>
                <a:ext cx="78212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Early universe: </a:t>
                </a:r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Sphalerons in thermal equilibrium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few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100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                         </a:t>
                </a:r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Pre-existing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erased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4968197"/>
                <a:ext cx="7821244" cy="707886"/>
              </a:xfrm>
              <a:prstGeom prst="rect">
                <a:avLst/>
              </a:prstGeom>
              <a:blipFill>
                <a:blip r:embed="rId5"/>
                <a:stretch>
                  <a:fillRect l="-857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3892" y="5832317"/>
            <a:ext cx="8654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Kuz’min, Rubakov &amp; Shaposhnikov: On anomalous electroweak baryon-number</a:t>
            </a:r>
          </a:p>
          <a:p>
            <a:r>
              <a:rPr lang="en-US"/>
              <a:t>non-conservation in the early universe, </a:t>
            </a:r>
            <a:r>
              <a:rPr lang="en-US">
                <a:hlinkClick r:id="rId6"/>
              </a:rPr>
              <a:t>Phys. Lett. B 155 (1985) 36</a:t>
            </a:r>
            <a:r>
              <a:rPr lang="en-US"/>
              <a:t> (thousands of citations)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1157" y="1387951"/>
            <a:ext cx="272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Change of fermion number</a:t>
            </a:r>
          </a:p>
        </p:txBody>
      </p:sp>
    </p:spTree>
    <p:extLst>
      <p:ext uri="{BB962C8B-B14F-4D97-AF65-F5344CB8AC3E}">
        <p14:creationId xmlns:p14="http://schemas.microsoft.com/office/powerpoint/2010/main" val="24284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3007788" y="291433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08075" y="327434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See Saw Mechanism for Neutrino Mass</a:t>
            </a:r>
          </a:p>
        </p:txBody>
      </p:sp>
      <p:sp>
        <p:nvSpPr>
          <p:cNvPr id="3" name="AutoShape 18"/>
          <p:cNvSpPr>
            <a:spLocks noChangeArrowheads="1"/>
          </p:cNvSpPr>
          <p:nvPr/>
        </p:nvSpPr>
        <p:spPr bwMode="auto">
          <a:xfrm rot="16200000">
            <a:off x="3440105" y="255431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4" name="TextBox 3"/>
          <p:cNvSpPr txBox="1"/>
          <p:nvPr/>
        </p:nvSpPr>
        <p:spPr>
          <a:xfrm>
            <a:off x="3368125" y="327375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Spin</a:t>
            </a: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 rot="5400000" flipH="1">
            <a:off x="3584125" y="291436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8075" y="370648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08362" y="4066499"/>
            <a:ext cx="129646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8"/>
          <p:cNvSpPr>
            <a:spLocks noChangeArrowheads="1"/>
          </p:cNvSpPr>
          <p:nvPr/>
        </p:nvSpPr>
        <p:spPr bwMode="auto">
          <a:xfrm rot="16200000">
            <a:off x="3440392" y="334646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 rot="5400000" flipH="1">
            <a:off x="3584412" y="3706519"/>
            <a:ext cx="288000" cy="7200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86402" tIns="0" rIns="86402" bIns="34016" anchor="ctr"/>
          <a:lstStyle/>
          <a:p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1999935" y="2905057"/>
            <a:ext cx="74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9935" y="3697167"/>
            <a:ext cx="76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sterile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7434" y="2674020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{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8025" y="3468513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5025" y="2717098"/>
            <a:ext cx="5389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/>
              <a:t>{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3892" y="2908076"/>
                <a:ext cx="1639873" cy="1223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Dirac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p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combines them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to a single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Dirac neutrino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2908076"/>
                <a:ext cx="1639873" cy="1223989"/>
              </a:xfrm>
              <a:prstGeom prst="rect">
                <a:avLst/>
              </a:prstGeom>
              <a:blipFill>
                <a:blip r:embed="rId3"/>
                <a:stretch>
                  <a:fillRect l="-3346" t="-1990" r="-2230" b="-5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314238" y="2663877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}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4829" y="3458370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92869" y="2880005"/>
                <a:ext cx="2078582" cy="384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Majorana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p>
                    </m:sSubSup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869" y="2880005"/>
                <a:ext cx="2078582" cy="384592"/>
              </a:xfrm>
              <a:prstGeom prst="rect">
                <a:avLst/>
              </a:prstGeom>
              <a:blipFill>
                <a:blip r:embed="rId4"/>
                <a:stretch>
                  <a:fillRect l="-2346" t="-3125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92869" y="3662497"/>
                <a:ext cx="2078582" cy="384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Majorana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p>
                    </m:sSubSup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869" y="3662497"/>
                <a:ext cx="2078582" cy="384592"/>
              </a:xfrm>
              <a:prstGeom prst="rect">
                <a:avLst/>
              </a:prstGeom>
              <a:blipFill>
                <a:blip r:embed="rId5"/>
                <a:stretch>
                  <a:fillRect l="-2346" t="-4762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6439649" y="2713865"/>
            <a:ext cx="5389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985556" y="2920783"/>
                <a:ext cx="2026132" cy="1205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Dirac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p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mixes them to form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two modified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Majorana neutrinos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556" y="2920783"/>
                <a:ext cx="2026132" cy="1205266"/>
              </a:xfrm>
              <a:prstGeom prst="rect">
                <a:avLst/>
              </a:prstGeom>
              <a:blipFill>
                <a:blip r:embed="rId6"/>
                <a:stretch>
                  <a:fillRect l="-2711" t="-2020" r="-3012" b="-7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43892" y="719607"/>
            <a:ext cx="3862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Mass terms on the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Lagrangian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15902" y="1163038"/>
                <a:ext cx="6609566" cy="500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mass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box>
                        <m:boxPr>
                          <m:ctrlP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20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box>
                        <m:boxPr>
                          <m:ctrlP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2000" i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e>
                      </m:bar>
                      <m:sSubSup>
                        <m:sSubSupPr>
                          <m:ctrlP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p>
                      </m:sSub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1163038"/>
                <a:ext cx="6609566" cy="5001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368062" y="1655737"/>
            <a:ext cx="1486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Dirac mass </a:t>
            </a: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term couples </a:t>
            </a: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L with R fields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33011" y="1655737"/>
            <a:ext cx="2211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Majorana mass terms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couple only L with L 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and R with R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19154" y="5184227"/>
                <a:ext cx="8529899" cy="840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mass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diagonalize</m:t>
                          </m:r>
                        </m:e>
                      </m:groupCh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≃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 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 ′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54" y="5184227"/>
                <a:ext cx="8529899" cy="840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43892" y="4320107"/>
                <a:ext cx="6663234" cy="741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(no </a:t>
                </a:r>
                <a:r>
                  <a:rPr lang="en-US" sz="2000" dirty="0" err="1">
                    <a:solidFill>
                      <a:schemeClr val="accent1">
                        <a:lumMod val="75000"/>
                      </a:schemeClr>
                    </a:solidFill>
                  </a:rPr>
                  <a:t>Majorana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mass for active neutrino)</a:t>
                </a: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(Dirac mass a small perturbation)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4320107"/>
                <a:ext cx="6663234" cy="741742"/>
              </a:xfrm>
              <a:prstGeom prst="rect">
                <a:avLst/>
              </a:prstGeom>
              <a:blipFill>
                <a:blip r:embed="rId9"/>
                <a:stretch>
                  <a:fillRect l="-1006" t="-2479" r="-183" b="-1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096270" y="5616287"/>
                <a:ext cx="10230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270" y="5616287"/>
                <a:ext cx="1023036" cy="276999"/>
              </a:xfrm>
              <a:prstGeom prst="rect">
                <a:avLst/>
              </a:prstGeom>
              <a:blipFill>
                <a:blip r:embed="rId10"/>
                <a:stretch>
                  <a:fillRect l="-2976" r="-178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3892" y="6184516"/>
                <a:ext cx="6853607" cy="385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Light neutrino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/>
                  <a:t>  with </a:t>
                </a:r>
                <a:r>
                  <a:rPr lang="en-US" b="1">
                    <a:solidFill>
                      <a:srgbClr val="C00000"/>
                    </a:solidFill>
                  </a:rPr>
                  <a:t>Majorana mass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6184516"/>
                <a:ext cx="6853607" cy="385875"/>
              </a:xfrm>
              <a:prstGeom prst="rect">
                <a:avLst/>
              </a:prstGeom>
              <a:blipFill>
                <a:blip r:embed="rId11"/>
                <a:stretch>
                  <a:fillRect l="-801" t="-4762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7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4220" y="3744027"/>
            <a:ext cx="2828811" cy="288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See-Saw Model for Neutrino Masses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eV</a:t>
              </a: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/>
                <a:t>mass</a:t>
              </a:r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Box 391"/>
              <p:cNvSpPr txBox="1"/>
              <p:nvPr/>
            </p:nvSpPr>
            <p:spPr>
              <a:xfrm>
                <a:off x="3960422" y="3888107"/>
                <a:ext cx="1080000" cy="432000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2" name="TextBox 3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422" y="3888107"/>
                <a:ext cx="1080000" cy="432000"/>
              </a:xfrm>
              <a:prstGeom prst="rect">
                <a:avLst/>
              </a:prstGeom>
              <a:blipFill>
                <a:blip r:embed="rId36"/>
                <a:stretch>
                  <a:fillRect b="-109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3" name="TextBox 392"/>
              <p:cNvSpPr txBox="1"/>
              <p:nvPr/>
            </p:nvSpPr>
            <p:spPr>
              <a:xfrm>
                <a:off x="598708" y="3888107"/>
                <a:ext cx="1993524" cy="432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D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93" name="TextBox 3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08" y="3888107"/>
                <a:ext cx="1993524" cy="432000"/>
              </a:xfrm>
              <a:prstGeom prst="rect">
                <a:avLst/>
              </a:prstGeom>
              <a:blipFill>
                <a:blip r:embed="rId37"/>
                <a:stretch>
                  <a:fillRect t="-131507" r="-24620" b="-2095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" name="TextBox 409"/>
              <p:cNvSpPr txBox="1"/>
              <p:nvPr/>
            </p:nvSpPr>
            <p:spPr>
              <a:xfrm>
                <a:off x="7129012" y="3888107"/>
                <a:ext cx="1080000" cy="432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0" name="TextBox 4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012" y="3888107"/>
                <a:ext cx="1080000" cy="432000"/>
              </a:xfrm>
              <a:prstGeom prst="rect">
                <a:avLst/>
              </a:prstGeom>
              <a:blipFill>
                <a:blip r:embed="rId38"/>
                <a:stretch>
                  <a:fillRect b="-109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8" name="Group 417"/>
          <p:cNvGrpSpPr/>
          <p:nvPr/>
        </p:nvGrpSpPr>
        <p:grpSpPr>
          <a:xfrm>
            <a:off x="6077784" y="2375503"/>
            <a:ext cx="1987208" cy="432394"/>
            <a:chOff x="5573714" y="2375503"/>
            <a:chExt cx="1987208" cy="432394"/>
          </a:xfrm>
        </p:grpSpPr>
        <p:cxnSp>
          <p:nvCxnSpPr>
            <p:cNvPr id="419" name="Straight Arrow Connector 418"/>
            <p:cNvCxnSpPr/>
            <p:nvPr/>
          </p:nvCxnSpPr>
          <p:spPr>
            <a:xfrm>
              <a:off x="5573714" y="2591867"/>
              <a:ext cx="19872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Oval 419"/>
            <p:cNvSpPr>
              <a:spLocks noChangeAspect="1"/>
            </p:cNvSpPr>
            <p:nvPr/>
          </p:nvSpPr>
          <p:spPr>
            <a:xfrm>
              <a:off x="5832682" y="2375503"/>
              <a:ext cx="432000" cy="432000"/>
            </a:xfrm>
            <a:prstGeom prst="ellipse">
              <a:avLst/>
            </a:prstGeom>
            <a:blipFill dpi="0"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21" name="Oval 420"/>
            <p:cNvSpPr>
              <a:spLocks noChangeAspect="1"/>
            </p:cNvSpPr>
            <p:nvPr/>
          </p:nvSpPr>
          <p:spPr>
            <a:xfrm>
              <a:off x="6336812" y="2375503"/>
              <a:ext cx="432000" cy="432000"/>
            </a:xfrm>
            <a:prstGeom prst="ellipse">
              <a:avLst/>
            </a:prstGeom>
            <a:blipFill dpi="0"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22" name="Oval 421"/>
            <p:cNvSpPr>
              <a:spLocks noChangeAspect="1"/>
            </p:cNvSpPr>
            <p:nvPr/>
          </p:nvSpPr>
          <p:spPr>
            <a:xfrm>
              <a:off x="6840882" y="2375897"/>
              <a:ext cx="432000" cy="432000"/>
            </a:xfrm>
            <a:prstGeom prst="ellipse">
              <a:avLst/>
            </a:prstGeom>
            <a:blipFill dpi="0"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2658" y="5472267"/>
                <a:ext cx="4727320" cy="391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sub>
                      </m:sSub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4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𝐆𝐞𝐕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𝐆𝐔𝐓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58" y="5472267"/>
                <a:ext cx="4727320" cy="391389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62783" y="6111075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 GeV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2032087" y="6111075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56102" y="5863681"/>
            <a:ext cx="0" cy="25667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/>
          <p:cNvCxnSpPr/>
          <p:nvPr/>
        </p:nvCxnSpPr>
        <p:spPr>
          <a:xfrm flipV="1">
            <a:off x="2232182" y="5863681"/>
            <a:ext cx="0" cy="25667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8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Leptogenesis by Majorana Neutrino Decays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7025" cy="69127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320107"/>
            <a:ext cx="9217024" cy="25923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4464" y="4581550"/>
                <a:ext cx="8928100" cy="201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dirty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Heavy Majorana decay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bar>
                  </m:oMath>
                </a14:m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(standard Higgs)</a:t>
                </a:r>
              </a:p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bar>
                    <m:r>
                      <a:rPr lang="en-US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endParaRPr lang="en-US" sz="6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Reprocessed to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by sphalerons</a:t>
                </a:r>
              </a:p>
              <a:p>
                <a:endParaRPr lang="en-US" sz="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dirty="0">
                    <a:solidFill>
                      <a:srgbClr val="C00000"/>
                    </a:solidFill>
                  </a:rPr>
                  <a:t>•</a:t>
                </a:r>
                <a:r>
                  <a:rPr lang="en-US" dirty="0">
                    <a:solidFill>
                      <a:srgbClr val="C00000"/>
                    </a:solidFill>
                  </a:rPr>
                  <a:t> “To achieve this, however, all neutrino mass matrix elements (Majorana mass) should be</a:t>
                </a:r>
              </a:p>
              <a:p>
                <a:r>
                  <a:rPr lang="en-US">
                    <a:solidFill>
                      <a:srgbClr val="C00000"/>
                    </a:solidFill>
                  </a:rPr>
                  <a:t>    </a:t>
                </a:r>
                <a:r>
                  <a:rPr lang="en-US" b="1">
                    <a:solidFill>
                      <a:srgbClr val="C00000"/>
                    </a:solidFill>
                  </a:rPr>
                  <a:t>smaller </a:t>
                </a:r>
                <a:r>
                  <a:rPr lang="en-US" b="1" dirty="0">
                    <a:solidFill>
                      <a:srgbClr val="C00000"/>
                    </a:solidFill>
                  </a:rPr>
                  <a:t>than </a:t>
                </a: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</a:t>
                </a:r>
                <a:r>
                  <a:rPr lang="en-US" b="1" dirty="0">
                    <a:solidFill>
                      <a:srgbClr val="C00000"/>
                    </a:solidFill>
                  </a:rPr>
                  <a:t>0.1 eV. </a:t>
                </a:r>
                <a:r>
                  <a:rPr lang="en-US" dirty="0">
                    <a:solidFill>
                      <a:srgbClr val="C00000"/>
                    </a:solidFill>
                  </a:rPr>
                  <a:t>If the double beta decay experiment would observe a Majorana mass</a:t>
                </a:r>
              </a:p>
              <a:p>
                <a:r>
                  <a:rPr lang="en-US">
                    <a:solidFill>
                      <a:srgbClr val="C00000"/>
                    </a:solidFill>
                  </a:rPr>
                  <a:t>    greater </a:t>
                </a:r>
                <a:r>
                  <a:rPr lang="en-US" dirty="0">
                    <a:solidFill>
                      <a:srgbClr val="C00000"/>
                    </a:solidFill>
                  </a:rPr>
                  <a:t>than this value, this scenario fails.”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4581550"/>
                <a:ext cx="8928100" cy="2011513"/>
              </a:xfrm>
              <a:prstGeom prst="rect">
                <a:avLst/>
              </a:prstGeom>
              <a:blipFill>
                <a:blip r:embed="rId3"/>
                <a:stretch>
                  <a:fillRect l="-615" b="-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398072" y="4548894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tx1">
                    <a:lumMod val="65000"/>
                    <a:lumOff val="35000"/>
                  </a:schemeClr>
                </a:solidFill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88662" y="4630534"/>
                <a:ext cx="3189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Different rates from CP violating</a:t>
                </a:r>
              </a:p>
              <a:p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phase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mass matrix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662" y="4630534"/>
                <a:ext cx="3189206" cy="646331"/>
              </a:xfrm>
              <a:prstGeom prst="rect">
                <a:avLst/>
              </a:prstGeom>
              <a:blipFill>
                <a:blip r:embed="rId4"/>
                <a:stretch>
                  <a:fillRect l="-1530" t="-5660" r="-133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7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Leptogenesis by Out-of-Equilibrium Decay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935637"/>
            <a:ext cx="6766510" cy="44646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8316" y="6050106"/>
            <a:ext cx="892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de-DE">
                <a:solidFill>
                  <a:schemeClr val="tx1">
                    <a:lumMod val="85000"/>
                    <a:lumOff val="15000"/>
                  </a:schemeClr>
                </a:solidFill>
              </a:rPr>
              <a:t>ödeker &amp; Buchmüller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: Baryogenesis from the weak scale to the grand unification scale</a:t>
            </a:r>
          </a:p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Rev. Mod. Phys. 93 (2021) 3</a:t>
            </a:r>
            <a:r>
              <a:rPr lang="de-DE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de-DE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arXiv:2009.07294</a:t>
            </a:r>
            <a:endParaRPr lang="de-D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520222" y="1002305"/>
                <a:ext cx="2325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0000FF"/>
                    </a:solidFill>
                  </a:rPr>
                  <a:t>Equilibrium lightest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endParaRPr lang="en-US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222" y="1002305"/>
                <a:ext cx="2325573" cy="369332"/>
              </a:xfrm>
              <a:prstGeom prst="rect">
                <a:avLst/>
              </a:prstGeom>
              <a:blipFill>
                <a:blip r:embed="rId4"/>
                <a:stretch>
                  <a:fillRect l="-209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800122" y="2226475"/>
                <a:ext cx="2756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builds up by interactions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122" y="2226475"/>
                <a:ext cx="2756588" cy="369332"/>
              </a:xfrm>
              <a:prstGeom prst="rect">
                <a:avLst/>
              </a:prstGeom>
              <a:blipFill>
                <a:blip r:embed="rId5"/>
                <a:stretch>
                  <a:fillRect t="-8197" r="-177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992447" y="3673550"/>
            <a:ext cx="12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Asymmetry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61733" y="4428878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Wash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085283" y="867850"/>
                <a:ext cx="2059859" cy="1291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0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        </m:t>
                      </m:r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283" y="867850"/>
                <a:ext cx="2059859" cy="12919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28862" y="2735887"/>
                <a:ext cx="1547731" cy="667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862" y="2735887"/>
                <a:ext cx="1547731" cy="667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56852" y="2366250"/>
            <a:ext cx="163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See-saw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12082" y="5400257"/>
                <a:ext cx="522303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C00000"/>
                    </a:solidFill>
                  </a:rPr>
                  <a:t>Optimal window for neutrino Majorana masses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𝐦𝐞𝐕</m:t>
                    </m:r>
                  </m:oMath>
                </a14:m>
                <a:r>
                  <a:rPr lang="en-US" sz="2000" b="1">
                    <a:solidFill>
                      <a:srgbClr val="C0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082" y="5400257"/>
                <a:ext cx="5223032" cy="707886"/>
              </a:xfrm>
              <a:prstGeom prst="rect">
                <a:avLst/>
              </a:prstGeom>
              <a:blipFill>
                <a:blip r:embed="rId8"/>
                <a:stretch>
                  <a:fillRect l="-817" t="-5172" r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884986" y="701848"/>
            <a:ext cx="208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hlinkClick r:id="rId9"/>
              </a:rPr>
              <a:t>arXiv:hep-ph/0406014</a:t>
            </a:r>
            <a:r>
              <a:rPr lang="en-US" sz="1200"/>
              <a:t>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72632" y="5256237"/>
            <a:ext cx="1440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12832" y="5059257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4872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Leptogenesis by Majorana Neutrino Decays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7025" cy="6912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78" y="1943777"/>
            <a:ext cx="7023687" cy="4536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032432" y="2519857"/>
            <a:ext cx="2049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189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 oscillations</a:t>
            </a:r>
          </a:p>
          <a:p>
            <a:pPr algn="ctr"/>
            <a:r>
              <a:rPr lang="en-US" sz="2400">
                <a:solidFill>
                  <a:srgbClr val="189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accepted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968562" y="3383977"/>
            <a:ext cx="0" cy="504070"/>
          </a:xfrm>
          <a:prstGeom prst="straightConnector1">
            <a:avLst/>
          </a:prstGeom>
          <a:ln w="38100">
            <a:solidFill>
              <a:srgbClr val="189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3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</p:spPr>
        <p:txBody>
          <a:bodyPr>
            <a:normAutofit/>
          </a:bodyPr>
          <a:lstStyle/>
          <a:p>
            <a:r>
              <a:rPr lang="en-US"/>
              <a:t>Neutrinoless </a:t>
            </a:r>
            <a:r>
              <a:rPr lang="en-US">
                <a:latin typeface="Symbol" pitchFamily="18" charset="2"/>
              </a:rPr>
              <a:t>bb</a:t>
            </a:r>
            <a:r>
              <a:rPr lang="en-US"/>
              <a:t> Decay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3292" y="796449"/>
            <a:ext cx="354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3399"/>
                </a:solidFill>
              </a:rPr>
              <a:t>Some nuclei decay only by</a:t>
            </a:r>
          </a:p>
          <a:p>
            <a:pPr algn="ctr"/>
            <a:r>
              <a:rPr lang="en-US" sz="2400" b="1">
                <a:solidFill>
                  <a:srgbClr val="003399"/>
                </a:solidFill>
              </a:rPr>
              <a:t>the </a:t>
            </a:r>
            <a:r>
              <a:rPr lang="en-US" sz="2400" b="1">
                <a:solidFill>
                  <a:srgbClr val="003399"/>
                </a:solidFill>
                <a:latin typeface="Symbol" pitchFamily="18" charset="2"/>
              </a:rPr>
              <a:t>bb</a:t>
            </a:r>
            <a:r>
              <a:rPr lang="en-US" sz="2400" b="1">
                <a:solidFill>
                  <a:srgbClr val="003399"/>
                </a:solidFill>
              </a:rPr>
              <a:t> mode, eg  Ge-76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98015" y="3847787"/>
                <a:ext cx="22829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Half life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2</a:t>
                </a:r>
                <a:r>
                  <a:rPr lang="en-US" sz="2000">
                    <a:solidFill>
                      <a:schemeClr val="tx1"/>
                    </a:solidFill>
                    <a:sym typeface="Symbol" panose="05050102010706020507" pitchFamily="18" charset="2"/>
                  </a:rPr>
                  <a:t></a:t>
                </a:r>
                <a:r>
                  <a:rPr lang="en-US" sz="2000">
                    <a:solidFill>
                      <a:schemeClr val="tx1"/>
                    </a:solidFill>
                  </a:rPr>
                  <a:t>10</a:t>
                </a:r>
                <a:r>
                  <a:rPr lang="en-US" sz="2400" baseline="30000">
                    <a:solidFill>
                      <a:schemeClr val="tx1"/>
                    </a:solidFill>
                  </a:rPr>
                  <a:t>21</a:t>
                </a:r>
                <a:r>
                  <a:rPr lang="en-US" sz="2000">
                    <a:solidFill>
                      <a:schemeClr val="tx1"/>
                    </a:solidFill>
                  </a:rPr>
                  <a:t> yr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015" y="3847787"/>
                <a:ext cx="2282997" cy="400110"/>
              </a:xfrm>
              <a:prstGeom prst="rect">
                <a:avLst/>
              </a:prstGeom>
              <a:blipFill>
                <a:blip r:embed="rId2"/>
                <a:stretch>
                  <a:fillRect l="-2667" t="-15152" r="-213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3960422" y="3600007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Standard 2</a:t>
            </a:r>
            <a:r>
              <a:rPr lang="en-US" sz="2000">
                <a:latin typeface="Symbol" pitchFamily="18" charset="2"/>
              </a:rPr>
              <a:t>n</a:t>
            </a:r>
            <a:r>
              <a:rPr lang="en-US" sz="2000"/>
              <a:t> mode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52782" y="3600007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0</a:t>
            </a:r>
            <a:r>
              <a:rPr lang="en-US" sz="200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C00000"/>
                </a:solidFill>
              </a:rPr>
              <a:t> mode, enabled</a:t>
            </a:r>
          </a:p>
          <a:p>
            <a:pPr algn="ctr"/>
            <a:r>
              <a:rPr lang="en-US" sz="2000">
                <a:solidFill>
                  <a:srgbClr val="C00000"/>
                </a:solidFill>
              </a:rPr>
              <a:t>by Majorana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131297" y="4482212"/>
                <a:ext cx="2265748" cy="1070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297" y="4482212"/>
                <a:ext cx="2265748" cy="10705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4731746" y="4692371"/>
            <a:ext cx="1240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Measured</a:t>
            </a:r>
          </a:p>
          <a:p>
            <a:r>
              <a:rPr lang="en-US" sz="2000">
                <a:solidFill>
                  <a:srgbClr val="C00000"/>
                </a:solidFill>
              </a:rPr>
              <a:t>quantity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31746" y="5607005"/>
            <a:ext cx="1827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Best limits from</a:t>
            </a:r>
          </a:p>
          <a:p>
            <a:r>
              <a:rPr lang="en-US" sz="2000"/>
              <a:t> </a:t>
            </a:r>
            <a:r>
              <a:rPr lang="en-US" sz="2400" baseline="30000"/>
              <a:t>136</a:t>
            </a:r>
            <a:r>
              <a:rPr lang="en-US" sz="2000"/>
              <a:t>Xe and </a:t>
            </a:r>
            <a:r>
              <a:rPr lang="en-US" sz="2400" baseline="30000"/>
              <a:t>76</a:t>
            </a:r>
            <a:r>
              <a:rPr lang="en-US" sz="2000"/>
              <a:t>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712391" y="5764549"/>
                <a:ext cx="16580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𝑒𝑒</m:t>
                        </m:r>
                      </m:sub>
                    </m:sSub>
                  </m:oMath>
                </a14:m>
                <a:r>
                  <a:rPr lang="en-US" sz="2000"/>
                  <a:t> &lt; 86 meV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391" y="5764549"/>
                <a:ext cx="1658083" cy="400110"/>
              </a:xfrm>
              <a:prstGeom prst="rect">
                <a:avLst/>
              </a:prstGeom>
              <a:blipFill>
                <a:blip r:embed="rId4"/>
                <a:stretch>
                  <a:fillRect t="-9231" r="-3309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/>
          <p:cNvGrpSpPr/>
          <p:nvPr/>
        </p:nvGrpSpPr>
        <p:grpSpPr>
          <a:xfrm>
            <a:off x="248368" y="1737542"/>
            <a:ext cx="3401024" cy="2102245"/>
            <a:chOff x="248368" y="1737542"/>
            <a:chExt cx="3401024" cy="2102245"/>
          </a:xfrm>
        </p:grpSpPr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1485156" y="2643777"/>
              <a:ext cx="893069" cy="61763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none" w="med" len="med"/>
              <a:tailEnd type="arrow" w="med" len="med"/>
            </a:ln>
            <a:effectLst>
              <a:outerShdw dist="12700" dir="54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1512888" y="2663877"/>
              <a:ext cx="863080" cy="93612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none" w="med" len="med"/>
              <a:tailEnd type="arrow" w="med" len="med"/>
            </a:ln>
            <a:effectLst>
              <a:outerShdw dist="12700" dir="54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9837" y="2255567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/>
                <a:t>76</a:t>
              </a:r>
              <a:r>
                <a:rPr lang="en-US" sz="2400"/>
                <a:t>Ge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5037" y="2826552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/>
                <a:t>76</a:t>
              </a:r>
              <a:r>
                <a:rPr lang="en-US" sz="2400"/>
                <a:t>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54067" y="1737542"/>
              <a:ext cx="7264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/>
                <a:t>76</a:t>
              </a:r>
              <a:r>
                <a:rPr lang="en-US" sz="2400"/>
                <a:t>As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8368" y="2406367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  <a:r>
                <a:rPr lang="en-US" sz="2800" baseline="30000">
                  <a:latin typeface="Symbol" pitchFamily="18" charset="2"/>
                </a:rPr>
                <a:t>+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36658" y="1943777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2</a:t>
              </a:r>
              <a:r>
                <a:rPr lang="en-US" sz="2800" baseline="30000">
                  <a:latin typeface="Symbol" pitchFamily="18" charset="2"/>
                </a:rPr>
                <a:t>-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77788" y="3012052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2</a:t>
              </a:r>
              <a:r>
                <a:rPr lang="en-US" sz="2800" baseline="30000">
                  <a:latin typeface="Symbol" pitchFamily="18" charset="2"/>
                </a:rPr>
                <a:t>+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77028" y="3378122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  <a:r>
                <a:rPr lang="en-US" sz="2800" baseline="30000">
                  <a:latin typeface="Symbol" pitchFamily="18" charset="2"/>
                </a:rPr>
                <a:t>+</a:t>
              </a:r>
              <a:endParaRPr lang="en-US" sz="2400" baseline="30000">
                <a:latin typeface="Symbol" pitchFamily="18" charset="2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376202" y="3240088"/>
              <a:ext cx="86388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512082" y="2159807"/>
              <a:ext cx="86388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48196" y="2663877"/>
              <a:ext cx="86388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376202" y="3600007"/>
              <a:ext cx="86388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52318" y="4464377"/>
            <a:ext cx="3420064" cy="1953302"/>
            <a:chOff x="252318" y="4464377"/>
            <a:chExt cx="3420064" cy="19533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62" y="4686735"/>
              <a:ext cx="2736000" cy="1364588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 flipV="1">
              <a:off x="647202" y="4464377"/>
              <a:ext cx="498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922496" y="6048347"/>
                  <a:ext cx="19865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Sum of 2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β</m:t>
                      </m:r>
                    </m:oMath>
                  </a14:m>
                  <a:r>
                    <a:rPr lang="en-US"/>
                    <a:t> Energies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496" y="6048347"/>
                  <a:ext cx="1986506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454" t="-8197" r="-2454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 rot="16200000">
              <a:off x="-107396" y="5124689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Spectrum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384342" y="4732085"/>
              <a:ext cx="0" cy="1296000"/>
            </a:xfrm>
            <a:prstGeom prst="line">
              <a:avLst/>
            </a:prstGeom>
            <a:ln w="53975" cap="sq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431932" y="6048347"/>
              <a:ext cx="32404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827199" y="4536137"/>
                  <a:ext cx="40498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32723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327232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sz="2400" i="1">
                    <a:solidFill>
                      <a:srgbClr val="327232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199" y="4536137"/>
                  <a:ext cx="40498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8182" r="-15152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951660" y="4536137"/>
                  <a:ext cx="38223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sz="2400" i="1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660" y="4536137"/>
                  <a:ext cx="382238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35" r="-19048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4247964" y="762012"/>
            <a:ext cx="1918192" cy="2867600"/>
            <a:chOff x="4247964" y="762012"/>
            <a:chExt cx="1918192" cy="2867600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4247964" y="115193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391984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4536502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4680522" y="115193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4824542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5184592" y="115193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5688662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 flipV="1">
              <a:off x="4896592" y="2511314"/>
              <a:ext cx="288000" cy="648000"/>
            </a:xfrm>
            <a:prstGeom prst="straightConnector1">
              <a:avLst/>
            </a:prstGeom>
            <a:ln w="28575">
              <a:solidFill>
                <a:srgbClr val="327232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5688702" y="1367697"/>
              <a:ext cx="288000" cy="648000"/>
            </a:xfrm>
            <a:prstGeom prst="straightConnector1">
              <a:avLst/>
            </a:prstGeom>
            <a:ln w="28575">
              <a:solidFill>
                <a:srgbClr val="327232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5184592" y="2519857"/>
              <a:ext cx="288000" cy="6480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5400662" y="1367697"/>
              <a:ext cx="288000" cy="6480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5133362" y="311625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5636992" y="195901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14282" y="316794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37802" y="316794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009202" y="762012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p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532722" y="762012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315284" y="2180127"/>
                  <a:ext cx="36740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lang="en-US" sz="24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5284" y="2180127"/>
                  <a:ext cx="367408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1667" r="-166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272732" y="1059337"/>
                  <a:ext cx="36740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lang="en-US" sz="24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732" y="1059337"/>
                  <a:ext cx="367408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1667" r="-166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1" name="TextBox 90"/>
            <p:cNvSpPr txBox="1"/>
            <p:nvPr/>
          </p:nvSpPr>
          <p:spPr>
            <a:xfrm>
              <a:off x="4819462" y="215980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327232"/>
                  </a:solidFill>
                </a:rPr>
                <a:t>e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827602" y="100256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327232"/>
                  </a:solidFill>
                </a:rPr>
                <a:t>e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6767816" y="762012"/>
            <a:ext cx="1913896" cy="2867600"/>
            <a:chOff x="6767816" y="762012"/>
            <a:chExt cx="1913896" cy="286760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6767816" y="115193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6911836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056354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7200374" y="115193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7344394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704444" y="115193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8208514" y="1151667"/>
              <a:ext cx="498" cy="216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H="1" flipV="1">
              <a:off x="7416942" y="2519857"/>
              <a:ext cx="288000" cy="648000"/>
            </a:xfrm>
            <a:prstGeom prst="straightConnector1">
              <a:avLst/>
            </a:prstGeom>
            <a:ln w="28575">
              <a:solidFill>
                <a:srgbClr val="327232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8209012" y="1367787"/>
              <a:ext cx="288000" cy="648000"/>
            </a:xfrm>
            <a:prstGeom prst="straightConnector1">
              <a:avLst/>
            </a:prstGeom>
            <a:ln w="28575">
              <a:solidFill>
                <a:srgbClr val="327232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704942" y="2015697"/>
              <a:ext cx="503572" cy="115225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648172" y="311627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8152262" y="196411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V="1">
              <a:off x="7833722" y="2775525"/>
              <a:ext cx="44402" cy="1094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10800000" flipV="1">
              <a:off x="8057040" y="2262493"/>
              <a:ext cx="44402" cy="1094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 rot="20700000">
              <a:off x="7859348" y="2477398"/>
              <a:ext cx="216000" cy="216000"/>
              <a:chOff x="5902508" y="3023928"/>
              <a:chExt cx="288000" cy="288000"/>
            </a:xfrm>
          </p:grpSpPr>
          <p:cxnSp>
            <p:nvCxnSpPr>
              <p:cNvPr id="81" name="Straight Arrow Connector 80"/>
              <p:cNvCxnSpPr/>
              <p:nvPr/>
            </p:nvCxnSpPr>
            <p:spPr>
              <a:xfrm flipV="1">
                <a:off x="5902508" y="3157955"/>
                <a:ext cx="288000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16200000" flipV="1">
                <a:off x="5904712" y="3167928"/>
                <a:ext cx="288000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7529552" y="316794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53072" y="316794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30442" y="762012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53962" y="762012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22207" y="21598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327232"/>
                  </a:solidFill>
                </a:rPr>
                <a:t>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43158" y="99240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327232"/>
                  </a:solidFill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7893294" y="2715567"/>
                  <a:ext cx="30239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3294" y="2715567"/>
                  <a:ext cx="302390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2245" r="-408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7784834" y="1975147"/>
                  <a:ext cx="2918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lang="en-US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834" y="1975147"/>
                  <a:ext cx="291875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0417" r="-2083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hlinkClick r:id="rId16"/>
          </p:cNvPr>
          <p:cNvSpPr txBox="1"/>
          <p:nvPr/>
        </p:nvSpPr>
        <p:spPr>
          <a:xfrm>
            <a:off x="6601857" y="619283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3399"/>
                </a:solidFill>
              </a:rPr>
              <a:t>[arXiv:2503.07752]</a:t>
            </a:r>
            <a:endParaRPr lang="en-US" sz="24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2" y="51920"/>
            <a:ext cx="8281150" cy="2107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" y="2303827"/>
            <a:ext cx="4248019" cy="1535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05" y="3816037"/>
            <a:ext cx="5994747" cy="3066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2" y="287547"/>
            <a:ext cx="144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92" y="2304027"/>
            <a:ext cx="144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02" y="4104077"/>
            <a:ext cx="144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84994" y="193937"/>
            <a:ext cx="1408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Maria </a:t>
            </a:r>
          </a:p>
          <a:p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Goeppert-Mayer</a:t>
            </a:r>
          </a:p>
          <a:p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1906</a:t>
            </a:r>
            <a:r>
              <a:rPr lang="en-DE" sz="1400">
                <a:solidFill>
                  <a:schemeClr val="accent6">
                    <a:lumMod val="50000"/>
                  </a:schemeClr>
                </a:solidFill>
              </a:rPr>
              <a:t>−</a:t>
            </a:r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1972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76402" y="5544277"/>
            <a:ext cx="1439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Wendell Hinkle </a:t>
            </a:r>
          </a:p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Furry</a:t>
            </a:r>
          </a:p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1907</a:t>
            </a:r>
            <a:r>
              <a:rPr lang="en-DE" sz="1400">
                <a:solidFill>
                  <a:schemeClr val="accent6">
                    <a:lumMod val="50000"/>
                  </a:schemeClr>
                </a:solidFill>
              </a:rPr>
              <a:t>−</a:t>
            </a:r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1984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98183" y="3292817"/>
            <a:ext cx="143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Giulio Racah </a:t>
            </a:r>
          </a:p>
          <a:p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1909</a:t>
            </a:r>
            <a:r>
              <a:rPr lang="en-DE" sz="1400">
                <a:solidFill>
                  <a:schemeClr val="accent6">
                    <a:lumMod val="50000"/>
                  </a:schemeClr>
                </a:solidFill>
              </a:rPr>
              <a:t>−</a:t>
            </a:r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1965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377" y="2613467"/>
            <a:ext cx="119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/>
              <a:t>Nuovo Cim. </a:t>
            </a:r>
          </a:p>
          <a:p>
            <a:r>
              <a:rPr lang="it-IT" sz="1400"/>
              <a:t>14 (1937) 322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76572" y="2816970"/>
            <a:ext cx="1215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/>
              <a:t>Florence Univ.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25042" y="359557"/>
                <a:ext cx="6844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en-US" sz="2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042" y="359557"/>
                <a:ext cx="684483" cy="307777"/>
              </a:xfrm>
              <a:prstGeom prst="rect">
                <a:avLst/>
              </a:prstGeom>
              <a:blipFill>
                <a:blip r:embed="rId8"/>
                <a:stretch>
                  <a:fillRect l="-12500" r="-13393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25042" y="2356100"/>
                <a:ext cx="6844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en-US" sz="2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042" y="2356100"/>
                <a:ext cx="684483" cy="307777"/>
              </a:xfrm>
              <a:prstGeom prst="rect">
                <a:avLst/>
              </a:prstGeom>
              <a:blipFill>
                <a:blip r:embed="rId9"/>
                <a:stretch>
                  <a:fillRect l="-12500" r="-1339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9509" y="4071187"/>
                <a:ext cx="6844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en-US" sz="2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09" y="4071187"/>
                <a:ext cx="684483" cy="307777"/>
              </a:xfrm>
              <a:prstGeom prst="rect">
                <a:avLst/>
              </a:prstGeom>
              <a:blipFill>
                <a:blip r:embed="rId10"/>
                <a:stretch>
                  <a:fillRect l="-12389" r="-12389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9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" y="0"/>
                <a:ext cx="9217024" cy="582932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Effective Majorana Mass in 0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/>
                  <a:t>2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/>
                  <a:t> Decay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" y="0"/>
                <a:ext cx="9217024" cy="582932"/>
              </a:xfr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42" y="890632"/>
            <a:ext cx="4986526" cy="3614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23242" y="712732"/>
            <a:ext cx="51127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hlinkClick r:id="rId4"/>
              </a:rPr>
              <a:t>https://pdg.lbl.gov/2022/reviews/rpp2022-rev-neutrino-mixing.pdf</a:t>
            </a:r>
            <a:endParaRPr lang="en-US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" y="910520"/>
            <a:ext cx="4041556" cy="2329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17" y="1871767"/>
            <a:ext cx="432000" cy="173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17" y="2087797"/>
            <a:ext cx="432000" cy="173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17" y="2303827"/>
            <a:ext cx="432000" cy="173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1882" y="5032531"/>
                <a:ext cx="6330772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𝑒𝑒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2" y="5032531"/>
                <a:ext cx="6330772" cy="4397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357377" y="4608147"/>
            <a:ext cx="2643745" cy="1553460"/>
            <a:chOff x="3312332" y="4608147"/>
            <a:chExt cx="2643745" cy="1553460"/>
          </a:xfrm>
        </p:grpSpPr>
        <p:cxnSp>
          <p:nvCxnSpPr>
            <p:cNvPr id="14" name="Straight Arrow Connector 13"/>
            <p:cNvCxnSpPr/>
            <p:nvPr/>
          </p:nvCxnSpPr>
          <p:spPr>
            <a:xfrm rot="5400000" flipV="1">
              <a:off x="3834203" y="4878466"/>
              <a:ext cx="498" cy="46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V="1">
              <a:off x="4968263" y="5328048"/>
              <a:ext cx="498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960512" y="5112217"/>
              <a:ext cx="64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 flipV="1">
              <a:off x="3834123" y="5454546"/>
              <a:ext cx="498" cy="46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148572" y="5688297"/>
              <a:ext cx="46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960432" y="5688297"/>
              <a:ext cx="64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4608512" y="5111719"/>
              <a:ext cx="1028480" cy="498"/>
              <a:chOff x="4608512" y="5111719"/>
              <a:chExt cx="1028480" cy="498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5148652" y="5112217"/>
                <a:ext cx="48834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608512" y="5111719"/>
                <a:ext cx="720000" cy="4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 rot="20700000">
              <a:off x="4591055" y="4978632"/>
              <a:ext cx="1028480" cy="498"/>
              <a:chOff x="4608512" y="5111719"/>
              <a:chExt cx="1028480" cy="498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5148652" y="5112217"/>
                <a:ext cx="48834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4608512" y="5111719"/>
                <a:ext cx="720000" cy="4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rot="900000" flipV="1">
              <a:off x="4591055" y="5821384"/>
              <a:ext cx="1028480" cy="498"/>
              <a:chOff x="4608512" y="5111719"/>
              <a:chExt cx="1028480" cy="498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5148652" y="5112217"/>
                <a:ext cx="48834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608512" y="5111719"/>
                <a:ext cx="720000" cy="4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 rot="16200000" flipV="1">
              <a:off x="4320512" y="5400218"/>
              <a:ext cx="576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4556625" y="505560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4550252" y="5624807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659897" y="5232903"/>
                  <a:ext cx="7330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897" y="5232903"/>
                  <a:ext cx="733085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4167" r="-2500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3312332" y="490753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12332" y="547226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49583" y="490306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49583" y="546779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11948" y="460814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19912" y="579227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419795" y="4739323"/>
                  <a:ext cx="3634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𝑒𝑖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795" y="4739323"/>
                  <a:ext cx="363497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949" r="-6780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392482" y="5692463"/>
                  <a:ext cx="3634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𝑒𝑖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2482" y="5692463"/>
                  <a:ext cx="363497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5000" r="-6667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2" name="Straight Arrow Connector 41"/>
          <p:cNvCxnSpPr/>
          <p:nvPr/>
        </p:nvCxnSpPr>
        <p:spPr>
          <a:xfrm>
            <a:off x="2088162" y="2880017"/>
            <a:ext cx="0" cy="792000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228074" y="3440867"/>
                <a:ext cx="645946" cy="303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𝐥𝐢𝐠𝐡𝐭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074" y="3440867"/>
                <a:ext cx="645946" cy="303353"/>
              </a:xfrm>
              <a:prstGeom prst="rect">
                <a:avLst/>
              </a:prstGeom>
              <a:blipFill>
                <a:blip r:embed="rId13"/>
                <a:stretch>
                  <a:fillRect l="-4717" r="-7547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036239" y="276424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0572" y="1995162"/>
            <a:ext cx="98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Inverted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10737" y="1641644"/>
            <a:ext cx="1584000" cy="446153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310517" y="1635112"/>
            <a:ext cx="1584130" cy="0"/>
          </a:xfrm>
          <a:prstGeom prst="straightConnector1">
            <a:avLst/>
          </a:prstGeom>
          <a:ln w="28575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310517" y="2084537"/>
            <a:ext cx="1584130" cy="0"/>
          </a:xfrm>
          <a:prstGeom prst="straightConnector1">
            <a:avLst/>
          </a:prstGeom>
          <a:ln w="28575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92137" y="207164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Exp. Limits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59937" y="4392117"/>
            <a:ext cx="178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Majorana phases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4700396" y="5690362"/>
                <a:ext cx="1273297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≃0.02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96" y="5690362"/>
                <a:ext cx="1273297" cy="37446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2816222" y="5688297"/>
                <a:ext cx="1573251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≃0.32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222" y="5688297"/>
                <a:ext cx="1573251" cy="37446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069419" y="5688297"/>
                <a:ext cx="1571649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≃0.66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19" y="5688297"/>
                <a:ext cx="1571649" cy="37446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/>
          <p:cNvCxnSpPr/>
          <p:nvPr/>
        </p:nvCxnSpPr>
        <p:spPr>
          <a:xfrm>
            <a:off x="1373291" y="4788207"/>
            <a:ext cx="0" cy="252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799001" y="4739323"/>
            <a:ext cx="438312" cy="3008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1869123" y="5472267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624259" y="5472267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35345" y="5472267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472397" y="4382835"/>
            <a:ext cx="127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Dirac phase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5037563" y="4788207"/>
            <a:ext cx="0" cy="252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2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3527"/>
            <a:ext cx="9217024" cy="582932"/>
          </a:xfrm>
        </p:spPr>
        <p:txBody>
          <a:bodyPr/>
          <a:lstStyle/>
          <a:p>
            <a:r>
              <a:rPr lang="en-US" sz="3600"/>
              <a:t>Leptogenesis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892" y="1079657"/>
            <a:ext cx="8643841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• See-saw model for small Majorana masses</a:t>
            </a:r>
          </a:p>
          <a:p>
            <a:r>
              <a:rPr lang="en-US" sz="3600" b="1">
                <a:solidFill>
                  <a:schemeClr val="bg1"/>
                </a:solidFill>
              </a:rPr>
              <a:t>   provides a generic way for BAU generation</a:t>
            </a:r>
          </a:p>
          <a:p>
            <a:endParaRPr lang="en-US" sz="1100" b="1">
              <a:solidFill>
                <a:schemeClr val="bg1"/>
              </a:solidFill>
            </a:endParaRPr>
          </a:p>
          <a:p>
            <a:r>
              <a:rPr lang="en-US" sz="3600" b="1">
                <a:solidFill>
                  <a:schemeClr val="bg1"/>
                </a:solidFill>
              </a:rPr>
              <a:t>• Preferred mass range &lt; 100 meV</a:t>
            </a:r>
          </a:p>
          <a:p>
            <a:endParaRPr lang="en-US" sz="1100" b="1">
              <a:solidFill>
                <a:schemeClr val="bg1"/>
              </a:solidFill>
            </a:endParaRPr>
          </a:p>
          <a:p>
            <a:r>
              <a:rPr lang="en-US" sz="3600" b="1">
                <a:solidFill>
                  <a:schemeClr val="bg1"/>
                </a:solidFill>
              </a:rPr>
              <a:t>• Observing lepton-number violation</a:t>
            </a:r>
          </a:p>
          <a:p>
            <a:r>
              <a:rPr lang="en-US" sz="3600" b="1">
                <a:solidFill>
                  <a:schemeClr val="bg1"/>
                </a:solidFill>
              </a:rPr>
              <a:t>   (neutrinoless double beta decay)</a:t>
            </a:r>
          </a:p>
          <a:p>
            <a:r>
              <a:rPr lang="en-US" sz="3600" b="1">
                <a:solidFill>
                  <a:schemeClr val="bg1"/>
                </a:solidFill>
              </a:rPr>
              <a:t>   and leptonic CP violation (LBL oscillation)</a:t>
            </a:r>
          </a:p>
          <a:p>
            <a:r>
              <a:rPr lang="en-US" sz="3600" b="1">
                <a:solidFill>
                  <a:schemeClr val="bg1"/>
                </a:solidFill>
              </a:rPr>
              <a:t>   would provide strong support (not proof)</a:t>
            </a:r>
          </a:p>
          <a:p>
            <a:r>
              <a:rPr lang="en-US" sz="3600" b="1">
                <a:solidFill>
                  <a:schemeClr val="bg1"/>
                </a:solidFill>
              </a:rPr>
              <a:t>   for this scenario</a:t>
            </a:r>
          </a:p>
          <a:p>
            <a:endParaRPr lang="en-US" sz="3600" b="1">
              <a:solidFill>
                <a:schemeClr val="bg1"/>
              </a:solidFill>
            </a:endParaRPr>
          </a:p>
          <a:p>
            <a:endParaRPr lang="en-US" sz="3600" b="1">
              <a:solidFill>
                <a:schemeClr val="bg1"/>
              </a:solidFill>
            </a:endParaRPr>
          </a:p>
          <a:p>
            <a:endParaRPr 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946" name="Rectangle 2"/>
          <p:cNvSpPr>
            <a:spLocks noChangeArrowheads="1"/>
          </p:cNvSpPr>
          <p:nvPr/>
        </p:nvSpPr>
        <p:spPr bwMode="auto">
          <a:xfrm>
            <a:off x="127" y="-493"/>
            <a:ext cx="9217025" cy="6911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" y="1205078"/>
            <a:ext cx="9212232" cy="5707389"/>
          </a:xfrm>
          <a:prstGeom prst="rect">
            <a:avLst/>
          </a:prstGeom>
        </p:spPr>
      </p:pic>
      <p:sp>
        <p:nvSpPr>
          <p:cNvPr id="264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4793" y="-493"/>
            <a:ext cx="9212232" cy="7926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de-DE" sz="3200" b="1">
                <a:solidFill>
                  <a:srgbClr val="FFCC00"/>
                </a:solidFill>
              </a:rPr>
              <a:t>Cosmic Microwave Background </a:t>
            </a:r>
            <a:r>
              <a:rPr lang="en-US" sz="3200" b="1">
                <a:solidFill>
                  <a:srgbClr val="FFCC00"/>
                </a:solidFill>
              </a:rPr>
              <a:t>(Planck 2013)</a:t>
            </a:r>
          </a:p>
        </p:txBody>
      </p:sp>
    </p:spTree>
    <p:extLst>
      <p:ext uri="{BB962C8B-B14F-4D97-AF65-F5344CB8AC3E}">
        <p14:creationId xmlns:p14="http://schemas.microsoft.com/office/powerpoint/2010/main" val="12440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3527"/>
            <a:ext cx="9217024" cy="582932"/>
          </a:xfrm>
        </p:spPr>
        <p:txBody>
          <a:bodyPr/>
          <a:lstStyle/>
          <a:p>
            <a:r>
              <a:rPr lang="en-US" sz="3600"/>
              <a:t>Neutrino Mass 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913" y="1095733"/>
            <a:ext cx="892911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890FF"/>
                </a:solidFill>
              </a:rPr>
              <a:t>Neutrino masses are in the sub-eV range</a:t>
            </a:r>
          </a:p>
          <a:p>
            <a:endParaRPr lang="en-US" sz="500" b="1">
              <a:solidFill>
                <a:srgbClr val="1890FF"/>
              </a:solidFill>
            </a:endParaRPr>
          </a:p>
          <a:p>
            <a:r>
              <a:rPr lang="en-DE" sz="2400" b="1">
                <a:solidFill>
                  <a:srgbClr val="1890FF"/>
                </a:solidFill>
              </a:rPr>
              <a:t>•</a:t>
            </a:r>
            <a:r>
              <a:rPr lang="en-US" sz="2400" b="1">
                <a:solidFill>
                  <a:srgbClr val="1890FF"/>
                </a:solidFill>
              </a:rPr>
              <a:t> Most restrictive limits from cosmology</a:t>
            </a:r>
          </a:p>
          <a:p>
            <a:endParaRPr lang="en-US" sz="500" b="1">
              <a:solidFill>
                <a:srgbClr val="1890FF"/>
              </a:solidFill>
            </a:endParaRPr>
          </a:p>
          <a:p>
            <a:r>
              <a:rPr lang="en-DE" sz="2400" b="1">
                <a:solidFill>
                  <a:srgbClr val="1890FF"/>
                </a:solidFill>
              </a:rPr>
              <a:t>•</a:t>
            </a:r>
            <a:r>
              <a:rPr lang="en-US" sz="2400" b="1">
                <a:solidFill>
                  <a:srgbClr val="1890FF"/>
                </a:solidFill>
              </a:rPr>
              <a:t> Should be seen “in the sky” in next round of precision data</a:t>
            </a:r>
          </a:p>
          <a:p>
            <a:endParaRPr lang="en-US" sz="2400" b="1">
              <a:solidFill>
                <a:srgbClr val="1890FF"/>
              </a:solidFill>
            </a:endParaRPr>
          </a:p>
          <a:p>
            <a:r>
              <a:rPr lang="en-US" sz="2400" b="1">
                <a:solidFill>
                  <a:srgbClr val="92D050"/>
                </a:solidFill>
              </a:rPr>
              <a:t>Smallness suggests Majorana masses:</a:t>
            </a:r>
          </a:p>
          <a:p>
            <a:endParaRPr lang="en-US" sz="500" b="1">
              <a:solidFill>
                <a:srgbClr val="92D050"/>
              </a:solidFill>
            </a:endParaRPr>
          </a:p>
          <a:p>
            <a:r>
              <a:rPr lang="en-DE" sz="2400" b="1">
                <a:solidFill>
                  <a:srgbClr val="92D050"/>
                </a:solidFill>
              </a:rPr>
              <a:t>•</a:t>
            </a:r>
            <a:r>
              <a:rPr lang="en-US" sz="2400" b="1">
                <a:solidFill>
                  <a:srgbClr val="92D050"/>
                </a:solidFill>
              </a:rPr>
              <a:t> Naturally explained by see-saw paradigm</a:t>
            </a:r>
          </a:p>
          <a:p>
            <a:endParaRPr lang="en-US" sz="500" b="1">
              <a:solidFill>
                <a:srgbClr val="92D050"/>
              </a:solidFill>
            </a:endParaRPr>
          </a:p>
          <a:p>
            <a:r>
              <a:rPr lang="en-DE" sz="2400" b="1">
                <a:solidFill>
                  <a:srgbClr val="92D050"/>
                </a:solidFill>
              </a:rPr>
              <a:t>•</a:t>
            </a:r>
            <a:r>
              <a:rPr lang="en-US" sz="2400" b="1">
                <a:solidFill>
                  <a:srgbClr val="92D050"/>
                </a:solidFill>
              </a:rPr>
              <a:t> Requires new particles/fields</a:t>
            </a:r>
          </a:p>
          <a:p>
            <a:endParaRPr lang="en-US" sz="500" b="1">
              <a:solidFill>
                <a:srgbClr val="92D050"/>
              </a:solidFill>
            </a:endParaRPr>
          </a:p>
          <a:p>
            <a:r>
              <a:rPr lang="en-DE" sz="2400" b="1">
                <a:solidFill>
                  <a:srgbClr val="92D050"/>
                </a:solidFill>
              </a:rPr>
              <a:t>•</a:t>
            </a:r>
            <a:r>
              <a:rPr lang="en-US" sz="2400" b="1">
                <a:solidFill>
                  <a:srgbClr val="92D050"/>
                </a:solidFill>
              </a:rPr>
              <a:t> Lepton number violation detectable in 0</a:t>
            </a:r>
            <a:r>
              <a:rPr lang="en-US" sz="2400" b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𝜈</a:t>
            </a:r>
            <a:r>
              <a:rPr lang="en-US" sz="2400" b="1">
                <a:solidFill>
                  <a:srgbClr val="92D050"/>
                </a:solidFill>
              </a:rPr>
              <a:t>2</a:t>
            </a:r>
            <a:r>
              <a:rPr lang="en-US" sz="2400" b="1">
                <a:solidFill>
                  <a:srgbClr val="92D050"/>
                </a:solidFill>
                <a:sym typeface="Symbol" panose="05050102010706020507" pitchFamily="18" charset="2"/>
              </a:rPr>
              <a:t></a:t>
            </a:r>
          </a:p>
          <a:p>
            <a:endParaRPr lang="en-US" sz="500" b="1">
              <a:solidFill>
                <a:srgbClr val="92D050"/>
              </a:solidFill>
            </a:endParaRPr>
          </a:p>
          <a:p>
            <a:r>
              <a:rPr lang="en-DE" sz="2400" b="1">
                <a:solidFill>
                  <a:srgbClr val="92D050"/>
                </a:solidFill>
              </a:rPr>
              <a:t>•</a:t>
            </a:r>
            <a:r>
              <a:rPr lang="en-US" sz="2400" b="1">
                <a:solidFill>
                  <a:srgbClr val="92D050"/>
                </a:solidFill>
              </a:rPr>
              <a:t> 1</a:t>
            </a:r>
            <a:r>
              <a:rPr lang="en-DE" sz="2400" b="1">
                <a:solidFill>
                  <a:srgbClr val="92D050"/>
                </a:solidFill>
              </a:rPr>
              <a:t>−</a:t>
            </a:r>
            <a:r>
              <a:rPr lang="en-US" sz="2400" b="1">
                <a:solidFill>
                  <a:srgbClr val="92D050"/>
                </a:solidFill>
              </a:rPr>
              <a:t>100 meV mass range ideal for leptogenesis</a:t>
            </a:r>
          </a:p>
          <a:p>
            <a:endParaRPr lang="en-US" sz="500" b="1">
              <a:solidFill>
                <a:srgbClr val="92D050"/>
              </a:solidFill>
            </a:endParaRPr>
          </a:p>
          <a:p>
            <a:r>
              <a:rPr lang="en-DE" sz="2400" b="1">
                <a:solidFill>
                  <a:srgbClr val="92D050"/>
                </a:solidFill>
              </a:rPr>
              <a:t>•</a:t>
            </a:r>
            <a:r>
              <a:rPr lang="en-US" sz="2400" b="1">
                <a:solidFill>
                  <a:srgbClr val="92D050"/>
                </a:solidFill>
              </a:rPr>
              <a:t> Corresponds to oscillation-implied range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8762" y="2735887"/>
            <a:ext cx="9108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>
                <a:solidFill>
                  <a:srgbClr val="FFFF00"/>
                </a:solidFill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2886" y="3672017"/>
            <a:ext cx="1584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Rather</a:t>
            </a:r>
          </a:p>
          <a:p>
            <a:r>
              <a:rPr lang="en-US" sz="2400" b="1">
                <a:solidFill>
                  <a:srgbClr val="FFFF00"/>
                </a:solidFill>
              </a:rPr>
              <a:t>compelling</a:t>
            </a:r>
          </a:p>
          <a:p>
            <a:r>
              <a:rPr lang="en-US" sz="2400" b="1">
                <a:solidFill>
                  <a:srgbClr val="FFFF00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9213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/>
              <a:t>Hubble Deep Field</a:t>
            </a:r>
          </a:p>
        </p:txBody>
      </p:sp>
      <p:pic>
        <p:nvPicPr>
          <p:cNvPr id="300032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5901" y="215899"/>
            <a:ext cx="8785224" cy="367188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algn="ctr"/>
            <a:r>
              <a:rPr lang="en-US" sz="10500">
                <a:ln w="381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Thank you!</a:t>
            </a:r>
            <a:endParaRPr lang="en-US" sz="10500" cap="none" spc="0">
              <a:ln w="381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Schoolbook" panose="02040604050505020304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 Physik, Garching</a:t>
            </a:r>
            <a:endParaRPr lang="en-US" sz="2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0" y="5001712"/>
            <a:ext cx="2405312" cy="114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78" y="4948685"/>
            <a:ext cx="2685874" cy="138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5001712"/>
            <a:ext cx="1440200" cy="1132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72" y="4981861"/>
            <a:ext cx="1512210" cy="11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1869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Helium Mass Fraction from HII Regions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43892" y="751557"/>
            <a:ext cx="4464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3399"/>
                </a:solidFill>
              </a:rPr>
              <a:t>Extrapolation to zero metalicity </a:t>
            </a:r>
          </a:p>
          <a:p>
            <a:pPr algn="ctr"/>
            <a:r>
              <a:rPr lang="en-US" sz="2000" b="1">
                <a:solidFill>
                  <a:srgbClr val="003399"/>
                </a:solidFill>
              </a:rPr>
              <a:t>in many HII regions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1487560"/>
            <a:ext cx="4248591" cy="3624657"/>
          </a:xfrm>
          <a:prstGeom prst="rect">
            <a:avLst/>
          </a:prstGeom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144463" y="5216177"/>
            <a:ext cx="4464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Aver et al., arXiv:2109.00178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66" y="1494312"/>
            <a:ext cx="4177156" cy="18896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08512" y="759422"/>
            <a:ext cx="4464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3399"/>
                </a:solidFill>
              </a:rPr>
              <a:t>Recent Y</a:t>
            </a:r>
            <a:r>
              <a:rPr lang="en-US" sz="2400" b="1" baseline="-25000">
                <a:solidFill>
                  <a:srgbClr val="003399"/>
                </a:solidFill>
              </a:rPr>
              <a:t>P</a:t>
            </a:r>
            <a:r>
              <a:rPr lang="en-US" sz="2000" b="1">
                <a:solidFill>
                  <a:srgbClr val="003399"/>
                </a:solidFill>
              </a:rPr>
              <a:t> determinations</a:t>
            </a:r>
          </a:p>
          <a:p>
            <a:pPr algn="ctr"/>
            <a:r>
              <a:rPr lang="en-US" sz="2000" b="1">
                <a:solidFill>
                  <a:srgbClr val="003399"/>
                </a:solidFill>
              </a:rPr>
              <a:t>(PDG Review on BBN 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52532" y="3734745"/>
                <a:ext cx="42485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𝟐𝟒𝟓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𝟎𝟎𝟑</m:t>
                      </m:r>
                    </m:oMath>
                  </m:oMathPara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32" y="3734745"/>
                <a:ext cx="424859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608512" y="4404331"/>
            <a:ext cx="4464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3399"/>
                </a:solidFill>
              </a:rPr>
              <a:t>Determination from metal-poor galaxies (EMPRESS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arXiv:2203.09617</a:t>
            </a:r>
            <a:r>
              <a:rPr lang="en-US" sz="2000" b="1">
                <a:solidFill>
                  <a:srgbClr val="003399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52532" y="5246955"/>
                <a:ext cx="42485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𝟐𝟑𝟕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𝟎𝟎𝟑</m:t>
                      </m:r>
                    </m:oMath>
                  </m:oMathPara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32" y="5246955"/>
                <a:ext cx="4248590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5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Extrapolations to Primordial He-4</a:t>
            </a:r>
            <a:endParaRPr lang="en-US"/>
          </a:p>
        </p:txBody>
      </p:sp>
      <p:sp>
        <p:nvSpPr>
          <p:cNvPr id="8" name="TextBox 7">
            <a:hlinkClick r:id="rId2"/>
          </p:cNvPr>
          <p:cNvSpPr txBox="1"/>
          <p:nvPr/>
        </p:nvSpPr>
        <p:spPr>
          <a:xfrm>
            <a:off x="144463" y="5616287"/>
            <a:ext cx="892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CosmoVerse White Paper: </a:t>
            </a:r>
          </a:p>
          <a:p>
            <a:pPr algn="ctr"/>
            <a:r>
              <a:rPr lang="en-US"/>
              <a:t>Addressing observational tensions in cosmology with systematics and fundamental physics</a:t>
            </a:r>
          </a:p>
          <a:p>
            <a:pPr algn="ctr"/>
            <a:r>
              <a:rPr lang="en-US"/>
              <a:t>arXiv:2504.01669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22" y="876397"/>
            <a:ext cx="6408890" cy="4379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892" y="2159807"/>
            <a:ext cx="1833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Variation of 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zero-metallicity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intercept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16152" y="2667638"/>
            <a:ext cx="12961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0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Helium-4 Determinations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796175"/>
            <a:ext cx="6912959" cy="5106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932" y="6192838"/>
            <a:ext cx="633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/>
              <a:t>Escudero, Ibarra &amp; Maura, </a:t>
            </a:r>
            <a:r>
              <a:rPr lang="en-US"/>
              <a:t>arXiv:2208.03201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12832" y="4752167"/>
                <a:ext cx="21603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=0.245±0.003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832" y="4752167"/>
                <a:ext cx="2160300" cy="307777"/>
              </a:xfrm>
              <a:prstGeom prst="rect">
                <a:avLst/>
              </a:prstGeom>
              <a:blipFill>
                <a:blip r:embed="rId3"/>
                <a:stretch>
                  <a:fillRect l="-3107" r="-2825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912832" y="1747064"/>
                <a:ext cx="21603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=0.237±0.003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832" y="1747064"/>
                <a:ext cx="2160300" cy="307777"/>
              </a:xfrm>
              <a:prstGeom prst="rect">
                <a:avLst/>
              </a:prstGeom>
              <a:blipFill>
                <a:blip r:embed="rId4"/>
                <a:stretch>
                  <a:fillRect l="-3107" r="-2825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943326" y="4038506"/>
            <a:ext cx="76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future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4507" y="4271010"/>
            <a:ext cx="76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6632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Lyman Alpha Forest</a:t>
            </a:r>
            <a:endParaRPr lang="en-US"/>
          </a:p>
        </p:txBody>
      </p:sp>
      <p:pic>
        <p:nvPicPr>
          <p:cNvPr id="8" name="Picture 5" descr="C:\Users\Georg Raffelt\Desktop\lyaf-7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2" y="791617"/>
            <a:ext cx="4392488" cy="22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Georg Raffelt\Desktop\Lya-forest-6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197988"/>
            <a:ext cx="5112569" cy="33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79447" y="719874"/>
            <a:ext cx="4093685" cy="18719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>
              <a:buFontTx/>
              <a:buChar char="•"/>
            </a:pPr>
            <a:r>
              <a:rPr lang="en-US" altLang="en-US" sz="2000">
                <a:solidFill>
                  <a:srgbClr val="003399"/>
                </a:solidFill>
              </a:rPr>
              <a:t> Hydrogen clouds absorb from </a:t>
            </a:r>
          </a:p>
          <a:p>
            <a:r>
              <a:rPr lang="en-US" altLang="en-US" sz="2000">
                <a:solidFill>
                  <a:srgbClr val="003399"/>
                </a:solidFill>
              </a:rPr>
              <a:t>   QSO continuum emission spectrum</a:t>
            </a:r>
          </a:p>
          <a:p>
            <a:endParaRPr lang="en-US" altLang="en-US" sz="800">
              <a:solidFill>
                <a:srgbClr val="003399"/>
              </a:solidFill>
            </a:endParaRP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3399"/>
                </a:solidFill>
              </a:rPr>
              <a:t> Absorption dips at Ly-</a:t>
            </a:r>
            <a:r>
              <a:rPr lang="en-US" altLang="en-US" sz="2000">
                <a:solidFill>
                  <a:srgbClr val="003399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000">
                <a:solidFill>
                  <a:srgbClr val="003399"/>
                </a:solidFill>
              </a:rPr>
              <a:t> wavelengh</a:t>
            </a:r>
          </a:p>
          <a:p>
            <a:r>
              <a:rPr lang="en-US" altLang="en-US" sz="2000">
                <a:solidFill>
                  <a:srgbClr val="003399"/>
                </a:solidFill>
              </a:rPr>
              <a:t>   corresponding to redshift</a:t>
            </a:r>
          </a:p>
          <a:p>
            <a:endParaRPr lang="en-US" altLang="en-US" sz="1200">
              <a:solidFill>
                <a:srgbClr val="003399"/>
              </a:solidFill>
            </a:endParaRPr>
          </a:p>
          <a:p>
            <a:r>
              <a:rPr lang="en-US" altLang="en-US" sz="1400">
                <a:solidFill>
                  <a:srgbClr val="003399"/>
                </a:solidFill>
              </a:rPr>
              <a:t>www.astro.ucla.edu/~wright/Lyman-alpha-forest.html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472609" y="5452997"/>
            <a:ext cx="3600400" cy="1079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altLang="en-US" sz="2000">
                <a:solidFill>
                  <a:srgbClr val="003399"/>
                </a:solidFill>
              </a:rPr>
              <a:t>Examples for Lyman-</a:t>
            </a:r>
            <a:r>
              <a:rPr lang="en-US" altLang="en-US" sz="2000">
                <a:solidFill>
                  <a:srgbClr val="003399"/>
                </a:solidFill>
                <a:latin typeface="Symbol" pitchFamily="18" charset="2"/>
              </a:rPr>
              <a:t>a</a:t>
            </a:r>
            <a:r>
              <a:rPr lang="en-US" altLang="en-US" sz="2000">
                <a:solidFill>
                  <a:srgbClr val="003399"/>
                </a:solidFill>
              </a:rPr>
              <a:t> forest in</a:t>
            </a:r>
          </a:p>
          <a:p>
            <a:r>
              <a:rPr lang="en-US" altLang="en-US" sz="2000">
                <a:solidFill>
                  <a:srgbClr val="003399"/>
                </a:solidFill>
              </a:rPr>
              <a:t>low- and high-redshift quasars</a:t>
            </a:r>
          </a:p>
          <a:p>
            <a:endParaRPr lang="en-US" altLang="en-US" sz="1200">
              <a:solidFill>
                <a:srgbClr val="003399"/>
              </a:solidFill>
            </a:endParaRPr>
          </a:p>
          <a:p>
            <a:r>
              <a:rPr lang="en-US" altLang="en-US" sz="1400">
                <a:solidFill>
                  <a:srgbClr val="003399"/>
                </a:solidFill>
              </a:rPr>
              <a:t>http://www.astr.ua.edu/keel/agn/forest.gif</a:t>
            </a:r>
          </a:p>
        </p:txBody>
      </p:sp>
    </p:spTree>
    <p:extLst>
      <p:ext uri="{BB962C8B-B14F-4D97-AF65-F5344CB8AC3E}">
        <p14:creationId xmlns:p14="http://schemas.microsoft.com/office/powerpoint/2010/main" val="37153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Measuring Primordial Deuterium</a:t>
            </a:r>
            <a:endParaRPr lang="en-US"/>
          </a:p>
        </p:txBody>
      </p:sp>
      <p:pic>
        <p:nvPicPr>
          <p:cNvPr id="34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23" y="647998"/>
            <a:ext cx="4680521" cy="5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 rot="5400000">
            <a:off x="4265964" y="1441255"/>
            <a:ext cx="1746145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 anchor="ctr"/>
          <a:lstStyle>
            <a:lvl1pPr algn="l" defTabSz="9747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indent="-285750" algn="l" defTabSz="9747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indent="-228600" algn="l" defTabSz="9747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indent="-228600" algn="l" defTabSz="9747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indent="-228600" algn="l" defTabSz="9747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+mn-lt"/>
              </a:rPr>
              <a:t>astro-ph/9903300</a:t>
            </a:r>
            <a:endParaRPr lang="de-DE" altLang="en-US" sz="1600">
              <a:latin typeface="+mn-lt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328716" y="755819"/>
            <a:ext cx="3744416" cy="10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indent="-285750" algn="l" defTabSz="9747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indent="-228600" algn="l" defTabSz="9747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indent="-228600" algn="l" defTabSz="9747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indent="-228600" algn="l" defTabSz="9747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Hydrogen absorption spectrum of a background quasar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high-redshift hydrogen clouds</a:t>
            </a:r>
            <a:endParaRPr lang="de-DE" altLang="en-US" sz="2000">
              <a:solidFill>
                <a:srgbClr val="003399"/>
              </a:solidFill>
              <a:latin typeface="Trebuchet MS" pitchFamily="34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5256601" y="5040207"/>
            <a:ext cx="3528623" cy="1007996"/>
          </a:xfrm>
          <a:prstGeom prst="wedgeRectCallout">
            <a:avLst>
              <a:gd name="adj1" fmla="val -136431"/>
              <a:gd name="adj2" fmla="val -23252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Deuterium Lyman-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in the</a:t>
            </a:r>
          </a:p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flank of the saturated</a:t>
            </a:r>
          </a:p>
          <a:p>
            <a:pPr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hydrogen Lyman-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a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line</a:t>
            </a:r>
            <a:endParaRPr lang="de-DE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50062" y="4248097"/>
            <a:ext cx="792110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925698" y="4320107"/>
                <a:ext cx="1975156" cy="660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2">
                        <a:lumMod val="75000"/>
                      </a:schemeClr>
                    </a:solidFill>
                  </a:rPr>
                  <a:t>Isotopic shift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0.33Å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cloud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698" y="4320107"/>
                <a:ext cx="1975156" cy="660117"/>
              </a:xfrm>
              <a:prstGeom prst="rect">
                <a:avLst/>
              </a:prstGeom>
              <a:blipFill rotWithShape="1">
                <a:blip r:embed="rId3"/>
                <a:stretch>
                  <a:fillRect l="-2778" t="-4630"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2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Primordial Deuterium Determination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1" y="1439707"/>
            <a:ext cx="8928574" cy="3600500"/>
          </a:xfrm>
          <a:prstGeom prst="rect">
            <a:avLst/>
          </a:prstGeom>
        </p:spPr>
      </p:pic>
      <p:sp>
        <p:nvSpPr>
          <p:cNvPr id="7" name="TextBox 6">
            <a:hlinkClick r:id="rId3"/>
          </p:cNvPr>
          <p:cNvSpPr txBox="1"/>
          <p:nvPr/>
        </p:nvSpPr>
        <p:spPr>
          <a:xfrm>
            <a:off x="144463" y="5536754"/>
            <a:ext cx="8785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R.J. Cooke, M. Pettini, C.C. Steidel,  </a:t>
            </a:r>
          </a:p>
          <a:p>
            <a:pPr algn="ctr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One Percent Determination of the Primordial Deuterium Abundance</a:t>
            </a:r>
          </a:p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arXiv:1710.11129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7479" y="238227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2581" y="239349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CMB</a:t>
            </a:r>
          </a:p>
        </p:txBody>
      </p:sp>
    </p:spTree>
    <p:extLst>
      <p:ext uri="{BB962C8B-B14F-4D97-AF65-F5344CB8AC3E}">
        <p14:creationId xmlns:p14="http://schemas.microsoft.com/office/powerpoint/2010/main" val="37023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2621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Big</a:t>
            </a:r>
            <a:r>
              <a:rPr lang="en-US" altLang="en-US" baseline="0"/>
              <a:t> Bang Nucleosynthesis</a:t>
            </a:r>
            <a:endParaRPr lang="en-US" altLang="en-US"/>
          </a:p>
        </p:txBody>
      </p:sp>
      <p:pic>
        <p:nvPicPr>
          <p:cNvPr id="3000323" name="Picture 3" descr="C:\Users\Georg Raffelt\Desktop\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25" name="Rectangle 5"/>
          <p:cNvSpPr>
            <a:spLocks noChangeArrowheads="1"/>
          </p:cNvSpPr>
          <p:nvPr/>
        </p:nvSpPr>
        <p:spPr bwMode="auto">
          <a:xfrm>
            <a:off x="0" y="2664103"/>
            <a:ext cx="9215438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en-US" sz="9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Cosmic</a:t>
            </a:r>
          </a:p>
          <a:p>
            <a:pPr algn="ctr"/>
            <a:r>
              <a:rPr lang="en-US" altLang="en-US" sz="9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Sea</a:t>
            </a:r>
          </a:p>
        </p:txBody>
      </p:sp>
    </p:spTree>
    <p:extLst>
      <p:ext uri="{BB962C8B-B14F-4D97-AF65-F5344CB8AC3E}">
        <p14:creationId xmlns:p14="http://schemas.microsoft.com/office/powerpoint/2010/main" val="17546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/>
              <a:t>Last Scattering Surface</a:t>
            </a:r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02" y="719607"/>
            <a:ext cx="6552910" cy="58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Friedman-Robertson-Walker-Lema</a:t>
            </a:r>
            <a:r>
              <a:rPr lang="en-US" altLang="en-US"/>
              <a:t>î</a:t>
            </a:r>
            <a:r>
              <a:rPr lang="en-US"/>
              <a:t>tre Cosmology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4463" y="647597"/>
                <a:ext cx="8928100" cy="2350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400" b="1" dirty="0">
                    <a:solidFill>
                      <a:srgbClr val="003399"/>
                    </a:solidFill>
                  </a:rPr>
                  <a:t> On scales </a:t>
                </a:r>
                <a:r>
                  <a:rPr lang="en-US" altLang="en-US" sz="2400" b="1" dirty="0">
                    <a:solidFill>
                      <a:srgbClr val="003399"/>
                    </a:solidFill>
                    <a:ea typeface="Arial Unicode MS" pitchFamily="34" charset="-128"/>
                    <a:cs typeface="Arial Unicode MS" pitchFamily="34" charset="-128"/>
                  </a:rPr>
                  <a:t>≳</a:t>
                </a:r>
                <a:r>
                  <a:rPr lang="en-US" altLang="en-US" sz="2400" b="1" dirty="0">
                    <a:solidFill>
                      <a:srgbClr val="003399"/>
                    </a:solidFill>
                  </a:rPr>
                  <a:t> 100 </a:t>
                </a:r>
                <a:r>
                  <a:rPr lang="en-US" altLang="en-US" sz="2400" b="1" dirty="0" err="1">
                    <a:solidFill>
                      <a:srgbClr val="003399"/>
                    </a:solidFill>
                  </a:rPr>
                  <a:t>Mpc</a:t>
                </a:r>
                <a:r>
                  <a:rPr lang="en-US" altLang="en-US" sz="2400" b="1" dirty="0">
                    <a:solidFill>
                      <a:srgbClr val="003399"/>
                    </a:solidFill>
                  </a:rPr>
                  <a:t>, space is maximally symmetric</a:t>
                </a:r>
              </a:p>
              <a:p>
                <a:r>
                  <a:rPr lang="en-US" altLang="en-US" sz="2400" b="1" dirty="0">
                    <a:solidFill>
                      <a:srgbClr val="003399"/>
                    </a:solidFill>
                  </a:rPr>
                  <a:t>   (homogeneous &amp; isotropic)</a:t>
                </a:r>
              </a:p>
              <a:p>
                <a:endParaRPr lang="en-US" altLang="en-US" sz="1000" b="1" dirty="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400" b="1" dirty="0">
                    <a:solidFill>
                      <a:srgbClr val="003399"/>
                    </a:solidFill>
                  </a:rPr>
                  <a:t> The corresponding </a:t>
                </a:r>
                <a:r>
                  <a:rPr lang="en-US" altLang="en-US" sz="2400" b="1" dirty="0">
                    <a:solidFill>
                      <a:srgbClr val="C00000"/>
                    </a:solidFill>
                  </a:rPr>
                  <a:t>Robertson-Walker metric</a:t>
                </a:r>
                <a:r>
                  <a:rPr lang="en-US" altLang="en-US" sz="2400" b="1" dirty="0">
                    <a:solidFill>
                      <a:srgbClr val="003399"/>
                    </a:solidFill>
                  </a:rPr>
                  <a:t> is</a:t>
                </a:r>
              </a:p>
              <a:p>
                <a:endParaRPr lang="en-US" altLang="en-US" sz="800" b="1" dirty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𝒅</m:t>
                      </m:r>
                      <m:sSup>
                        <m:sSupPr>
                          <m:ctrlP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𝒔</m:t>
                          </m:r>
                        </m:e>
                        <m:sup>
                          <m: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𝒅</m:t>
                      </m:r>
                      <m:sSup>
                        <m:sSupPr>
                          <m:ctrlP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  <m:sup>
                          <m: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  <m:sup>
                          <m:r>
                            <a:rPr lang="en-US" alt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𝐭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𝒅</m:t>
                              </m:r>
                              <m:sSup>
                                <m:sSupPr>
                                  <m:ctrlP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𝒌</m:t>
                              </m:r>
                              <m:sSup>
                                <m:sSupPr>
                                  <m:ctrlP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𝒅</m:t>
                              </m:r>
                              <m:sSup>
                                <m:sSupPr>
                                  <m:ctrlP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𝜽</m:t>
                              </m:r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alt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𝒅</m:t>
                              </m:r>
                              <m:sSup>
                                <m:sSupPr>
                                  <m:ctrlP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𝝓</m:t>
                                  </m:r>
                                </m:e>
                                <m:sup>
                                  <m:r>
                                    <a:rPr lang="en-US" alt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400" b="1" dirty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647597"/>
                <a:ext cx="8928100" cy="2350900"/>
              </a:xfrm>
              <a:prstGeom prst="rect">
                <a:avLst/>
              </a:prstGeom>
              <a:blipFill rotWithShape="1">
                <a:blip r:embed="rId2"/>
                <a:stretch>
                  <a:fillRect l="-1093" t="-2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5112651" y="3096070"/>
            <a:ext cx="3959911" cy="935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Co-moving spherical coordinates</a:t>
            </a:r>
          </a:p>
          <a:p>
            <a:r>
              <a:rPr lang="en-US" altLang="en-US" sz="2000" i="1">
                <a:solidFill>
                  <a:srgbClr val="003399"/>
                </a:solidFill>
                <a:latin typeface="Trebuchet MS" pitchFamily="34" charset="0"/>
              </a:rPr>
              <a:t>r</a:t>
            </a:r>
            <a:r>
              <a:rPr lang="en-US" altLang="en-US" sz="2000">
                <a:solidFill>
                  <a:srgbClr val="003399"/>
                </a:solidFill>
                <a:latin typeface="Trebuchet MS" pitchFamily="34" charset="0"/>
              </a:rPr>
              <a:t> is dimensionless</a:t>
            </a:r>
          </a:p>
          <a:p>
            <a:endParaRPr lang="de-DE" altLang="en-US" sz="2000">
              <a:solidFill>
                <a:srgbClr val="003399"/>
              </a:solidFill>
              <a:latin typeface="Trebuchet MS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664242" y="3095937"/>
            <a:ext cx="936104" cy="935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en-US" sz="2000">
                <a:solidFill>
                  <a:srgbClr val="003399"/>
                </a:solidFill>
              </a:rPr>
              <a:t>Cosmic</a:t>
            </a:r>
          </a:p>
          <a:p>
            <a:r>
              <a:rPr lang="en-US" altLang="en-US" sz="2000">
                <a:solidFill>
                  <a:srgbClr val="003399"/>
                </a:solidFill>
              </a:rPr>
              <a:t>scale</a:t>
            </a:r>
          </a:p>
          <a:p>
            <a:r>
              <a:rPr lang="en-US" altLang="en-US" sz="2000">
                <a:solidFill>
                  <a:srgbClr val="003399"/>
                </a:solidFill>
              </a:rPr>
              <a:t>factor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152076" y="3096070"/>
            <a:ext cx="1584176" cy="935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en-US" sz="2000">
                <a:solidFill>
                  <a:srgbClr val="003399"/>
                </a:solidFill>
              </a:rPr>
              <a:t>Clock time</a:t>
            </a:r>
          </a:p>
          <a:p>
            <a:r>
              <a:rPr lang="en-US" altLang="en-US" sz="2000">
                <a:solidFill>
                  <a:srgbClr val="003399"/>
                </a:solidFill>
              </a:rPr>
              <a:t>of co-moving</a:t>
            </a:r>
          </a:p>
          <a:p>
            <a:r>
              <a:rPr lang="en-US" altLang="en-US" sz="2000">
                <a:solidFill>
                  <a:srgbClr val="003399"/>
                </a:solidFill>
              </a:rPr>
              <a:t>observer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160172" y="2807897"/>
            <a:ext cx="0" cy="28804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952282" y="2807897"/>
            <a:ext cx="0" cy="28804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192732" y="2807897"/>
            <a:ext cx="0" cy="28804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008012" y="2850429"/>
            <a:ext cx="7344963" cy="3744520"/>
            <a:chOff x="1008069" y="2879907"/>
            <a:chExt cx="7344963" cy="3744520"/>
          </a:xfrm>
        </p:grpSpPr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3816424" y="6120429"/>
              <a:ext cx="1800200" cy="50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en-US" sz="2000" b="1"/>
                <a:t>k = 0</a:t>
              </a: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1152086" y="6120429"/>
              <a:ext cx="1800200" cy="50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en-US" sz="2000" b="1"/>
                <a:t>k = </a:t>
              </a:r>
              <a:r>
                <a:rPr lang="en-US" altLang="en-US" sz="2000" b="1">
                  <a:latin typeface="Symbol" pitchFamily="18" charset="2"/>
                </a:rPr>
                <a:t>-</a:t>
              </a:r>
              <a:r>
                <a:rPr lang="en-US" altLang="en-US" sz="2000" b="1"/>
                <a:t>1</a:t>
              </a:r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6480822" y="6120429"/>
              <a:ext cx="1800200" cy="50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en-US" sz="2000" b="1"/>
                <a:t>k = </a:t>
              </a:r>
              <a:r>
                <a:rPr lang="en-US" altLang="en-US" sz="2000" b="1">
                  <a:latin typeface="Symbol" pitchFamily="18" charset="2"/>
                </a:rPr>
                <a:t>+</a:t>
              </a:r>
              <a:r>
                <a:rPr lang="en-US" altLang="en-US" sz="2000" b="1"/>
                <a:t>1</a:t>
              </a:r>
            </a:p>
          </p:txBody>
        </p:sp>
        <p:pic>
          <p:nvPicPr>
            <p:cNvPr id="14" name="Picture 18" descr="C:\PICS\TEMP\spaces-flat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229" y="4349779"/>
              <a:ext cx="1818025" cy="184258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21" descr="C:\PICS\TEMP\spaces-neg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069" y="4497185"/>
              <a:ext cx="2108909" cy="169518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24" descr="C:\PICS\TEMP\spaces-po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007" y="4349779"/>
              <a:ext cx="1818025" cy="184258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3844207" y="3096072"/>
              <a:ext cx="1236256" cy="958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en-US" sz="2000" dirty="0">
                  <a:solidFill>
                    <a:srgbClr val="003399"/>
                  </a:solidFill>
                </a:rPr>
                <a:t>Curvature</a:t>
              </a:r>
            </a:p>
            <a:p>
              <a:r>
                <a:rPr lang="en-US" altLang="en-US" sz="2000" i="1" dirty="0">
                  <a:solidFill>
                    <a:srgbClr val="003399"/>
                  </a:solidFill>
                </a:rPr>
                <a:t>k</a:t>
              </a:r>
              <a:r>
                <a:rPr lang="en-US" altLang="en-US" sz="2000" dirty="0">
                  <a:solidFill>
                    <a:srgbClr val="003399"/>
                  </a:solidFill>
                </a:rPr>
                <a:t> = 0, </a:t>
              </a:r>
              <a:r>
                <a:rPr lang="en-US" altLang="en-US" sz="2000" dirty="0">
                  <a:solidFill>
                    <a:srgbClr val="003399"/>
                  </a:solidFill>
                  <a:sym typeface="Symbol" pitchFamily="18" charset="2"/>
                </a:rPr>
                <a:t>1</a:t>
              </a:r>
            </a:p>
            <a:p>
              <a:endParaRPr lang="en-US" altLang="en-US" sz="2000" dirty="0">
                <a:solidFill>
                  <a:srgbClr val="003399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320472" y="2879907"/>
              <a:ext cx="0" cy="28804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Friedman Equation: Newtonian Derivation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052"/>
              <p:cNvSpPr>
                <a:spLocks noChangeArrowheads="1"/>
              </p:cNvSpPr>
              <p:nvPr/>
            </p:nvSpPr>
            <p:spPr bwMode="auto">
              <a:xfrm>
                <a:off x="143892" y="791617"/>
                <a:ext cx="8928671" cy="576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t" anchorCtr="0"/>
              <a:lstStyle/>
              <a:p>
                <a:pPr>
                  <a:buFontTx/>
                  <a:buChar char="•"/>
                </a:pPr>
                <a:r>
                  <a:rPr lang="en-US" altLang="en-US" sz="2000" b="1" dirty="0">
                    <a:solidFill>
                      <a:srgbClr val="003399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003399"/>
                    </a:solidFill>
                  </a:rPr>
                  <a:t>Birkhoff’s</a:t>
                </a:r>
                <a:r>
                  <a:rPr lang="en-US" altLang="en-US" sz="2000" b="1" dirty="0">
                    <a:solidFill>
                      <a:srgbClr val="003399"/>
                    </a:solidFill>
                  </a:rPr>
                  <a:t> theorem:</a:t>
                </a:r>
              </a:p>
              <a:p>
                <a:r>
                  <a:rPr lang="en-US" altLang="en-US" sz="2000" b="1" dirty="0">
                    <a:solidFill>
                      <a:srgbClr val="003399"/>
                    </a:solidFill>
                  </a:rPr>
                  <a:t>   Spherical symmetry implies that only</a:t>
                </a:r>
              </a:p>
              <a:p>
                <a:r>
                  <a:rPr lang="en-US" altLang="en-US" sz="2000" b="1" dirty="0">
                    <a:solidFill>
                      <a:srgbClr val="003399"/>
                    </a:solidFill>
                  </a:rPr>
                  <a:t>   the mass interior to a radius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</m:oMath>
                </a14:m>
                <a:r>
                  <a:rPr lang="en-US" altLang="en-US" sz="2000" b="1" dirty="0">
                    <a:solidFill>
                      <a:srgbClr val="003399"/>
                    </a:solidFill>
                  </a:rPr>
                  <a:t> is relevant</a:t>
                </a:r>
              </a:p>
              <a:p>
                <a:r>
                  <a:rPr lang="en-US" altLang="en-US" sz="2000" b="1" dirty="0">
                    <a:solidFill>
                      <a:srgbClr val="003399"/>
                    </a:solidFill>
                  </a:rPr>
                  <a:t>   for the motion of a test mass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𝒎</m:t>
                    </m:r>
                  </m:oMath>
                </a14:m>
                <a:r>
                  <a:rPr lang="en-US" altLang="en-US" sz="2000" b="1" dirty="0">
                    <a:solidFill>
                      <a:srgbClr val="003399"/>
                    </a:solidFill>
                  </a:rPr>
                  <a:t>  at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</m:oMath>
                </a14:m>
                <a:endParaRPr lang="en-US" altLang="en-US" sz="2000" b="1" dirty="0">
                  <a:solidFill>
                    <a:schemeClr val="tx1"/>
                  </a:solidFill>
                </a:endParaRPr>
              </a:p>
              <a:p>
                <a:endParaRPr lang="en-US" altLang="en-US" sz="2000" b="1" dirty="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 dirty="0">
                    <a:solidFill>
                      <a:srgbClr val="003399"/>
                    </a:solidFill>
                  </a:rPr>
                  <a:t> Energy conservation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alt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𝐩𝐨𝐭</m:t>
                        </m:r>
                      </m:sub>
                    </m:sSub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alt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𝐤𝐢𝐧</m:t>
                        </m:r>
                      </m:sub>
                    </m:sSub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000" b="1" i="0" smtClean="0">
                        <a:solidFill>
                          <a:schemeClr val="tx1"/>
                        </a:solidFill>
                        <a:latin typeface="Cambria Math"/>
                      </a:rPr>
                      <m:t>𝐜𝐨𝐧𝐬𝐭</m:t>
                    </m:r>
                  </m:oMath>
                </a14:m>
                <a:endParaRPr lang="en-US" altLang="en-US" sz="2000" b="1" dirty="0">
                  <a:solidFill>
                    <a:schemeClr val="tx1"/>
                  </a:solidFill>
                </a:endParaRPr>
              </a:p>
              <a:p>
                <a:endParaRPr lang="en-US" altLang="en-US" sz="1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1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 </m:t>
                      </m:r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en-US" sz="20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𝐍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𝟒</m:t>
                              </m:r>
                              <m: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altLang="en-US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altLang="en-US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𝝆</m:t>
                          </m:r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en-US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𝒎</m:t>
                          </m:r>
                          <m:r>
                            <m:rPr>
                              <m:nor/>
                            </m:rPr>
                            <a:rPr lang="en-US" altLang="en-US" sz="2000" b="1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𝑹</m:t>
                          </m:r>
                        </m:den>
                      </m:f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</m:acc>
                        </m:e>
                        <m:sup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𝒎</m:t>
                      </m:r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en-US" sz="20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𝐜𝐨𝐧𝐬𝐭</m:t>
                      </m:r>
                    </m:oMath>
                  </m:oMathPara>
                </a14:m>
                <a:endParaRPr lang="en-US" altLang="en-US" sz="2000" b="1" dirty="0">
                  <a:solidFill>
                    <a:schemeClr val="tx1"/>
                  </a:solidFill>
                </a:endParaRPr>
              </a:p>
              <a:p>
                <a:endParaRPr lang="en-US" altLang="en-US" sz="1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 </m:t>
                          </m:r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⟹  </m:t>
                          </m:r>
                          <m:d>
                            <m:dPr>
                              <m:ctrlPr>
                                <a:rPr lang="en-US" alt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en-US" alt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𝑹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𝑹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𝝅</m:t>
                          </m:r>
                        </m:num>
                        <m:den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US" alt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𝐍</m:t>
                          </m:r>
                        </m:sub>
                      </m:sSub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𝝆</m:t>
                      </m:r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𝐜𝐨𝐧𝐬𝐭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alt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en-US" sz="2000" b="1" dirty="0">
                  <a:solidFill>
                    <a:schemeClr val="tx1"/>
                  </a:solidFill>
                </a:endParaRPr>
              </a:p>
              <a:p>
                <a:endParaRPr lang="en-US" altLang="en-US" sz="2000" b="1" dirty="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 dirty="0">
                    <a:solidFill>
                      <a:srgbClr val="003399"/>
                    </a:solidFill>
                  </a:rPr>
                  <a:t> Rescale 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𝒂</m:t>
                    </m:r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alt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𝐂</m:t>
                        </m:r>
                      </m:sub>
                    </m:sSub>
                  </m:oMath>
                </a14:m>
                <a:r>
                  <a:rPr lang="en-US" altLang="en-US" sz="2000" b="1" dirty="0">
                    <a:solidFill>
                      <a:schemeClr val="tx1"/>
                    </a:solidFill>
                  </a:rPr>
                  <a:t>  </a:t>
                </a:r>
                <a:r>
                  <a:rPr lang="en-US" altLang="en-US" sz="2000" b="1" dirty="0">
                    <a:solidFill>
                      <a:srgbClr val="003399"/>
                    </a:solidFill>
                  </a:rPr>
                  <a:t>with cosmic scale factor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𝒂</m:t>
                    </m:r>
                  </m:oMath>
                </a14:m>
                <a:r>
                  <a:rPr lang="en-US" alt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en-US" sz="2000" b="1" dirty="0">
                    <a:solidFill>
                      <a:srgbClr val="003399"/>
                    </a:solidFill>
                  </a:rPr>
                  <a:t>and</a:t>
                </a:r>
                <a:r>
                  <a:rPr lang="en-US" altLang="en-US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altLang="en-US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𝐂</m:t>
                        </m:r>
                      </m:sub>
                    </m:sSub>
                  </m:oMath>
                </a14:m>
                <a:r>
                  <a:rPr lang="en-US" alt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en-US" sz="2000" b="1" dirty="0">
                    <a:solidFill>
                      <a:srgbClr val="003399"/>
                    </a:solidFill>
                  </a:rPr>
                  <a:t>radius of curvature today</a:t>
                </a:r>
              </a:p>
              <a:p>
                <a:endParaRPr lang="en-US" altLang="en-US" sz="1000" b="1" i="1" dirty="0">
                  <a:solidFill>
                    <a:srgbClr val="003399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</m:t>
                      </m:r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𝑯</m:t>
                          </m:r>
                        </m:e>
                        <m:sup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0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en-US" alt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𝒂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en-US" sz="2000" b="1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0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num>
                        <m:den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sSub>
                        <m:sSubPr>
                          <m:ctrlP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US" altLang="en-US" sz="2000" b="1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𝐍</m:t>
                          </m:r>
                        </m:sub>
                      </m:sSub>
                      <m:r>
                        <a:rPr lang="en-US" altLang="en-US" sz="20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𝝆</m:t>
                      </m:r>
                      <m:r>
                        <a:rPr lang="en-US" altLang="en-US" sz="20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𝒌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altLang="en-US" sz="2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en-US" sz="2000" b="1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sub>
                            <m:sup>
                              <m:r>
                                <a:rPr lang="en-US" altLang="en-US" sz="2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en-US" sz="2000" b="1" dirty="0">
                  <a:solidFill>
                    <a:srgbClr val="003399"/>
                  </a:solidFill>
                </a:endParaRPr>
              </a:p>
              <a:p>
                <a:endParaRPr lang="en-US" altLang="en-US" sz="1000" b="1" dirty="0">
                  <a:solidFill>
                    <a:srgbClr val="003399"/>
                  </a:solidFill>
                </a:endParaRPr>
              </a:p>
              <a:p>
                <a:r>
                  <a:rPr lang="en-US" altLang="en-US" sz="2000" b="1" dirty="0">
                    <a:solidFill>
                      <a:srgbClr val="003399"/>
                    </a:solidFill>
                  </a:rPr>
                  <a:t>   with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𝒌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𝟎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, ±</m:t>
                    </m:r>
                    <m:r>
                      <a:rPr lang="en-US" alt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altLang="en-US" sz="2000" b="1" dirty="0">
                  <a:solidFill>
                    <a:srgbClr val="003399"/>
                  </a:solidFill>
                </a:endParaRPr>
              </a:p>
              <a:p>
                <a:endParaRPr lang="en-US" altLang="en-US" sz="2000" b="1" dirty="0">
                  <a:solidFill>
                    <a:srgbClr val="003399"/>
                  </a:solidFill>
                </a:endParaRPr>
              </a:p>
              <a:p>
                <a:endParaRPr lang="en-US" altLang="en-US" sz="2000" b="1" dirty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3" name="Rectangle 20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791617"/>
                <a:ext cx="8928671" cy="5760800"/>
              </a:xfrm>
              <a:prstGeom prst="rect">
                <a:avLst/>
              </a:prstGeom>
              <a:blipFill>
                <a:blip r:embed="rId2"/>
                <a:stretch>
                  <a:fillRect l="-820" t="-741" b="-20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2061"/>
          <p:cNvGrpSpPr>
            <a:grpSpLocks/>
          </p:cNvGrpSpPr>
          <p:nvPr/>
        </p:nvGrpSpPr>
        <p:grpSpPr bwMode="auto">
          <a:xfrm>
            <a:off x="6192804" y="863627"/>
            <a:ext cx="2592288" cy="2303992"/>
            <a:chOff x="3840" y="576"/>
            <a:chExt cx="1728" cy="1536"/>
          </a:xfrm>
        </p:grpSpPr>
        <p:sp>
          <p:nvSpPr>
            <p:cNvPr id="15" name="Oval 2062"/>
            <p:cNvSpPr>
              <a:spLocks noChangeAspect="1" noChangeArrowheads="1"/>
            </p:cNvSpPr>
            <p:nvPr/>
          </p:nvSpPr>
          <p:spPr bwMode="auto">
            <a:xfrm>
              <a:off x="3840" y="576"/>
              <a:ext cx="1536" cy="1536"/>
            </a:xfrm>
            <a:prstGeom prst="ellipse">
              <a:avLst/>
            </a:prstGeom>
            <a:solidFill>
              <a:srgbClr val="777777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063"/>
            <p:cNvSpPr>
              <a:spLocks noChangeAspect="1" noChangeArrowheads="1"/>
            </p:cNvSpPr>
            <p:nvPr/>
          </p:nvSpPr>
          <p:spPr bwMode="auto">
            <a:xfrm>
              <a:off x="5232" y="9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064"/>
            <p:cNvSpPr>
              <a:spLocks noChangeShapeType="1"/>
            </p:cNvSpPr>
            <p:nvPr/>
          </p:nvSpPr>
          <p:spPr bwMode="auto">
            <a:xfrm flipV="1">
              <a:off x="4608" y="942"/>
              <a:ext cx="666" cy="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065"/>
            <p:cNvSpPr>
              <a:spLocks noChangeArrowheads="1"/>
            </p:cNvSpPr>
            <p:nvPr/>
          </p:nvSpPr>
          <p:spPr bwMode="auto">
            <a:xfrm>
              <a:off x="4656" y="990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</a:p>
          </p:txBody>
        </p:sp>
        <p:sp>
          <p:nvSpPr>
            <p:cNvPr id="19" name="Rectangle 2066"/>
            <p:cNvSpPr>
              <a:spLocks noChangeArrowheads="1"/>
            </p:cNvSpPr>
            <p:nvPr/>
          </p:nvSpPr>
          <p:spPr bwMode="auto">
            <a:xfrm>
              <a:off x="5280" y="816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m</a:t>
              </a:r>
            </a:p>
          </p:txBody>
        </p:sp>
        <p:sp>
          <p:nvSpPr>
            <p:cNvPr id="20" name="Rectangle 2067"/>
            <p:cNvSpPr>
              <a:spLocks noChangeArrowheads="1"/>
            </p:cNvSpPr>
            <p:nvPr/>
          </p:nvSpPr>
          <p:spPr bwMode="auto">
            <a:xfrm>
              <a:off x="4464" y="1680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Density  </a:t>
              </a:r>
              <a:r>
                <a:rPr lang="en-US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392482" y="5472267"/>
            <a:ext cx="2201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Friedman Equation</a:t>
            </a:r>
          </a:p>
        </p:txBody>
      </p:sp>
    </p:spTree>
    <p:extLst>
      <p:ext uri="{BB962C8B-B14F-4D97-AF65-F5344CB8AC3E}">
        <p14:creationId xmlns:p14="http://schemas.microsoft.com/office/powerpoint/2010/main" val="206724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Critical Density and Density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052"/>
              <p:cNvSpPr>
                <a:spLocks noChangeArrowheads="1"/>
              </p:cNvSpPr>
              <p:nvPr/>
            </p:nvSpPr>
            <p:spPr bwMode="auto">
              <a:xfrm>
                <a:off x="143892" y="791617"/>
                <a:ext cx="8928671" cy="576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t" anchorCtr="0"/>
              <a:lstStyle/>
              <a:p>
                <a:pPr>
                  <a:buFontTx/>
                  <a:buChar char="•"/>
                </a:pPr>
                <a:r>
                  <a:rPr lang="en-US" altLang="en-US" sz="2000" b="1" dirty="0">
                    <a:solidFill>
                      <a:srgbClr val="003399"/>
                    </a:solidFill>
                  </a:rPr>
                  <a:t> Evolution of the cosmic scale factor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𝒂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𝒕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en-US" sz="2000" b="1" dirty="0">
                    <a:solidFill>
                      <a:srgbClr val="003399"/>
                    </a:solidFill>
                  </a:rPr>
                  <a:t>is governed by the </a:t>
                </a:r>
                <a:r>
                  <a:rPr lang="en-US" altLang="en-US" sz="2000" b="1" dirty="0">
                    <a:solidFill>
                      <a:srgbClr val="C00000"/>
                    </a:solidFill>
                  </a:rPr>
                  <a:t>Friedman Equation</a:t>
                </a:r>
              </a:p>
              <a:p>
                <a:endParaRPr lang="en-US" altLang="en-US" sz="1000" b="1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           </m:t>
                          </m:r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𝑯</m:t>
                          </m:r>
                        </m:e>
                        <m:sup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en-US" sz="20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en-US" altLang="en-US" sz="2000" b="1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sz="2000" b="1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𝒂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en-US" sz="20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en-US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𝝅</m:t>
                          </m:r>
                        </m:num>
                        <m:den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sSub>
                        <m:sSubPr>
                          <m:ctrlP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US" altLang="en-US" sz="20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𝐍</m:t>
                          </m:r>
                        </m:sub>
                      </m:sSub>
                      <m:r>
                        <a:rPr lang="en-US" altLang="en-US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𝝆</m:t>
                      </m:r>
                      <m:r>
                        <a:rPr lang="en-US" altLang="en-US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𝒌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en-US" sz="20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en-US" sz="20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𝑪</m:t>
                              </m:r>
                            </m:sub>
                            <m:sup>
                              <m:r>
                                <a:rPr lang="en-US" altLang="en-US" sz="2000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en-US" sz="2000" b="1" dirty="0">
                  <a:solidFill>
                    <a:srgbClr val="003399"/>
                  </a:solidFill>
                </a:endParaRPr>
              </a:p>
              <a:p>
                <a:endParaRPr lang="en-US" altLang="en-US" sz="1000" b="1" dirty="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 dirty="0">
                    <a:solidFill>
                      <a:srgbClr val="003399"/>
                    </a:solidFill>
                  </a:rPr>
                  <a:t> In a flat universe </a:t>
                </a:r>
                <a:r>
                  <a:rPr lang="en-US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𝒌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), </a:t>
                </a:r>
                <a:r>
                  <a:rPr lang="en-US" altLang="en-US" sz="2000" b="1" dirty="0">
                    <a:solidFill>
                      <a:srgbClr val="003399"/>
                    </a:solidFill>
                  </a:rPr>
                  <a:t>the relationship between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𝑯</m:t>
                    </m:r>
                  </m:oMath>
                </a14:m>
                <a:r>
                  <a:rPr lang="en-US" altLang="en-US" sz="2000" b="1" dirty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𝝆</m:t>
                    </m:r>
                  </m:oMath>
                </a14:m>
                <a:r>
                  <a:rPr lang="en-US" altLang="en-US" sz="2000" b="1" dirty="0">
                    <a:solidFill>
                      <a:srgbClr val="003399"/>
                    </a:solidFill>
                  </a:rPr>
                  <a:t> is unique</a:t>
                </a:r>
              </a:p>
              <a:p>
                <a:endParaRPr lang="en-US" altLang="en-US" sz="1000" b="1" dirty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          </m:t>
                          </m:r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𝝆</m:t>
                          </m:r>
                        </m:e>
                        <m:sub>
                          <m:r>
                            <a:rPr lang="en-US" altLang="en-US" sz="2000" b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𝐜𝐫𝐢𝐭</m:t>
                          </m:r>
                        </m:sub>
                      </m:sSub>
                      <m:r>
                        <a:rPr lang="en-US" altLang="en-US" sz="20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  <m:sSup>
                            <m:sSupPr>
                              <m:ctrlPr>
                                <a:rPr lang="en-US" alt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𝑯</m:t>
                              </m:r>
                            </m:e>
                            <m:sup>
                              <m:r>
                                <a:rPr lang="en-US" altLang="en-US" sz="20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US" alt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en-US" sz="2000" b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𝐍</m:t>
                              </m:r>
                            </m:sub>
                          </m:sSub>
                        </m:den>
                      </m:f>
                      <m:r>
                        <a:rPr lang="en-US" altLang="en-US" sz="20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</m:den>
                      </m:f>
                      <m:sSup>
                        <m:sSupPr>
                          <m:ctrlP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𝑯</m:t>
                              </m:r>
                              <m:sSub>
                                <m:sSubPr>
                                  <m:ctrlPr>
                                    <a:rPr lang="en-US" alt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en-US" sz="2000" b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𝐏𝐥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en-US" sz="20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altLang="en-US" sz="2000" b="1" dirty="0">
                  <a:solidFill>
                    <a:srgbClr val="003399"/>
                  </a:solidFill>
                </a:endParaRPr>
              </a:p>
              <a:p>
                <a:endParaRPr lang="en-US" altLang="en-US" sz="1000" b="1" dirty="0">
                  <a:solidFill>
                    <a:srgbClr val="003399"/>
                  </a:solidFill>
                </a:endParaRPr>
              </a:p>
              <a:p>
                <a:endParaRPr lang="en-US" altLang="en-US" sz="2000" b="1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b="1">
                    <a:solidFill>
                      <a:srgbClr val="003399"/>
                    </a:solidFill>
                  </a:rPr>
                  <a:t> </a:t>
                </a:r>
                <a:r>
                  <a:rPr lang="en-US" altLang="en-US" sz="2000" b="1" dirty="0">
                    <a:solidFill>
                      <a:srgbClr val="003399"/>
                    </a:solidFill>
                  </a:rPr>
                  <a:t>Cosmic density always expressed in terms of density parameters</a:t>
                </a:r>
              </a:p>
              <a:p>
                <a:endParaRPr lang="en-US" altLang="en-US" sz="1000" b="1" dirty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1" i="0" smtClean="0">
                          <a:latin typeface="Cambria Math"/>
                        </a:rPr>
                        <m:t>           </m:t>
                      </m:r>
                      <m:r>
                        <a:rPr lang="en-US" altLang="en-US" sz="20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𝛀</m:t>
                      </m:r>
                      <m:r>
                        <a:rPr lang="en-US" altLang="en-US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𝝆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en-US" sz="20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𝐜𝐫𝐢𝐭</m:t>
                              </m:r>
                            </m:sub>
                          </m:sSub>
                        </m:den>
                      </m:f>
                      <m:r>
                        <a:rPr lang="en-US" altLang="en-US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en-US" sz="20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𝐍</m:t>
                              </m:r>
                            </m:sub>
                          </m:sSub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𝝆</m:t>
                          </m:r>
                        </m:num>
                        <m:den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  <m:sSup>
                            <m:sSupPr>
                              <m:ctrlP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𝑯</m:t>
                              </m:r>
                            </m:e>
                            <m:sup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en-US" sz="2000" b="1" dirty="0"/>
              </a:p>
              <a:p>
                <a:endParaRPr lang="en-US" altLang="en-US" sz="1000" b="1" dirty="0"/>
              </a:p>
              <a:p>
                <a:pPr>
                  <a:buFontTx/>
                  <a:buChar char="•"/>
                </a:pPr>
                <a:r>
                  <a:rPr lang="en-US" altLang="en-US" sz="2000" b="1" dirty="0">
                    <a:solidFill>
                      <a:srgbClr val="003399"/>
                    </a:solidFill>
                  </a:rPr>
                  <a:t> With the present-day Hubble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alt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𝟔𝟕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.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alt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𝐤𝐦</m:t>
                    </m:r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𝐬</m:t>
                        </m:r>
                      </m:e>
                      <m:sup>
                        <m:r>
                          <a:rPr lang="en-US" alt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lang="en-US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alt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𝐌𝐩</m:t>
                    </m:r>
                    <m:sSup>
                      <m:sSupPr>
                        <m:ctrlPr>
                          <a:rPr lang="en-US" alt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𝐜</m:t>
                        </m:r>
                      </m:e>
                      <m:sup>
                        <m:r>
                          <a:rPr lang="en-US" alt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en-US" sz="2000" b="1" dirty="0">
                    <a:solidFill>
                      <a:srgbClr val="003399"/>
                    </a:solidFill>
                  </a:rPr>
                  <a:t> we have</a:t>
                </a:r>
              </a:p>
              <a:p>
                <a:endParaRPr lang="en-US" altLang="en-US" sz="1000" b="1" dirty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           </m:t>
                          </m:r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𝝆</m:t>
                          </m:r>
                        </m:e>
                        <m:sub>
                          <m:r>
                            <a:rPr lang="en-US" altLang="en-US" sz="20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𝐜𝐫𝐢𝐭</m:t>
                          </m:r>
                        </m:sub>
                      </m:sSub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×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𝟏</m:t>
                      </m:r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𝟎</m:t>
                          </m:r>
                        </m:e>
                        <m:sup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𝟐𝟗</m:t>
                          </m:r>
                        </m:sup>
                      </m:sSup>
                      <m:r>
                        <a:rPr lang="en-US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𝐠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𝐜</m:t>
                      </m:r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altLang="en-US" sz="20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en-US" sz="20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𝐆𝐞𝐕</m:t>
                      </m:r>
                      <m:r>
                        <a:rPr lang="en-US" altLang="en-US" sz="20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en-US" sz="20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altLang="en-US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𝟓</m:t>
                              </m:r>
                              <m:r>
                                <a:rPr lang="en-US" altLang="en-US" sz="20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altLang="en-US" sz="20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𝐦𝐞𝐕</m:t>
                              </m:r>
                            </m:e>
                          </m:d>
                        </m:e>
                        <m:sup>
                          <m:r>
                            <a:rPr lang="en-US" altLang="en-US" sz="20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altLang="en-US" sz="2000" b="1" dirty="0">
                    <a:solidFill>
                      <a:srgbClr val="003399"/>
                    </a:solidFill>
                  </a:rPr>
                  <a:t>   Most of this in the form of “dark energy”</a:t>
                </a:r>
              </a:p>
            </p:txBody>
          </p:sp>
        </mc:Choice>
        <mc:Fallback xmlns="">
          <p:sp>
            <p:nvSpPr>
              <p:cNvPr id="13" name="Rectangle 20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791617"/>
                <a:ext cx="8928671" cy="5760800"/>
              </a:xfrm>
              <a:prstGeom prst="rect">
                <a:avLst/>
              </a:prstGeom>
              <a:blipFill>
                <a:blip r:embed="rId2"/>
                <a:stretch>
                  <a:fillRect l="-820" t="-7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104442" y="2830322"/>
            <a:ext cx="1787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critical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05632" y="3286388"/>
                <a:ext cx="3517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Planck mass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𝟐𝟐𝟏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sup>
                    </m:sSup>
                    <m:r>
                      <a:rPr lang="en-US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632" y="3286388"/>
                <a:ext cx="3517245" cy="400110"/>
              </a:xfrm>
              <a:prstGeom prst="rect">
                <a:avLst/>
              </a:prstGeom>
              <a:blipFill>
                <a:blip r:embed="rId3"/>
                <a:stretch>
                  <a:fillRect l="-1906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3384342" y="3148224"/>
            <a:ext cx="0" cy="163743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3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Generic Solutions of Friedman Equation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88032" y="1727994"/>
            <a:ext cx="1224136" cy="863997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1584176" y="1727994"/>
                <a:ext cx="1080120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4176" y="1727994"/>
                <a:ext cx="1080120" cy="86399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4032448" y="1727994"/>
            <a:ext cx="2592288" cy="863997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Dilution of radiation</a:t>
            </a:r>
          </a:p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redshift of energy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88032" y="2663990"/>
            <a:ext cx="1224136" cy="863997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1584176" y="2663990"/>
                <a:ext cx="1080120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4176" y="2663990"/>
                <a:ext cx="1080120" cy="8639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4032448" y="2663990"/>
            <a:ext cx="2592288" cy="863997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Dilution of matter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88032" y="3599987"/>
            <a:ext cx="1224136" cy="863997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Vacuum</a:t>
            </a:r>
          </a:p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17"/>
              <p:cNvSpPr>
                <a:spLocks noChangeArrowheads="1"/>
              </p:cNvSpPr>
              <p:nvPr/>
            </p:nvSpPr>
            <p:spPr bwMode="auto">
              <a:xfrm>
                <a:off x="1584176" y="3599987"/>
                <a:ext cx="1080120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𝑝</m:t>
                      </m:r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=−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𝜌</m:t>
                      </m:r>
                    </m:oMath>
                  </m:oMathPara>
                </a14:m>
                <a:endParaRPr lang="en-US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31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4176" y="3599987"/>
                <a:ext cx="1080120" cy="86399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19"/>
              <p:cNvSpPr>
                <a:spLocks noChangeArrowheads="1"/>
              </p:cNvSpPr>
              <p:nvPr/>
            </p:nvSpPr>
            <p:spPr bwMode="auto">
              <a:xfrm>
                <a:off x="6684915" y="3600007"/>
                <a:ext cx="2232248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𝑎</m:t>
                      </m:r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(</m:t>
                      </m:r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𝑡</m:t>
                      </m:r>
                      <m:r>
                        <a:rPr lang="en-US" alt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)∝</m:t>
                      </m:r>
                      <m:sSup>
                        <m:sSupPr>
                          <m:ctrlPr>
                            <a:rPr lang="en-US" altLang="en-US" sz="2000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𝑒</m:t>
                          </m:r>
                        </m:e>
                        <m:sup>
                          <m:rad>
                            <m:radPr>
                              <m:degHide m:val="on"/>
                              <m:ctrlPr>
                                <a:rPr lang="en-US" alt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US" altLang="en-US" sz="20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en-US" sz="2000" b="0" i="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Λ</m:t>
                                  </m:r>
                                </m:num>
                                <m:den>
                                  <m:r>
                                    <a:rPr lang="en-US" altLang="en-US" sz="20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 </m:t>
                          </m:r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endParaRPr lang="en-US" altLang="en-US" sz="200" b="0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000" b="0" i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Λ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=8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𝜋</m:t>
                      </m:r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N</m:t>
                          </m:r>
                        </m:sub>
                      </m:sSub>
                      <m:sSub>
                        <m:sSubPr>
                          <m:ctrlP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vac</m:t>
                          </m:r>
                        </m:sub>
                      </m:sSub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3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4915" y="3600007"/>
                <a:ext cx="2232248" cy="863997"/>
              </a:xfrm>
              <a:prstGeom prst="rect">
                <a:avLst/>
              </a:prstGeom>
              <a:blipFill rotWithShape="1">
                <a:blip r:embed="rId5"/>
                <a:stretch>
                  <a:fillRect b="-2797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4032448" y="3599987"/>
            <a:ext cx="2592288" cy="863997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Vacuum energy not</a:t>
            </a:r>
          </a:p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diluted by expansion</a:t>
            </a: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1584176" y="791997"/>
            <a:ext cx="1080120" cy="863997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Equation</a:t>
            </a:r>
          </a:p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state</a:t>
            </a: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2736304" y="791997"/>
            <a:ext cx="3888433" cy="863997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Behavior of energy-density under</a:t>
            </a:r>
          </a:p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expansion</a:t>
            </a: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6696745" y="791997"/>
            <a:ext cx="2232248" cy="863997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Evolution of</a:t>
            </a:r>
          </a:p>
          <a:p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scale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5"/>
              <p:cNvSpPr>
                <a:spLocks noChangeArrowheads="1"/>
              </p:cNvSpPr>
              <p:nvPr/>
            </p:nvSpPr>
            <p:spPr bwMode="auto">
              <a:xfrm>
                <a:off x="2736282" y="1727747"/>
                <a:ext cx="1224158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𝜌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6282" y="1727747"/>
                <a:ext cx="1224158" cy="86399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5"/>
              <p:cNvSpPr>
                <a:spLocks noChangeArrowheads="1"/>
              </p:cNvSpPr>
              <p:nvPr/>
            </p:nvSpPr>
            <p:spPr bwMode="auto">
              <a:xfrm>
                <a:off x="2736252" y="2664000"/>
                <a:ext cx="1224158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𝜌</m:t>
                      </m:r>
                      <m:r>
                        <a:rPr lang="en-US" altLang="en-US" sz="2000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6252" y="2664000"/>
                <a:ext cx="1224158" cy="863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5"/>
              <p:cNvSpPr>
                <a:spLocks noChangeArrowheads="1"/>
              </p:cNvSpPr>
              <p:nvPr/>
            </p:nvSpPr>
            <p:spPr bwMode="auto">
              <a:xfrm>
                <a:off x="2736252" y="3600130"/>
                <a:ext cx="1224158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𝜌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sz="2000" b="0" i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const</m:t>
                      </m:r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6252" y="3600130"/>
                <a:ext cx="1224158" cy="863997"/>
              </a:xfrm>
              <a:prstGeom prst="rect">
                <a:avLst/>
              </a:prstGeom>
              <a:blipFill rotWithShape="1">
                <a:blip r:embed="rId8"/>
                <a:stretch>
                  <a:fillRect r="-2463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5"/>
              <p:cNvSpPr>
                <a:spLocks noChangeArrowheads="1"/>
              </p:cNvSpPr>
              <p:nvPr/>
            </p:nvSpPr>
            <p:spPr bwMode="auto">
              <a:xfrm>
                <a:off x="6696813" y="1727747"/>
                <a:ext cx="2232179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𝑎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(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𝑡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)∝</m:t>
                      </m:r>
                      <m:sSup>
                        <m:sSupPr>
                          <m:ctrlP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alt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6813" y="1727747"/>
                <a:ext cx="2232179" cy="863997"/>
              </a:xfrm>
              <a:prstGeom prst="rect">
                <a:avLst/>
              </a:prstGeom>
              <a:blipFill rotWithShape="1">
                <a:blip r:embed="rId9"/>
                <a:stretch>
                  <a:fillRect t="-15278" r="-543" b="-2569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5"/>
              <p:cNvSpPr>
                <a:spLocks noChangeArrowheads="1"/>
              </p:cNvSpPr>
              <p:nvPr/>
            </p:nvSpPr>
            <p:spPr bwMode="auto">
              <a:xfrm>
                <a:off x="6696802" y="2663877"/>
                <a:ext cx="2232179" cy="86399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𝑎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(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𝑡</m:t>
                      </m:r>
                      <m:r>
                        <a:rPr lang="en-US" alt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/>
                        </a:rPr>
                        <m:t>)∝</m:t>
                      </m:r>
                      <m:sSup>
                        <m:sSupPr>
                          <m:ctrlP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alt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en-US" sz="20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6802" y="2663877"/>
                <a:ext cx="2232179" cy="863997"/>
              </a:xfrm>
              <a:prstGeom prst="rect">
                <a:avLst/>
              </a:prstGeom>
              <a:blipFill rotWithShape="1">
                <a:blip r:embed="rId10"/>
                <a:stretch>
                  <a:fillRect t="-15278" r="-543" b="-2569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87912" y="4608147"/>
                <a:ext cx="8629251" cy="194427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b="1">
                    <a:solidFill>
                      <a:srgbClr val="003399"/>
                    </a:solidFill>
                  </a:rPr>
                  <a:t>Energy-momentum tensor of a perfect fluid with density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𝝆</m:t>
                    </m:r>
                  </m:oMath>
                </a14:m>
                <a:r>
                  <a:rPr lang="en-US" sz="2000" b="1">
                    <a:solidFill>
                      <a:srgbClr val="003399"/>
                    </a:solidFill>
                  </a:rPr>
                  <a:t> and pressure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3399"/>
                        </a:solidFill>
                        <a:latin typeface="Cambria Math"/>
                      </a:rPr>
                      <m:t>𝒑</m:t>
                    </m:r>
                  </m:oMath>
                </a14:m>
                <a:endParaRPr lang="en-US" sz="2000" b="1">
                  <a:solidFill>
                    <a:srgbClr val="003399"/>
                  </a:solidFill>
                </a:endParaRPr>
              </a:p>
              <a:p>
                <a:endParaRPr lang="en-US" sz="1000" b="1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𝝁𝝂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𝝆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 </m:t>
                      </m:r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𝐯𝐚𝐜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𝝁𝝂</m:t>
                          </m:r>
                        </m:sup>
                      </m:sSub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𝝆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𝝁𝝂</m:t>
                          </m:r>
                        </m:sup>
                      </m:sSup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𝝆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𝝆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𝝆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>
                  <a:solidFill>
                    <a:schemeClr val="tx1"/>
                  </a:solidFill>
                </a:endParaRPr>
              </a:p>
              <a:p>
                <a:endParaRPr lang="en-US" sz="2000" b="1">
                  <a:solidFill>
                    <a:schemeClr val="tx1"/>
                  </a:solidFill>
                </a:endParaRPr>
              </a:p>
              <a:p>
                <a:endParaRPr lang="en-US" sz="20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4608147"/>
                <a:ext cx="8629251" cy="1944270"/>
              </a:xfrm>
              <a:prstGeom prst="rect">
                <a:avLst/>
              </a:prstGeom>
              <a:blipFill rotWithShape="1">
                <a:blip r:embed="rId11"/>
                <a:stretch>
                  <a:fillRect l="-706" t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84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Evolution of Cosmic Density Components</a:t>
            </a:r>
            <a:endParaRPr lang="en-US" sz="2800"/>
          </a:p>
        </p:txBody>
      </p:sp>
      <p:pic>
        <p:nvPicPr>
          <p:cNvPr id="125" name="Picture 5" descr="C:\Users\Georg Raffelt\Desktop\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575586"/>
            <a:ext cx="6121192" cy="612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6048712" y="1373032"/>
            <a:ext cx="2928913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CC0000"/>
                </a:solidFill>
                <a:latin typeface="Trebuchet MS" pitchFamily="34" charset="0"/>
              </a:rPr>
              <a:t>Assumed neutrino masses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CC0000"/>
                </a:solidFill>
                <a:latin typeface="Trebuchet MS" pitchFamily="34" charset="0"/>
              </a:rPr>
              <a:t>   m</a:t>
            </a:r>
            <a:r>
              <a:rPr lang="en-US" altLang="en-US" sz="2300" baseline="-25000">
                <a:solidFill>
                  <a:srgbClr val="CC0000"/>
                </a:solidFill>
                <a:latin typeface="Trebuchet MS" pitchFamily="34" charset="0"/>
              </a:rPr>
              <a:t>3</a:t>
            </a:r>
            <a:r>
              <a:rPr lang="en-US" altLang="en-US" sz="1900">
                <a:solidFill>
                  <a:srgbClr val="CC0000"/>
                </a:solidFill>
                <a:latin typeface="Trebuchet MS" pitchFamily="34" charset="0"/>
              </a:rPr>
              <a:t> = 50 meV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CC0000"/>
                </a:solidFill>
                <a:latin typeface="Trebuchet MS" pitchFamily="34" charset="0"/>
              </a:rPr>
              <a:t>   m</a:t>
            </a:r>
            <a:r>
              <a:rPr lang="en-US" altLang="en-US" sz="2300" baseline="-25000">
                <a:solidFill>
                  <a:srgbClr val="CC0000"/>
                </a:solidFill>
                <a:latin typeface="Trebuchet MS" pitchFamily="34" charset="0"/>
              </a:rPr>
              <a:t>2</a:t>
            </a:r>
            <a:r>
              <a:rPr lang="en-US" altLang="en-US" sz="1900">
                <a:solidFill>
                  <a:srgbClr val="CC0000"/>
                </a:solidFill>
                <a:latin typeface="Trebuchet MS" pitchFamily="34" charset="0"/>
              </a:rPr>
              <a:t> =   9 meV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CC0000"/>
                </a:solidFill>
                <a:latin typeface="Trebuchet MS" pitchFamily="34" charset="0"/>
              </a:rPr>
              <a:t>   m</a:t>
            </a:r>
            <a:r>
              <a:rPr lang="en-US" altLang="en-US" sz="2300" baseline="-25000">
                <a:solidFill>
                  <a:srgbClr val="CC0000"/>
                </a:solidFill>
                <a:latin typeface="Trebuchet MS" pitchFamily="34" charset="0"/>
              </a:rPr>
              <a:t>1</a:t>
            </a:r>
            <a:r>
              <a:rPr lang="en-US" altLang="en-US" sz="1900">
                <a:solidFill>
                  <a:srgbClr val="CC0000"/>
                </a:solidFill>
                <a:latin typeface="Trebuchet MS" pitchFamily="34" charset="0"/>
              </a:rPr>
              <a:t> =   0</a:t>
            </a:r>
          </a:p>
        </p:txBody>
      </p:sp>
      <p:sp>
        <p:nvSpPr>
          <p:cNvPr id="127" name="Rectangle 5"/>
          <p:cNvSpPr>
            <a:spLocks noChangeArrowheads="1"/>
          </p:cNvSpPr>
          <p:nvPr/>
        </p:nvSpPr>
        <p:spPr bwMode="auto">
          <a:xfrm>
            <a:off x="6048712" y="5303934"/>
            <a:ext cx="2304256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Lesgourgues &amp; Pastor</a:t>
            </a:r>
          </a:p>
          <a:p>
            <a:pPr>
              <a:defRPr/>
            </a:pPr>
            <a:r>
              <a:rPr lang="en-US" altLang="en-US"/>
              <a:t>astro-ph/0603494</a:t>
            </a: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232182" y="428004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CDM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190785" y="4280047"/>
            <a:ext cx="1021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Baryons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728112" y="2335777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Neutrinos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728112" y="1655737"/>
            <a:ext cx="1060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4751586" y="5216177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509312" y="3055649"/>
            <a:ext cx="1122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Matter</a:t>
            </a:r>
          </a:p>
          <a:p>
            <a:r>
              <a:rPr lang="en-US" sz="2000"/>
              <a:t>radiation</a:t>
            </a:r>
          </a:p>
          <a:p>
            <a:r>
              <a:rPr lang="en-US" sz="2000"/>
              <a:t>equality</a:t>
            </a:r>
          </a:p>
        </p:txBody>
      </p:sp>
      <p:cxnSp>
        <p:nvCxnSpPr>
          <p:cNvPr id="134" name="Straight Arrow Connector 133"/>
          <p:cNvCxnSpPr/>
          <p:nvPr/>
        </p:nvCxnSpPr>
        <p:spPr>
          <a:xfrm flipV="1">
            <a:off x="4061007" y="1934252"/>
            <a:ext cx="0" cy="11870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3409674"/>
            <a:ext cx="5230367" cy="303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Power Spectrum of CMB Temperature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6"/>
              <p:cNvSpPr>
                <a:spLocks noChangeArrowheads="1"/>
              </p:cNvSpPr>
              <p:nvPr/>
            </p:nvSpPr>
            <p:spPr bwMode="auto">
              <a:xfrm>
                <a:off x="143878" y="719607"/>
                <a:ext cx="3732797" cy="5654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Sky map of CMBR temperature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fluctuations</a:t>
                </a:r>
              </a:p>
              <a:p>
                <a:pPr algn="l"/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𝜃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𝜃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〈</m:t>
                          </m:r>
                          <m:r>
                            <a:rPr lang="en-US" sz="2000" i="1">
                              <a:latin typeface="Cambria Math"/>
                            </a:rPr>
                            <m:t>𝑇</m:t>
                          </m:r>
                          <m:r>
                            <a:rPr lang="en-US" sz="2000" i="1">
                              <a:latin typeface="Cambria Math"/>
                            </a:rPr>
                            <m:t>〉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endParaRPr lang="en-US" sz="100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Multipole expansion</a:t>
                </a:r>
              </a:p>
              <a:p>
                <a:endParaRPr lang="en-US" sz="100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𝜃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</a:rPr>
                            <m:t>ℓ=0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sz="2000" i="1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=−ℓ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ℓ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ℓ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ℓ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100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Angular power spectrum</a:t>
                </a:r>
              </a:p>
              <a:p>
                <a:endParaRPr lang="en-US" sz="100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   </m:t>
                          </m:r>
                          <m:r>
                            <a:rPr lang="en-US" sz="20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ℓ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i="1">
                  <a:latin typeface="Cambria Math"/>
                </a:endParaRPr>
              </a:p>
              <a:p>
                <a:endParaRPr lang="en-US" sz="1000" i="1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   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2ℓ+1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</a:rPr>
                            <m:t>𝑚</m:t>
                          </m:r>
                          <m:r>
                            <a:rPr lang="en-US" sz="2000" i="1">
                              <a:latin typeface="Cambria Math"/>
                            </a:rPr>
                            <m:t>=−ℓ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ℓ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endParaRPr lang="en-US" sz="100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Provides “acoustic peaks” and a</a:t>
                </a:r>
              </a:p>
              <a:p>
                <a:r>
                  <a:rPr lang="en-US" sz="2000">
                    <a:solidFill>
                      <a:srgbClr val="003399"/>
                    </a:solidFill>
                    <a:effectLst/>
                  </a:rPr>
                  <a:t>wealth of cosmological information</a:t>
                </a:r>
              </a:p>
            </p:txBody>
          </p:sp>
        </mc:Choice>
        <mc:Fallback xmlns="">
          <p:sp>
            <p:nvSpPr>
              <p:cNvPr id="6" name="Rectangle 10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78" y="719607"/>
                <a:ext cx="3732797" cy="5654831"/>
              </a:xfrm>
              <a:prstGeom prst="rect">
                <a:avLst/>
              </a:prstGeom>
              <a:blipFill rotWithShape="1">
                <a:blip r:embed="rId3"/>
                <a:stretch>
                  <a:fillRect l="-4248" t="-1293" r="-2124" b="-15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52" y="719137"/>
            <a:ext cx="5013273" cy="2504113"/>
          </a:xfrm>
          <a:prstGeom prst="rect">
            <a:avLst/>
          </a:prstGeom>
        </p:spPr>
      </p:pic>
      <p:sp>
        <p:nvSpPr>
          <p:cNvPr id="5" name="Rectangle 1035"/>
          <p:cNvSpPr>
            <a:spLocks noChangeArrowheads="1"/>
          </p:cNvSpPr>
          <p:nvPr/>
        </p:nvSpPr>
        <p:spPr bwMode="auto">
          <a:xfrm>
            <a:off x="8167700" y="632737"/>
            <a:ext cx="9001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r"/>
            <a:r>
              <a:rPr lang="en-US" sz="2000">
                <a:effectLst/>
              </a:rPr>
              <a:t>Planck</a:t>
            </a:r>
          </a:p>
        </p:txBody>
      </p:sp>
      <p:sp>
        <p:nvSpPr>
          <p:cNvPr id="14" name="Rectangle 1035"/>
          <p:cNvSpPr>
            <a:spLocks noChangeArrowheads="1"/>
          </p:cNvSpPr>
          <p:nvPr/>
        </p:nvSpPr>
        <p:spPr bwMode="auto">
          <a:xfrm>
            <a:off x="6912832" y="4104128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990000"/>
                </a:solidFill>
                <a:effectLst/>
              </a:rPr>
              <a:t>Acoustic Peaks</a:t>
            </a:r>
          </a:p>
        </p:txBody>
      </p:sp>
    </p:spTree>
    <p:extLst>
      <p:ext uri="{BB962C8B-B14F-4D97-AF65-F5344CB8AC3E}">
        <p14:creationId xmlns:p14="http://schemas.microsoft.com/office/powerpoint/2010/main" val="13405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Flat Universe from CMBR Angular Fluctuations</a:t>
            </a:r>
            <a:endParaRPr lang="en-US" sz="280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3" y="791617"/>
            <a:ext cx="4464620" cy="3036988"/>
          </a:xfrm>
          <a:prstGeom prst="rect">
            <a:avLst/>
          </a:prstGeom>
        </p:spPr>
      </p:pic>
      <p:sp>
        <p:nvSpPr>
          <p:cNvPr id="102" name="Rectangle 2"/>
          <p:cNvSpPr>
            <a:spLocks noChangeArrowheads="1"/>
          </p:cNvSpPr>
          <p:nvPr/>
        </p:nvSpPr>
        <p:spPr bwMode="auto">
          <a:xfrm>
            <a:off x="4752533" y="719138"/>
            <a:ext cx="4320600" cy="5689259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pic>
        <p:nvPicPr>
          <p:cNvPr id="103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88" y="1223677"/>
            <a:ext cx="4248026" cy="417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Rectangle 16"/>
          <p:cNvSpPr>
            <a:spLocks noChangeArrowheads="1"/>
          </p:cNvSpPr>
          <p:nvPr/>
        </p:nvSpPr>
        <p:spPr bwMode="auto">
          <a:xfrm>
            <a:off x="4925127" y="5399980"/>
            <a:ext cx="2376264" cy="9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>
                <a:solidFill>
                  <a:srgbClr val="FF0000"/>
                </a:solidFill>
              </a:rPr>
              <a:t> Known physical</a:t>
            </a:r>
          </a:p>
          <a:p>
            <a:pPr>
              <a:defRPr/>
            </a:pPr>
            <a:r>
              <a:rPr lang="en-US" altLang="en-US" sz="2000">
                <a:solidFill>
                  <a:srgbClr val="FF0000"/>
                </a:solidFill>
              </a:rPr>
              <a:t> size of acoustic peak</a:t>
            </a:r>
          </a:p>
          <a:p>
            <a:pPr>
              <a:defRPr/>
            </a:pPr>
            <a:r>
              <a:rPr lang="en-US" altLang="en-US" sz="2000">
                <a:solidFill>
                  <a:srgbClr val="FF0000"/>
                </a:solidFill>
              </a:rPr>
              <a:t> at decoupling (z</a:t>
            </a:r>
            <a:r>
              <a:rPr lang="en-US" altLang="en-US" sz="1600">
                <a:solidFill>
                  <a:srgbClr val="FF0000"/>
                </a:solidFill>
              </a:rPr>
              <a:t> </a:t>
            </a:r>
            <a:r>
              <a:rPr lang="en-US" altLang="en-US" sz="2000">
                <a:solidFill>
                  <a:srgbClr val="FF0000"/>
                </a:solidFill>
                <a:sym typeface="Symbol" pitchFamily="18" charset="2"/>
              </a:rPr>
              <a:t></a:t>
            </a:r>
            <a:r>
              <a:rPr lang="en-US" altLang="en-US" sz="160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en-US" sz="2000">
                <a:solidFill>
                  <a:srgbClr val="FF0000"/>
                </a:solidFill>
              </a:rPr>
              <a:t>1100)</a:t>
            </a:r>
          </a:p>
        </p:txBody>
      </p:sp>
      <p:sp>
        <p:nvSpPr>
          <p:cNvPr id="106" name="Rectangle 17"/>
          <p:cNvSpPr>
            <a:spLocks noChangeArrowheads="1"/>
          </p:cNvSpPr>
          <p:nvPr/>
        </p:nvSpPr>
        <p:spPr bwMode="auto">
          <a:xfrm>
            <a:off x="7632849" y="5399980"/>
            <a:ext cx="1368152" cy="9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>
                <a:solidFill>
                  <a:srgbClr val="FF0000"/>
                </a:solidFill>
              </a:rPr>
              <a:t>Measured</a:t>
            </a:r>
          </a:p>
          <a:p>
            <a:pPr>
              <a:defRPr/>
            </a:pPr>
            <a:r>
              <a:rPr lang="en-US" altLang="en-US" sz="2000">
                <a:solidFill>
                  <a:srgbClr val="FF0000"/>
                </a:solidFill>
              </a:rPr>
              <a:t>angular size</a:t>
            </a:r>
          </a:p>
          <a:p>
            <a:pPr>
              <a:defRPr/>
            </a:pPr>
            <a:r>
              <a:rPr lang="en-US" altLang="en-US" sz="2000">
                <a:solidFill>
                  <a:srgbClr val="FF0000"/>
                </a:solidFill>
              </a:rPr>
              <a:t>today (z</a:t>
            </a:r>
            <a:r>
              <a:rPr lang="en-US" altLang="en-US" sz="1600">
                <a:solidFill>
                  <a:srgbClr val="FF0000"/>
                </a:solidFill>
              </a:rPr>
              <a:t> </a:t>
            </a:r>
            <a:r>
              <a:rPr lang="en-US" altLang="en-US" sz="2000">
                <a:solidFill>
                  <a:srgbClr val="FF0000"/>
                </a:solidFill>
                <a:sym typeface="Symbol" pitchFamily="18" charset="2"/>
              </a:rPr>
              <a:t>=</a:t>
            </a:r>
            <a:r>
              <a:rPr lang="en-US" altLang="en-US" sz="160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en-US" sz="2000">
                <a:solidFill>
                  <a:srgbClr val="FF0000"/>
                </a:solidFill>
              </a:rPr>
              <a:t>0)</a:t>
            </a:r>
          </a:p>
        </p:txBody>
      </p:sp>
      <p:sp>
        <p:nvSpPr>
          <p:cNvPr id="107" name="Rectangle 18"/>
          <p:cNvSpPr>
            <a:spLocks noChangeArrowheads="1"/>
          </p:cNvSpPr>
          <p:nvPr/>
        </p:nvSpPr>
        <p:spPr bwMode="auto">
          <a:xfrm>
            <a:off x="5112568" y="1511429"/>
            <a:ext cx="1656243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/>
              <a:t>flat (Euclidean)</a:t>
            </a:r>
          </a:p>
        </p:txBody>
      </p:sp>
      <p:sp>
        <p:nvSpPr>
          <p:cNvPr id="108" name="Rectangle 19"/>
          <p:cNvSpPr>
            <a:spLocks noChangeArrowheads="1"/>
          </p:cNvSpPr>
          <p:nvPr/>
        </p:nvSpPr>
        <p:spPr bwMode="auto">
          <a:xfrm>
            <a:off x="5112568" y="2852671"/>
            <a:ext cx="3430789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/>
              <a:t>negative curvature</a:t>
            </a:r>
          </a:p>
        </p:txBody>
      </p:sp>
      <p:sp>
        <p:nvSpPr>
          <p:cNvPr id="109" name="Rectangle 20"/>
          <p:cNvSpPr>
            <a:spLocks noChangeArrowheads="1"/>
          </p:cNvSpPr>
          <p:nvPr/>
        </p:nvSpPr>
        <p:spPr bwMode="auto">
          <a:xfrm>
            <a:off x="5112568" y="4157666"/>
            <a:ext cx="3430789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altLang="en-US" sz="2000"/>
              <a:t>positive curvature</a:t>
            </a:r>
          </a:p>
        </p:txBody>
      </p:sp>
      <p:sp>
        <p:nvSpPr>
          <p:cNvPr id="111" name="Rectangle 15"/>
          <p:cNvSpPr>
            <a:spLocks noChangeArrowheads="1"/>
          </p:cNvSpPr>
          <p:nvPr/>
        </p:nvSpPr>
        <p:spPr bwMode="auto">
          <a:xfrm>
            <a:off x="4824537" y="791699"/>
            <a:ext cx="4176464" cy="575998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altLang="en-US" sz="2000" b="1"/>
              <a:t>Triangulation with acoustic peak</a:t>
            </a:r>
          </a:p>
        </p:txBody>
      </p:sp>
      <p:grpSp>
        <p:nvGrpSpPr>
          <p:cNvPr id="115" name="Group 10"/>
          <p:cNvGrpSpPr>
            <a:grpSpLocks/>
          </p:cNvGrpSpPr>
          <p:nvPr/>
        </p:nvGrpSpPr>
        <p:grpSpPr bwMode="auto">
          <a:xfrm>
            <a:off x="1541676" y="1535543"/>
            <a:ext cx="685576" cy="2771989"/>
            <a:chOff x="1632" y="792"/>
            <a:chExt cx="457" cy="1848"/>
          </a:xfrm>
        </p:grpSpPr>
        <p:sp>
          <p:nvSpPr>
            <p:cNvPr id="116" name="Line 11"/>
            <p:cNvSpPr>
              <a:spLocks noChangeShapeType="1"/>
            </p:cNvSpPr>
            <p:nvPr/>
          </p:nvSpPr>
          <p:spPr bwMode="auto">
            <a:xfrm>
              <a:off x="1632" y="2640"/>
              <a:ext cx="45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12"/>
            <p:cNvSpPr>
              <a:spLocks noChangeShapeType="1"/>
            </p:cNvSpPr>
            <p:nvPr/>
          </p:nvSpPr>
          <p:spPr bwMode="auto">
            <a:xfrm>
              <a:off x="1872" y="792"/>
              <a:ext cx="0" cy="18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2281" y="4416541"/>
                <a:ext cx="4642361" cy="1343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tot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0.963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−0.049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+0.043</m:t>
                        </m:r>
                      </m:sup>
                    </m:sSubSup>
                  </m:oMath>
                </a14:m>
                <a:r>
                  <a:rPr lang="en-US" sz="2000" b="0">
                    <a:solidFill>
                      <a:srgbClr val="C00000"/>
                    </a:solidFill>
                  </a:rPr>
                  <a:t>      (CMB alone)</a:t>
                </a:r>
              </a:p>
              <a:p>
                <a:endParaRPr lang="en-US" sz="1000" b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/>
                          </a:rPr>
                          <m:t>tot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0.9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995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−0.0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066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+0.0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065</m:t>
                        </m:r>
                      </m:sup>
                    </m:sSubSup>
                  </m:oMath>
                </a14:m>
                <a:r>
                  <a:rPr lang="en-US" sz="2000">
                    <a:solidFill>
                      <a:srgbClr val="C00000"/>
                    </a:solidFill>
                  </a:rPr>
                  <a:t>  (All data)</a:t>
                </a:r>
              </a:p>
              <a:p>
                <a:endParaRPr lang="en-US" sz="1000"/>
              </a:p>
              <a:p>
                <a:r>
                  <a:rPr lang="en-US" sz="2000"/>
                  <a:t>(95% ranges from Planck, arXiv:1303.5076)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1" y="4416541"/>
                <a:ext cx="4642361" cy="1343766"/>
              </a:xfrm>
              <a:prstGeom prst="rect">
                <a:avLst/>
              </a:prstGeom>
              <a:blipFill rotWithShape="1">
                <a:blip r:embed="rId4"/>
                <a:stretch>
                  <a:fillRect l="-1445" t="-1357" r="-526" b="-6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5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3411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351174" y="3492748"/>
            <a:ext cx="8496945" cy="2736749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4" name="Rectangle 1159"/>
          <p:cNvSpPr>
            <a:spLocks noChangeArrowheads="1"/>
          </p:cNvSpPr>
          <p:nvPr/>
        </p:nvSpPr>
        <p:spPr bwMode="auto">
          <a:xfrm>
            <a:off x="359922" y="5040207"/>
            <a:ext cx="2295635" cy="431998"/>
          </a:xfrm>
          <a:prstGeom prst="rect">
            <a:avLst/>
          </a:prstGeom>
          <a:pattFill prst="pct20">
            <a:fgClr>
              <a:srgbClr val="CC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400">
                <a:solidFill>
                  <a:schemeClr val="bg1"/>
                </a:solidFill>
              </a:rPr>
              <a:t>     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Mass-Energy-Inventory of the Universe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360040" y="863627"/>
            <a:ext cx="8496623" cy="2447991"/>
            <a:chOff x="360040" y="791997"/>
            <a:chExt cx="8496623" cy="2447991"/>
          </a:xfrm>
        </p:grpSpPr>
        <p:sp>
          <p:nvSpPr>
            <p:cNvPr id="51" name="Rectangle 1081"/>
            <p:cNvSpPr>
              <a:spLocks noChangeArrowheads="1"/>
            </p:cNvSpPr>
            <p:nvPr/>
          </p:nvSpPr>
          <p:spPr bwMode="auto">
            <a:xfrm>
              <a:off x="360040" y="791997"/>
              <a:ext cx="8496623" cy="244799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accent2"/>
                </a:solidFill>
                <a:latin typeface="+mj-lt"/>
              </a:endParaRPr>
            </a:p>
          </p:txBody>
        </p:sp>
        <p:grpSp>
          <p:nvGrpSpPr>
            <p:cNvPr id="52" name="Group 1082"/>
            <p:cNvGrpSpPr>
              <a:grpSpLocks/>
            </p:cNvGrpSpPr>
            <p:nvPr/>
          </p:nvGrpSpPr>
          <p:grpSpPr bwMode="auto">
            <a:xfrm>
              <a:off x="792088" y="1087496"/>
              <a:ext cx="7704565" cy="794997"/>
              <a:chOff x="528" y="725"/>
              <a:chExt cx="5136" cy="530"/>
            </a:xfrm>
          </p:grpSpPr>
          <p:sp>
            <p:nvSpPr>
              <p:cNvPr id="53" name="Text Box 1083"/>
              <p:cNvSpPr txBox="1">
                <a:spLocks noChangeArrowheads="1"/>
              </p:cNvSpPr>
              <p:nvPr/>
            </p:nvSpPr>
            <p:spPr bwMode="auto">
              <a:xfrm>
                <a:off x="854" y="764"/>
                <a:ext cx="595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404040"/>
                    </a:solidFill>
                    <a:latin typeface="+mj-lt"/>
                  </a:rPr>
                  <a:t>10</a:t>
                </a:r>
                <a:r>
                  <a:rPr lang="en-US" sz="2800" baseline="30000">
                    <a:solidFill>
                      <a:srgbClr val="404040"/>
                    </a:solidFill>
                    <a:latin typeface="Symbol" pitchFamily="18" charset="2"/>
                  </a:rPr>
                  <a:t>-</a:t>
                </a:r>
                <a:r>
                  <a:rPr lang="en-US" sz="2800" baseline="30000">
                    <a:solidFill>
                      <a:srgbClr val="404040"/>
                    </a:solidFill>
                    <a:latin typeface="+mj-lt"/>
                  </a:rPr>
                  <a:t>3</a:t>
                </a:r>
                <a:endParaRPr lang="de-DE" sz="2800" baseline="30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54" name="Text Box 1084"/>
              <p:cNvSpPr txBox="1">
                <a:spLocks noChangeArrowheads="1"/>
              </p:cNvSpPr>
              <p:nvPr/>
            </p:nvSpPr>
            <p:spPr bwMode="auto">
              <a:xfrm>
                <a:off x="2150" y="764"/>
                <a:ext cx="595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404040"/>
                    </a:solidFill>
                    <a:latin typeface="+mj-lt"/>
                  </a:rPr>
                  <a:t>10</a:t>
                </a:r>
                <a:r>
                  <a:rPr lang="en-US" sz="2800" baseline="30000">
                    <a:solidFill>
                      <a:srgbClr val="404040"/>
                    </a:solidFill>
                    <a:latin typeface="Symbol" pitchFamily="18" charset="2"/>
                  </a:rPr>
                  <a:t>-</a:t>
                </a:r>
                <a:r>
                  <a:rPr lang="en-US" sz="2800" baseline="30000">
                    <a:solidFill>
                      <a:srgbClr val="404040"/>
                    </a:solidFill>
                    <a:latin typeface="+mj-lt"/>
                  </a:rPr>
                  <a:t>2</a:t>
                </a:r>
                <a:endParaRPr lang="de-DE" sz="2800" baseline="30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55" name="Text Box 1085"/>
              <p:cNvSpPr txBox="1">
                <a:spLocks noChangeArrowheads="1"/>
              </p:cNvSpPr>
              <p:nvPr/>
            </p:nvSpPr>
            <p:spPr bwMode="auto">
              <a:xfrm>
                <a:off x="3446" y="764"/>
                <a:ext cx="595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404040"/>
                    </a:solidFill>
                    <a:latin typeface="+mj-lt"/>
                  </a:rPr>
                  <a:t>10</a:t>
                </a:r>
                <a:r>
                  <a:rPr lang="en-US" sz="2800" baseline="30000">
                    <a:solidFill>
                      <a:srgbClr val="404040"/>
                    </a:solidFill>
                    <a:latin typeface="Symbol" pitchFamily="18" charset="2"/>
                  </a:rPr>
                  <a:t>-</a:t>
                </a:r>
                <a:r>
                  <a:rPr lang="en-US" sz="2800" baseline="30000">
                    <a:solidFill>
                      <a:srgbClr val="404040"/>
                    </a:solidFill>
                    <a:latin typeface="+mj-lt"/>
                  </a:rPr>
                  <a:t>1</a:t>
                </a:r>
                <a:endParaRPr lang="de-DE" sz="2800" baseline="30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56" name="Text Box 1086"/>
              <p:cNvSpPr txBox="1">
                <a:spLocks noChangeArrowheads="1"/>
              </p:cNvSpPr>
              <p:nvPr/>
            </p:nvSpPr>
            <p:spPr bwMode="auto">
              <a:xfrm>
                <a:off x="4937" y="764"/>
                <a:ext cx="205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404040"/>
                    </a:solidFill>
                    <a:latin typeface="+mj-lt"/>
                  </a:rPr>
                  <a:t>1</a:t>
                </a:r>
                <a:endParaRPr lang="de-DE" baseline="30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57" name="Text Box 1087"/>
              <p:cNvSpPr txBox="1">
                <a:spLocks noChangeArrowheads="1"/>
              </p:cNvSpPr>
              <p:nvPr/>
            </p:nvSpPr>
            <p:spPr bwMode="auto">
              <a:xfrm>
                <a:off x="5184" y="725"/>
                <a:ext cx="391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404040"/>
                    </a:solidFill>
                    <a:latin typeface="Symbol" pitchFamily="18" charset="2"/>
                  </a:rPr>
                  <a:t>W</a:t>
                </a:r>
                <a:endParaRPr lang="de-DE" baseline="-25000">
                  <a:solidFill>
                    <a:srgbClr val="404040"/>
                  </a:solidFill>
                  <a:latin typeface="Symbol" pitchFamily="18" charset="2"/>
                </a:endParaRPr>
              </a:p>
            </p:txBody>
          </p:sp>
          <p:grpSp>
            <p:nvGrpSpPr>
              <p:cNvPr id="58" name="Group 1088"/>
              <p:cNvGrpSpPr>
                <a:grpSpLocks/>
              </p:cNvGrpSpPr>
              <p:nvPr/>
            </p:nvGrpSpPr>
            <p:grpSpPr bwMode="auto">
              <a:xfrm>
                <a:off x="3744" y="1056"/>
                <a:ext cx="1296" cy="199"/>
                <a:chOff x="2880" y="3360"/>
                <a:chExt cx="2400" cy="240"/>
              </a:xfrm>
            </p:grpSpPr>
            <p:sp>
              <p:nvSpPr>
                <p:cNvPr id="95" name="Line 1089"/>
                <p:cNvSpPr>
                  <a:spLocks noChangeShapeType="1"/>
                </p:cNvSpPr>
                <p:nvPr/>
              </p:nvSpPr>
              <p:spPr bwMode="auto">
                <a:xfrm>
                  <a:off x="2880" y="3360"/>
                  <a:ext cx="24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6" name="Line 1090"/>
                <p:cNvSpPr>
                  <a:spLocks noChangeShapeType="1"/>
                </p:cNvSpPr>
                <p:nvPr/>
              </p:nvSpPr>
              <p:spPr bwMode="auto">
                <a:xfrm>
                  <a:off x="2880" y="336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7" name="Line 1091"/>
                <p:cNvSpPr>
                  <a:spLocks noChangeShapeType="1"/>
                </p:cNvSpPr>
                <p:nvPr/>
              </p:nvSpPr>
              <p:spPr bwMode="auto">
                <a:xfrm>
                  <a:off x="5280" y="336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8" name="Line 1092"/>
                <p:cNvSpPr>
                  <a:spLocks noChangeShapeType="1"/>
                </p:cNvSpPr>
                <p:nvPr/>
              </p:nvSpPr>
              <p:spPr bwMode="auto">
                <a:xfrm>
                  <a:off x="3603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9" name="Line 1093"/>
                <p:cNvSpPr>
                  <a:spLocks noChangeShapeType="1"/>
                </p:cNvSpPr>
                <p:nvPr/>
              </p:nvSpPr>
              <p:spPr bwMode="auto">
                <a:xfrm>
                  <a:off x="4025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100" name="Line 1094"/>
                <p:cNvSpPr>
                  <a:spLocks noChangeShapeType="1"/>
                </p:cNvSpPr>
                <p:nvPr/>
              </p:nvSpPr>
              <p:spPr bwMode="auto">
                <a:xfrm>
                  <a:off x="4325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101" name="Line 1095"/>
                <p:cNvSpPr>
                  <a:spLocks noChangeShapeType="1"/>
                </p:cNvSpPr>
                <p:nvPr/>
              </p:nvSpPr>
              <p:spPr bwMode="auto">
                <a:xfrm>
                  <a:off x="4558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102" name="Line 1096"/>
                <p:cNvSpPr>
                  <a:spLocks noChangeShapeType="1"/>
                </p:cNvSpPr>
                <p:nvPr/>
              </p:nvSpPr>
              <p:spPr bwMode="auto">
                <a:xfrm>
                  <a:off x="4748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103" name="Line 1097"/>
                <p:cNvSpPr>
                  <a:spLocks noChangeShapeType="1"/>
                </p:cNvSpPr>
                <p:nvPr/>
              </p:nvSpPr>
              <p:spPr bwMode="auto">
                <a:xfrm>
                  <a:off x="5046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104" name="Line 1098"/>
                <p:cNvSpPr>
                  <a:spLocks noChangeShapeType="1"/>
                </p:cNvSpPr>
                <p:nvPr/>
              </p:nvSpPr>
              <p:spPr bwMode="auto">
                <a:xfrm>
                  <a:off x="5169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105" name="Line 1099"/>
                <p:cNvSpPr>
                  <a:spLocks noChangeShapeType="1"/>
                </p:cNvSpPr>
                <p:nvPr/>
              </p:nvSpPr>
              <p:spPr bwMode="auto">
                <a:xfrm>
                  <a:off x="4907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9" name="Line 1100"/>
              <p:cNvSpPr>
                <a:spLocks noChangeShapeType="1"/>
              </p:cNvSpPr>
              <p:nvPr/>
            </p:nvSpPr>
            <p:spPr bwMode="auto">
              <a:xfrm>
                <a:off x="5040" y="10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grpSp>
            <p:nvGrpSpPr>
              <p:cNvPr id="60" name="Group 1101"/>
              <p:cNvGrpSpPr>
                <a:grpSpLocks/>
              </p:cNvGrpSpPr>
              <p:nvPr/>
            </p:nvGrpSpPr>
            <p:grpSpPr bwMode="auto">
              <a:xfrm>
                <a:off x="2448" y="1056"/>
                <a:ext cx="1296" cy="199"/>
                <a:chOff x="2880" y="3360"/>
                <a:chExt cx="2400" cy="240"/>
              </a:xfrm>
            </p:grpSpPr>
            <p:sp>
              <p:nvSpPr>
                <p:cNvPr id="84" name="Line 1102"/>
                <p:cNvSpPr>
                  <a:spLocks noChangeShapeType="1"/>
                </p:cNvSpPr>
                <p:nvPr/>
              </p:nvSpPr>
              <p:spPr bwMode="auto">
                <a:xfrm>
                  <a:off x="2880" y="3360"/>
                  <a:ext cx="24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5" name="Line 1103"/>
                <p:cNvSpPr>
                  <a:spLocks noChangeShapeType="1"/>
                </p:cNvSpPr>
                <p:nvPr/>
              </p:nvSpPr>
              <p:spPr bwMode="auto">
                <a:xfrm>
                  <a:off x="2880" y="336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6" name="Line 1104"/>
                <p:cNvSpPr>
                  <a:spLocks noChangeShapeType="1"/>
                </p:cNvSpPr>
                <p:nvPr/>
              </p:nvSpPr>
              <p:spPr bwMode="auto">
                <a:xfrm>
                  <a:off x="5280" y="336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7" name="Line 1105"/>
                <p:cNvSpPr>
                  <a:spLocks noChangeShapeType="1"/>
                </p:cNvSpPr>
                <p:nvPr/>
              </p:nvSpPr>
              <p:spPr bwMode="auto">
                <a:xfrm>
                  <a:off x="3603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8" name="Line 1106"/>
                <p:cNvSpPr>
                  <a:spLocks noChangeShapeType="1"/>
                </p:cNvSpPr>
                <p:nvPr/>
              </p:nvSpPr>
              <p:spPr bwMode="auto">
                <a:xfrm>
                  <a:off x="4025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9" name="Line 1107"/>
                <p:cNvSpPr>
                  <a:spLocks noChangeShapeType="1"/>
                </p:cNvSpPr>
                <p:nvPr/>
              </p:nvSpPr>
              <p:spPr bwMode="auto">
                <a:xfrm>
                  <a:off x="4325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0" name="Line 1108"/>
                <p:cNvSpPr>
                  <a:spLocks noChangeShapeType="1"/>
                </p:cNvSpPr>
                <p:nvPr/>
              </p:nvSpPr>
              <p:spPr bwMode="auto">
                <a:xfrm>
                  <a:off x="4558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1" name="Line 1109"/>
                <p:cNvSpPr>
                  <a:spLocks noChangeShapeType="1"/>
                </p:cNvSpPr>
                <p:nvPr/>
              </p:nvSpPr>
              <p:spPr bwMode="auto">
                <a:xfrm>
                  <a:off x="4748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2" name="Line 1110"/>
                <p:cNvSpPr>
                  <a:spLocks noChangeShapeType="1"/>
                </p:cNvSpPr>
                <p:nvPr/>
              </p:nvSpPr>
              <p:spPr bwMode="auto">
                <a:xfrm>
                  <a:off x="5046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3" name="Line 1111"/>
                <p:cNvSpPr>
                  <a:spLocks noChangeShapeType="1"/>
                </p:cNvSpPr>
                <p:nvPr/>
              </p:nvSpPr>
              <p:spPr bwMode="auto">
                <a:xfrm>
                  <a:off x="5169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4" name="Line 1112"/>
                <p:cNvSpPr>
                  <a:spLocks noChangeShapeType="1"/>
                </p:cNvSpPr>
                <p:nvPr/>
              </p:nvSpPr>
              <p:spPr bwMode="auto">
                <a:xfrm>
                  <a:off x="4907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61" name="Group 1113"/>
              <p:cNvGrpSpPr>
                <a:grpSpLocks/>
              </p:cNvGrpSpPr>
              <p:nvPr/>
            </p:nvGrpSpPr>
            <p:grpSpPr bwMode="auto">
              <a:xfrm>
                <a:off x="1152" y="1056"/>
                <a:ext cx="1296" cy="199"/>
                <a:chOff x="2880" y="3360"/>
                <a:chExt cx="2400" cy="240"/>
              </a:xfrm>
            </p:grpSpPr>
            <p:sp>
              <p:nvSpPr>
                <p:cNvPr id="73" name="Line 1114"/>
                <p:cNvSpPr>
                  <a:spLocks noChangeShapeType="1"/>
                </p:cNvSpPr>
                <p:nvPr/>
              </p:nvSpPr>
              <p:spPr bwMode="auto">
                <a:xfrm>
                  <a:off x="2880" y="3361"/>
                  <a:ext cx="24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4" name="Line 1115"/>
                <p:cNvSpPr>
                  <a:spLocks noChangeShapeType="1"/>
                </p:cNvSpPr>
                <p:nvPr/>
              </p:nvSpPr>
              <p:spPr bwMode="auto">
                <a:xfrm>
                  <a:off x="2880" y="336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5" name="Line 1116"/>
                <p:cNvSpPr>
                  <a:spLocks noChangeShapeType="1"/>
                </p:cNvSpPr>
                <p:nvPr/>
              </p:nvSpPr>
              <p:spPr bwMode="auto">
                <a:xfrm>
                  <a:off x="5280" y="336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6" name="Line 1117"/>
                <p:cNvSpPr>
                  <a:spLocks noChangeShapeType="1"/>
                </p:cNvSpPr>
                <p:nvPr/>
              </p:nvSpPr>
              <p:spPr bwMode="auto">
                <a:xfrm>
                  <a:off x="3603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7" name="Line 1118"/>
                <p:cNvSpPr>
                  <a:spLocks noChangeShapeType="1"/>
                </p:cNvSpPr>
                <p:nvPr/>
              </p:nvSpPr>
              <p:spPr bwMode="auto">
                <a:xfrm>
                  <a:off x="4025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8" name="Line 1119"/>
                <p:cNvSpPr>
                  <a:spLocks noChangeShapeType="1"/>
                </p:cNvSpPr>
                <p:nvPr/>
              </p:nvSpPr>
              <p:spPr bwMode="auto">
                <a:xfrm>
                  <a:off x="4325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Line 1120"/>
                <p:cNvSpPr>
                  <a:spLocks noChangeShapeType="1"/>
                </p:cNvSpPr>
                <p:nvPr/>
              </p:nvSpPr>
              <p:spPr bwMode="auto">
                <a:xfrm>
                  <a:off x="4558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0" name="Line 1121"/>
                <p:cNvSpPr>
                  <a:spLocks noChangeShapeType="1"/>
                </p:cNvSpPr>
                <p:nvPr/>
              </p:nvSpPr>
              <p:spPr bwMode="auto">
                <a:xfrm>
                  <a:off x="4748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1" name="Line 1122"/>
                <p:cNvSpPr>
                  <a:spLocks noChangeShapeType="1"/>
                </p:cNvSpPr>
                <p:nvPr/>
              </p:nvSpPr>
              <p:spPr bwMode="auto">
                <a:xfrm>
                  <a:off x="5046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2" name="Line 1123"/>
                <p:cNvSpPr>
                  <a:spLocks noChangeShapeType="1"/>
                </p:cNvSpPr>
                <p:nvPr/>
              </p:nvSpPr>
              <p:spPr bwMode="auto">
                <a:xfrm>
                  <a:off x="5169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83" name="Line 1124"/>
                <p:cNvSpPr>
                  <a:spLocks noChangeShapeType="1"/>
                </p:cNvSpPr>
                <p:nvPr/>
              </p:nvSpPr>
              <p:spPr bwMode="auto">
                <a:xfrm>
                  <a:off x="4907" y="33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62" name="Group 1125"/>
              <p:cNvGrpSpPr>
                <a:grpSpLocks/>
              </p:cNvGrpSpPr>
              <p:nvPr/>
            </p:nvGrpSpPr>
            <p:grpSpPr bwMode="auto">
              <a:xfrm>
                <a:off x="528" y="1056"/>
                <a:ext cx="624" cy="199"/>
                <a:chOff x="432" y="912"/>
                <a:chExt cx="624" cy="199"/>
              </a:xfrm>
            </p:grpSpPr>
            <p:sp>
              <p:nvSpPr>
                <p:cNvPr id="66" name="Line 1126"/>
                <p:cNvSpPr>
                  <a:spLocks noChangeShapeType="1"/>
                </p:cNvSpPr>
                <p:nvPr/>
              </p:nvSpPr>
              <p:spPr bwMode="auto">
                <a:xfrm>
                  <a:off x="432" y="912"/>
                  <a:ext cx="62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67" name="Line 1127"/>
                <p:cNvSpPr>
                  <a:spLocks noChangeShapeType="1"/>
                </p:cNvSpPr>
                <p:nvPr/>
              </p:nvSpPr>
              <p:spPr bwMode="auto">
                <a:xfrm>
                  <a:off x="1056" y="912"/>
                  <a:ext cx="0" cy="19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68" name="Line 1128"/>
                <p:cNvSpPr>
                  <a:spLocks noChangeShapeType="1"/>
                </p:cNvSpPr>
                <p:nvPr/>
              </p:nvSpPr>
              <p:spPr bwMode="auto">
                <a:xfrm>
                  <a:off x="666" y="912"/>
                  <a:ext cx="0" cy="1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69" name="Line 1129"/>
                <p:cNvSpPr>
                  <a:spLocks noChangeShapeType="1"/>
                </p:cNvSpPr>
                <p:nvPr/>
              </p:nvSpPr>
              <p:spPr bwMode="auto">
                <a:xfrm>
                  <a:off x="769" y="912"/>
                  <a:ext cx="0" cy="1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0" name="Line 1130"/>
                <p:cNvSpPr>
                  <a:spLocks noChangeShapeType="1"/>
                </p:cNvSpPr>
                <p:nvPr/>
              </p:nvSpPr>
              <p:spPr bwMode="auto">
                <a:xfrm>
                  <a:off x="930" y="912"/>
                  <a:ext cx="0" cy="1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1" name="Line 1131"/>
                <p:cNvSpPr>
                  <a:spLocks noChangeShapeType="1"/>
                </p:cNvSpPr>
                <p:nvPr/>
              </p:nvSpPr>
              <p:spPr bwMode="auto">
                <a:xfrm>
                  <a:off x="996" y="912"/>
                  <a:ext cx="0" cy="1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2" name="Line 1132"/>
                <p:cNvSpPr>
                  <a:spLocks noChangeShapeType="1"/>
                </p:cNvSpPr>
                <p:nvPr/>
              </p:nvSpPr>
              <p:spPr bwMode="auto">
                <a:xfrm>
                  <a:off x="855" y="912"/>
                  <a:ext cx="0" cy="1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63" name="Line 1133"/>
              <p:cNvSpPr>
                <a:spLocks noChangeShapeType="1"/>
              </p:cNvSpPr>
              <p:nvPr/>
            </p:nvSpPr>
            <p:spPr bwMode="auto">
              <a:xfrm>
                <a:off x="5040" y="1056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4" name="Line 1134"/>
              <p:cNvSpPr>
                <a:spLocks noChangeShapeType="1"/>
              </p:cNvSpPr>
              <p:nvPr/>
            </p:nvSpPr>
            <p:spPr bwMode="auto">
              <a:xfrm>
                <a:off x="5040" y="1056"/>
                <a:ext cx="0" cy="19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5" name="Line 1135"/>
              <p:cNvSpPr>
                <a:spLocks noChangeShapeType="1"/>
              </p:cNvSpPr>
              <p:nvPr/>
            </p:nvSpPr>
            <p:spPr bwMode="auto">
              <a:xfrm>
                <a:off x="5430" y="1056"/>
                <a:ext cx="0" cy="1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07" name="Rectangle 1138"/>
            <p:cNvSpPr>
              <a:spLocks noChangeArrowheads="1"/>
            </p:cNvSpPr>
            <p:nvPr/>
          </p:nvSpPr>
          <p:spPr bwMode="auto">
            <a:xfrm>
              <a:off x="2448272" y="2015993"/>
              <a:ext cx="1188087" cy="431998"/>
            </a:xfrm>
            <a:prstGeom prst="rect">
              <a:avLst/>
            </a:prstGeom>
            <a:solidFill>
              <a:srgbClr val="CC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8" name="Text Box 1139"/>
            <p:cNvSpPr txBox="1">
              <a:spLocks noChangeArrowheads="1"/>
            </p:cNvSpPr>
            <p:nvPr/>
          </p:nvSpPr>
          <p:spPr bwMode="auto">
            <a:xfrm>
              <a:off x="1080120" y="2015993"/>
              <a:ext cx="1296095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>
                  <a:solidFill>
                    <a:srgbClr val="808000"/>
                  </a:solidFill>
                  <a:latin typeface="+mj-lt"/>
                </a:rPr>
                <a:t>Luminous</a:t>
              </a:r>
              <a:endParaRPr lang="de-DE">
                <a:solidFill>
                  <a:srgbClr val="808000"/>
                </a:solidFill>
                <a:latin typeface="+mj-lt"/>
              </a:endParaRPr>
            </a:p>
          </p:txBody>
        </p:sp>
        <p:sp>
          <p:nvSpPr>
            <p:cNvPr id="109" name="Text Box 1141"/>
            <p:cNvSpPr txBox="1">
              <a:spLocks noChangeArrowheads="1"/>
            </p:cNvSpPr>
            <p:nvPr/>
          </p:nvSpPr>
          <p:spPr bwMode="auto">
            <a:xfrm>
              <a:off x="7576287" y="2015993"/>
              <a:ext cx="936069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+mj-lt"/>
                </a:rPr>
                <a:t>Total</a:t>
              </a:r>
              <a:endParaRPr lang="de-DE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0" name="Rectangle 1142"/>
            <p:cNvSpPr>
              <a:spLocks noChangeArrowheads="1"/>
            </p:cNvSpPr>
            <p:nvPr/>
          </p:nvSpPr>
          <p:spPr bwMode="auto">
            <a:xfrm>
              <a:off x="7523133" y="2015993"/>
              <a:ext cx="72005" cy="43199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1" name="Rectangle 1143"/>
            <p:cNvSpPr>
              <a:spLocks noChangeArrowheads="1"/>
            </p:cNvSpPr>
            <p:nvPr/>
          </p:nvSpPr>
          <p:spPr bwMode="auto">
            <a:xfrm>
              <a:off x="5002443" y="2016000"/>
              <a:ext cx="72005" cy="431998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2" name="Text Box 1144"/>
            <p:cNvSpPr txBox="1">
              <a:spLocks noChangeArrowheads="1"/>
            </p:cNvSpPr>
            <p:nvPr/>
          </p:nvSpPr>
          <p:spPr bwMode="auto">
            <a:xfrm>
              <a:off x="5042691" y="2015993"/>
              <a:ext cx="1257092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olidFill>
                    <a:srgbClr val="FF9933"/>
                  </a:solidFill>
                  <a:latin typeface="+mj-lt"/>
                </a:rPr>
                <a:t>Baryons</a:t>
              </a:r>
              <a:endParaRPr lang="de-DE" b="0">
                <a:solidFill>
                  <a:srgbClr val="FF9933"/>
                </a:solidFill>
                <a:latin typeface="+mj-lt"/>
              </a:endParaRPr>
            </a:p>
          </p:txBody>
        </p:sp>
        <p:sp>
          <p:nvSpPr>
            <p:cNvPr id="113" name="Rectangle 1145"/>
            <p:cNvSpPr>
              <a:spLocks noChangeArrowheads="1"/>
            </p:cNvSpPr>
            <p:nvPr/>
          </p:nvSpPr>
          <p:spPr bwMode="auto">
            <a:xfrm>
              <a:off x="7235101" y="2591991"/>
              <a:ext cx="72005" cy="431998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4" name="Text Box 1146"/>
            <p:cNvSpPr txBox="1">
              <a:spLocks noChangeArrowheads="1"/>
            </p:cNvSpPr>
            <p:nvPr/>
          </p:nvSpPr>
          <p:spPr bwMode="auto">
            <a:xfrm>
              <a:off x="7359819" y="2591991"/>
              <a:ext cx="41703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 typeface="Symbol" pitchFamily="18" charset="2"/>
                <a:buNone/>
              </a:pPr>
              <a:r>
                <a:rPr lang="en-US">
                  <a:solidFill>
                    <a:srgbClr val="008000"/>
                  </a:solidFill>
                  <a:latin typeface="Symbol" pitchFamily="18" charset="2"/>
                </a:rPr>
                <a:t>L</a:t>
              </a:r>
              <a:endParaRPr lang="de-DE" b="0">
                <a:solidFill>
                  <a:srgbClr val="008000"/>
                </a:solidFill>
                <a:latin typeface="Symbol" pitchFamily="18" charset="2"/>
              </a:endParaRPr>
            </a:p>
          </p:txBody>
        </p:sp>
        <p:sp>
          <p:nvSpPr>
            <p:cNvPr id="115" name="Rectangle 1147"/>
            <p:cNvSpPr>
              <a:spLocks noChangeArrowheads="1"/>
            </p:cNvSpPr>
            <p:nvPr/>
          </p:nvSpPr>
          <p:spPr bwMode="auto">
            <a:xfrm>
              <a:off x="6387293" y="2591929"/>
              <a:ext cx="72000" cy="431998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156" tIns="46078" rIns="92156" bIns="46078" anchor="ctr"/>
            <a:lstStyle/>
            <a:p>
              <a:pPr defTabSz="921018"/>
              <a:endParaRPr lang="en-US" b="0">
                <a:solidFill>
                  <a:srgbClr val="33CCFF"/>
                </a:solidFill>
                <a:latin typeface="+mj-lt"/>
              </a:endParaRPr>
            </a:p>
          </p:txBody>
        </p:sp>
        <p:sp>
          <p:nvSpPr>
            <p:cNvPr id="116" name="Text Box 1148"/>
            <p:cNvSpPr txBox="1">
              <a:spLocks noChangeArrowheads="1"/>
            </p:cNvSpPr>
            <p:nvPr/>
          </p:nvSpPr>
          <p:spPr bwMode="auto">
            <a:xfrm>
              <a:off x="4411649" y="2591867"/>
              <a:ext cx="1975644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>
                  <a:solidFill>
                    <a:srgbClr val="003399"/>
                  </a:solidFill>
                  <a:latin typeface="+mj-lt"/>
                </a:rPr>
                <a:t>Dark Matter</a:t>
              </a:r>
              <a:endParaRPr lang="de-DE" b="0">
                <a:solidFill>
                  <a:srgbClr val="003399"/>
                </a:solidFill>
                <a:latin typeface="+mj-lt"/>
              </a:endParaRPr>
            </a:p>
          </p:txBody>
        </p:sp>
      </p:grpSp>
      <p:sp>
        <p:nvSpPr>
          <p:cNvPr id="130" name="Rectangle 1142"/>
          <p:cNvSpPr>
            <a:spLocks noChangeArrowheads="1"/>
          </p:cNvSpPr>
          <p:nvPr/>
        </p:nvSpPr>
        <p:spPr bwMode="auto">
          <a:xfrm>
            <a:off x="1983262" y="2663939"/>
            <a:ext cx="72005" cy="431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31" name="Text Box 1141"/>
          <p:cNvSpPr txBox="1">
            <a:spLocks noChangeArrowheads="1"/>
          </p:cNvSpPr>
          <p:nvPr/>
        </p:nvSpPr>
        <p:spPr bwMode="auto">
          <a:xfrm>
            <a:off x="2016152" y="2663939"/>
            <a:ext cx="23729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+mj-lt"/>
              </a:rPr>
              <a:t>Minimal Neutrinos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39861" y="296576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1.4‰</a:t>
            </a:r>
          </a:p>
        </p:txBody>
      </p:sp>
      <p:sp>
        <p:nvSpPr>
          <p:cNvPr id="4" name="Text Box 1031"/>
          <p:cNvSpPr txBox="1">
            <a:spLocks noChangeArrowheads="1"/>
          </p:cNvSpPr>
          <p:nvPr/>
        </p:nvSpPr>
        <p:spPr bwMode="auto">
          <a:xfrm>
            <a:off x="3937427" y="3599617"/>
            <a:ext cx="892599" cy="46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404040"/>
                </a:solidFill>
                <a:latin typeface="+mj-lt"/>
              </a:rPr>
              <a:t>1</a:t>
            </a:r>
            <a:endParaRPr lang="de-DE" sz="3000" baseline="300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5881832" y="3599617"/>
            <a:ext cx="1080120" cy="46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404040"/>
                </a:solidFill>
                <a:latin typeface="+mj-lt"/>
              </a:rPr>
              <a:t>10 eV</a:t>
            </a:r>
            <a:endParaRPr lang="de-DE" baseline="30000">
              <a:solidFill>
                <a:srgbClr val="404040"/>
              </a:solidFill>
              <a:latin typeface="+mj-lt"/>
            </a:endParaRPr>
          </a:p>
        </p:txBody>
      </p:sp>
      <p:grpSp>
        <p:nvGrpSpPr>
          <p:cNvPr id="6" name="Group 1033"/>
          <p:cNvGrpSpPr>
            <a:grpSpLocks/>
          </p:cNvGrpSpPr>
          <p:nvPr/>
        </p:nvGrpSpPr>
        <p:grpSpPr bwMode="auto">
          <a:xfrm>
            <a:off x="4389052" y="4031615"/>
            <a:ext cx="1944216" cy="287999"/>
            <a:chOff x="2880" y="3360"/>
            <a:chExt cx="2400" cy="240"/>
          </a:xfrm>
        </p:grpSpPr>
        <p:sp>
          <p:nvSpPr>
            <p:cNvPr id="7" name="Line 10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" name="Line 10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" name="Line 10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>
              <a:off x="3603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" name="Line 1038"/>
            <p:cNvSpPr>
              <a:spLocks noChangeShapeType="1"/>
            </p:cNvSpPr>
            <p:nvPr/>
          </p:nvSpPr>
          <p:spPr bwMode="auto">
            <a:xfrm>
              <a:off x="4025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" name="Line 1039"/>
            <p:cNvSpPr>
              <a:spLocks noChangeShapeType="1"/>
            </p:cNvSpPr>
            <p:nvPr/>
          </p:nvSpPr>
          <p:spPr bwMode="auto">
            <a:xfrm>
              <a:off x="4325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" name="Line 1040"/>
            <p:cNvSpPr>
              <a:spLocks noChangeShapeType="1"/>
            </p:cNvSpPr>
            <p:nvPr/>
          </p:nvSpPr>
          <p:spPr bwMode="auto">
            <a:xfrm>
              <a:off x="4558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4" name="Line 1041"/>
            <p:cNvSpPr>
              <a:spLocks noChangeShapeType="1"/>
            </p:cNvSpPr>
            <p:nvPr/>
          </p:nvSpPr>
          <p:spPr bwMode="auto">
            <a:xfrm>
              <a:off x="4748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" name="Line 1042"/>
            <p:cNvSpPr>
              <a:spLocks noChangeShapeType="1"/>
            </p:cNvSpPr>
            <p:nvPr/>
          </p:nvSpPr>
          <p:spPr bwMode="auto">
            <a:xfrm>
              <a:off x="5046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" name="Line 1043"/>
            <p:cNvSpPr>
              <a:spLocks noChangeShapeType="1"/>
            </p:cNvSpPr>
            <p:nvPr/>
          </p:nvSpPr>
          <p:spPr bwMode="auto">
            <a:xfrm>
              <a:off x="5169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Line 1044"/>
            <p:cNvSpPr>
              <a:spLocks noChangeShapeType="1"/>
            </p:cNvSpPr>
            <p:nvPr/>
          </p:nvSpPr>
          <p:spPr bwMode="auto">
            <a:xfrm>
              <a:off x="4907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8" name="Line 1045"/>
          <p:cNvSpPr>
            <a:spLocks noChangeShapeType="1"/>
          </p:cNvSpPr>
          <p:nvPr/>
        </p:nvSpPr>
        <p:spPr bwMode="auto">
          <a:xfrm flipV="1">
            <a:off x="6321726" y="4031164"/>
            <a:ext cx="1642180" cy="9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19" name="Group 1046"/>
          <p:cNvGrpSpPr>
            <a:grpSpLocks/>
          </p:cNvGrpSpPr>
          <p:nvPr/>
        </p:nvGrpSpPr>
        <p:grpSpPr bwMode="auto">
          <a:xfrm>
            <a:off x="2446302" y="4031615"/>
            <a:ext cx="1944216" cy="287999"/>
            <a:chOff x="2880" y="3360"/>
            <a:chExt cx="2400" cy="240"/>
          </a:xfrm>
        </p:grpSpPr>
        <p:sp>
          <p:nvSpPr>
            <p:cNvPr id="20" name="Line 10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Line 10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Line 10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Line 1050"/>
            <p:cNvSpPr>
              <a:spLocks noChangeShapeType="1"/>
            </p:cNvSpPr>
            <p:nvPr/>
          </p:nvSpPr>
          <p:spPr bwMode="auto">
            <a:xfrm>
              <a:off x="3603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Line 1051"/>
            <p:cNvSpPr>
              <a:spLocks noChangeShapeType="1"/>
            </p:cNvSpPr>
            <p:nvPr/>
          </p:nvSpPr>
          <p:spPr bwMode="auto">
            <a:xfrm>
              <a:off x="4025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Line 1052"/>
            <p:cNvSpPr>
              <a:spLocks noChangeShapeType="1"/>
            </p:cNvSpPr>
            <p:nvPr/>
          </p:nvSpPr>
          <p:spPr bwMode="auto">
            <a:xfrm>
              <a:off x="4325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Line 1053"/>
            <p:cNvSpPr>
              <a:spLocks noChangeShapeType="1"/>
            </p:cNvSpPr>
            <p:nvPr/>
          </p:nvSpPr>
          <p:spPr bwMode="auto">
            <a:xfrm>
              <a:off x="4558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Line 1054"/>
            <p:cNvSpPr>
              <a:spLocks noChangeShapeType="1"/>
            </p:cNvSpPr>
            <p:nvPr/>
          </p:nvSpPr>
          <p:spPr bwMode="auto">
            <a:xfrm>
              <a:off x="4748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8" name="Line 1055"/>
            <p:cNvSpPr>
              <a:spLocks noChangeShapeType="1"/>
            </p:cNvSpPr>
            <p:nvPr/>
          </p:nvSpPr>
          <p:spPr bwMode="auto">
            <a:xfrm>
              <a:off x="5046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Line 1056"/>
            <p:cNvSpPr>
              <a:spLocks noChangeShapeType="1"/>
            </p:cNvSpPr>
            <p:nvPr/>
          </p:nvSpPr>
          <p:spPr bwMode="auto">
            <a:xfrm>
              <a:off x="5169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" name="Line 1057"/>
            <p:cNvSpPr>
              <a:spLocks noChangeShapeType="1"/>
            </p:cNvSpPr>
            <p:nvPr/>
          </p:nvSpPr>
          <p:spPr bwMode="auto">
            <a:xfrm>
              <a:off x="4907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1" name="Group 1058"/>
          <p:cNvGrpSpPr>
            <a:grpSpLocks/>
          </p:cNvGrpSpPr>
          <p:nvPr/>
        </p:nvGrpSpPr>
        <p:grpSpPr bwMode="auto">
          <a:xfrm>
            <a:off x="503996" y="4032067"/>
            <a:ext cx="1944216" cy="287999"/>
            <a:chOff x="2880" y="3360"/>
            <a:chExt cx="2400" cy="240"/>
          </a:xfrm>
        </p:grpSpPr>
        <p:sp>
          <p:nvSpPr>
            <p:cNvPr id="32" name="Line 10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3" name="Line 10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" name="Line 10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" name="Line 1062"/>
            <p:cNvSpPr>
              <a:spLocks noChangeShapeType="1"/>
            </p:cNvSpPr>
            <p:nvPr/>
          </p:nvSpPr>
          <p:spPr bwMode="auto">
            <a:xfrm>
              <a:off x="3603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6" name="Line 1063"/>
            <p:cNvSpPr>
              <a:spLocks noChangeShapeType="1"/>
            </p:cNvSpPr>
            <p:nvPr/>
          </p:nvSpPr>
          <p:spPr bwMode="auto">
            <a:xfrm>
              <a:off x="4025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7" name="Line 1064"/>
            <p:cNvSpPr>
              <a:spLocks noChangeShapeType="1"/>
            </p:cNvSpPr>
            <p:nvPr/>
          </p:nvSpPr>
          <p:spPr bwMode="auto">
            <a:xfrm>
              <a:off x="4325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8" name="Line 1065"/>
            <p:cNvSpPr>
              <a:spLocks noChangeShapeType="1"/>
            </p:cNvSpPr>
            <p:nvPr/>
          </p:nvSpPr>
          <p:spPr bwMode="auto">
            <a:xfrm>
              <a:off x="4558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Line 1066"/>
            <p:cNvSpPr>
              <a:spLocks noChangeShapeType="1"/>
            </p:cNvSpPr>
            <p:nvPr/>
          </p:nvSpPr>
          <p:spPr bwMode="auto">
            <a:xfrm>
              <a:off x="4748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0" name="Line 1067"/>
            <p:cNvSpPr>
              <a:spLocks noChangeShapeType="1"/>
            </p:cNvSpPr>
            <p:nvPr/>
          </p:nvSpPr>
          <p:spPr bwMode="auto">
            <a:xfrm>
              <a:off x="5046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1" name="Line 1068"/>
            <p:cNvSpPr>
              <a:spLocks noChangeShapeType="1"/>
            </p:cNvSpPr>
            <p:nvPr/>
          </p:nvSpPr>
          <p:spPr bwMode="auto">
            <a:xfrm>
              <a:off x="5169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2" name="Line 1069"/>
            <p:cNvSpPr>
              <a:spLocks noChangeShapeType="1"/>
            </p:cNvSpPr>
            <p:nvPr/>
          </p:nvSpPr>
          <p:spPr bwMode="auto">
            <a:xfrm>
              <a:off x="4907" y="336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17" name="Text Box 1150"/>
          <p:cNvSpPr txBox="1">
            <a:spLocks noChangeArrowheads="1"/>
          </p:cNvSpPr>
          <p:nvPr/>
        </p:nvSpPr>
        <p:spPr bwMode="auto">
          <a:xfrm>
            <a:off x="3744392" y="4346459"/>
            <a:ext cx="3024014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CC0000"/>
                </a:solidFill>
                <a:latin typeface="+mj-lt"/>
              </a:rPr>
              <a:t>Tritium (Katrin 2025)</a:t>
            </a:r>
            <a:endParaRPr lang="de-DE">
              <a:solidFill>
                <a:srgbClr val="CC0000"/>
              </a:solidFill>
              <a:latin typeface="+mj-lt"/>
            </a:endParaRPr>
          </a:p>
        </p:txBody>
      </p:sp>
      <p:sp>
        <p:nvSpPr>
          <p:cNvPr id="118" name="Rectangle 1151"/>
          <p:cNvSpPr>
            <a:spLocks noChangeArrowheads="1"/>
          </p:cNvSpPr>
          <p:nvPr/>
        </p:nvSpPr>
        <p:spPr bwMode="auto">
          <a:xfrm>
            <a:off x="2017245" y="4463614"/>
            <a:ext cx="1713380" cy="43199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solidFill>
                  <a:schemeClr val="bg1"/>
                </a:solidFill>
                <a:latin typeface="+mj-lt"/>
              </a:rPr>
              <a:t>       </a:t>
            </a:r>
          </a:p>
        </p:txBody>
      </p:sp>
      <p:sp>
        <p:nvSpPr>
          <p:cNvPr id="119" name="Text Box 1152"/>
          <p:cNvSpPr txBox="1">
            <a:spLocks noChangeArrowheads="1"/>
          </p:cNvSpPr>
          <p:nvPr/>
        </p:nvSpPr>
        <p:spPr bwMode="auto">
          <a:xfrm>
            <a:off x="413380" y="4463614"/>
            <a:ext cx="1587508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>
                <a:solidFill>
                  <a:srgbClr val="CC0000"/>
                </a:solidFill>
                <a:latin typeface="+mj-lt"/>
              </a:rPr>
              <a:t>Oscillations</a:t>
            </a:r>
            <a:endParaRPr lang="de-DE">
              <a:solidFill>
                <a:srgbClr val="CC0000"/>
              </a:solidFill>
              <a:latin typeface="+mj-lt"/>
            </a:endParaRPr>
          </a:p>
        </p:txBody>
      </p:sp>
      <p:sp>
        <p:nvSpPr>
          <p:cNvPr id="124" name="Rectangle 1159"/>
          <p:cNvSpPr>
            <a:spLocks noChangeArrowheads="1"/>
          </p:cNvSpPr>
          <p:nvPr/>
        </p:nvSpPr>
        <p:spPr bwMode="auto">
          <a:xfrm>
            <a:off x="360041" y="5040269"/>
            <a:ext cx="1712882" cy="43199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400">
                <a:solidFill>
                  <a:schemeClr val="bg1"/>
                </a:solidFill>
              </a:rPr>
              <a:t>                        </a:t>
            </a:r>
          </a:p>
        </p:txBody>
      </p:sp>
      <p:sp>
        <p:nvSpPr>
          <p:cNvPr id="125" name="Text Box 1160"/>
          <p:cNvSpPr txBox="1">
            <a:spLocks noChangeArrowheads="1"/>
          </p:cNvSpPr>
          <p:nvPr/>
        </p:nvSpPr>
        <p:spPr bwMode="auto">
          <a:xfrm>
            <a:off x="2664242" y="5040269"/>
            <a:ext cx="612085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>
                <a:solidFill>
                  <a:srgbClr val="CC0000"/>
                </a:solidFill>
                <a:latin typeface="+mj-lt"/>
              </a:rPr>
              <a:t>Cosmological Data (</a:t>
            </a:r>
            <a:r>
              <a:rPr lang="el-GR">
                <a:solidFill>
                  <a:srgbClr val="CC0000"/>
                </a:solidFill>
                <a:latin typeface="+mj-lt"/>
              </a:rPr>
              <a:t>Λ</a:t>
            </a:r>
            <a:r>
              <a:rPr lang="de-DE">
                <a:solidFill>
                  <a:srgbClr val="CC0000"/>
                </a:solidFill>
                <a:latin typeface="+mj-lt"/>
              </a:rPr>
              <a:t>CDM inconsistent </a:t>
            </a:r>
            <a:r>
              <a:rPr lang="en-DE">
                <a:solidFill>
                  <a:srgbClr val="CC0000"/>
                </a:solidFill>
                <a:latin typeface="+mj-lt"/>
              </a:rPr>
              <a:t>–</a:t>
            </a:r>
            <a:r>
              <a:rPr lang="de-DE">
                <a:solidFill>
                  <a:srgbClr val="CC0000"/>
                </a:solidFill>
                <a:latin typeface="+mj-lt"/>
              </a:rPr>
              <a:t> DESI?)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7848962" y="3733092"/>
                <a:ext cx="9959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962" y="3733092"/>
                <a:ext cx="99591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Text Box 1084"/>
          <p:cNvSpPr txBox="1">
            <a:spLocks noChangeArrowheads="1"/>
          </p:cNvSpPr>
          <p:nvPr/>
        </p:nvSpPr>
        <p:spPr bwMode="auto">
          <a:xfrm>
            <a:off x="292102" y="3599627"/>
            <a:ext cx="892599" cy="46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404040"/>
                </a:solidFill>
                <a:latin typeface="+mj-lt"/>
              </a:rPr>
              <a:t>10</a:t>
            </a:r>
            <a:r>
              <a:rPr lang="en-US" sz="2800" baseline="30000">
                <a:solidFill>
                  <a:srgbClr val="404040"/>
                </a:solidFill>
                <a:latin typeface="Symbol" pitchFamily="18" charset="2"/>
              </a:rPr>
              <a:t>-</a:t>
            </a:r>
            <a:r>
              <a:rPr lang="en-US" sz="2800" baseline="30000">
                <a:solidFill>
                  <a:srgbClr val="404040"/>
                </a:solidFill>
                <a:latin typeface="+mj-lt"/>
              </a:rPr>
              <a:t>2</a:t>
            </a:r>
            <a:endParaRPr lang="de-DE" sz="2800" baseline="300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128" name="Text Box 1085"/>
          <p:cNvSpPr txBox="1">
            <a:spLocks noChangeArrowheads="1"/>
          </p:cNvSpPr>
          <p:nvPr/>
        </p:nvSpPr>
        <p:spPr bwMode="auto">
          <a:xfrm>
            <a:off x="2072922" y="3599627"/>
            <a:ext cx="892599" cy="46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404040"/>
                </a:solidFill>
                <a:latin typeface="+mj-lt"/>
              </a:rPr>
              <a:t>10</a:t>
            </a:r>
            <a:r>
              <a:rPr lang="en-US" sz="2800" baseline="30000">
                <a:solidFill>
                  <a:srgbClr val="404040"/>
                </a:solidFill>
                <a:latin typeface="Symbol" pitchFamily="18" charset="2"/>
              </a:rPr>
              <a:t>-</a:t>
            </a:r>
            <a:r>
              <a:rPr lang="en-US" sz="2800" baseline="30000">
                <a:solidFill>
                  <a:srgbClr val="404040"/>
                </a:solidFill>
                <a:latin typeface="+mj-lt"/>
              </a:rPr>
              <a:t>1</a:t>
            </a:r>
            <a:endParaRPr lang="de-DE" sz="2800" baseline="30000">
              <a:solidFill>
                <a:srgbClr val="404040"/>
              </a:solidFill>
              <a:latin typeface="+mj-lt"/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>
            <a:off x="2493932" y="4463316"/>
            <a:ext cx="13" cy="4328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2016152" y="4462803"/>
            <a:ext cx="13" cy="4328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1951892" y="449637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428842" y="4498037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IO</a:t>
            </a:r>
          </a:p>
        </p:txBody>
      </p:sp>
      <p:sp>
        <p:nvSpPr>
          <p:cNvPr id="144" name="Text Box 1160"/>
          <p:cNvSpPr txBox="1">
            <a:spLocks noChangeArrowheads="1"/>
          </p:cNvSpPr>
          <p:nvPr/>
        </p:nvSpPr>
        <p:spPr bwMode="auto">
          <a:xfrm>
            <a:off x="382171" y="5678870"/>
            <a:ext cx="6750697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Future cosmological data may measure/distinguish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1610896" y="5184227"/>
                <a:ext cx="1322716" cy="532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          </m:t>
                          </m:r>
                        </m:e>
                      </m:groupChr>
                    </m:oMath>
                  </m:oMathPara>
                </a14:m>
                <a:endPara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896" y="5184227"/>
                <a:ext cx="1322716" cy="532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Line 1035"/>
          <p:cNvSpPr>
            <a:spLocks noChangeShapeType="1"/>
          </p:cNvSpPr>
          <p:nvPr/>
        </p:nvSpPr>
        <p:spPr bwMode="auto">
          <a:xfrm>
            <a:off x="6333322" y="4032067"/>
            <a:ext cx="0" cy="2879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2486182" y="5039396"/>
            <a:ext cx="13" cy="4328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2008402" y="5038883"/>
            <a:ext cx="13" cy="4328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Line 1037"/>
          <p:cNvSpPr>
            <a:spLocks noChangeShapeType="1"/>
          </p:cNvSpPr>
          <p:nvPr/>
        </p:nvSpPr>
        <p:spPr bwMode="auto">
          <a:xfrm>
            <a:off x="6915520" y="4032067"/>
            <a:ext cx="0" cy="1727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7" name="Line 1038"/>
          <p:cNvSpPr>
            <a:spLocks noChangeShapeType="1"/>
          </p:cNvSpPr>
          <p:nvPr/>
        </p:nvSpPr>
        <p:spPr bwMode="auto">
          <a:xfrm>
            <a:off x="7257378" y="4032067"/>
            <a:ext cx="0" cy="1727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8" name="Line 1039"/>
          <p:cNvSpPr>
            <a:spLocks noChangeShapeType="1"/>
          </p:cNvSpPr>
          <p:nvPr/>
        </p:nvSpPr>
        <p:spPr bwMode="auto">
          <a:xfrm>
            <a:off x="7500405" y="4032067"/>
            <a:ext cx="0" cy="1727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9" name="Line 1040"/>
          <p:cNvSpPr>
            <a:spLocks noChangeShapeType="1"/>
          </p:cNvSpPr>
          <p:nvPr/>
        </p:nvSpPr>
        <p:spPr bwMode="auto">
          <a:xfrm>
            <a:off x="7689156" y="4032067"/>
            <a:ext cx="0" cy="1727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46" name="Rectangle 1159"/>
          <p:cNvSpPr>
            <a:spLocks noChangeArrowheads="1"/>
          </p:cNvSpPr>
          <p:nvPr/>
        </p:nvSpPr>
        <p:spPr bwMode="auto">
          <a:xfrm>
            <a:off x="3384550" y="4744539"/>
            <a:ext cx="359842" cy="151586"/>
          </a:xfrm>
          <a:prstGeom prst="rect">
            <a:avLst/>
          </a:prstGeom>
          <a:pattFill prst="pct20">
            <a:fgClr>
              <a:srgbClr val="CC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400">
                <a:solidFill>
                  <a:schemeClr val="bg1"/>
                </a:solidFill>
              </a:rPr>
              <a:t>                       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52012" y="4660420"/>
            <a:ext cx="702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257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Neutrino Thermal Equilibrium</a:t>
            </a:r>
            <a:endParaRPr lang="en-US" sz="2800"/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4680521" y="720099"/>
            <a:ext cx="4392488" cy="503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expansion rate</a:t>
            </a: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4680521" y="1296097"/>
            <a:ext cx="4392042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Friedmann equation (flat universe)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4680521" y="2304094"/>
            <a:ext cx="2592288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Radiation dominates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4680521" y="3096091"/>
            <a:ext cx="2592288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Expansion rate</a:t>
            </a:r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auto">
          <a:xfrm>
            <a:off x="144016" y="720099"/>
            <a:ext cx="4392488" cy="503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Neutrino reaction rate</a:t>
            </a:r>
          </a:p>
        </p:txBody>
      </p:sp>
      <p:sp>
        <p:nvSpPr>
          <p:cNvPr id="66" name="Rectangle 24"/>
          <p:cNvSpPr>
            <a:spLocks noChangeArrowheads="1"/>
          </p:cNvSpPr>
          <p:nvPr/>
        </p:nvSpPr>
        <p:spPr bwMode="auto">
          <a:xfrm>
            <a:off x="144016" y="2880092"/>
            <a:ext cx="4392488" cy="71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Dimensional analysis of reaction rate</a:t>
            </a:r>
          </a:p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in a thermal medium for </a:t>
            </a:r>
            <a:r>
              <a:rPr lang="en-US" altLang="en-US" sz="2000"/>
              <a:t>T </a:t>
            </a:r>
            <a:r>
              <a:rPr lang="en-US" altLang="en-US" sz="2000">
                <a:ea typeface="Arial Unicode MS" pitchFamily="34" charset="-128"/>
                <a:cs typeface="Arial Unicode MS" pitchFamily="34" charset="-128"/>
              </a:rPr>
              <a:t>≪</a:t>
            </a:r>
            <a:r>
              <a:rPr lang="en-US" altLang="en-US" sz="2000"/>
              <a:t> m</a:t>
            </a:r>
            <a:r>
              <a:rPr lang="en-US" altLang="en-US" sz="2400" baseline="-25000"/>
              <a:t>W,Z</a:t>
            </a:r>
            <a:endParaRPr lang="en-US" altLang="en-US" sz="2400"/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144016" y="1296097"/>
            <a:ext cx="4392488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altLang="en-US" sz="2000">
                <a:solidFill>
                  <a:srgbClr val="003399"/>
                </a:solidFill>
              </a:rPr>
              <a:t>Examples for neutrino processes</a:t>
            </a:r>
          </a:p>
        </p:txBody>
      </p:sp>
      <p:sp>
        <p:nvSpPr>
          <p:cNvPr id="71" name="Line 29"/>
          <p:cNvSpPr>
            <a:spLocks noChangeAspect="1" noChangeShapeType="1"/>
          </p:cNvSpPr>
          <p:nvPr/>
        </p:nvSpPr>
        <p:spPr bwMode="auto">
          <a:xfrm>
            <a:off x="2880320" y="1728096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2" name="Line 30"/>
          <p:cNvSpPr>
            <a:spLocks noChangeShapeType="1"/>
          </p:cNvSpPr>
          <p:nvPr/>
        </p:nvSpPr>
        <p:spPr bwMode="auto">
          <a:xfrm>
            <a:off x="2880320" y="1728096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3" name="Line 31"/>
          <p:cNvSpPr>
            <a:spLocks noChangeShapeType="1"/>
          </p:cNvSpPr>
          <p:nvPr/>
        </p:nvSpPr>
        <p:spPr bwMode="auto">
          <a:xfrm flipH="1">
            <a:off x="2880320" y="2304094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4" name="Line 32"/>
          <p:cNvSpPr>
            <a:spLocks noChangeAspect="1" noChangeShapeType="1"/>
          </p:cNvSpPr>
          <p:nvPr/>
        </p:nvSpPr>
        <p:spPr bwMode="auto">
          <a:xfrm flipH="1">
            <a:off x="3042338" y="2304094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5" name="Line 33"/>
          <p:cNvSpPr>
            <a:spLocks noChangeAspect="1" noChangeShapeType="1"/>
          </p:cNvSpPr>
          <p:nvPr/>
        </p:nvSpPr>
        <p:spPr bwMode="auto">
          <a:xfrm flipH="1">
            <a:off x="3474386" y="1728096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6" name="Line 34"/>
          <p:cNvSpPr>
            <a:spLocks noChangeShapeType="1"/>
          </p:cNvSpPr>
          <p:nvPr/>
        </p:nvSpPr>
        <p:spPr bwMode="auto">
          <a:xfrm flipH="1">
            <a:off x="3312368" y="1728096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7" name="Line 35"/>
          <p:cNvSpPr>
            <a:spLocks noChangeShapeType="1"/>
          </p:cNvSpPr>
          <p:nvPr/>
        </p:nvSpPr>
        <p:spPr bwMode="auto">
          <a:xfrm>
            <a:off x="3312368" y="2304094"/>
            <a:ext cx="432048" cy="575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8" name="Line 36"/>
          <p:cNvSpPr>
            <a:spLocks noChangeAspect="1" noChangeShapeType="1"/>
          </p:cNvSpPr>
          <p:nvPr/>
        </p:nvSpPr>
        <p:spPr bwMode="auto">
          <a:xfrm>
            <a:off x="3312368" y="2304094"/>
            <a:ext cx="270030" cy="3599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9" name="Rectangle 37"/>
          <p:cNvSpPr>
            <a:spLocks noChangeArrowheads="1"/>
          </p:cNvSpPr>
          <p:nvPr/>
        </p:nvSpPr>
        <p:spPr bwMode="auto">
          <a:xfrm>
            <a:off x="3330370" y="2115094"/>
            <a:ext cx="43204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en-US" sz="2000"/>
              <a:t>G</a:t>
            </a:r>
            <a:r>
              <a:rPr lang="en-US" altLang="en-US" sz="2400" baseline="-25000"/>
              <a:t>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3942" y="1788323"/>
                <a:ext cx="2027711" cy="1019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↔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</m:ba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en-US" sz="2000" b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</m:ba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  <m:r>
                        <a:rPr lang="en-US" sz="2000" b="0" i="1" smtClean="0">
                          <a:latin typeface="Cambria Math"/>
                        </a:rPr>
                        <m:t>↔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</m:ba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en-US" sz="2000" b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±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↔</m:t>
                      </m:r>
                      <m:r>
                        <a:rPr lang="en-US" sz="2000" b="0" i="1" smtClean="0">
                          <a:latin typeface="Cambria Math"/>
                        </a:rPr>
                        <m:t>𝜈</m:t>
                      </m:r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1788323"/>
                <a:ext cx="2027711" cy="101957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03942" y="3600007"/>
                <a:ext cx="2027711" cy="410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∼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F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000" b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3600007"/>
                <a:ext cx="2027711" cy="410625"/>
              </a:xfrm>
              <a:prstGeom prst="rect">
                <a:avLst/>
              </a:prstGeom>
              <a:blipFill rotWithShape="1">
                <a:blip r:embed="rId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5101151" y="1713473"/>
                <a:ext cx="1595651" cy="749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Pl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151" y="1713473"/>
                <a:ext cx="1595651" cy="7492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405471" y="1680122"/>
                <a:ext cx="1595651" cy="78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Pl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471" y="1680122"/>
                <a:ext cx="1595651" cy="7838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112583" y="2735887"/>
                <a:ext cx="1080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𝜌</m:t>
                      </m:r>
                      <m:r>
                        <a:rPr lang="en-US" sz="2000" b="0" i="1" smtClean="0"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83" y="2735887"/>
                <a:ext cx="1080150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5091626" y="3414212"/>
                <a:ext cx="2027711" cy="7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Pl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626" y="3414212"/>
                <a:ext cx="2027711" cy="7618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23"/>
              <p:cNvSpPr>
                <a:spLocks noChangeArrowheads="1"/>
              </p:cNvSpPr>
              <p:nvPr/>
            </p:nvSpPr>
            <p:spPr bwMode="auto">
              <a:xfrm>
                <a:off x="143891" y="4176087"/>
                <a:ext cx="8928671" cy="503998"/>
              </a:xfrm>
              <a:prstGeom prst="rect">
                <a:avLst/>
              </a:prstGeom>
              <a:solidFill>
                <a:srgbClr val="33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alt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Condition for thermal equilibrium: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Γ</m:t>
                    </m:r>
                    <m:r>
                      <a:rPr lang="en-US" altLang="en-US" sz="2000" b="0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&gt;</m:t>
                    </m:r>
                    <m:r>
                      <a:rPr lang="en-US" altLang="en-US" sz="2000" b="0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/>
                      </a:rPr>
                      <m:t>𝐻</m:t>
                    </m:r>
                  </m:oMath>
                </a14:m>
                <a:endParaRPr lang="en-US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6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1" y="4176087"/>
                <a:ext cx="8928671" cy="503998"/>
              </a:xfrm>
              <a:prstGeom prst="rect">
                <a:avLst/>
              </a:prstGeom>
              <a:blipFill rotWithShape="1">
                <a:blip r:embed="rId8"/>
                <a:stretch>
                  <a:fillRect b="-1411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143891" y="4879602"/>
                <a:ext cx="8928671" cy="520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&gt;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Pl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F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19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GeV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/>
                                            </a:rPr>
                                            <m:t>10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/>
                                            </a:rPr>
                                            <m:t>−5</m:t>
                                          </m:r>
                                        </m:sup>
                                      </m:sSup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/>
                                        </a:rPr>
                                        <m:t>Ge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/>
                                            </a:rPr>
                                            <m:t>V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 smtClean="0">
                                              <a:latin typeface="Cambria Math"/>
                                            </a:rPr>
                                            <m:t>−2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</m:t>
                      </m:r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sz="2000" b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1" y="4879602"/>
                <a:ext cx="8928671" cy="52065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17"/>
          <p:cNvSpPr>
            <a:spLocks noChangeArrowheads="1"/>
          </p:cNvSpPr>
          <p:nvPr/>
        </p:nvSpPr>
        <p:spPr bwMode="auto">
          <a:xfrm>
            <a:off x="143892" y="5616287"/>
            <a:ext cx="8929118" cy="86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000" b="1">
                <a:solidFill>
                  <a:srgbClr val="C00000"/>
                </a:solidFill>
              </a:rPr>
              <a:t>Neutrinos are in thermal equilibrium for  T </a:t>
            </a:r>
            <a:r>
              <a:rPr lang="en-US" altLang="en-US" sz="2000" b="1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≳ 1 MeV</a:t>
            </a:r>
          </a:p>
          <a:p>
            <a:pPr algn="ctr">
              <a:defRPr/>
            </a:pPr>
            <a:r>
              <a:rPr lang="en-US" altLang="en-US" sz="2000" b="1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corresponding to  t ≲ 1 sec</a:t>
            </a:r>
            <a:endParaRPr lang="en-US" alt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CP Violation in Particle Physics</a:t>
            </a:r>
          </a:p>
        </p:txBody>
      </p:sp>
      <p:pic>
        <p:nvPicPr>
          <p:cNvPr id="3" name="Picture 4" descr="C:\Users\Georg Raffelt\Desktop\kobayas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6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Georg Raffelt\Desktop\mask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98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6840" y="6192418"/>
            <a:ext cx="338556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Physics Nobel Prize 2008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8155" y="719607"/>
            <a:ext cx="8784977" cy="29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 b="1" dirty="0">
                <a:solidFill>
                  <a:srgbClr val="003399"/>
                </a:solidFill>
                <a:effectLst/>
              </a:rPr>
              <a:t>Discrete symmetries in particle physics</a:t>
            </a:r>
          </a:p>
          <a:p>
            <a:pPr algn="l"/>
            <a:endParaRPr lang="en-US" sz="200" dirty="0">
              <a:solidFill>
                <a:srgbClr val="003399"/>
              </a:solidFill>
            </a:endParaRPr>
          </a:p>
          <a:p>
            <a:r>
              <a:rPr lang="en-US" sz="2000" dirty="0">
                <a:solidFill>
                  <a:srgbClr val="003399"/>
                </a:solidFill>
                <a:effectLst/>
              </a:rPr>
              <a:t>C      </a:t>
            </a:r>
            <a:r>
              <a:rPr lang="en-US" sz="800" dirty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>
                <a:solidFill>
                  <a:srgbClr val="003399"/>
                </a:solidFill>
              </a:rPr>
              <a:t>–</a:t>
            </a:r>
            <a:r>
              <a:rPr lang="en-US" sz="2000" dirty="0">
                <a:solidFill>
                  <a:srgbClr val="003399"/>
                </a:solidFill>
                <a:effectLst/>
              </a:rPr>
              <a:t>  Charge conjugation, transforms particles to antiparticles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   </a:t>
            </a:r>
            <a:r>
              <a:rPr lang="en-US" sz="2000" dirty="0">
                <a:solidFill>
                  <a:srgbClr val="003399"/>
                </a:solidFill>
              </a:rPr>
              <a:t>   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violated by weak interactions</a:t>
            </a:r>
          </a:p>
          <a:p>
            <a:pPr algn="l"/>
            <a:endParaRPr lang="en-US" sz="200" dirty="0">
              <a:solidFill>
                <a:srgbClr val="003399"/>
              </a:solidFill>
              <a:effectLst/>
            </a:endParaRPr>
          </a:p>
          <a:p>
            <a:r>
              <a:rPr lang="en-US" sz="2000" dirty="0">
                <a:solidFill>
                  <a:srgbClr val="003399"/>
                </a:solidFill>
                <a:effectLst/>
              </a:rPr>
              <a:t>P      </a:t>
            </a:r>
            <a:r>
              <a:rPr lang="en-US" sz="1050" dirty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>
                <a:solidFill>
                  <a:srgbClr val="003399"/>
                </a:solidFill>
              </a:rPr>
              <a:t>–  </a:t>
            </a:r>
            <a:r>
              <a:rPr lang="en-US" sz="2000" dirty="0">
                <a:solidFill>
                  <a:srgbClr val="003399"/>
                </a:solidFill>
                <a:effectLst/>
              </a:rPr>
              <a:t>Parity, changes left-handedness to right-handedness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    </a:t>
            </a:r>
            <a:r>
              <a:rPr lang="en-US" sz="2000" dirty="0">
                <a:solidFill>
                  <a:srgbClr val="003399"/>
                </a:solidFill>
              </a:rPr>
              <a:t>  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violated by weak interactions</a:t>
            </a:r>
          </a:p>
          <a:p>
            <a:pPr algn="l"/>
            <a:endParaRPr lang="en-US" sz="200" dirty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>
                <a:solidFill>
                  <a:srgbClr val="003399"/>
                </a:solidFill>
              </a:rPr>
              <a:t>T      </a:t>
            </a:r>
            <a:r>
              <a:rPr lang="en-US" sz="1100" dirty="0">
                <a:solidFill>
                  <a:srgbClr val="003399"/>
                </a:solidFill>
              </a:rPr>
              <a:t> </a:t>
            </a:r>
            <a:r>
              <a:rPr lang="en-US" sz="2000" dirty="0">
                <a:solidFill>
                  <a:srgbClr val="003399"/>
                </a:solidFill>
              </a:rPr>
              <a:t>–  </a:t>
            </a:r>
            <a:r>
              <a:rPr lang="en-US" sz="2000" dirty="0">
                <a:solidFill>
                  <a:srgbClr val="003399"/>
                </a:solidFill>
                <a:effectLst/>
              </a:rPr>
              <a:t>Time reversal, changes direction of motion (forward to backward)</a:t>
            </a:r>
          </a:p>
          <a:p>
            <a:pPr algn="l"/>
            <a:endParaRPr lang="en-US" sz="200" dirty="0">
              <a:solidFill>
                <a:srgbClr val="003399"/>
              </a:solidFill>
              <a:effectLst/>
            </a:endParaRPr>
          </a:p>
          <a:p>
            <a:r>
              <a:rPr lang="en-US" sz="2000" dirty="0">
                <a:solidFill>
                  <a:srgbClr val="003399"/>
                </a:solidFill>
                <a:effectLst/>
              </a:rPr>
              <a:t>CPT  </a:t>
            </a:r>
            <a:r>
              <a:rPr lang="en-US" sz="2000" dirty="0">
                <a:solidFill>
                  <a:srgbClr val="003399"/>
                </a:solidFill>
              </a:rPr>
              <a:t>–  </a:t>
            </a:r>
            <a:r>
              <a:rPr lang="en-US" sz="2000" dirty="0">
                <a:solidFill>
                  <a:srgbClr val="003399"/>
                </a:solidFill>
                <a:effectLst/>
              </a:rPr>
              <a:t>exactly conserved in quantum field theory</a:t>
            </a:r>
          </a:p>
          <a:p>
            <a:endParaRPr lang="en-US" sz="200" dirty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CP    –  conserved by all gauge interactions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</a:t>
            </a:r>
            <a:r>
              <a:rPr lang="en-US" sz="2000" dirty="0">
                <a:solidFill>
                  <a:srgbClr val="003399"/>
                </a:solidFill>
              </a:rPr>
              <a:t> 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  </a:t>
            </a:r>
            <a:r>
              <a:rPr lang="en-US" sz="2000" dirty="0">
                <a:solidFill>
                  <a:srgbClr val="003399"/>
                </a:solidFill>
              </a:rPr>
              <a:t>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violated by three-flavor quark mixing matrix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6158" y="5544357"/>
            <a:ext cx="1656000" cy="576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M. Kobayashi</a:t>
            </a:r>
          </a:p>
          <a:p>
            <a:pPr algn="ctr"/>
            <a:r>
              <a:rPr lang="en-US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Born 1944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14534" y="5544357"/>
            <a:ext cx="1656000" cy="576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T. Maskawa</a:t>
            </a:r>
          </a:p>
          <a:p>
            <a:pPr algn="ctr"/>
            <a:r>
              <a:rPr lang="en-US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1940</a:t>
            </a:r>
            <a:r>
              <a:rPr lang="en-US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–</a:t>
            </a:r>
            <a:r>
              <a:rPr lang="en-US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2021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903783" y="3767593"/>
            <a:ext cx="5241359" cy="22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/>
          <a:lstStyle/>
          <a:p>
            <a:pPr algn="l"/>
            <a:r>
              <a:rPr lang="en-US" sz="2000">
                <a:solidFill>
                  <a:srgbClr val="CC0000"/>
                </a:solidFill>
                <a:effectLst/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CC0000"/>
                </a:solidFill>
                <a:effectLst/>
              </a:rPr>
              <a:t>All measured CP-violating effects derive</a:t>
            </a:r>
          </a:p>
          <a:p>
            <a:pPr algn="l"/>
            <a:r>
              <a:rPr lang="en-US" sz="2000">
                <a:solidFill>
                  <a:srgbClr val="CC0000"/>
                </a:solidFill>
              </a:rPr>
              <a:t>   </a:t>
            </a:r>
            <a:r>
              <a:rPr lang="en-US" sz="2000">
                <a:solidFill>
                  <a:srgbClr val="CC0000"/>
                </a:solidFill>
                <a:effectLst/>
              </a:rPr>
              <a:t>from a single phase in the quark mass matrix</a:t>
            </a:r>
          </a:p>
          <a:p>
            <a:pPr algn="l"/>
            <a:r>
              <a:rPr lang="en-US" sz="2000">
                <a:solidFill>
                  <a:srgbClr val="CC0000"/>
                </a:solidFill>
              </a:rPr>
              <a:t>   </a:t>
            </a:r>
            <a:r>
              <a:rPr lang="en-US" sz="2000">
                <a:solidFill>
                  <a:srgbClr val="CC0000"/>
                </a:solidFill>
                <a:effectLst/>
              </a:rPr>
              <a:t>(Kobayashi-Maskawa phase), </a:t>
            </a:r>
          </a:p>
          <a:p>
            <a:pPr algn="l"/>
            <a:r>
              <a:rPr lang="en-US" sz="2000">
                <a:solidFill>
                  <a:srgbClr val="CC0000"/>
                </a:solidFill>
              </a:rPr>
              <a:t>   </a:t>
            </a:r>
            <a:r>
              <a:rPr lang="en-US" sz="2000">
                <a:solidFill>
                  <a:srgbClr val="CC0000"/>
                </a:solidFill>
                <a:effectLst/>
              </a:rPr>
              <a:t>i.e. from complex Yukawa couplings</a:t>
            </a:r>
          </a:p>
          <a:p>
            <a:pPr algn="l"/>
            <a:endParaRPr lang="en-US" sz="500">
              <a:solidFill>
                <a:srgbClr val="CC0000"/>
              </a:solidFill>
            </a:endParaRPr>
          </a:p>
          <a:p>
            <a:r>
              <a:rPr lang="en-US" sz="2000">
                <a:solidFill>
                  <a:srgbClr val="CC0000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CC0000"/>
                </a:solidFill>
                <a:effectLst/>
              </a:rPr>
              <a:t>Cosmic matter-antimatter asymmetry</a:t>
            </a:r>
          </a:p>
          <a:p>
            <a:pPr algn="l"/>
            <a:r>
              <a:rPr lang="en-US" sz="2000">
                <a:solidFill>
                  <a:srgbClr val="CC0000"/>
                </a:solidFill>
              </a:rPr>
              <a:t>   </a:t>
            </a:r>
            <a:r>
              <a:rPr lang="en-US" sz="2000">
                <a:solidFill>
                  <a:srgbClr val="CC0000"/>
                </a:solidFill>
                <a:effectLst/>
              </a:rPr>
              <a:t>requires new ingredients</a:t>
            </a:r>
          </a:p>
        </p:txBody>
      </p:sp>
    </p:spTree>
    <p:extLst>
      <p:ext uri="{BB962C8B-B14F-4D97-AF65-F5344CB8AC3E}">
        <p14:creationId xmlns:p14="http://schemas.microsoft.com/office/powerpoint/2010/main" val="3124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6162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Neutrino Counting in Particle Physics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144016" y="719607"/>
                <a:ext cx="8928993" cy="5760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t" anchorCtr="0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Resonant Z-Boson production at LEP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(Electron-positron collider at CERN before LHC, in the same tunnel)</a:t>
                </a: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Cross section follows resonance curve</a:t>
                </a:r>
              </a:p>
              <a:p>
                <a:pPr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  <m: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𝑍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altLang="en-US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b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Γ</m:t>
                                      </m:r>
                                    </m:num>
                                    <m:den>
                                      <m:r>
                                        <a:rPr lang="en-US" altLang="en-US" b="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Contribution to </a:t>
                </a:r>
                <a:r>
                  <a:rPr lang="en-US" altLang="en-US" b="0" dirty="0" err="1">
                    <a:solidFill>
                      <a:srgbClr val="003399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2800" b="0" baseline="-25000" dirty="0" err="1">
                    <a:solidFill>
                      <a:srgbClr val="003399"/>
                    </a:solidFill>
                    <a:latin typeface="+mn-lt"/>
                  </a:rPr>
                  <a:t>invis</a:t>
                </a:r>
                <a:r>
                  <a:rPr lang="en-US" altLang="en-US" b="0" dirty="0">
                    <a:solidFill>
                      <a:srgbClr val="003399"/>
                    </a:solidFill>
                    <a:latin typeface="+mn-lt"/>
                  </a:rPr>
                  <a:t> of one standard neutrino family</a:t>
                </a:r>
              </a:p>
              <a:p>
                <a:pPr eaLnBrk="1" hangingPunct="1"/>
                <a:endParaRPr lang="en-US" altLang="en-US" sz="1000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  <m:bar>
                            <m:barPr>
                              <m:pos m:val="top"/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sub>
                      </m:sSub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=167.2 </m:t>
                      </m:r>
                      <m:r>
                        <m:rPr>
                          <m:sty m:val="p"/>
                        </m:rPr>
                        <a:rPr lang="en-US" alt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alt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eaLnBrk="1" hangingPunct="1"/>
                <a:endParaRPr lang="en-US" altLang="en-US" sz="1000" b="0" dirty="0">
                  <a:solidFill>
                    <a:schemeClr val="tx1"/>
                  </a:solidFill>
                  <a:latin typeface="+mn-lt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invis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bar>
                            </m:sub>
                          </m:sSub>
                        </m:den>
                      </m:f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=2.984±0.008</m:t>
                      </m:r>
                    </m:oMath>
                  </m:oMathPara>
                </a14:m>
                <a:endParaRPr lang="en-US" alt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eaLnBrk="1" hangingPunct="1"/>
                <a:endParaRPr lang="en-US" altLang="en-US" sz="1000" b="0" dirty="0">
                  <a:solidFill>
                    <a:srgbClr val="CC0000"/>
                  </a:solidFill>
                  <a:latin typeface="+mn-lt"/>
                </a:endParaRPr>
              </a:p>
              <a:p>
                <a:pPr eaLnBrk="1" hangingPunct="1"/>
                <a:r>
                  <a:rPr lang="en-US" altLang="en-US" b="0" dirty="0">
                    <a:solidFill>
                      <a:srgbClr val="CC0000"/>
                    </a:solidFill>
                    <a:latin typeface="+mn-lt"/>
                  </a:rPr>
                  <a:t>No room for weakly interacting particles that couple to the Z unless m &gt; </a:t>
                </a:r>
                <a:r>
                  <a:rPr lang="en-US" altLang="en-US" b="0" dirty="0" err="1">
                    <a:solidFill>
                      <a:srgbClr val="CC0000"/>
                    </a:solidFill>
                    <a:latin typeface="+mn-lt"/>
                  </a:rPr>
                  <a:t>m</a:t>
                </a:r>
                <a:r>
                  <a:rPr lang="en-US" altLang="en-US" sz="2800" b="0" baseline="-25000" dirty="0" err="1">
                    <a:solidFill>
                      <a:srgbClr val="CC0000"/>
                    </a:solidFill>
                    <a:latin typeface="+mn-lt"/>
                  </a:rPr>
                  <a:t>Z</a:t>
                </a:r>
                <a:r>
                  <a:rPr lang="en-US" altLang="en-US" b="0" dirty="0">
                    <a:solidFill>
                      <a:srgbClr val="CC0000"/>
                    </a:solidFill>
                    <a:latin typeface="+mn-lt"/>
                  </a:rPr>
                  <a:t>/2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CC0000"/>
                    </a:solidFill>
                    <a:latin typeface="+mn-lt"/>
                  </a:rPr>
                  <a:t>or strongly reduced coupling strength</a:t>
                </a: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algn="l"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</m:oMath>
                  </m:oMathPara>
                </a14:m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  <a:p>
                <a:pPr eaLnBrk="1" hangingPunct="1"/>
                <a:endParaRPr lang="en-US" altLang="en-US" b="0" dirty="0">
                  <a:solidFill>
                    <a:srgbClr val="003399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719607"/>
                <a:ext cx="8928993" cy="5760800"/>
              </a:xfrm>
              <a:prstGeom prst="rect">
                <a:avLst/>
              </a:prstGeom>
              <a:blipFill rotWithShape="1">
                <a:blip r:embed="rId2"/>
                <a:stretch>
                  <a:fillRect l="-820" t="-529" b="-195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C:\Users\Georg Raffelt\Desktop\zpr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2" y="1585401"/>
            <a:ext cx="3528392" cy="122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4680519" y="1439707"/>
                <a:ext cx="2880403" cy="647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:r>
                  <a:rPr lang="en-US" altLang="en-US" b="0">
                    <a:solidFill>
                      <a:srgbClr val="003399"/>
                    </a:solidFill>
                    <a:latin typeface="+mn-lt"/>
                  </a:rPr>
                  <a:t>Or other final states</a:t>
                </a:r>
              </a:p>
              <a:p>
                <a:pPr algn="l" eaLnBrk="1" hangingPunct="1"/>
                <a14:m>
                  <m:oMath xmlns:m="http://schemas.openxmlformats.org/officeDocument/2006/math"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</m:t>
                    </m:r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𝑞</m:t>
                    </m:r>
                    <m:bar>
                      <m:barPr>
                        <m:pos m:val="top"/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𝑞</m:t>
                        </m:r>
                      </m:e>
                    </m:bar>
                  </m:oMath>
                </a14:m>
                <a:r>
                  <a:rPr lang="en-US" altLang="en-US" b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en-US" b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en-US" b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𝜏</m:t>
                        </m:r>
                      </m:e>
                      <m:sup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𝜏</m:t>
                        </m:r>
                      </m:e>
                      <m:sup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altLang="en-US" b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519" y="1439707"/>
                <a:ext cx="2880403" cy="647998"/>
              </a:xfrm>
              <a:prstGeom prst="rect">
                <a:avLst/>
              </a:prstGeom>
              <a:blipFill rotWithShape="1">
                <a:blip r:embed="rId4"/>
                <a:stretch>
                  <a:fillRect l="-2542" t="-8491" b="-207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4680522" y="2068840"/>
                <a:ext cx="4320480" cy="1368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:r>
                  <a:rPr lang="en-US" altLang="en-US" b="0">
                    <a:solidFill>
                      <a:srgbClr val="003399"/>
                    </a:solidFill>
                    <a:latin typeface="+mn-lt"/>
                  </a:rPr>
                  <a:t>Measured properties</a:t>
                </a:r>
              </a:p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=</m:t>
                      </m:r>
                      <m:d>
                        <m:d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91.1876±0.0021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GeV</m:t>
                      </m:r>
                    </m:oMath>
                  </m:oMathPara>
                </a14:m>
                <a:endParaRPr lang="en-US" altLang="en-US" b="0">
                  <a:solidFill>
                    <a:schemeClr val="tx1"/>
                  </a:solidFill>
                  <a:latin typeface="+mn-lt"/>
                </a:endParaRPr>
              </a:p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tot</m:t>
                          </m:r>
                        </m:sub>
                      </m:sSub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=</m:t>
                      </m:r>
                      <m:d>
                        <m:d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2.4952±0.0023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GeV</m:t>
                      </m:r>
                    </m:oMath>
                  </m:oMathPara>
                </a14:m>
                <a:endParaRPr lang="en-US" altLang="en-US" b="0">
                  <a:solidFill>
                    <a:schemeClr val="tx1"/>
                  </a:solidFill>
                  <a:latin typeface="+mn-lt"/>
                </a:endParaRPr>
              </a:p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invis</m:t>
                          </m:r>
                        </m:sub>
                      </m:sSub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499.0±1.5</m:t>
                          </m:r>
                        </m:e>
                      </m:d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altLang="en-US" b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1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522" y="2068840"/>
                <a:ext cx="4320480" cy="1368097"/>
              </a:xfrm>
              <a:prstGeom prst="rect">
                <a:avLst/>
              </a:prstGeom>
              <a:blipFill rotWithShape="1">
                <a:blip r:embed="rId5"/>
                <a:stretch>
                  <a:fillRect l="-16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75587"/>
          </a:xfrm>
        </p:spPr>
        <p:txBody>
          <a:bodyPr/>
          <a:lstStyle/>
          <a:p>
            <a:r>
              <a:rPr lang="en-US" altLang="en-US"/>
              <a:t>Measured Z</a:t>
            </a:r>
            <a:r>
              <a:rPr lang="en-US" altLang="en-US" baseline="30000"/>
              <a:t>0</a:t>
            </a:r>
            <a:r>
              <a:rPr lang="en-US" altLang="en-US"/>
              <a:t> Width at LEP  (ca 1990)</a:t>
            </a:r>
            <a:endParaRPr lang="en-US" sz="2800"/>
          </a:p>
        </p:txBody>
      </p:sp>
      <p:pic>
        <p:nvPicPr>
          <p:cNvPr id="9" name="Picture 3" descr="C:\Users\Georg Raffelt\Desktop\re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998"/>
            <a:ext cx="6035172" cy="611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048796" y="3220938"/>
            <a:ext cx="3024336" cy="273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/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altLang="en-US" sz="2300">
                <a:solidFill>
                  <a:srgbClr val="000099"/>
                </a:solidFill>
                <a:latin typeface="+mn-lt"/>
              </a:rPr>
              <a:t>Cosmological</a:t>
            </a:r>
          </a:p>
          <a:p>
            <a:pPr algn="l" eaLnBrk="1" hangingPunct="1"/>
            <a:r>
              <a:rPr lang="en-US" altLang="en-US" sz="2300">
                <a:solidFill>
                  <a:srgbClr val="000099"/>
                </a:solidFill>
                <a:latin typeface="+mn-lt"/>
              </a:rPr>
              <a:t>consequences:</a:t>
            </a:r>
          </a:p>
          <a:p>
            <a:pPr algn="l" eaLnBrk="1" hangingPunct="1"/>
            <a:endParaRPr lang="en-US" altLang="en-US" sz="900">
              <a:solidFill>
                <a:srgbClr val="000099"/>
              </a:solidFill>
              <a:latin typeface="+mn-lt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300">
                <a:solidFill>
                  <a:srgbClr val="000099"/>
                </a:solidFill>
                <a:latin typeface="+mn-lt"/>
              </a:rPr>
              <a:t> Standard radiation</a:t>
            </a:r>
          </a:p>
          <a:p>
            <a:pPr algn="l" eaLnBrk="1" hangingPunct="1"/>
            <a:r>
              <a:rPr lang="en-US" altLang="en-US" sz="2300">
                <a:solidFill>
                  <a:srgbClr val="000099"/>
                </a:solidFill>
                <a:latin typeface="+mn-lt"/>
              </a:rPr>
              <a:t>   density fixed</a:t>
            </a:r>
          </a:p>
          <a:p>
            <a:pPr algn="l" eaLnBrk="1" hangingPunct="1"/>
            <a:endParaRPr lang="en-US" altLang="en-US" sz="900">
              <a:solidFill>
                <a:srgbClr val="000099"/>
              </a:solidFill>
              <a:latin typeface="+mn-lt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300">
                <a:solidFill>
                  <a:srgbClr val="000099"/>
                </a:solidFill>
                <a:latin typeface="+mn-lt"/>
              </a:rPr>
              <a:t> No “trivial” weakly</a:t>
            </a:r>
          </a:p>
          <a:p>
            <a:pPr algn="l" eaLnBrk="1" hangingPunct="1"/>
            <a:r>
              <a:rPr lang="en-US" altLang="en-US" sz="2300">
                <a:solidFill>
                  <a:srgbClr val="000099"/>
                </a:solidFill>
                <a:latin typeface="+mn-lt"/>
              </a:rPr>
              <a:t>   interacting dark</a:t>
            </a:r>
          </a:p>
          <a:p>
            <a:pPr algn="l" eaLnBrk="1" hangingPunct="1"/>
            <a:r>
              <a:rPr lang="en-US" altLang="en-US" sz="2300">
                <a:solidFill>
                  <a:srgbClr val="000099"/>
                </a:solidFill>
                <a:latin typeface="+mn-lt"/>
              </a:rPr>
              <a:t>   matter particles</a:t>
            </a:r>
          </a:p>
        </p:txBody>
      </p:sp>
    </p:spTree>
    <p:extLst>
      <p:ext uri="{BB962C8B-B14F-4D97-AF65-F5344CB8AC3E}">
        <p14:creationId xmlns:p14="http://schemas.microsoft.com/office/powerpoint/2010/main" val="14273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2368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5596</Words>
  <Application>Microsoft Office PowerPoint</Application>
  <PresentationFormat>Custom</PresentationFormat>
  <Paragraphs>1313</Paragraphs>
  <Slides>94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94</vt:i4>
      </vt:variant>
    </vt:vector>
  </HeadingPairs>
  <TitlesOfParts>
    <vt:vector size="111" baseType="lpstr">
      <vt:lpstr>Arial</vt:lpstr>
      <vt:lpstr>Arial Unicode MS</vt:lpstr>
      <vt:lpstr>Calibri</vt:lpstr>
      <vt:lpstr>Calibri Light</vt:lpstr>
      <vt:lpstr>Cambria</vt:lpstr>
      <vt:lpstr>Cambria Math</vt:lpstr>
      <vt:lpstr>Century Schoolbook</vt:lpstr>
      <vt:lpstr>Comic Sans MS</vt:lpstr>
      <vt:lpstr>Helvetica</vt:lpstr>
      <vt:lpstr>Symbol</vt:lpstr>
      <vt:lpstr>Trebuchet MS</vt:lpstr>
      <vt:lpstr>Office Theme</vt:lpstr>
      <vt:lpstr>Custom Design</vt:lpstr>
      <vt:lpstr>Equation</vt:lpstr>
      <vt:lpstr>CorelDRAW</vt:lpstr>
      <vt:lpstr>CorelPhotoPaint.Image.10</vt:lpstr>
      <vt:lpstr>Corel PHOTO-PAINT 11.0 Image</vt:lpstr>
      <vt:lpstr>Hubble Deep Field</vt:lpstr>
      <vt:lpstr>Pie Chart of Dark Universe</vt:lpstr>
      <vt:lpstr>Basics of Cosmology</vt:lpstr>
      <vt:lpstr>Cosmic Expansion</vt:lpstr>
      <vt:lpstr>Friedmann Equation</vt:lpstr>
      <vt:lpstr>Big Bang</vt:lpstr>
      <vt:lpstr>Cosmic Microwave Background (Planck 2013)</vt:lpstr>
      <vt:lpstr>Big Bang Nucleosynthesis</vt:lpstr>
      <vt:lpstr>Neutrino Thermal Equilibrium</vt:lpstr>
      <vt:lpstr>Thermal Radiations</vt:lpstr>
      <vt:lpstr>Present-Day Neutrino Density</vt:lpstr>
      <vt:lpstr>Photon Heating by Electron-Positron Annihilation</vt:lpstr>
      <vt:lpstr>Cosmic radiation density after e+e- annihilation</vt:lpstr>
      <vt:lpstr>Precision Calculations of Neff</vt:lpstr>
      <vt:lpstr>Measured Cosmic Radiation Density</vt:lpstr>
      <vt:lpstr>Two or four components?</vt:lpstr>
      <vt:lpstr>Role of Mass</vt:lpstr>
      <vt:lpstr>Neutrino Thermal Equilibrium for Dirac Neutrinos</vt:lpstr>
      <vt:lpstr>Present-Day Neutrino Distribution</vt:lpstr>
      <vt:lpstr>Primordial Neutrino Spectrum at Earth</vt:lpstr>
      <vt:lpstr>Weighing Neutrinos with the Universe</vt:lpstr>
      <vt:lpstr>What is wrong with neutrino dark matter?</vt:lpstr>
      <vt:lpstr>Structure Formation in the Universe</vt:lpstr>
      <vt:lpstr>Structure Formation with Hot Dark Matter</vt:lpstr>
      <vt:lpstr>Power Spectrum of Cosmic Density Fluctuations</vt:lpstr>
      <vt:lpstr>Neutrino Free Streaming:  Transfer Function</vt:lpstr>
      <vt:lpstr>Cosmological Neutrino Mass Limits (8/2023)</vt:lpstr>
      <vt:lpstr>DESI  (Dark Energy Spectroscopic Instrument)</vt:lpstr>
      <vt:lpstr>Thanks</vt:lpstr>
      <vt:lpstr>Transfer Function with Massive Neutrinos</vt:lpstr>
      <vt:lpstr>DESI Best Fit for Effective Neutrino Masses</vt:lpstr>
      <vt:lpstr>Future Cosmological Neutrino Mass Sensitivity</vt:lpstr>
      <vt:lpstr>“Weighing” Neutrinos with KATRIN</vt:lpstr>
      <vt:lpstr>Cosmic Neutrino Capture in Tritium Beta Decay</vt:lpstr>
      <vt:lpstr>Dirac vs. Majorana Neutrinos</vt:lpstr>
      <vt:lpstr>Big Bang Nucleosynthesis</vt:lpstr>
      <vt:lpstr>Origin of Elements</vt:lpstr>
      <vt:lpstr>Where, When, and What?</vt:lpstr>
      <vt:lpstr>Alpha-Beta-Gamma</vt:lpstr>
      <vt:lpstr>Herb Block Cartoon</vt:lpstr>
      <vt:lpstr>Helium Synthesis – Three Easy Steps</vt:lpstr>
      <vt:lpstr>Why do nuclei form so late? </vt:lpstr>
      <vt:lpstr>Predicting the Cosmic Microwave Background</vt:lpstr>
      <vt:lpstr>Formation of Light Elements</vt:lpstr>
      <vt:lpstr>Neutrinos from Decay of Light BBN Nuclei</vt:lpstr>
      <vt:lpstr>BBN Theory vs Observations</vt:lpstr>
      <vt:lpstr>Neutrino Impact on BBN</vt:lpstr>
      <vt:lpstr>Sterile Neutrino Oscillations</vt:lpstr>
      <vt:lpstr>Flavor Relaxation in a Medium</vt:lpstr>
      <vt:lpstr>Parameters for Thermalisation</vt:lpstr>
      <vt:lpstr>BBN and Neutrino Chemical Potentials</vt:lpstr>
      <vt:lpstr>Chemical Potentials and Flavor Oscillations</vt:lpstr>
      <vt:lpstr>BBN Summary</vt:lpstr>
      <vt:lpstr>Leptogenesis</vt:lpstr>
      <vt:lpstr>Basics of Cosmology</vt:lpstr>
      <vt:lpstr>Cosmic Matter-Antimatter Asymmetry</vt:lpstr>
      <vt:lpstr>Baryogenesis in the Early Universe</vt:lpstr>
      <vt:lpstr>Baryon &amp; Lepton Number</vt:lpstr>
      <vt:lpstr>B and L Violation in the Standard Model</vt:lpstr>
      <vt:lpstr>Sphalerons in the Early Universe</vt:lpstr>
      <vt:lpstr>See Saw Mechanism for Neutrino Mass</vt:lpstr>
      <vt:lpstr>See-Saw Model for Neutrino Masses</vt:lpstr>
      <vt:lpstr>Leptogenesis by Majorana Neutrino Decays</vt:lpstr>
      <vt:lpstr>Leptogenesis by Out-of-Equilibrium Decay</vt:lpstr>
      <vt:lpstr>Leptogenesis by Majorana Neutrino Decays</vt:lpstr>
      <vt:lpstr>Neutrinoless bb Decay</vt:lpstr>
      <vt:lpstr>PowerPoint Presentation</vt:lpstr>
      <vt:lpstr>Effective Majorana Mass in 0ν2β Decay</vt:lpstr>
      <vt:lpstr>Leptogenesis Summary</vt:lpstr>
      <vt:lpstr>Neutrino Mass Summary</vt:lpstr>
      <vt:lpstr>Hubble Deep Field</vt:lpstr>
      <vt:lpstr>Thanks</vt:lpstr>
      <vt:lpstr>Helium Mass Fraction from HII Regions</vt:lpstr>
      <vt:lpstr>Extrapolations to Primordial He-4</vt:lpstr>
      <vt:lpstr>Helium-4 Determinations</vt:lpstr>
      <vt:lpstr>Lyman Alpha Forest</vt:lpstr>
      <vt:lpstr>Measuring Primordial Deuterium</vt:lpstr>
      <vt:lpstr>Primordial Deuterium Determination</vt:lpstr>
      <vt:lpstr>Thanks</vt:lpstr>
      <vt:lpstr>Last Scattering Surface</vt:lpstr>
      <vt:lpstr>Friedman-Robertson-Walker-Lemaître Cosmology</vt:lpstr>
      <vt:lpstr>Friedman Equation: Newtonian Derivation</vt:lpstr>
      <vt:lpstr>Critical Density and Density Parameter</vt:lpstr>
      <vt:lpstr>Generic Solutions of Friedman Equation</vt:lpstr>
      <vt:lpstr>Evolution of Cosmic Density Components</vt:lpstr>
      <vt:lpstr>Power Spectrum of CMB Temperature Fluctuations</vt:lpstr>
      <vt:lpstr>Flat Universe from CMBR Angular Fluctuations</vt:lpstr>
      <vt:lpstr>Thanks</vt:lpstr>
      <vt:lpstr>Mass-Energy-Inventory of the Universe</vt:lpstr>
      <vt:lpstr>CP Violation in Particle Physics</vt:lpstr>
      <vt:lpstr>Thanks</vt:lpstr>
      <vt:lpstr>Neutrino Counting in Particle Physics</vt:lpstr>
      <vt:lpstr>Measured Z0 Width at LEP  (ca 1990)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1266</cp:revision>
  <cp:lastPrinted>2011-04-10T14:40:34Z</cp:lastPrinted>
  <dcterms:created xsi:type="dcterms:W3CDTF">2006-08-16T00:00:00Z</dcterms:created>
  <dcterms:modified xsi:type="dcterms:W3CDTF">2025-05-07T19:56:56Z</dcterms:modified>
</cp:coreProperties>
</file>