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81"/>
  </p:notesMasterIdLst>
  <p:handoutMasterIdLst>
    <p:handoutMasterId r:id="rId82"/>
  </p:handoutMasterIdLst>
  <p:sldIdLst>
    <p:sldId id="1668" r:id="rId3"/>
    <p:sldId id="1670" r:id="rId4"/>
    <p:sldId id="1694" r:id="rId5"/>
    <p:sldId id="1784" r:id="rId6"/>
    <p:sldId id="1589" r:id="rId7"/>
    <p:sldId id="1590" r:id="rId8"/>
    <p:sldId id="1591" r:id="rId9"/>
    <p:sldId id="1671" r:id="rId10"/>
    <p:sldId id="1593" r:id="rId11"/>
    <p:sldId id="1672" r:id="rId12"/>
    <p:sldId id="1674" r:id="rId13"/>
    <p:sldId id="1675" r:id="rId14"/>
    <p:sldId id="1778" r:id="rId15"/>
    <p:sldId id="1779" r:id="rId16"/>
    <p:sldId id="1782" r:id="rId17"/>
    <p:sldId id="1780" r:id="rId18"/>
    <p:sldId id="1781" r:id="rId19"/>
    <p:sldId id="1770" r:id="rId20"/>
    <p:sldId id="1772" r:id="rId21"/>
    <p:sldId id="1773" r:id="rId22"/>
    <p:sldId id="1774" r:id="rId23"/>
    <p:sldId id="1783" r:id="rId24"/>
    <p:sldId id="1776" r:id="rId25"/>
    <p:sldId id="1777" r:id="rId26"/>
    <p:sldId id="1602" r:id="rId27"/>
    <p:sldId id="1691" r:id="rId28"/>
    <p:sldId id="1604" r:id="rId29"/>
    <p:sldId id="1771" r:id="rId30"/>
    <p:sldId id="1607" r:id="rId31"/>
    <p:sldId id="1612" r:id="rId32"/>
    <p:sldId id="1613" r:id="rId33"/>
    <p:sldId id="1614" r:id="rId34"/>
    <p:sldId id="1768" r:id="rId35"/>
    <p:sldId id="1618" r:id="rId36"/>
    <p:sldId id="1619" r:id="rId37"/>
    <p:sldId id="1740" r:id="rId38"/>
    <p:sldId id="1687" r:id="rId39"/>
    <p:sldId id="1683" r:id="rId40"/>
    <p:sldId id="1684" r:id="rId41"/>
    <p:sldId id="1624" r:id="rId42"/>
    <p:sldId id="1625" r:id="rId43"/>
    <p:sldId id="1626" r:id="rId44"/>
    <p:sldId id="1689" r:id="rId45"/>
    <p:sldId id="1690" r:id="rId46"/>
    <p:sldId id="1628" r:id="rId47"/>
    <p:sldId id="1696" r:id="rId48"/>
    <p:sldId id="1700" r:id="rId49"/>
    <p:sldId id="1698" r:id="rId50"/>
    <p:sldId id="1699" r:id="rId51"/>
    <p:sldId id="1702" r:id="rId52"/>
    <p:sldId id="1704" r:id="rId53"/>
    <p:sldId id="1741" r:id="rId54"/>
    <p:sldId id="1706" r:id="rId55"/>
    <p:sldId id="1707" r:id="rId56"/>
    <p:sldId id="1708" r:id="rId57"/>
    <p:sldId id="1631" r:id="rId58"/>
    <p:sldId id="1710" r:id="rId59"/>
    <p:sldId id="1721" r:id="rId60"/>
    <p:sldId id="1722" r:id="rId61"/>
    <p:sldId id="1724" r:id="rId62"/>
    <p:sldId id="1720" r:id="rId63"/>
    <p:sldId id="1717" r:id="rId64"/>
    <p:sldId id="1718" r:id="rId65"/>
    <p:sldId id="1711" r:id="rId66"/>
    <p:sldId id="1713" r:id="rId67"/>
    <p:sldId id="1716" r:id="rId68"/>
    <p:sldId id="1723" r:id="rId69"/>
    <p:sldId id="1705" r:id="rId70"/>
    <p:sldId id="1785" r:id="rId71"/>
    <p:sldId id="1653" r:id="rId72"/>
    <p:sldId id="1654" r:id="rId73"/>
    <p:sldId id="1655" r:id="rId74"/>
    <p:sldId id="1727" r:id="rId75"/>
    <p:sldId id="1730" r:id="rId76"/>
    <p:sldId id="1731" r:id="rId77"/>
    <p:sldId id="1729" r:id="rId78"/>
    <p:sldId id="1726" r:id="rId79"/>
    <p:sldId id="1669" r:id="rId80"/>
  </p:sldIdLst>
  <p:sldSz cx="9217025" cy="6911975"/>
  <p:notesSz cx="6781800" cy="9926638"/>
  <p:custDataLst>
    <p:tags r:id="rId83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63" userDrawn="1">
          <p15:clr>
            <a:srgbClr val="A4A3A4"/>
          </p15:clr>
        </p15:guide>
        <p15:guide id="8" orient="horz" pos="4264" userDrawn="1">
          <p15:clr>
            <a:srgbClr val="A4A3A4"/>
          </p15:clr>
        </p15:guide>
        <p15:guide id="13" orient="horz" pos="408" userDrawn="1">
          <p15:clr>
            <a:srgbClr val="A4A3A4"/>
          </p15:clr>
        </p15:guide>
        <p15:guide id="14" pos="5715" userDrawn="1">
          <p15:clr>
            <a:srgbClr val="A4A3A4"/>
          </p15:clr>
        </p15:guide>
        <p15:guide id="16" pos="21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333FF"/>
    <a:srgbClr val="003399"/>
    <a:srgbClr val="9900FF"/>
    <a:srgbClr val="CC99FF"/>
    <a:srgbClr val="336699"/>
    <a:srgbClr val="C00000"/>
    <a:srgbClr val="953737"/>
    <a:srgbClr val="707070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4613" autoAdjust="0"/>
    <p:restoredTop sz="96595" autoAdjust="0"/>
  </p:normalViewPr>
  <p:slideViewPr>
    <p:cSldViewPr>
      <p:cViewPr varScale="1">
        <p:scale>
          <a:sx n="73" d="100"/>
          <a:sy n="73" d="100"/>
        </p:scale>
        <p:origin x="1368" y="38"/>
      </p:cViewPr>
      <p:guideLst>
        <p:guide pos="363"/>
        <p:guide orient="horz" pos="4264"/>
        <p:guide orient="horz" pos="408"/>
        <p:guide pos="5715"/>
        <p:guide pos="21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193"/>
    </p:cViewPr>
  </p:sorterViewPr>
  <p:notesViewPr>
    <p:cSldViewPr showGuides="1">
      <p:cViewPr varScale="1">
        <p:scale>
          <a:sx n="95" d="100"/>
          <a:sy n="95" d="100"/>
        </p:scale>
        <p:origin x="3624" y="10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AEC7-EF61-444C-B814-3320AB1B3DD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CB6C-CCE9-413E-A472-E93EE2EA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6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7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33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290EA-448A-26BE-A38C-5B5704814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4A719-C548-F0B8-22DF-7D11055D2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41540-3708-7C34-D7E8-D593DFE50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D3DFE-F8A4-DB80-2A6C-1DA1B8710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6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11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6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2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6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3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07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6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9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6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5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>
                <a:solidFill>
                  <a:srgbClr val="FFFFFF"/>
                </a:solidFill>
              </a:rPr>
              <a:t> Garching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28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>
                <a:solidFill>
                  <a:schemeClr val="bg1"/>
                </a:solidFill>
              </a:rPr>
              <a:t>Dark Matter &amp; Neutrinos, Paris IHP, 5</a:t>
            </a:r>
            <a:r>
              <a:rPr lang="en-DE" sz="1200" b="1" baseline="0">
                <a:solidFill>
                  <a:schemeClr val="bg1"/>
                </a:solidFill>
              </a:rPr>
              <a:t>−</a:t>
            </a:r>
            <a:r>
              <a:rPr lang="en-US" sz="1200" b="1" baseline="0">
                <a:solidFill>
                  <a:schemeClr val="bg1"/>
                </a:solidFill>
              </a:rPr>
              <a:t>9 May 2025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1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6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368300"/>
            <a:ext cx="198755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368300"/>
            <a:ext cx="5810250" cy="5857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>
                <a:solidFill>
                  <a:schemeClr val="bg1"/>
                </a:solidFill>
              </a:rPr>
              <a:t> Garching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>
                <a:solidFill>
                  <a:schemeClr val="bg1"/>
                </a:solidFill>
              </a:rPr>
              <a:t>Dark Matter &amp; Neutrinos, Paris IHP, 5</a:t>
            </a:r>
            <a:r>
              <a:rPr lang="en-DE" sz="1200" b="1" baseline="0">
                <a:solidFill>
                  <a:schemeClr val="bg1"/>
                </a:solidFill>
              </a:rPr>
              <a:t>−</a:t>
            </a:r>
            <a:r>
              <a:rPr lang="en-US" sz="1200" b="1" baseline="0">
                <a:solidFill>
                  <a:schemeClr val="bg1"/>
                </a:solidFill>
              </a:rPr>
              <a:t>9 May 2025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2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525" y="1131888"/>
            <a:ext cx="6911975" cy="2405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3630613"/>
            <a:ext cx="6911975" cy="16684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2438"/>
            <a:ext cx="7950200" cy="28765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25975"/>
            <a:ext cx="7950200" cy="1511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839913"/>
            <a:ext cx="3898900" cy="4386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839913"/>
            <a:ext cx="3898900" cy="4386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68300"/>
            <a:ext cx="7950200" cy="1335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693863"/>
            <a:ext cx="3898900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2524125"/>
            <a:ext cx="3898900" cy="3714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663" y="1693863"/>
            <a:ext cx="3919537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663" y="2524125"/>
            <a:ext cx="3919537" cy="3714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413" y="368300"/>
            <a:ext cx="79502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39913"/>
            <a:ext cx="795020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413" y="6407150"/>
            <a:ext cx="2074862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2763" y="6407150"/>
            <a:ext cx="31115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8750" y="6407150"/>
            <a:ext cx="207486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010.10506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rxiv.org/abs/2104.03318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arxiv.org/abs/1910.11878" TargetMode="External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9.11773" TargetMode="External"/><Relationship Id="rId5" Type="http://schemas.openxmlformats.org/officeDocument/2006/relationships/hyperlink" Target="https://arxiv.org/abs/2109.03244" TargetMode="External"/><Relationship Id="rId4" Type="http://schemas.openxmlformats.org/officeDocument/2006/relationships/hyperlink" Target="https://arxiv.org/abs/2005.07141" TargetMode="External"/><Relationship Id="rId9" Type="http://schemas.openxmlformats.org/officeDocument/2006/relationships/image" Target="../media/image2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20.png"/><Relationship Id="rId7" Type="http://schemas.openxmlformats.org/officeDocument/2006/relationships/image" Target="../media/image760.png"/><Relationship Id="rId12" Type="http://schemas.openxmlformats.org/officeDocument/2006/relationships/image" Target="../media/image81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0.png"/><Relationship Id="rId11" Type="http://schemas.openxmlformats.org/officeDocument/2006/relationships/image" Target="../media/image22.png"/><Relationship Id="rId5" Type="http://schemas.openxmlformats.org/officeDocument/2006/relationships/image" Target="../media/image740.png"/><Relationship Id="rId10" Type="http://schemas.openxmlformats.org/officeDocument/2006/relationships/image" Target="../media/image21.png"/><Relationship Id="rId4" Type="http://schemas.openxmlformats.org/officeDocument/2006/relationships/image" Target="../media/image730.png"/><Relationship Id="rId9" Type="http://schemas.openxmlformats.org/officeDocument/2006/relationships/image" Target="../media/image7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0.png"/><Relationship Id="rId7" Type="http://schemas.openxmlformats.org/officeDocument/2006/relationships/image" Target="../media/image4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0.png"/><Relationship Id="rId5" Type="http://schemas.openxmlformats.org/officeDocument/2006/relationships/hyperlink" Target="https://arxiv.org/abs/2406.06708" TargetMode="External"/><Relationship Id="rId4" Type="http://schemas.openxmlformats.org/officeDocument/2006/relationships/image" Target="../media/image3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2.06935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1120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503.0489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34.jpg"/><Relationship Id="rId7" Type="http://schemas.openxmlformats.org/officeDocument/2006/relationships/image" Target="../media/image82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00.png"/><Relationship Id="rId11" Type="http://schemas.openxmlformats.org/officeDocument/2006/relationships/image" Target="../media/image880.png"/><Relationship Id="rId5" Type="http://schemas.openxmlformats.org/officeDocument/2006/relationships/image" Target="../media/image8000.png"/><Relationship Id="rId10" Type="http://schemas.openxmlformats.org/officeDocument/2006/relationships/image" Target="../media/image850.png"/><Relationship Id="rId4" Type="http://schemas.openxmlformats.org/officeDocument/2006/relationships/image" Target="../media/image35.jpg"/><Relationship Id="rId9" Type="http://schemas.openxmlformats.org/officeDocument/2006/relationships/image" Target="../media/image84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38.png"/><Relationship Id="rId7" Type="http://schemas.openxmlformats.org/officeDocument/2006/relationships/image" Target="../media/image11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92.png"/><Relationship Id="rId10" Type="http://schemas.openxmlformats.org/officeDocument/2006/relationships/image" Target="../media/image14500.png"/><Relationship Id="rId4" Type="http://schemas.openxmlformats.org/officeDocument/2006/relationships/image" Target="../media/image8400.png"/><Relationship Id="rId9" Type="http://schemas.openxmlformats.org/officeDocument/2006/relationships/image" Target="../media/image138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jp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hyperlink" Target="http://earthspacecircle.blogspot.com/2013/07/stellar-evolution.html" TargetMode="External"/><Relationship Id="rId9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hyperlink" Target="https://arxiv.org/abs/2308.01403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arxiv.org/abs/2308.0140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01403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0.png"/><Relationship Id="rId5" Type="http://schemas.openxmlformats.org/officeDocument/2006/relationships/image" Target="../media/image1080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0.06427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3847/2041-8213/aa91c9" TargetMode="External"/><Relationship Id="rId4" Type="http://schemas.openxmlformats.org/officeDocument/2006/relationships/image" Target="../media/image28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arxiv.org/abs/hep-ph/0611350" TargetMode="External"/><Relationship Id="rId7" Type="http://schemas.openxmlformats.org/officeDocument/2006/relationships/hyperlink" Target="https://arxiv.org/abs/1906.1184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00.png"/><Relationship Id="rId5" Type="http://schemas.openxmlformats.org/officeDocument/2006/relationships/hyperlink" Target="https://arxiv.org/abs/1803.00993" TargetMode="External"/><Relationship Id="rId10" Type="http://schemas.openxmlformats.org/officeDocument/2006/relationships/hyperlink" Target="https://arxiv.org/abs/2010.02943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s://arxiv.org/abs/1907.0502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bc.com/news/science-environment-50473482" TargetMode="External"/><Relationship Id="rId4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arxiv.org/abs/2308.01403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989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000.png"/><Relationship Id="rId5" Type="http://schemas.openxmlformats.org/officeDocument/2006/relationships/image" Target="../media/image74.png"/><Relationship Id="rId4" Type="http://schemas.openxmlformats.org/officeDocument/2006/relationships/hyperlink" Target="https://arxiv.org/abs/2201.09890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202.0248" TargetMode="External"/><Relationship Id="rId3" Type="http://schemas.openxmlformats.org/officeDocument/2006/relationships/image" Target="../media/image81.png"/><Relationship Id="rId7" Type="http://schemas.openxmlformats.org/officeDocument/2006/relationships/hyperlink" Target="https://arxiv.org/abs/1202.0248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807.02366" TargetMode="External"/><Relationship Id="rId5" Type="http://schemas.openxmlformats.org/officeDocument/2006/relationships/hyperlink" Target="https://arxiv.org/abs/1307.7936" TargetMode="External"/><Relationship Id="rId4" Type="http://schemas.openxmlformats.org/officeDocument/2006/relationships/hyperlink" Target="https://arxiv.org/abs/1006.1889" TargetMode="External"/><Relationship Id="rId9" Type="http://schemas.openxmlformats.org/officeDocument/2006/relationships/image" Target="../media/image9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news2.org/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8.0434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910.11878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010.04728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306.16076" TargetMode="External"/><Relationship Id="rId4" Type="http://schemas.openxmlformats.org/officeDocument/2006/relationships/hyperlink" Target="https://arxiv.org/abs/1910.11878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.com/embed/i-Ly8aCoF7E?fs=1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eorg\Desktop\Paris-IHP\s20_final_mpeg.mp4" TargetMode="External"/><Relationship Id="rId1" Type="http://schemas.microsoft.com/office/2007/relationships/media" Target="file:///C:\Users\Georg\Desktop\Paris-IHP\s20_final_mpeg.mp4" TargetMode="External"/><Relationship Id="rId5" Type="http://schemas.openxmlformats.org/officeDocument/2006/relationships/image" Target="../media/image11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/>
              <a:t>Crab Nebula – Remnant of SN 1054</a:t>
            </a:r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 Physik, Garching</a:t>
            </a:r>
            <a:endParaRPr lang="en-US" sz="2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0" y="5001712"/>
            <a:ext cx="2405312" cy="114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78" y="4948685"/>
            <a:ext cx="2685874" cy="138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5001712"/>
            <a:ext cx="1440200" cy="1132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72" y="4981861"/>
            <a:ext cx="1512210" cy="11670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4463" y="863035"/>
            <a:ext cx="8928100" cy="381712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algn="ctr"/>
            <a:r>
              <a:rPr lang="en-US" sz="10500">
                <a:ln w="381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Supernova</a:t>
            </a:r>
          </a:p>
          <a:p>
            <a:pPr algn="ctr"/>
            <a:r>
              <a:rPr lang="en-US" sz="10500">
                <a:ln w="381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Neutrinos</a:t>
            </a:r>
            <a:endParaRPr lang="en-US" sz="10500" cap="none" spc="0">
              <a:ln w="381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Schoolbook" panose="02040604050505020304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" y="-1478"/>
            <a:ext cx="9217151" cy="72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Matter and Neutrinos, IHP, Paris, 5</a:t>
            </a:r>
            <a:r>
              <a:rPr lang="en-DE"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May 2025</a:t>
            </a:r>
          </a:p>
        </p:txBody>
      </p:sp>
    </p:spTree>
    <p:extLst>
      <p:ext uri="{BB962C8B-B14F-4D97-AF65-F5344CB8AC3E}">
        <p14:creationId xmlns:p14="http://schemas.microsoft.com/office/powerpoint/2010/main" val="40698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Successful 3D Explosion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-128" y="-1"/>
            <a:ext cx="9216000" cy="6912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215537"/>
            <a:ext cx="8666986" cy="93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" y="1849548"/>
            <a:ext cx="9072000" cy="4846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9371" y="1367697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hlinkClick r:id="rId5"/>
              </a:rPr>
              <a:t>arXiv:2010.10506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610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Death Watch of a Million Supergiants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862" y="791564"/>
            <a:ext cx="5923870" cy="25924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Monitoring 27 galaxies within 10 Mpc for many years</a:t>
            </a:r>
          </a:p>
          <a:p>
            <a:endParaRPr lang="en-US" sz="2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Visit typically twice per year</a:t>
            </a:r>
          </a:p>
          <a:p>
            <a:endParaRPr lang="en-US" sz="2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US" sz="2400" baseline="3000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supergiants (lifetime 10</a:t>
            </a:r>
            <a:r>
              <a:rPr lang="en-US" sz="2400" baseline="30000">
                <a:solidFill>
                  <a:schemeClr val="accent1">
                    <a:lumMod val="75000"/>
                  </a:schemeClr>
                </a:solidFill>
              </a:rPr>
              <a:t>6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years)</a:t>
            </a:r>
          </a:p>
          <a:p>
            <a:endParaRPr lang="en-US" sz="2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Combined SN rate: about 1 per year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First 7 years of survey:</a:t>
            </a:r>
          </a:p>
          <a:p>
            <a:endParaRPr lang="en-US" sz="2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6 successful core-collapse SNe</a:t>
            </a:r>
          </a:p>
          <a:p>
            <a:endParaRPr lang="en-US" sz="2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1 candidate failed SN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756" y="5905131"/>
            <a:ext cx="8496739" cy="7192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pl-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Gerke, Kochanek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pl-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Stanek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, arXiv:1411.1761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Adams, </a:t>
            </a:r>
            <a:r>
              <a:rPr lang="pl-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Kochanek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, Gerke, </a:t>
            </a:r>
            <a:r>
              <a:rPr lang="pl-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Stanek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(&amp; Dai), arXiv:1610.02402 (1609.01283)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02" y="719967"/>
            <a:ext cx="2592000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527997"/>
            <a:ext cx="8641775" cy="2175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4742" y="2807897"/>
            <a:ext cx="2592360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>
                <a:solidFill>
                  <a:schemeClr val="bg1"/>
                </a:solidFill>
              </a:rPr>
              <a:t>Large Binocular Telescope</a:t>
            </a:r>
          </a:p>
          <a:p>
            <a:pPr algn="ctr">
              <a:lnSpc>
                <a:spcPts val="1800"/>
              </a:lnSpc>
            </a:pPr>
            <a:r>
              <a:rPr lang="en-US">
                <a:solidFill>
                  <a:schemeClr val="bg1"/>
                </a:solidFill>
              </a:rPr>
              <a:t>Mt Graham, Arizona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08262" y="3167947"/>
            <a:ext cx="1354163" cy="75635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08262" y="3167947"/>
            <a:ext cx="504070" cy="64809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Empirical Fraction of Black-Hole 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463" y="1079657"/>
            <a:ext cx="8928099" cy="4320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/>
              <a:t>Neustadt, Kochanek, Stanek, et al.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>
                <a:hlinkClick r:id="rId2"/>
              </a:rPr>
              <a:t>arXiv:2104.03318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1583727"/>
            <a:ext cx="5445132" cy="3925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63" y="71960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2020 update: 11 yr baseline, 8 SNe, 1 old &amp; 1 new candidate for failed SN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462" y="5844531"/>
            <a:ext cx="892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Roughly a quarter of all core-collapses could lead to BH formation,</a:t>
            </a:r>
          </a:p>
          <a:p>
            <a:pPr algn="ctr"/>
            <a:r>
              <a:rPr lang="en-US" sz="2000">
                <a:solidFill>
                  <a:srgbClr val="C00000"/>
                </a:solidFill>
              </a:rPr>
              <a:t>in agreement with theory estimates!</a:t>
            </a:r>
          </a:p>
        </p:txBody>
      </p:sp>
    </p:spTree>
    <p:extLst>
      <p:ext uri="{BB962C8B-B14F-4D97-AF65-F5344CB8AC3E}">
        <p14:creationId xmlns:p14="http://schemas.microsoft.com/office/powerpoint/2010/main" val="4102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Characteristics of Neutrino Signal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Neutrino Transport</a:t>
            </a:r>
          </a:p>
        </p:txBody>
      </p:sp>
    </p:spTree>
    <p:extLst>
      <p:ext uri="{BB962C8B-B14F-4D97-AF65-F5344CB8AC3E}">
        <p14:creationId xmlns:p14="http://schemas.microsoft.com/office/powerpoint/2010/main" val="389535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-128" y="216457"/>
            <a:ext cx="9215967" cy="66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Roles of Different Particles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>
                <a:solidFill>
                  <a:srgbClr val="FFFFFF"/>
                </a:solidFill>
              </a:rPr>
              <a:t> Garching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8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>
                <a:solidFill>
                  <a:schemeClr val="bg1"/>
                </a:solidFill>
              </a:rPr>
              <a:t>Dark Matter &amp; Neutrinos, Paris IHP, 5</a:t>
            </a:r>
            <a:r>
              <a:rPr lang="en-DE" sz="1200" b="1" baseline="0">
                <a:solidFill>
                  <a:schemeClr val="bg1"/>
                </a:solidFill>
              </a:rPr>
              <a:t>−</a:t>
            </a:r>
            <a:r>
              <a:rPr lang="en-US" sz="1200" b="1" baseline="0">
                <a:solidFill>
                  <a:schemeClr val="bg1"/>
                </a:solidFill>
              </a:rPr>
              <a:t>9 May 2025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20837139">
            <a:off x="6909483" y="1541838"/>
            <a:ext cx="1822721" cy="172635"/>
            <a:chOff x="3024292" y="1912938"/>
            <a:chExt cx="1822721" cy="172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292" y="1912938"/>
              <a:ext cx="1702659" cy="17263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680522" y="1984239"/>
              <a:ext cx="16649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272882" y="1943777"/>
            <a:ext cx="1767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Photon</a:t>
            </a:r>
          </a:p>
          <a:p>
            <a:r>
              <a:rPr lang="en-US" sz="2400"/>
              <a:t>radiation</a:t>
            </a:r>
          </a:p>
          <a:p>
            <a:r>
              <a:rPr lang="en-US" sz="2400"/>
              <a:t>from surface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462" y="831082"/>
            <a:ext cx="2454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 transfer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7710" y="6090752"/>
            <a:ext cx="249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few 10 km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2430" y="6090752"/>
            <a:ext cx="202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800" b="1" baseline="-25000">
                <a:solidFill>
                  <a:schemeClr val="tx1">
                    <a:lumMod val="75000"/>
                    <a:lumOff val="25000"/>
                  </a:schemeClr>
                </a:solidFill>
              </a:rPr>
              <a:t>star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 10</a:t>
            </a:r>
            <a:r>
              <a:rPr lang="en-US" sz="2800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 km </a:t>
            </a:r>
          </a:p>
        </p:txBody>
      </p:sp>
      <p:grpSp>
        <p:nvGrpSpPr>
          <p:cNvPr id="18" name="Group 17"/>
          <p:cNvGrpSpPr/>
          <p:nvPr/>
        </p:nvGrpSpPr>
        <p:grpSpPr>
          <a:xfrm rot="20837139">
            <a:off x="4677173" y="2004736"/>
            <a:ext cx="1822721" cy="172635"/>
            <a:chOff x="3024292" y="1912938"/>
            <a:chExt cx="1822721" cy="1726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292" y="1912938"/>
              <a:ext cx="1702659" cy="172635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4680522" y="1984239"/>
              <a:ext cx="16649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096302" y="3527997"/>
            <a:ext cx="56102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52282" y="2624990"/>
            <a:ext cx="3187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Neutrino emission</a:t>
            </a:r>
          </a:p>
          <a:p>
            <a:r>
              <a:rPr lang="en-US" sz="2400" b="1">
                <a:solidFill>
                  <a:srgbClr val="FF0000"/>
                </a:solidFill>
              </a:rPr>
              <a:t>from “neutrino sphere”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296052" y="3527997"/>
            <a:ext cx="1274450" cy="55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5715" y="2603851"/>
            <a:ext cx="249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>
                <a:solidFill>
                  <a:srgbClr val="FF0000"/>
                </a:solidFill>
              </a:rPr>
              <a:t>Neutrino diffusive</a:t>
            </a:r>
          </a:p>
          <a:p>
            <a:pPr algn="r"/>
            <a:r>
              <a:rPr lang="en-US" sz="2400" b="1">
                <a:solidFill>
                  <a:srgbClr val="FF0000"/>
                </a:solidFill>
              </a:rPr>
              <a:t>transport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87912" y="4055215"/>
            <a:ext cx="7705070" cy="170509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730176">
            <a:off x="82349" y="4421754"/>
            <a:ext cx="353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</a:rPr>
              <a:t>Thermal graviton</a:t>
            </a:r>
          </a:p>
          <a:p>
            <a:r>
              <a:rPr lang="en-US" sz="2400" b="1">
                <a:solidFill>
                  <a:srgbClr val="FFC000"/>
                </a:solidFill>
              </a:rPr>
              <a:t>emission (large mfp)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67024" y="1184790"/>
            <a:ext cx="2252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mean free</a:t>
            </a:r>
          </a:p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 (mfp)</a:t>
            </a:r>
          </a:p>
        </p:txBody>
      </p:sp>
    </p:spTree>
    <p:extLst>
      <p:ext uri="{BB962C8B-B14F-4D97-AF65-F5344CB8AC3E}">
        <p14:creationId xmlns:p14="http://schemas.microsoft.com/office/powerpoint/2010/main" val="2058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Inner Structure of a Typical Supernova Model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-1" y="5904327"/>
            <a:ext cx="921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Muonic SN model from Garching group, used in </a:t>
            </a:r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2005.07141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2109.03244</a:t>
            </a:r>
            <a:endParaRPr lang="en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Raffelt &amp; Vitagliano (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arXiv:</a:t>
            </a:r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2209.11773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600" y="768106"/>
            <a:ext cx="266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45138" y="791617"/>
                <a:ext cx="25923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Chemical Potential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138" y="791617"/>
                <a:ext cx="2592387" cy="400110"/>
              </a:xfrm>
              <a:prstGeom prst="rect">
                <a:avLst/>
              </a:prstGeom>
              <a:blipFill>
                <a:blip r:embed="rId7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223677"/>
            <a:ext cx="8955352" cy="360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2082" y="1574445"/>
                <a:ext cx="18870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cc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082" y="1574445"/>
                <a:ext cx="1887055" cy="369332"/>
              </a:xfrm>
              <a:prstGeom prst="rect">
                <a:avLst/>
              </a:prstGeom>
              <a:blipFill>
                <a:blip r:embed="rId9"/>
                <a:stretch>
                  <a:fillRect l="-1935" r="-32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798697" y="1430709"/>
            <a:ext cx="288040" cy="167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928137"/>
            <a:ext cx="9145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SN core starts cold and heats up from outside in as in contracts and deleptonizes</a:t>
            </a:r>
          </a:p>
        </p:txBody>
      </p:sp>
    </p:spTree>
    <p:extLst>
      <p:ext uri="{BB962C8B-B14F-4D97-AF65-F5344CB8AC3E}">
        <p14:creationId xmlns:p14="http://schemas.microsoft.com/office/powerpoint/2010/main" val="19767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Kinetic Equation for Neutrino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6584" y="2851243"/>
                <a:ext cx="8076378" cy="470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𝜚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i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ℋ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𝜚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𝜚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84" y="2851243"/>
                <a:ext cx="8076378" cy="470129"/>
              </a:xfrm>
              <a:prstGeom prst="rect">
                <a:avLst/>
              </a:prstGeom>
              <a:blipFill rotWithShape="1">
                <a:blip r:embed="rId2"/>
                <a:stretch>
                  <a:fillRect t="-15584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07898" y="719607"/>
            <a:ext cx="7729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Flavor-dependent phase-space densities (occupation number matrices)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3942" y="1202536"/>
                <a:ext cx="3952172" cy="1242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𝜚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〈"/>
                                        <m:endChr m:val="|"/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〉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〈"/>
                                        <m:endChr m:val="|"/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〉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〈"/>
                                        <m:endChr m:val="|"/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〉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〈"/>
                                        <m:endChr m:val="|"/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〉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〈"/>
                                        <m:endChr m:val="|"/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𝜏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〉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〈"/>
                                        <m:endChr m:val="|"/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/>
                                              </a:rPr>
                                              <m:t>𝜏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〉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1202536"/>
                <a:ext cx="3952172" cy="12420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602185" y="1164685"/>
            <a:ext cx="4440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Diagonal: Usual occupation numbers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Off-diag:  Flavor coherence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08512" y="2098606"/>
                <a:ext cx="20033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and similar for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𝝂</m:t>
                        </m:r>
                      </m:e>
                    </m:bar>
                  </m:oMath>
                </a14:m>
                <a:endPara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512" y="2098606"/>
                <a:ext cx="2003369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334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07898" y="2451133"/>
            <a:ext cx="222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Transport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3942" y="3067273"/>
                <a:ext cx="1417375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3067273"/>
                <a:ext cx="1417375" cy="4227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94957" y="3067273"/>
                <a:ext cx="904414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957" y="3067273"/>
                <a:ext cx="904414" cy="4227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83247" y="3067273"/>
                <a:ext cx="2802369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                    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247" y="3067273"/>
                <a:ext cx="2802369" cy="42274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91637" y="3067273"/>
                <a:ext cx="1622559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637" y="3067273"/>
                <a:ext cx="1622559" cy="42274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89467" y="3427323"/>
            <a:ext cx="113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Streaming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72132" y="3427323"/>
            <a:ext cx="210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Gravitational forces</a:t>
            </a:r>
          </a:p>
          <a:p>
            <a:r>
              <a:rPr lang="en-US">
                <a:solidFill>
                  <a:schemeClr val="tx2"/>
                </a:solidFill>
              </a:rPr>
              <a:t>(redshift, deflection)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64492" y="3436605"/>
                <a:ext cx="2141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</a:rPr>
                  <a:t>Flavor oscillations</a:t>
                </a:r>
              </a:p>
              <a:p>
                <a:r>
                  <a:rPr lang="en-US">
                    <a:solidFill>
                      <a:schemeClr val="tx2"/>
                    </a:solidFill>
                  </a:rPr>
                  <a:t>(vacuum, matter,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𝜈𝜈</m:t>
                    </m:r>
                  </m:oMath>
                </a14:m>
                <a:r>
                  <a:rPr lang="en-US">
                    <a:solidFill>
                      <a:schemeClr val="tx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492" y="3436605"/>
                <a:ext cx="2141612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2273" t="-4717" r="-142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072287" y="3436605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Collisions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912832" y="3938916"/>
            <a:ext cx="2160300" cy="2599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61494" y="3916971"/>
            <a:ext cx="2211638" cy="7201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r"/>
            <a:r>
              <a:rPr lang="el-GR" sz="3200"/>
              <a:t>β</a:t>
            </a:r>
            <a:endParaRPr lang="en-US" sz="32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8" y="5163086"/>
            <a:ext cx="1224170" cy="1224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03812" y="4226956"/>
                <a:ext cx="5883085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Typical  approximations in numerical simulations: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                 • Reducing 6+1 dimensions 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                    (Angular moments, ray-by-ray, …)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                 • No gravitational deflection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                 • No flavor conversion (large matter effect!)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                 • No muons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                 • 3-species transport: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𝒙</m:t>
                        </m:r>
                      </m:sub>
                    </m:sSub>
                  </m:oMath>
                </a14:m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12" y="4226956"/>
                <a:ext cx="5883085" cy="2246769"/>
              </a:xfrm>
              <a:prstGeom prst="rect">
                <a:avLst/>
              </a:prstGeom>
              <a:blipFill rotWithShape="1">
                <a:blip r:embed="rId12"/>
                <a:stretch>
                  <a:fillRect l="-1036" t="-1355" r="-311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0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Second &amp; Third Particle Generations in SN Physics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37" y="647597"/>
            <a:ext cx="6480175" cy="483091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944245" y="4896187"/>
            <a:ext cx="431957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>
            <a:off x="3240373" y="5655422"/>
            <a:ext cx="431957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3892" y="3455987"/>
            <a:ext cx="24616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Early universe,</a:t>
            </a:r>
          </a:p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stellar collapse &amp; </a:t>
            </a:r>
          </a:p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NS mergers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naturally </a:t>
            </a:r>
          </a:p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involve all flavor</a:t>
            </a:r>
          </a:p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neutrinos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892" y="5844531"/>
            <a:ext cx="3794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Everyday physics and astrophysics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only first family of fermions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52025" y="5844924"/>
                <a:ext cx="2413674" cy="732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ba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ba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in old SN simulations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025" y="5844924"/>
                <a:ext cx="2413674" cy="732765"/>
              </a:xfrm>
              <a:prstGeom prst="rect">
                <a:avLst/>
              </a:prstGeom>
              <a:blipFill>
                <a:blip r:embed="rId3"/>
                <a:stretch>
                  <a:fillRect l="-2778" r="-227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4752532" y="5472370"/>
            <a:ext cx="506330" cy="37255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26352" y="5472267"/>
            <a:ext cx="506330" cy="37255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Arrow 15"/>
          <p:cNvSpPr/>
          <p:nvPr/>
        </p:nvSpPr>
        <p:spPr>
          <a:xfrm>
            <a:off x="4968562" y="1924015"/>
            <a:ext cx="4176580" cy="1008000"/>
          </a:xfrm>
          <a:prstGeom prst="leftArrow">
            <a:avLst>
              <a:gd name="adj1" fmla="val 100000"/>
              <a:gd name="adj2" fmla="val 34762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Hyperon Puzzle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Strange hadrons should be present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Incompatible with large NS masses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4968562" y="3207133"/>
            <a:ext cx="4176580" cy="1008000"/>
          </a:xfrm>
          <a:prstGeom prst="leftArrow">
            <a:avLst>
              <a:gd name="adj1" fmla="val 100000"/>
              <a:gd name="adj2" fmla="val 34762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Muons (mass 105.7 MeV) previously</a:t>
            </a:r>
          </a:p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ignored</a:t>
            </a:r>
          </a:p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standard to include muons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5904692" y="4392257"/>
            <a:ext cx="3240450" cy="1008000"/>
          </a:xfrm>
          <a:prstGeom prst="leftArrow">
            <a:avLst>
              <a:gd name="adj1" fmla="val 100000"/>
              <a:gd name="adj2" fmla="val 34762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F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lavor conversion not </a:t>
            </a:r>
          </a:p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included in SN simulateons</a:t>
            </a:r>
          </a:p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S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 species new standard</a:t>
            </a:r>
          </a:p>
        </p:txBody>
      </p:sp>
    </p:spTree>
    <p:extLst>
      <p:ext uri="{BB962C8B-B14F-4D97-AF65-F5344CB8AC3E}">
        <p14:creationId xmlns:p14="http://schemas.microsoft.com/office/powerpoint/2010/main" val="11202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512776" y="446195"/>
            <a:ext cx="6912962" cy="691296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32879" y="1166295"/>
            <a:ext cx="5472759" cy="547275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024988" y="1958404"/>
            <a:ext cx="3888540" cy="388854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ectangle 16"/>
          <p:cNvSpPr/>
          <p:nvPr/>
        </p:nvSpPr>
        <p:spPr>
          <a:xfrm rot="20329989">
            <a:off x="2838208" y="921271"/>
            <a:ext cx="2293287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MSW region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465188" y="3398604"/>
            <a:ext cx="1008140" cy="1008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/>
          <p:cNvSpPr/>
          <p:nvPr/>
        </p:nvSpPr>
        <p:spPr>
          <a:xfrm>
            <a:off x="4033128" y="5098269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Shock wave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922" y="1166294"/>
            <a:ext cx="2418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• Adiabatic flavor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   conversion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922" y="2774355"/>
            <a:ext cx="2926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• “Slow” self-induced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   flavor conversion?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   (Spectral splits 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9922" y="4622774"/>
                <a:ext cx="321831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• Fast self-induced</a:t>
                </a:r>
              </a:p>
              <a:p>
                <a:r>
                  <a:rPr lang="en-US" sz="2400" b="1">
                    <a:solidFill>
                      <a:srgbClr val="C00000"/>
                    </a:solidFill>
                  </a:rPr>
                  <a:t>   flavor conversion by</a:t>
                </a:r>
              </a:p>
              <a:p>
                <a:r>
                  <a:rPr lang="en-US" sz="2400" b="1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2400" b="1">
                    <a:solidFill>
                      <a:srgbClr val="C000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l-GR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2400" b="1">
                    <a:solidFill>
                      <a:srgbClr val="C00000"/>
                    </a:solidFill>
                  </a:rPr>
                  <a:t> refraction?</a:t>
                </a:r>
              </a:p>
              <a:p>
                <a:r>
                  <a:rPr lang="en-US" sz="2400" b="1">
                    <a:solidFill>
                      <a:srgbClr val="C00000"/>
                    </a:solidFill>
                  </a:rPr>
                  <a:t>   (Flavor equilibration?)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4622774"/>
                <a:ext cx="3218317" cy="1569660"/>
              </a:xfrm>
              <a:prstGeom prst="rect">
                <a:avLst/>
              </a:prstGeom>
              <a:blipFill>
                <a:blip r:embed="rId2"/>
                <a:stretch>
                  <a:fillRect l="-2841" t="-3101" r="-2083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2160172" y="1704274"/>
            <a:ext cx="845197" cy="2541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16279" y="3974686"/>
            <a:ext cx="782585" cy="36004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265063" y="4168984"/>
            <a:ext cx="1024954" cy="87190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32612" y="2966547"/>
            <a:ext cx="1872154" cy="1872086"/>
            <a:chOff x="3672435" y="2951917"/>
            <a:chExt cx="1872154" cy="187208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112582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672435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4392000" y="460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>
              <a:off x="4392000" y="316792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900000">
              <a:off x="5087983" y="407436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900000" flipH="1">
              <a:off x="3696908" y="370163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6300000">
              <a:off x="4205604" y="45833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6300000" flipH="1">
              <a:off x="4578324" y="319232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800000">
              <a:off x="5016037" y="424803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800000" flipH="1">
              <a:off x="3768834" y="352795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7200000">
              <a:off x="4031995" y="451127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7200000" flipH="1">
              <a:off x="4752035" y="32641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2700000">
              <a:off x="4901702" y="439715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700000" flipH="1">
              <a:off x="3883364" y="337881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8100000">
              <a:off x="3883057" y="439674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8100000" flipH="1">
              <a:off x="4901346" y="337845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3600000">
              <a:off x="4752458" y="4511582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3600000" flipH="1">
              <a:off x="4032384" y="326437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9000000">
              <a:off x="3768628" y="424754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9000000" flipH="1">
              <a:off x="5015773" y="35275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20700000">
              <a:off x="5088003" y="370180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700000" flipH="1">
              <a:off x="3696928" y="407454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4500000">
              <a:off x="4578324" y="458377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4500000" flipH="1">
              <a:off x="4205605" y="319276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032432" y="4255380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, </m:t>
                      </m:r>
                      <m:bar>
                        <m:barPr>
                          <m:pos m:val="top"/>
                          <m:ctrlPr>
                            <a:rPr lang="en-US" sz="2400" i="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b="0" i="1" smtClean="0">
                              <a:solidFill>
                                <a:srgbClr val="FF9933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sz="2400">
                  <a:solidFill>
                    <a:srgbClr val="FF9933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Flavor Conversion in Core-Collapse Supernovae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3314026" y="4176084"/>
            <a:ext cx="1437137" cy="9568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44392" y="1727747"/>
            <a:ext cx="4231532" cy="15842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eigenstates are</a:t>
            </a:r>
          </a:p>
          <a:p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propagation eigenstates</a:t>
            </a:r>
          </a:p>
          <a:p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 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oscillations suppressed</a:t>
            </a:r>
          </a:p>
          <a:p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(Wolfenstein 1979)</a:t>
            </a:r>
          </a:p>
        </p:txBody>
      </p:sp>
    </p:spTree>
    <p:extLst>
      <p:ext uri="{BB962C8B-B14F-4D97-AF65-F5344CB8AC3E}">
        <p14:creationId xmlns:p14="http://schemas.microsoft.com/office/powerpoint/2010/main" val="4191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Collective Neutrino Flavor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5902" y="1871767"/>
                <a:ext cx="6336880" cy="9775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𝕄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 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ℕ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+</m:t>
                          </m:r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ℕ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1871767"/>
                <a:ext cx="6336880" cy="9775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19044" y="719607"/>
            <a:ext cx="857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Mass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matrix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0272" y="719607"/>
            <a:ext cx="10462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Charged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lepton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density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2969" y="719607"/>
            <a:ext cx="12077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Neutrino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neutrino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refraction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44142" y="1427493"/>
            <a:ext cx="0" cy="37226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84820" y="1715533"/>
            <a:ext cx="0" cy="37226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79692" y="1715533"/>
            <a:ext cx="0" cy="372264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3892" y="3004193"/>
            <a:ext cx="348999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Refractive back reaction of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neutrinos on each other in 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neutrino-dense environments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(Pantaleone 1992)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>
                <a:solidFill>
                  <a:srgbClr val="FF0000"/>
                </a:solidFill>
                <a:sym typeface="Symbol" panose="05050102010706020507" pitchFamily="18" charset="2"/>
              </a:rPr>
              <a:t> A</a:t>
            </a:r>
            <a:r>
              <a:rPr lang="en-US" sz="2000" b="1">
                <a:solidFill>
                  <a:srgbClr val="FF0000"/>
                </a:solidFill>
              </a:rPr>
              <a:t>ctive research field</a:t>
            </a:r>
          </a:p>
          <a:p>
            <a:r>
              <a:rPr lang="en-US" sz="2000" b="1">
                <a:solidFill>
                  <a:srgbClr val="FF0000"/>
                </a:solidFill>
                <a:sym typeface="Symbol" panose="05050102010706020507" pitchFamily="18" charset="2"/>
              </a:rPr>
              <a:t>   ca </a:t>
            </a:r>
            <a:r>
              <a:rPr lang="en-US" sz="2000" b="1">
                <a:solidFill>
                  <a:srgbClr val="FF0000"/>
                </a:solidFill>
              </a:rPr>
              <a:t>40 papers/year recently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53014" y="3040990"/>
                <a:ext cx="3948068" cy="1242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014" y="3040990"/>
                <a:ext cx="3948068" cy="12420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5079692" y="2723673"/>
            <a:ext cx="0" cy="372264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48962" y="4282997"/>
            <a:ext cx="1378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Occupation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number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7664234" y="4238661"/>
            <a:ext cx="243024" cy="3070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825681" y="4559978"/>
                <a:ext cx="4404988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Field of flavor coherence</a:t>
                </a: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Depends on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>
                    <a:solidFill>
                      <a:srgbClr val="FF0000"/>
                    </a:solidFill>
                  </a:rPr>
                  <a:t>Can develop unstable flavor waves</a:t>
                </a:r>
              </a:p>
              <a:p>
                <a:r>
                  <a:rPr lang="en-US" sz="2000" b="1">
                    <a:solidFill>
                      <a:srgbClr val="FF0000"/>
                    </a:solidFill>
                  </a:rPr>
                  <a:t>    in the presence of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𝝂𝝂</m:t>
                    </m:r>
                  </m:oMath>
                </a14:m>
                <a:r>
                  <a:rPr lang="en-US" sz="2000" b="1">
                    <a:solidFill>
                      <a:srgbClr val="FF0000"/>
                    </a:solidFill>
                  </a:rPr>
                  <a:t> refraction</a:t>
                </a:r>
              </a:p>
              <a:p>
                <a:r>
                  <a:rPr lang="en-DE" sz="200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>
                    <a:solidFill>
                      <a:srgbClr val="FF0000"/>
                    </a:solidFill>
                  </a:rPr>
                  <a:t>Similar to plasma instabilities</a:t>
                </a:r>
              </a:p>
              <a:p>
                <a:r>
                  <a:rPr lang="en-DE" sz="200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Large flavor coherence despite matter</a:t>
                </a:r>
                <a:endParaRPr lang="en-US" sz="2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681" y="4559978"/>
                <a:ext cx="4404988" cy="1938992"/>
              </a:xfrm>
              <a:prstGeom prst="rect">
                <a:avLst/>
              </a:prstGeom>
              <a:blipFill>
                <a:blip r:embed="rId4"/>
                <a:stretch>
                  <a:fillRect l="-1524" t="-1572" r="-83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/>
          <p:nvPr/>
        </p:nvCxnSpPr>
        <p:spPr>
          <a:xfrm flipH="1" flipV="1">
            <a:off x="5904692" y="4226025"/>
            <a:ext cx="2590" cy="2902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0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/>
              <a:t>Crab Nebula – Remnant of SN 1054</a:t>
            </a:r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28" y="143527"/>
            <a:ext cx="9217151" cy="4824188"/>
            <a:chOff x="-128" y="143527"/>
            <a:chExt cx="9217151" cy="4824188"/>
          </a:xfrm>
        </p:grpSpPr>
        <p:pic>
          <p:nvPicPr>
            <p:cNvPr id="4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583727"/>
              <a:ext cx="2376264" cy="338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28" y="143527"/>
              <a:ext cx="9217151" cy="575587"/>
            </a:xfrm>
            <a:prstGeom prst="rect">
              <a:avLst/>
            </a:prstGeom>
            <a:noFill/>
          </p:spPr>
          <p:txBody>
            <a:bodyPr vert="horz" lIns="92144" tIns="46072" rIns="92144" bIns="46072" rtlCol="0" anchor="ctr">
              <a:noAutofit/>
            </a:bodyPr>
            <a:lstStyle>
              <a:lvl1pPr algn="ctr" defTabSz="921451" rtl="0" eaLnBrk="1" latinLnBrk="0" hangingPunct="1">
                <a:spcBef>
                  <a:spcPct val="0"/>
                </a:spcBef>
                <a:buNone/>
                <a:defRPr sz="3200" b="1" kern="1200">
                  <a:ln w="6350">
                    <a:noFill/>
                  </a:ln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/>
                <a:t>Crab Nebula – Remnant of SN 1054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18500" y="3456479"/>
            <a:ext cx="4698652" cy="3455988"/>
            <a:chOff x="4518500" y="3456479"/>
            <a:chExt cx="4698652" cy="34559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680522" y="3456479"/>
              <a:ext cx="2788297" cy="431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18500" y="3802324"/>
              <a:ext cx="1746242" cy="188597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12582" y="6081470"/>
              <a:ext cx="4104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FF00"/>
                  </a:solidFill>
                </a:rPr>
                <a:t>Crab Pulsar</a:t>
              </a:r>
            </a:p>
            <a:p>
              <a:r>
                <a:rPr lang="en-US" sz="2400">
                  <a:solidFill>
                    <a:srgbClr val="FFFF00"/>
                  </a:solidFill>
                </a:rPr>
                <a:t>Chandra X-ray composite image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12" y="3456479"/>
              <a:ext cx="3059089" cy="304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Fast flavor waves in analogy to plasma waves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7132" y="3067625"/>
            <a:ext cx="1651792" cy="28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Damiano Fiorillo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32" y="719607"/>
            <a:ext cx="1656000" cy="231839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882" y="719138"/>
                <a:ext cx="68443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Linear quantum kinetic equation for flavor coherence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</m:sub>
                    </m:sSub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2" y="719138"/>
                <a:ext cx="6844310" cy="400110"/>
              </a:xfrm>
              <a:prstGeom prst="rect">
                <a:avLst/>
              </a:prstGeom>
              <a:blipFill>
                <a:blip r:embed="rId3"/>
                <a:stretch>
                  <a:fillRect l="-980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8848" y="1228994"/>
                <a:ext cx="6758004" cy="371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</m:acc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48" y="1228994"/>
                <a:ext cx="6758004" cy="371577"/>
              </a:xfrm>
              <a:prstGeom prst="rect">
                <a:avLst/>
              </a:prstGeom>
              <a:blipFill>
                <a:blip r:embed="rId4"/>
                <a:stretch>
                  <a:fillRect t="-19672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hlinkClick r:id="rId5"/>
          </p:cNvPr>
          <p:cNvSpPr txBox="1"/>
          <p:nvPr/>
        </p:nvSpPr>
        <p:spPr>
          <a:xfrm>
            <a:off x="143085" y="6182281"/>
            <a:ext cx="892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Fiorillo &amp; Raffelt (2023</a:t>
            </a:r>
            <a:r>
              <a:rPr lang="en-D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2024), long list of papers, eg arXiv:2406.06708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078" y="1655737"/>
            <a:ext cx="1832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Vlasov operator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5448" y="1655737"/>
            <a:ext cx="3635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Integral over velocity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7550" y="2663877"/>
                <a:ext cx="2180662" cy="377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 </m:t>
                          </m:r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50" y="2663877"/>
                <a:ext cx="2180662" cy="377924"/>
              </a:xfrm>
              <a:prstGeom prst="rect">
                <a:avLst/>
              </a:prstGeom>
              <a:blipFill>
                <a:blip r:embed="rId6"/>
                <a:stretch>
                  <a:fillRect t="-17742" r="-27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1882" y="2191757"/>
            <a:ext cx="1875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 Fourier space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82" y="3199897"/>
            <a:ext cx="384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Vanishes for Cherenkov condition: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8848" y="3649831"/>
                <a:ext cx="7311938" cy="340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/>
                  <a:t>Flavor wave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/>
                  <a:t> on resonance with some neutrinos: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⋅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/>
                  <a:t> </a:t>
                </a:r>
                <a:endParaRPr lang="en-US" sz="20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48" y="3649831"/>
                <a:ext cx="7311938" cy="340221"/>
              </a:xfrm>
              <a:prstGeom prst="rect">
                <a:avLst/>
              </a:prstGeom>
              <a:blipFill>
                <a:blip r:embed="rId7"/>
                <a:stretch>
                  <a:fillRect l="-2085" t="-25000" b="-4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3085" y="4176087"/>
                <a:ext cx="8460309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Landau damping or </a:t>
                </a:r>
                <a:r>
                  <a:rPr lang="en-US" sz="2000" b="1">
                    <a:solidFill>
                      <a:srgbClr val="C00000"/>
                    </a:solidFill>
                  </a:rPr>
                  <a:t>exponential growth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depending on velocity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sub>
                    </m:sSub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Interaction of collective waves with individual particles</a:t>
                </a: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Interpret dispersion relation in terms of </a:t>
                </a:r>
                <a:r>
                  <a:rPr lang="en-US" sz="200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“flavor susceptibility”</a:t>
                </a:r>
              </a:p>
              <a:p>
                <a:r>
                  <a:rPr lang="en-US" sz="200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(system response to applied flavor field)</a:t>
                </a: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Flavor waves like plasma waves, have quanta </a:t>
                </a:r>
                <a:r>
                  <a:rPr lang="en-US" sz="2000" b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flavomons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85" y="4176087"/>
                <a:ext cx="8460309" cy="1538883"/>
              </a:xfrm>
              <a:prstGeom prst="rect">
                <a:avLst/>
              </a:prstGeom>
              <a:blipFill>
                <a:blip r:embed="rId8"/>
                <a:stretch>
                  <a:fillRect l="-1801" t="-5159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2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Flavomons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-493"/>
            <a:ext cx="9217153" cy="3221279"/>
          </a:xfrm>
          <a:prstGeom prst="rect">
            <a:avLst/>
          </a:prstGeom>
        </p:spPr>
      </p:pic>
      <p:sp>
        <p:nvSpPr>
          <p:cNvPr id="16" name="Rectangle 15">
            <a:hlinkClick r:id="rId3"/>
          </p:cNvPr>
          <p:cNvSpPr/>
          <p:nvPr/>
        </p:nvSpPr>
        <p:spPr>
          <a:xfrm>
            <a:off x="7364626" y="471035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arXiv:2502.06935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2" y="3232030"/>
            <a:ext cx="2258550" cy="22823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88412" y="3203632"/>
            <a:ext cx="4811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Quanta of flavor waves </a:t>
            </a:r>
            <a:r>
              <a:rPr lang="en-US" sz="2400" b="1">
                <a:solidFill>
                  <a:srgbClr val="C00000"/>
                </a:solidFill>
              </a:rPr>
              <a:t>(flavomons)</a:t>
            </a:r>
          </a:p>
          <a:p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   analogous to plasmons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895720" y="4137200"/>
                <a:ext cx="5321432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400">
                    <a:solidFill>
                      <a:schemeClr val="accent1">
                        <a:lumMod val="75000"/>
                      </a:schemeClr>
                    </a:solidFill>
                  </a:rPr>
                  <a:t>Collective flavor instability is</a:t>
                </a:r>
              </a:p>
              <a:p>
                <a:r>
                  <a:rPr lang="en-US" sz="2400" b="0">
                    <a:solidFill>
                      <a:schemeClr val="accent1">
                        <a:lumMod val="75000"/>
                      </a:schemeClr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2400" b="0">
                    <a:solidFill>
                      <a:srgbClr val="C00000"/>
                    </a:solidFill>
                  </a:rPr>
                  <a:t>   (stimulated)</a:t>
                </a:r>
              </a:p>
              <a:p>
                <a:r>
                  <a:rPr lang="en-US" sz="2400" b="0">
                    <a:solidFill>
                      <a:schemeClr val="accent1">
                        <a:lumMod val="75000"/>
                      </a:schemeClr>
                    </a:solidFill>
                  </a:rPr>
                  <a:t>   classically resonant Cherenkov emission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720" y="4137200"/>
                <a:ext cx="5321432" cy="1230080"/>
              </a:xfrm>
              <a:prstGeom prst="rect">
                <a:avLst/>
              </a:prstGeom>
              <a:blipFill>
                <a:blip r:embed="rId5"/>
                <a:stretch>
                  <a:fillRect l="-1718" t="-4975" r="-1375" b="-10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4463" y="5721420"/>
            <a:ext cx="8928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A new theoretical framework for collective flavor conversion.</a:t>
            </a:r>
          </a:p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Will it be practically useful?</a:t>
            </a:r>
          </a:p>
        </p:txBody>
      </p:sp>
    </p:spTree>
    <p:extLst>
      <p:ext uri="{BB962C8B-B14F-4D97-AF65-F5344CB8AC3E}">
        <p14:creationId xmlns:p14="http://schemas.microsoft.com/office/powerpoint/2010/main" val="16117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Pair-wise flavor conversion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72323" y="719607"/>
            <a:ext cx="578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•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True flavor conversion by neutrino masses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81120" y="1159224"/>
            <a:ext cx="689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>
                <a:solidFill>
                  <a:schemeClr val="tx1">
                    <a:lumMod val="75000"/>
                    <a:lumOff val="25000"/>
                  </a:schemeClr>
                </a:solidFill>
              </a:rPr>
              <a:t>−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Large mixing angle </a:t>
            </a:r>
            <a:r>
              <a:rPr lang="en-DE" sz="240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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large flavor conversion</a:t>
            </a:r>
          </a:p>
          <a:p>
            <a:r>
              <a:rPr lang="en-DE" sz="2400">
                <a:solidFill>
                  <a:schemeClr val="tx1">
                    <a:lumMod val="75000"/>
                    <a:lumOff val="25000"/>
                  </a:schemeClr>
                </a:solidFill>
              </a:rPr>
              <a:t>−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Suppressed by matter refraction</a:t>
            </a:r>
          </a:p>
          <a:p>
            <a:r>
              <a:rPr lang="en-DE" sz="2400">
                <a:solidFill>
                  <a:schemeClr val="tx1">
                    <a:lumMod val="75000"/>
                    <a:lumOff val="25000"/>
                  </a:schemeClr>
                </a:solidFill>
              </a:rPr>
              <a:t>−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Trapped electron lepton number remains conserved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72323" y="2462886"/>
            <a:ext cx="398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•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Collective flavor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387235" y="2944562"/>
                <a:ext cx="6482018" cy="1951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−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Redistributes flavor in neutrino phase space</a:t>
                </a:r>
              </a:p>
              <a:p>
                <a:r>
                  <a:rPr lang="en-DE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−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Most importantly: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DE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−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Happens anyway by “hard” collisions (order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  <a:p>
                <a:r>
                  <a:rPr lang="en-DE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−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Speed up by refraction: </a:t>
                </a:r>
              </a:p>
              <a:p>
                <a:r>
                  <a:rPr lang="en-US" sz="2400" b="1" dirty="0">
                    <a:solidFill>
                      <a:srgbClr val="C00000"/>
                    </a:solidFill>
                  </a:rPr>
                  <a:t>  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Much faster (order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by forward scattering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35" y="2944562"/>
                <a:ext cx="6482018" cy="1951625"/>
              </a:xfrm>
              <a:prstGeom prst="rect">
                <a:avLst/>
              </a:prstGeom>
              <a:blipFill>
                <a:blip r:embed="rId3"/>
                <a:stretch>
                  <a:fillRect l="-1505" t="-25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52032" y="5023714"/>
            <a:ext cx="537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•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Local equilibrium on “fast” timescales?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66943" y="5505390"/>
            <a:ext cx="7705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−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Many recent studies,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fundamental, parametric or numerical</a:t>
            </a:r>
          </a:p>
        </p:txBody>
      </p:sp>
    </p:spTree>
    <p:extLst>
      <p:ext uri="{BB962C8B-B14F-4D97-AF65-F5344CB8AC3E}">
        <p14:creationId xmlns:p14="http://schemas.microsoft.com/office/powerpoint/2010/main" val="7448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Fast Flavor Conversion </a:t>
            </a:r>
            <a:r>
              <a:rPr lang="en-DE"/>
              <a:t>–</a:t>
            </a:r>
            <a:r>
              <a:rPr lang="en-US"/>
              <a:t> Help or Hinder Explosion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1335220"/>
            <a:ext cx="8929240" cy="39930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00122" y="719607"/>
            <a:ext cx="319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Explosion sets in earlier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0772" y="719607"/>
            <a:ext cx="248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Contraction faster</a:t>
            </a:r>
          </a:p>
        </p:txBody>
      </p:sp>
      <p:sp>
        <p:nvSpPr>
          <p:cNvPr id="13" name="TextBox 12">
            <a:hlinkClick r:id="rId3"/>
          </p:cNvPr>
          <p:cNvSpPr txBox="1"/>
          <p:nvPr/>
        </p:nvSpPr>
        <p:spPr>
          <a:xfrm>
            <a:off x="647962" y="5698037"/>
            <a:ext cx="842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Ehring+, arXiv:2305.11207</a:t>
            </a:r>
          </a:p>
        </p:txBody>
      </p:sp>
      <p:sp>
        <p:nvSpPr>
          <p:cNvPr id="33" name="TextBox 32">
            <a:hlinkClick r:id="rId4"/>
          </p:cNvPr>
          <p:cNvSpPr txBox="1"/>
          <p:nvPr/>
        </p:nvSpPr>
        <p:spPr>
          <a:xfrm>
            <a:off x="647963" y="6149678"/>
            <a:ext cx="84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also Wang &amp; Burrows, arXiv:2503.04896</a:t>
            </a:r>
          </a:p>
        </p:txBody>
      </p:sp>
    </p:spTree>
    <p:extLst>
      <p:ext uri="{BB962C8B-B14F-4D97-AF65-F5344CB8AC3E}">
        <p14:creationId xmlns:p14="http://schemas.microsoft.com/office/powerpoint/2010/main" val="23793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 preferRelativeResize="0">
            <a:picLocks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6382" y="1071447"/>
            <a:ext cx="3456000" cy="259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2" y="3807611"/>
            <a:ext cx="3456000" cy="2592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2432" y="935637"/>
            <a:ext cx="5112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• Explosion mechanism: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  Shock-wave revival by nu energy deposition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• Nucleosynthesis in neutrino irradiated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  outflows in SNe and NS-mergers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  depends on flavor  (beta reactions!)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• Signal interpretation of DSNB and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  next nearby SN 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>
                <a:solidFill>
                  <a:srgbClr val="FF0000"/>
                </a:solidFill>
              </a:rPr>
              <a:t>• Collective flavor conversion:</a:t>
            </a:r>
          </a:p>
          <a:p>
            <a:r>
              <a:rPr lang="en-US" sz="2000" b="1">
                <a:solidFill>
                  <a:srgbClr val="FF0000"/>
                </a:solidFill>
              </a:rPr>
              <a:t>   interesting theoretical problem </a:t>
            </a:r>
          </a:p>
          <a:p>
            <a:r>
              <a:rPr lang="en-US" sz="2000" b="1">
                <a:solidFill>
                  <a:srgbClr val="FF0000"/>
                </a:solidFill>
              </a:rPr>
              <a:t>   in its own right</a:t>
            </a:r>
          </a:p>
          <a:p>
            <a:endParaRPr lang="en-US" sz="1000" b="1">
              <a:solidFill>
                <a:srgbClr val="FF0000"/>
              </a:solidFill>
            </a:endParaRPr>
          </a:p>
          <a:p>
            <a:r>
              <a:rPr lang="en-US" sz="2000" b="1">
                <a:solidFill>
                  <a:srgbClr val="FF0000"/>
                </a:solidFill>
              </a:rPr>
              <a:t> • Theoretial frontier within standard physics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382" y="3807378"/>
            <a:ext cx="345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NS-NS binary merger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Why worry about detailed neutrino transport?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11" y="3513553"/>
            <a:ext cx="1193911" cy="10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Characteristics of Neutrino Signal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Characteristics of Neutrino Signal</a:t>
            </a:r>
          </a:p>
        </p:txBody>
      </p:sp>
    </p:spTree>
    <p:extLst>
      <p:ext uri="{BB962C8B-B14F-4D97-AF65-F5344CB8AC3E}">
        <p14:creationId xmlns:p14="http://schemas.microsoft.com/office/powerpoint/2010/main" val="86422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Delayed Explosion Scenario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19138"/>
            <a:ext cx="8064809" cy="5832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 Phases of Neutrino Emission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2" y="662458"/>
            <a:ext cx="8568620" cy="4583312"/>
          </a:xfrm>
          <a:prstGeom prst="rect">
            <a:avLst/>
          </a:prstGeom>
        </p:spPr>
      </p:pic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720052" y="5184227"/>
            <a:ext cx="244826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Shock breakout</a:t>
            </a:r>
          </a:p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De-leptonization of</a:t>
            </a:r>
          </a:p>
          <a:p>
            <a:pPr algn="l"/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  outer core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Shock stalls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150 km</a:t>
                </a:r>
              </a:p>
              <a:p>
                <a:pPr algn="l">
                  <a:buFontTx/>
                  <a:buChar char="•"/>
                </a:pP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Neutrinos powered by</a:t>
                </a:r>
              </a:p>
              <a:p>
                <a:pPr algn="l"/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  infalling matter</a:t>
                </a:r>
              </a:p>
            </p:txBody>
          </p:sp>
        </mc:Choice>
        <mc:Fallback xmlns="">
          <p:sp>
            <p:nvSpPr>
              <p:cNvPr id="29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blipFill rotWithShape="1">
                <a:blip r:embed="rId3"/>
                <a:stretch>
                  <a:fillRect l="-1907" b="-48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6048792" y="5040207"/>
            <a:ext cx="288032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Cooling on neutrino</a:t>
            </a:r>
          </a:p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diffusion time scale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63" y="6120654"/>
            <a:ext cx="8928100" cy="50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Spherically symmetric Garching model (25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  <a:effectLst/>
              </a:rPr>
              <a:t> M</a:t>
            </a:r>
            <a:r>
              <a:rPr lang="en-US" sz="2000" b="1" baseline="-25000">
                <a:solidFill>
                  <a:schemeClr val="accent1">
                    <a:lumMod val="7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  <a:effectLst/>
              </a:rPr>
              <a:t>) with Boltzmann neutrino transport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81530" y="988597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Explosion</a:t>
            </a:r>
          </a:p>
          <a:p>
            <a:r>
              <a:rPr lang="en-US"/>
              <a:t>triggered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56017" y="1602777"/>
            <a:ext cx="0" cy="288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8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Early-Phase Signal in Anti-Neutrino Sector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42" y="1800157"/>
            <a:ext cx="2880000" cy="28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800157"/>
            <a:ext cx="2880000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12" y="1800157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143891" y="719679"/>
                <a:ext cx="8928671" cy="50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pPr algn="ctr"/>
                <a:r>
                  <a:rPr lang="en-US" sz="2400" b="1">
                    <a:solidFill>
                      <a:srgbClr val="003399"/>
                    </a:solidFill>
                  </a:rPr>
                  <a:t>Garching Models with M = 12–40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3399"/>
                            </a:solidFill>
                          </a:rPr>
                          <m:t>M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endParaRPr lang="en-US" sz="2400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1" y="719679"/>
                <a:ext cx="8928671" cy="503998"/>
              </a:xfrm>
              <a:prstGeom prst="rect">
                <a:avLst/>
              </a:prstGeom>
              <a:blipFill rotWithShape="1">
                <a:blip r:embed="rId5"/>
                <a:stretch>
                  <a:fillRect t="-4819" b="-228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5952" y="1367769"/>
            <a:ext cx="230432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</a:rPr>
              <a:t>Average Energy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600372" y="1367697"/>
            <a:ext cx="230432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</a:rPr>
              <a:t>Luminosity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696802" y="1367697"/>
            <a:ext cx="2304320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</a:rPr>
              <a:t>IceCube Signature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43893" y="4824177"/>
            <a:ext cx="8928670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t" anchorCtr="0"/>
          <a:lstStyle/>
          <a:p>
            <a:r>
              <a:rPr lang="en-US" sz="2400">
                <a:solidFill>
                  <a:srgbClr val="003399"/>
                </a:solidFill>
              </a:rPr>
              <a:t>• In principle very sensitive to mass ordering, notably IceCube or HK</a:t>
            </a:r>
          </a:p>
          <a:p>
            <a:r>
              <a:rPr lang="en-US" sz="2400">
                <a:solidFill>
                  <a:srgbClr val="003399"/>
                </a:solidFill>
              </a:rPr>
              <a:t>• “Standard candle” to be confirmed by other than Garching models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43892" y="5832317"/>
            <a:ext cx="8928670" cy="7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t" anchorCtr="0"/>
          <a:lstStyle/>
          <a:p>
            <a:pPr algn="ctr"/>
            <a:r>
              <a:rPr lang="en-US" sz="2000"/>
              <a:t>Abbasi et al. (IceCube Collaboration) A&amp;A 535 (2011) A109 </a:t>
            </a:r>
          </a:p>
          <a:p>
            <a:pPr algn="ctr"/>
            <a:r>
              <a:rPr lang="en-US" sz="2000"/>
              <a:t>Serpico, Chakraborty, Fischer, H</a:t>
            </a:r>
            <a:r>
              <a:rPr lang="de-DE" sz="2000"/>
              <a:t>ü</a:t>
            </a:r>
            <a:r>
              <a:rPr lang="en-US" sz="2000"/>
              <a:t>depohl, Janka &amp; Mirizzi, arXiv:1111.4483</a:t>
            </a:r>
          </a:p>
          <a:p>
            <a:pPr algn="ctr"/>
            <a:endParaRPr lang="en-US" sz="200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24042" y="3186997"/>
                <a:ext cx="4894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42" y="3186997"/>
                <a:ext cx="489493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4549" y="2119747"/>
                <a:ext cx="4984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49" y="2119747"/>
                <a:ext cx="498470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032432" y="3672017"/>
                <a:ext cx="4894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32" y="3672017"/>
                <a:ext cx="489493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605972" y="3095937"/>
                <a:ext cx="4984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972" y="3095937"/>
                <a:ext cx="49847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662369" y="2957642"/>
                <a:ext cx="4894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369" y="2957642"/>
                <a:ext cx="489493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894047" y="2026457"/>
                <a:ext cx="4984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047" y="2026457"/>
                <a:ext cx="498470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5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Signal of a Failed Supernova (40 M</a:t>
            </a:r>
            <a:r>
              <a:rPr lang="en-US" baseline="-25000"/>
              <a:t>SUN</a:t>
            </a:r>
            <a:r>
              <a:rPr lang="en-US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238032"/>
            <a:ext cx="9217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336699"/>
                </a:solidFill>
              </a:rPr>
              <a:t>Sumiyoshi, Yamada &amp; Suzuki, arXiv:0706.3762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42" y="719607"/>
            <a:ext cx="4006266" cy="5488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748836"/>
            <a:ext cx="4464620" cy="3197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7212" y="2851575"/>
            <a:ext cx="12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36699"/>
                </a:solidFill>
              </a:rPr>
              <a:t>Shock front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92233" y="3177229"/>
            <a:ext cx="123152" cy="34040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95417" y="1716262"/>
                <a:ext cx="478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417" y="1716262"/>
                <a:ext cx="47897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704942" y="1377222"/>
                <a:ext cx="48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942" y="1377222"/>
                <a:ext cx="489493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704942" y="895577"/>
                <a:ext cx="487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942" y="895577"/>
                <a:ext cx="487954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24878" y="5165177"/>
                <a:ext cx="487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878" y="5165177"/>
                <a:ext cx="487954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422477" y="4837077"/>
                <a:ext cx="48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77" y="4837077"/>
                <a:ext cx="489493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14805" y="4386782"/>
                <a:ext cx="478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05" y="4386782"/>
                <a:ext cx="478977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900502" y="3638107"/>
                <a:ext cx="16853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336699"/>
                    </a:solidFill>
                  </a:rPr>
                  <a:t>Prompt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3366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solidFill>
                              <a:srgbClr val="3366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>
                    <a:solidFill>
                      <a:srgbClr val="336699"/>
                    </a:solidFill>
                  </a:rPr>
                  <a:t> burst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502" y="3638107"/>
                <a:ext cx="1685333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3261" t="-8333" r="-289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H="1">
            <a:off x="5569027" y="3816037"/>
            <a:ext cx="36005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58906" y="4896187"/>
            <a:ext cx="1221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36699"/>
                </a:solidFill>
              </a:rPr>
              <a:t>Collapse to</a:t>
            </a:r>
          </a:p>
          <a:p>
            <a:r>
              <a:rPr lang="en-US">
                <a:solidFill>
                  <a:srgbClr val="336699"/>
                </a:solidFill>
              </a:rPr>
              <a:t>black hole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157402" y="4575382"/>
            <a:ext cx="0" cy="29594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2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Evolution of Stars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≳8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blipFill>
                <a:blip r:embed="rId5"/>
                <a:stretch>
                  <a:fillRect r="-299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≲8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kg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blipFill>
                <a:blip r:embed="rId6"/>
                <a:stretch>
                  <a:fillRect l="-3943" r="-6452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∼0.6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i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>
                    <a:solidFill>
                      <a:schemeClr val="bg1"/>
                    </a:solidFill>
                  </a:rPr>
                  <a:t>R</a:t>
                </a:r>
                <a:r>
                  <a:rPr lang="en-US" sz="16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5000 km</a:t>
                </a:r>
                <a:endParaRPr lang="en-US" sz="16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blipFill>
                <a:blip r:embed="rId7"/>
                <a:stretch>
                  <a:fillRect l="-10326" r="-5978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 = 1–2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i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>
                    <a:solidFill>
                      <a:schemeClr val="bg1"/>
                    </a:solidFill>
                  </a:rPr>
                  <a:t>R</a:t>
                </a:r>
                <a:r>
                  <a:rPr lang="en-US" sz="16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12 km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blipFill>
                <a:blip r:embed="rId8"/>
                <a:stretch>
                  <a:fillRect t="-1219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>
                    <a:solidFill>
                      <a:schemeClr val="bg1"/>
                    </a:solidFill>
                  </a:rPr>
                  <a:t>few-tens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b="0">
                  <a:solidFill>
                    <a:schemeClr val="bg1"/>
                  </a:solidFill>
                </a:endParaRPr>
              </a:p>
              <a:p>
                <a:r>
                  <a:rPr lang="en-US" sz="1600">
                    <a:solidFill>
                      <a:schemeClr val="bg1"/>
                    </a:solidFill>
                  </a:rPr>
                  <a:t>few km</a:t>
                </a:r>
                <a:endParaRPr lang="en-US" sz="16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blipFill>
                <a:blip r:embed="rId9"/>
                <a:stretch>
                  <a:fillRect l="-10448" t="-10843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776952" y="719607"/>
            <a:ext cx="13681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Compact</a:t>
            </a:r>
          </a:p>
          <a:p>
            <a:r>
              <a:rPr lang="en-US" b="1">
                <a:solidFill>
                  <a:srgbClr val="FFFF00"/>
                </a:solidFill>
              </a:rPr>
              <a:t>Remnants: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2832" y="6192367"/>
            <a:ext cx="10801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BR </a:t>
            </a:r>
            <a:r>
              <a:rPr lang="en-US" sz="1600">
                <a:solidFill>
                  <a:schemeClr val="bg1"/>
                </a:solidFill>
                <a:sym typeface="Symbol" panose="05050102010706020507" pitchFamily="18" charset="2"/>
              </a:rPr>
              <a:t> 25% (?)</a:t>
            </a:r>
            <a:endParaRPr lang="en-US" sz="16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Neutrinos from Supernova 1987A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Neutrinos from Supernova 1987A</a:t>
            </a:r>
          </a:p>
        </p:txBody>
      </p:sp>
    </p:spTree>
    <p:extLst>
      <p:ext uri="{BB962C8B-B14F-4D97-AF65-F5344CB8AC3E}">
        <p14:creationId xmlns:p14="http://schemas.microsoft.com/office/powerpoint/2010/main" val="34189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Sanduleak -69 202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-493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</a:p>
        </p:txBody>
      </p:sp>
      <p:pic>
        <p:nvPicPr>
          <p:cNvPr id="8" name="Picture 7" descr="C:\Users\Georg Raffelt\Desktop\lm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6" y="3527987"/>
            <a:ext cx="4464496" cy="3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52656" y="3527987"/>
            <a:ext cx="4464496" cy="102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noAutofit/>
          </a:bodyPr>
          <a:lstStyle/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Magellanic Cloud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50 kpc      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(160.000 light years)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C:\Users\Georg Raffelt\Desktop\tarant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6" y="0"/>
            <a:ext cx="4464496" cy="3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52656" y="2977718"/>
            <a:ext cx="4464496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/>
          <a:p>
            <a:pPr defTabSz="921018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Tarantula Nebula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-493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4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Sanduleak before and after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4" y="653708"/>
            <a:ext cx="4498958" cy="5821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Signal of Supernova 1987A</a:t>
            </a:r>
          </a:p>
        </p:txBody>
      </p:sp>
      <p:sp>
        <p:nvSpPr>
          <p:cNvPr id="5" name="TextBox 4">
            <a:hlinkClick r:id="rId4"/>
          </p:cNvPr>
          <p:cNvSpPr txBox="1"/>
          <p:nvPr/>
        </p:nvSpPr>
        <p:spPr>
          <a:xfrm>
            <a:off x="1" y="6341362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         Fiorillo+, arXiv:2308.01403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96662" y="2012286"/>
            <a:ext cx="3960440" cy="129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Kamiokande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-II (Japan)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Water Cherenkov detector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2140 tons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Clock uncertainty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sym typeface="Symbol" pitchFamily="18" charset="2"/>
              </a:rPr>
              <a:t>1 min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896662" y="626304"/>
            <a:ext cx="3960440" cy="119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Irvine-Michigan-Brookhaven (US)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Water Cherenkov detector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6800 tons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Clock uncertainty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  <a:sym typeface="Symbol" pitchFamily="18" charset="2"/>
              </a:rPr>
              <a:t>50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53783" y="3341658"/>
                <a:ext cx="4218780" cy="1367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lnSpc>
                    <a:spcPct val="90000"/>
                  </a:lnSpc>
                </a:pP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Baksan Scintillator Telescope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(Soviet Union), 200 tons (280 tons we)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Random event cluster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 0.7/day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Clock uncertainty 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Symbol" pitchFamily="18" charset="2"/>
                    <a:sym typeface="Symbol" pitchFamily="18" charset="2"/>
                  </a:rPr>
                  <a:t>+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  <a:sym typeface="Symbol" pitchFamily="18" charset="2"/>
                  </a:rPr>
                  <a:t>2/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  <a:sym typeface="Symbol" pitchFamily="18" charset="2"/>
                  </a:rPr>
                  <a:t>54 s</a:t>
                </a:r>
              </a:p>
            </p:txBody>
          </p:sp>
        </mc:Choice>
        <mc:Fallback xmlns="">
          <p:sp>
            <p:nvSpPr>
              <p:cNvPr id="8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783" y="3341658"/>
                <a:ext cx="4218780" cy="1367995"/>
              </a:xfrm>
              <a:prstGeom prst="rect">
                <a:avLst/>
              </a:prstGeom>
              <a:blipFill>
                <a:blip r:embed="rId5"/>
                <a:stretch>
                  <a:fillRect l="-1590" t="-48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88412" y="2807897"/>
            <a:ext cx="56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BKG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854351" y="4680352"/>
            <a:ext cx="4362673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Liquid Scintillator Detector (Mont Blanc)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90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tons (126 tons we)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Minimal background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Clock uncertainty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2 ms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Unexplaind burst few hours earlier</a:t>
            </a:r>
          </a:p>
          <a:p>
            <a:pPr algn="l">
              <a:lnSpc>
                <a:spcPct val="90000"/>
              </a:lnSpc>
            </a:pPr>
            <a:endParaRPr lang="en-US" sz="2000">
              <a:solidFill>
                <a:schemeClr val="accent1">
                  <a:lumMod val="75000"/>
                </a:schemeClr>
              </a:solidFill>
              <a:effectLst/>
              <a:sym typeface="Symbol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19232" y="1506082"/>
            <a:ext cx="0" cy="1101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613588" y="3816037"/>
            <a:ext cx="5644" cy="3817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0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Irvine-Michigan-Brookhaven (IMB) Detector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192367"/>
            <a:ext cx="9217025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564"/>
          <a:stretch/>
        </p:blipFill>
        <p:spPr>
          <a:xfrm>
            <a:off x="4681132" y="719606"/>
            <a:ext cx="4392000" cy="266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527997"/>
            <a:ext cx="4237186" cy="3220262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720437"/>
            <a:ext cx="4392611" cy="597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81132" y="3528809"/>
            <a:ext cx="4392000" cy="316762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48962" y="3672017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SN 1987A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2532" y="86362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6800 m</a:t>
            </a:r>
            <a:r>
              <a:rPr lang="en-US" sz="2400" baseline="3000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89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" y="503577"/>
            <a:ext cx="9217025" cy="6192860"/>
          </a:xfrm>
          <a:prstGeom prst="rect">
            <a:avLst/>
          </a:prstGeom>
          <a:solidFill>
            <a:srgbClr val="EBEB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Event No.9 in Kamiokande </a:t>
            </a:r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8" y="1656312"/>
            <a:ext cx="4176464" cy="40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792458"/>
            <a:ext cx="4608513" cy="59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016" y="791679"/>
            <a:ext cx="4176464" cy="79204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Kamiokande-II Detector</a:t>
            </a:r>
          </a:p>
          <a:p>
            <a:pPr algn="ctr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(2140 tons of water)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016" y="6048409"/>
            <a:ext cx="4176464" cy="43199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Hirata et al., PRD 38 (1988) 448</a:t>
            </a:r>
          </a:p>
        </p:txBody>
      </p:sp>
    </p:spTree>
    <p:extLst>
      <p:ext uri="{BB962C8B-B14F-4D97-AF65-F5344CB8AC3E}">
        <p14:creationId xmlns:p14="http://schemas.microsoft.com/office/powerpoint/2010/main" val="18539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Evolution of Water Cherenkov Detectors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-493"/>
            <a:ext cx="9216000" cy="691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04183" y="230179"/>
            <a:ext cx="1712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Slide from</a:t>
            </a:r>
          </a:p>
          <a:p>
            <a:r>
              <a:rPr lang="en-US" sz="2400" dirty="0"/>
              <a:t>Mark </a:t>
            </a:r>
            <a:r>
              <a:rPr lang="en-US" sz="2400" dirty="0" err="1"/>
              <a:t>Vagins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17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Continuing Interest in SN 1987A Neutrinos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 b="5210"/>
          <a:stretch/>
        </p:blipFill>
        <p:spPr>
          <a:xfrm>
            <a:off x="791982" y="2191275"/>
            <a:ext cx="7632000" cy="4361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962" y="647597"/>
            <a:ext cx="786792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Hirata et al (Kamiokande-II), PRL 58 (1987) 1490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Observation of a neutrino burst from the supernova SN1987A</a:t>
            </a:r>
          </a:p>
          <a:p>
            <a:endParaRPr lang="en-US" sz="6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Bionta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et al (IMB), PRL 58 (1987) 1494,   Observation of a Neutrino Burst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in Coincidence with Supernova 1987A in the Large Magellanic Cloud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78498" y="2679916"/>
            <a:ext cx="0" cy="50407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52532" y="2308685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Superluminal Nus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7089" y="486660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890FF"/>
                </a:solidFill>
              </a:rPr>
              <a:t>June</a:t>
            </a:r>
          </a:p>
          <a:p>
            <a:r>
              <a:rPr lang="en-US" sz="1400" dirty="0">
                <a:solidFill>
                  <a:srgbClr val="1890FF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952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Generic Time-Integrated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463" y="6234772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Heinlein, Janka, Raffelt, Vitagliano &amp; Bollig,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arXiv:2308.01403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647597"/>
            <a:ext cx="5400750" cy="540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544642" y="675305"/>
                <a:ext cx="352792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Assume quasi-thermal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flux </a:t>
                </a:r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(Maxwell-Boltzmann spectrum)</a:t>
                </a: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Distance 50 kpc</a:t>
                </a: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Likelihood fit with parameters</a:t>
                </a: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 </a:t>
                </a:r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Total emitted energy at source</a:t>
                </a: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energy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642" y="675305"/>
                <a:ext cx="3527921" cy="1938992"/>
              </a:xfrm>
              <a:prstGeom prst="rect">
                <a:avLst/>
              </a:prstGeom>
              <a:blipFill>
                <a:blip r:embed="rId4"/>
                <a:stretch>
                  <a:fillRect l="-1903" t="-1887" r="-1384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2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Time-Integrated Analysis with Pinched Spectra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12" y="725453"/>
            <a:ext cx="5554451" cy="5394360"/>
          </a:xfrm>
          <a:prstGeom prst="rect">
            <a:avLst/>
          </a:prstGeom>
        </p:spPr>
      </p:pic>
      <p:sp>
        <p:nvSpPr>
          <p:cNvPr id="12" name="TextBox 11">
            <a:hlinkClick r:id="rId3"/>
          </p:cNvPr>
          <p:cNvSpPr txBox="1"/>
          <p:nvPr/>
        </p:nvSpPr>
        <p:spPr>
          <a:xfrm>
            <a:off x="144463" y="6234772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Heinlein, Janka, Raffelt, Vitagliano &amp; Bollig, arXiv:2308.01403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3942" y="4176087"/>
                <a:ext cx="5040162" cy="1785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Quasi-thermal spectrum (“pinched spectrum”)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1+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bar>
                                <m:barPr>
                                  <m:pos m:val="top"/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ba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b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b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0">
                    <a:solidFill>
                      <a:schemeClr val="accent1">
                        <a:lumMod val="75000"/>
                      </a:schemeClr>
                    </a:solidFill>
                  </a:rPr>
                  <a:t>Average energy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bar>
                  </m:oMath>
                </a14:m>
                <a:endParaRPr lang="en-US" sz="2000" b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Maxwell-Boltzmann spectrum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b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4176087"/>
                <a:ext cx="5040162" cy="1785938"/>
              </a:xfrm>
              <a:prstGeom prst="rect">
                <a:avLst/>
              </a:prstGeom>
              <a:blipFill>
                <a:blip r:embed="rId4"/>
                <a:stretch>
                  <a:fillRect l="-1332" t="-1706" r="-605" b="-5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7608" y="1543667"/>
            <a:ext cx="1888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With late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942" y="2335777"/>
            <a:ext cx="2244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Without late events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24070" y="1779879"/>
            <a:ext cx="1852382" cy="1638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748403" y="2231817"/>
            <a:ext cx="1212019" cy="30401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Explosion</a:t>
            </a:r>
          </a:p>
        </p:txBody>
      </p:sp>
      <p:grpSp>
        <p:nvGrpSpPr>
          <p:cNvPr id="178" name="Group 177"/>
          <p:cNvGrpSpPr/>
          <p:nvPr/>
        </p:nvGrpSpPr>
        <p:grpSpPr>
          <a:xfrm>
            <a:off x="287912" y="1079657"/>
            <a:ext cx="8579220" cy="3024420"/>
            <a:chOff x="287912" y="1079657"/>
            <a:chExt cx="8579220" cy="3024420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008012" y="1630491"/>
              <a:ext cx="2160000" cy="2160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20000" y="2242484"/>
              <a:ext cx="936000" cy="936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92000" y="2314484"/>
              <a:ext cx="792000" cy="792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763700" y="2386574"/>
              <a:ext cx="648000" cy="648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835700" y="2458574"/>
              <a:ext cx="504000" cy="504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907700" y="2530574"/>
              <a:ext cx="360000" cy="360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980012" y="2603224"/>
              <a:ext cx="216000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7912" y="157836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Hydrogen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8488" y="179448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Helium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8488" y="201051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Carbon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8488" y="244254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Oxygen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8488" y="265857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Silicon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8488" y="287457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Iron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7912" y="222654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Neon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719593" y="2734872"/>
              <a:ext cx="1327801" cy="27312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868218" y="2704084"/>
              <a:ext cx="1086812" cy="6773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7490" y="2567079"/>
              <a:ext cx="952886" cy="969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8958" y="2350023"/>
              <a:ext cx="1006763" cy="26169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32873" y="2134508"/>
              <a:ext cx="840509" cy="4156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6002" y="1918531"/>
              <a:ext cx="794277" cy="54848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17600" y="1706557"/>
              <a:ext cx="421794" cy="51723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72063" y="1678663"/>
              <a:ext cx="2415549" cy="824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064800" y="2915614"/>
              <a:ext cx="2422812" cy="825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6552753" y="1845247"/>
              <a:ext cx="1728000" cy="1728000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8312" y="3817077"/>
              <a:ext cx="2160000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6</a:t>
              </a:r>
              <a:r>
                <a:rPr lang="en-DE" sz="1400"/>
                <a:t>×</a:t>
              </a:r>
              <a:r>
                <a:rPr lang="en-US" sz="1400"/>
                <a:t>10</a:t>
              </a:r>
              <a:r>
                <a:rPr lang="en-US" baseline="30000"/>
                <a:t>8</a:t>
              </a:r>
              <a:r>
                <a:rPr lang="en-US" sz="1400"/>
                <a:t> km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1008012" y="393353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520222" y="393353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08012" y="3860913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68312" y="3861527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08063" y="107965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600" b="1"/>
                <a:t>Progenitor Star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08012" y="1339563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Shells not to scale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72382" y="107965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600" b="1"/>
                <a:t>Iron Core </a:t>
              </a:r>
              <a:r>
                <a:rPr lang="en-DE" sz="1600" b="1"/>
                <a:t>−</a:t>
              </a:r>
              <a:r>
                <a:rPr lang="en-US" sz="1600" b="1"/>
                <a:t> “White Dwarf”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72682" y="3817107"/>
              <a:ext cx="2160000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6000 km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3672382" y="393356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184592" y="393356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672382" y="3860943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832682" y="3861557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672523" y="132111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 Mass </a:t>
              </a:r>
              <a:r>
                <a:rPr lang="en-DE" sz="1400">
                  <a:sym typeface="Symbol" panose="05050102010706020507" pitchFamily="18" charset="2"/>
                </a:rPr>
                <a:t></a:t>
              </a:r>
              <a:r>
                <a:rPr lang="en-US" sz="1400"/>
                <a:t> 1.5 M</a:t>
              </a:r>
              <a:r>
                <a:rPr lang="en-DE" sz="1400" baseline="-25000">
                  <a:latin typeface="Cambria Math" panose="02040503050406030204" pitchFamily="18" charset="0"/>
                  <a:ea typeface="Cambria Math" panose="02040503050406030204" pitchFamily="18" charset="0"/>
                </a:rPr>
                <a:t>⊙</a:t>
              </a:r>
              <a:endParaRPr lang="en-US" sz="1400" b="0" i="1" baseline="-25000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2043113" y="1690256"/>
              <a:ext cx="2347239" cy="924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047181" y="2805767"/>
              <a:ext cx="2347239" cy="924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3672382" y="1629217"/>
              <a:ext cx="2160000" cy="216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4752532" y="170122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4752532" y="234934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752532" y="314142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4752532" y="285338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5472632" y="242110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 flipH="1">
              <a:off x="5004331" y="260136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V="1">
              <a:off x="4032432" y="242110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4500290" y="260136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800000">
              <a:off x="5112582" y="1797702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1800000" flipH="1">
              <a:off x="4878512" y="2383222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1800000" flipV="1">
              <a:off x="4392482" y="3044952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800000" flipH="1" flipV="1">
              <a:off x="4626492" y="2819733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7200000">
              <a:off x="5376267" y="278118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7200000" flipH="1">
              <a:off x="4970567" y="272737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7200000" flipV="1">
              <a:off x="4129018" y="206108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7200000" flipH="1" flipV="1">
              <a:off x="4534054" y="247535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3600000">
              <a:off x="5376157" y="206127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3600000" flipH="1">
              <a:off x="4970677" y="2475549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3600000" flipV="1">
              <a:off x="4128907" y="278137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3600000" flipH="1" flipV="1">
              <a:off x="4534166" y="2727569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9000000">
              <a:off x="5112773" y="3044841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9000000" flipH="1">
              <a:off x="4878321" y="2819623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9000000" flipV="1">
              <a:off x="4392673" y="1797592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9000000" flipH="1" flipV="1">
              <a:off x="4626300" y="2383111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8100000" flipH="1">
              <a:off x="6729390" y="1913799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900000" flipH="1">
              <a:off x="7165255" y="3540445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900000" flipH="1" flipV="1">
              <a:off x="7668477" y="1662396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6300000" flipH="1">
              <a:off x="6477713" y="2349545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7100000">
              <a:off x="8355619" y="2853188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2700000" flipH="1">
              <a:off x="6729369" y="3288919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2700000" flipH="1" flipV="1">
              <a:off x="8104197" y="1914092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8900000">
              <a:off x="8103884" y="3288920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4500000" flipH="1">
              <a:off x="6477666" y="2853170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4500000" flipH="1" flipV="1">
              <a:off x="8355715" y="2349948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9900000" flipH="1">
              <a:off x="7165245" y="1662291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20700000">
              <a:off x="7668030" y="3540426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327954" y="3888077"/>
              <a:ext cx="2160000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60 km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7200932" y="3851805"/>
              <a:ext cx="432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7200872" y="3780419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632932" y="3780439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336864" y="107965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600" b="1"/>
                <a:t>Collapsed Core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336864" y="1276635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 Nuclear density (3</a:t>
              </a:r>
              <a:r>
                <a:rPr lang="en-DE" sz="1400"/>
                <a:t>×</a:t>
              </a:r>
              <a:r>
                <a:rPr lang="en-US" sz="1400"/>
                <a:t>10</a:t>
              </a:r>
              <a:r>
                <a:rPr lang="en-US" sz="1400" baseline="30000"/>
                <a:t>14</a:t>
              </a:r>
              <a:r>
                <a:rPr lang="en-US" sz="1400"/>
                <a:t> g cm</a:t>
              </a:r>
              <a:r>
                <a:rPr lang="en-DE" sz="1400" baseline="30000"/>
                <a:t>−</a:t>
              </a:r>
              <a:r>
                <a:rPr lang="en-US" sz="1400" baseline="30000"/>
                <a:t>3</a:t>
              </a:r>
              <a:r>
                <a:rPr lang="en-US" sz="1400"/>
                <a:t>)</a:t>
              </a:r>
              <a:endParaRPr lang="en-US" sz="1400" b="0" i="1" baseline="-250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157992" y="2987256"/>
              <a:ext cx="709140" cy="545548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>
                  <a:solidFill>
                    <a:schemeClr val="accent1">
                      <a:lumMod val="75000"/>
                    </a:schemeClr>
                  </a:solidFill>
                </a:rPr>
                <a:t>Bounce</a:t>
              </a:r>
            </a:p>
            <a:p>
              <a:r>
                <a:rPr lang="en-US" sz="1400">
                  <a:solidFill>
                    <a:schemeClr val="accent1">
                      <a:lumMod val="75000"/>
                    </a:schemeClr>
                  </a:solidFill>
                </a:rPr>
                <a:t>Shock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7058137" y="2349317"/>
              <a:ext cx="718815" cy="720100"/>
              <a:chOff x="7058137" y="3672017"/>
              <a:chExt cx="718815" cy="720100"/>
            </a:xfrm>
          </p:grpSpPr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7200872" y="3816097"/>
                <a:ext cx="432000" cy="432000"/>
              </a:xfrm>
              <a:prstGeom prst="ellipse">
                <a:avLst/>
              </a:prstGeom>
              <a:gradFill>
                <a:gsLst>
                  <a:gs pos="22414">
                    <a:srgbClr val="FF0000"/>
                  </a:gs>
                  <a:gs pos="45000">
                    <a:srgbClr val="FF0000"/>
                  </a:gs>
                  <a:gs pos="75000">
                    <a:srgbClr val="FFC000">
                      <a:lumMod val="0"/>
                      <a:lumOff val="10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 flipV="1">
                <a:off x="7425324" y="367201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>
                <a:off x="7425426" y="424809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rot="5400000" flipV="1">
                <a:off x="7704942" y="3960240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rot="5400000">
                <a:off x="7130147" y="396008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900000" flipV="1">
                <a:off x="7499609" y="3683845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rot="900000">
                <a:off x="7350607" y="4240322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rot="6300000" flipV="1">
                <a:off x="7695102" y="4034618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rot="6300000">
                <a:off x="7139932" y="3885702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rot="1800000" flipV="1">
                <a:off x="7568302" y="371449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rot="1800000">
                <a:off x="7280350" y="4213448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rot="7200000" flipV="1">
                <a:off x="7666347" y="4103914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rot="7200000">
                <a:off x="7168636" y="3816384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rot="2700000" flipV="1">
                <a:off x="7626720" y="3761883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rot="2700000">
                <a:off x="7219443" y="4169305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rot="8100000" flipV="1">
                <a:off x="7620636" y="416340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rot="8100000">
                <a:off x="7214303" y="375685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 rot="3600000" flipV="1">
                <a:off x="7670884" y="3822774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rot="3600000">
                <a:off x="7172035" y="4110903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rot="9000000" flipV="1">
                <a:off x="7561085" y="4209042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rot="9000000">
                <a:off x="7273820" y="3711178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4500000" flipV="1">
                <a:off x="7697783" y="3893021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rot="4500000">
                <a:off x="7141359" y="4042220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rot="9900000" flipV="1">
                <a:off x="7491752" y="4237709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9900000">
                <a:off x="7343132" y="3682460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/>
                <p:cNvSpPr txBox="1"/>
                <p:nvPr/>
              </p:nvSpPr>
              <p:spPr>
                <a:xfrm>
                  <a:off x="7210646" y="3050298"/>
                  <a:ext cx="516920" cy="216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bar>
                          <m:barPr>
                            <m:pos m:val="top"/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oMath>
                    </m:oMathPara>
                  </a14:m>
                  <a:endParaRPr lang="en-US" sz="14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646" y="3050298"/>
                  <a:ext cx="516920" cy="2160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5039996" y="4392117"/>
            <a:ext cx="4177156" cy="230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Gravitational binding energy</a:t>
            </a:r>
          </a:p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E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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3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 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sym typeface="Symbol" pitchFamily="18" charset="2"/>
              </a:rPr>
              <a:t>53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 erg    15% M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SUN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c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sym typeface="Symbol" pitchFamily="18" charset="2"/>
              </a:rPr>
              <a:t>2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This shows up as 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99%   Neutrinos		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1%   Kinetic energy of explosion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0.01%   Photons, outshine host galaxy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9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Particle-Physics Constraints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Particle-Physics Constraints</a:t>
            </a:r>
          </a:p>
        </p:txBody>
      </p:sp>
    </p:spTree>
    <p:extLst>
      <p:ext uri="{BB962C8B-B14F-4D97-AF65-F5344CB8AC3E}">
        <p14:creationId xmlns:p14="http://schemas.microsoft.com/office/powerpoint/2010/main" val="28999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4502" y="719998"/>
            <a:ext cx="4392000" cy="583241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Rectangle 17"/>
          <p:cNvSpPr/>
          <p:nvPr/>
        </p:nvSpPr>
        <p:spPr>
          <a:xfrm>
            <a:off x="4680522" y="719607"/>
            <a:ext cx="4392000" cy="583241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Limits by Intrinsic Signal Dispersion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719998"/>
            <a:ext cx="4392488" cy="647699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of flight delay by neutrino mass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80521" y="719998"/>
            <a:ext cx="4392488" cy="6477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86402" tIns="43201" rIns="86402" bIns="43201" anchor="ctr"/>
          <a:lstStyle/>
          <a:p>
            <a:pPr algn="ctr">
              <a:lnSpc>
                <a:spcPct val="85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“Milli charged”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3892" y="1943777"/>
                <a:ext cx="4392000" cy="864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=2.57</m:t>
                      </m:r>
                      <m:r>
                        <m:rPr>
                          <m:nor/>
                        </m:rPr>
                        <a:rPr lang="en-US" sz="19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19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num>
                        <m:den>
                          <m:r>
                            <a:rPr lang="en-US" sz="19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50 </m:t>
                          </m:r>
                          <m:r>
                            <m:rPr>
                              <m:sty m:val="p"/>
                            </m:rPr>
                            <a:rPr lang="en-US" sz="190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kpc</m:t>
                          </m:r>
                        </m:den>
                      </m:f>
                      <m:r>
                        <a:rPr lang="en-US" sz="19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MeV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9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4392000" cy="8640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79433" y="1943777"/>
                <a:ext cx="4392000" cy="864000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&lt;3×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−12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433" y="1943777"/>
                <a:ext cx="4392000" cy="864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4409" y="3117667"/>
                <a:ext cx="4391483" cy="914400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  <a:ea typeface="Cambria Math"/>
                        </a:rPr>
                        <m:t>≲20 </m:t>
                      </m:r>
                      <m:r>
                        <m:rPr>
                          <m:nor/>
                        </m:rPr>
                        <a:rPr lang="en-US" sz="2000" i="0" smtClean="0">
                          <a:solidFill>
                            <a:srgbClr val="C00000"/>
                          </a:solidFill>
                          <a:effectLst/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09" y="3117667"/>
                <a:ext cx="4391483" cy="914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79433" y="3117667"/>
                <a:ext cx="4393699" cy="914400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&lt;3×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−17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 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1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𝜇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  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kpc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433" y="3117667"/>
                <a:ext cx="4393699" cy="9144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689126" y="3888232"/>
            <a:ext cx="4392488" cy="12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Barbiellini &amp; Cocconi,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  Nature 329 (1987) 21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Bahcall, Neutrino Astrophysics (1989)</a:t>
            </a:r>
          </a:p>
          <a:p>
            <a:pPr algn="l"/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4587" y="3888232"/>
            <a:ext cx="4392488" cy="12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</a:rPr>
              <a:t>Loredo &amp; Lamb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Ann N.Y. Acad. Sci. 571 (1989) 601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find 23 eV (95% CL limit) from detailed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maximum-likelihood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144016" y="5112422"/>
                <a:ext cx="4392488" cy="1439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At the time of SN 1987A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   competitive with tritium end-point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Today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&lt;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.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003399"/>
                        </a:solidFill>
                        <a:latin typeface="Cambria Math"/>
                      </a:rPr>
                      <m:t>eV</m:t>
                    </m:r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</a:rPr>
                  <a:t>from tritium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Cosmological limit today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≲0.1 </m:t>
                    </m:r>
                    <m:r>
                      <m:rPr>
                        <m:nor/>
                      </m:rPr>
                      <a:rPr lang="en-US" sz="2000" b="0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1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5112422"/>
                <a:ext cx="4392488" cy="1439995"/>
              </a:xfrm>
              <a:prstGeom prst="rect">
                <a:avLst/>
              </a:prstGeom>
              <a:blipFill>
                <a:blip r:embed="rId6"/>
                <a:stretch>
                  <a:fillRect l="-1667" b="-339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80521" y="5112422"/>
            <a:ext cx="4392488" cy="143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endParaRPr lang="en-US" sz="2000">
              <a:solidFill>
                <a:srgbClr val="003399"/>
              </a:solidFill>
            </a:endParaRPr>
          </a:p>
          <a:p>
            <a:pPr algn="l"/>
            <a:endParaRPr lang="en-US" sz="200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003399"/>
                </a:solidFill>
              </a:rPr>
              <a:t>Assuming charge conservation in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neutron decay yields a more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restrictive limit of about 3</a:t>
            </a:r>
            <a:r>
              <a:rPr lang="en-US" sz="2000" b="1">
                <a:solidFill>
                  <a:srgbClr val="003399"/>
                </a:solidFill>
                <a:sym typeface="Symbol" pitchFamily="18" charset="2"/>
              </a:rPr>
              <a:t></a:t>
            </a:r>
            <a:r>
              <a:rPr lang="en-US" sz="2000">
                <a:solidFill>
                  <a:srgbClr val="003399"/>
                </a:solidFill>
                <a:sym typeface="Symbol" pitchFamily="18" charset="2"/>
              </a:rPr>
              <a:t>10</a:t>
            </a:r>
            <a:r>
              <a:rPr lang="en-US" sz="2400" baseline="30000">
                <a:solidFill>
                  <a:srgbClr val="003399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aseline="30000">
                <a:solidFill>
                  <a:srgbClr val="003399"/>
                </a:solidFill>
                <a:sym typeface="Symbol" pitchFamily="18" charset="2"/>
              </a:rPr>
              <a:t>21</a:t>
            </a:r>
            <a:r>
              <a:rPr lang="en-US" sz="2000">
                <a:solidFill>
                  <a:srgbClr val="003399"/>
                </a:solidFill>
                <a:sym typeface="Symbol" pitchFamily="18" charset="2"/>
              </a:rPr>
              <a:t> e</a:t>
            </a:r>
          </a:p>
          <a:p>
            <a:pPr algn="l"/>
            <a:endParaRPr lang="en-US" sz="2000">
              <a:solidFill>
                <a:srgbClr val="003399"/>
              </a:solidFill>
              <a:sym typeface="Symbol" pitchFamily="18" charset="2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3892" y="1295687"/>
            <a:ext cx="4392488" cy="66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G. Zatsepin, JETP Lett. 8:205, 1968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80644" y="1367698"/>
            <a:ext cx="4392488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>
              <a:lnSpc>
                <a:spcPct val="85000"/>
              </a:lnSpc>
            </a:pPr>
            <a:r>
              <a:rPr lang="en-US" sz="2000">
                <a:solidFill>
                  <a:srgbClr val="003399"/>
                </a:solidFill>
              </a:rPr>
              <a:t>Path bent by galactic magnetic field, </a:t>
            </a:r>
          </a:p>
          <a:p>
            <a:pPr algn="l">
              <a:lnSpc>
                <a:spcPct val="85000"/>
              </a:lnSpc>
            </a:pPr>
            <a:r>
              <a:rPr lang="en-US" sz="2000">
                <a:solidFill>
                  <a:srgbClr val="003399"/>
                </a:solidFill>
              </a:rPr>
              <a:t>inducing a time delay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3892" y="2663877"/>
            <a:ext cx="4392488" cy="66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003399"/>
                </a:solidFill>
              </a:rPr>
              <a:t>SN 1987A signal duration implies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680522" y="2663877"/>
            <a:ext cx="4392488" cy="66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003399"/>
                </a:solidFill>
              </a:rPr>
              <a:t>SN 1987A signal duration implies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3892" y="719998"/>
            <a:ext cx="4392000" cy="583241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/>
          <p:cNvSpPr/>
          <p:nvPr/>
        </p:nvSpPr>
        <p:spPr>
          <a:xfrm>
            <a:off x="4679912" y="719607"/>
            <a:ext cx="4392000" cy="583241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347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3892" y="720417"/>
            <a:ext cx="4320000" cy="583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Do Neutrinos Gravitate?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289925"/>
            <a:ext cx="3888541" cy="3318222"/>
          </a:xfrm>
          <a:prstGeom prst="rect">
            <a:avLst/>
          </a:prstGeom>
          <a:effectLst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892" y="719609"/>
            <a:ext cx="4320000" cy="57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400"/>
              <a:t>Early light curve of SN 1987A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5"/>
              <p:cNvSpPr>
                <a:spLocks noChangeArrowheads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156" tIns="46078" rIns="92156" bIns="46078" anchor="ctr"/>
              <a:lstStyle/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• Neutrinos arrived several hours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   before photons as expected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• Transit time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 same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   (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99"/>
                        </a:solidFill>
                        <a:latin typeface="Cambria Math"/>
                      </a:rPr>
                      <m:t>160.000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 yr) within a few hours</a:t>
                </a:r>
              </a:p>
            </p:txBody>
          </p:sp>
        </mc:Choice>
        <mc:Fallback xmlns="">
          <p:sp>
            <p:nvSpPr>
              <p:cNvPr id="5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blipFill rotWithShape="1">
                <a:blip r:embed="rId3"/>
                <a:stretch>
                  <a:fillRect l="-2260" t="-4839" r="-1836" b="-1048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2156" tIns="46078" rIns="92156" bIns="46078"/>
              <a:lstStyle/>
              <a:p>
                <a:pPr algn="l" defTabSz="921018"/>
                <a:endParaRPr lang="en-US" sz="40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>
                    <a:solidFill>
                      <a:srgbClr val="003399"/>
                    </a:solidFill>
                  </a:rPr>
                  <a:t>Shapiro time delay for particles</a:t>
                </a:r>
              </a:p>
              <a:p>
                <a:pPr algn="l" defTabSz="921018"/>
                <a:r>
                  <a:rPr lang="en-US" sz="2400">
                    <a:solidFill>
                      <a:srgbClr val="003399"/>
                    </a:solidFill>
                  </a:rPr>
                  <a:t>moving in a gravitational potential</a:t>
                </a: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b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=−2</m:t>
                    </m:r>
                    <m:nary>
                      <m:nary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sup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𝑑𝑡</m:t>
                        </m:r>
                      </m:e>
                    </m:nary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Φ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>
                    <a:solidFill>
                      <a:srgbClr val="003399"/>
                    </a:solidFill>
                  </a:rPr>
                  <a:t>For trip from LMC to us, depending </a:t>
                </a:r>
              </a:p>
              <a:p>
                <a:pPr algn="l" defTabSz="921018"/>
                <a:r>
                  <a:rPr lang="en-US" sz="2400">
                    <a:solidFill>
                      <a:srgbClr val="003399"/>
                    </a:solidFill>
                  </a:rPr>
                  <a:t>on galactic model,</a:t>
                </a: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≈1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–5 months</a:t>
                </a: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>
                    <a:solidFill>
                      <a:srgbClr val="003399"/>
                    </a:solidFill>
                  </a:rPr>
                  <a:t>Neutrinos and photons respond to</a:t>
                </a:r>
              </a:p>
              <a:p>
                <a:pPr algn="l" defTabSz="921018"/>
                <a:r>
                  <a:rPr lang="en-US" sz="2400">
                    <a:solidFill>
                      <a:srgbClr val="003399"/>
                    </a:solidFill>
                  </a:rPr>
                  <a:t>gravity the same to within</a:t>
                </a: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     </a:t>
                </a:r>
                <a:r>
                  <a:rPr lang="en-US" sz="2400">
                    <a:solidFill>
                      <a:srgbClr val="C00000"/>
                    </a:solidFill>
                  </a:rPr>
                  <a:t>1–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4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80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000"/>
                  <a:t>Longo, PRL 60:173, 1988</a:t>
                </a:r>
              </a:p>
              <a:p>
                <a:pPr algn="l" defTabSz="921018"/>
                <a:r>
                  <a:rPr lang="en-US" sz="2000"/>
                  <a:t>Krauss &amp; Tremaine, PRL 60:176, 1988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blipFill rotWithShape="1">
                <a:blip r:embed="rId4"/>
                <a:stretch>
                  <a:fillRect l="-1907" r="-476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2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GW vs Gamma-Ray Shapiro Time Delay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1151667"/>
            <a:ext cx="5977411" cy="5256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49333" y="2837852"/>
                <a:ext cx="2888227" cy="1698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C00000"/>
                    </a:solidFill>
                  </a:rPr>
                  <a:t>GWs &amp;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2000" b="1">
                    <a:solidFill>
                      <a:srgbClr val="C00000"/>
                    </a:solidFill>
                  </a:rPr>
                  <a:t> arrive within 2 s</a:t>
                </a:r>
              </a:p>
              <a:p>
                <a:r>
                  <a:rPr lang="en-US" sz="2000" b="1">
                    <a:solidFill>
                      <a:srgbClr val="C00000"/>
                    </a:solidFill>
                  </a:rPr>
                  <a:t>Equal Shapiro time delay</a:t>
                </a:r>
              </a:p>
              <a:p>
                <a:r>
                  <a:rPr lang="en-US" sz="2000" b="1">
                    <a:solidFill>
                      <a:srgbClr val="C00000"/>
                    </a:solidFill>
                  </a:rPr>
                  <a:t>within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(Shoemaker &amp; Murase</a:t>
                </a:r>
              </a:p>
              <a:p>
                <a:r>
                  <a:rPr lang="en-US" sz="20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85000"/>
                        <a:lumOff val="15000"/>
                      </a:schemeClr>
                    </a:solidFill>
                    <a:hlinkClick r:id="rId3"/>
                  </a:rPr>
                  <a:t>arXiv:1710.06427</a:t>
                </a:r>
                <a:r>
                  <a:rPr lang="en-US" sz="20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333" y="2837852"/>
                <a:ext cx="2888227" cy="1698285"/>
              </a:xfrm>
              <a:prstGeom prst="rect">
                <a:avLst/>
              </a:prstGeom>
              <a:blipFill>
                <a:blip r:embed="rId4"/>
                <a:stretch>
                  <a:fillRect l="-2326" t="-2158" r="-1480"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349333" y="1079657"/>
            <a:ext cx="180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NS-NS Merger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 GW170817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 GRB 170817A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7438" y="719607"/>
            <a:ext cx="28083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dvOTfe309fd3"/>
                <a:hlinkClick r:id="rId5"/>
              </a:rPr>
              <a:t>ApJ  Lett. </a:t>
            </a:r>
            <a:r>
              <a:rPr lang="en-US" sz="1600">
                <a:latin typeface="AdvOTf9433e2d"/>
                <a:hlinkClick r:id="rId5"/>
              </a:rPr>
              <a:t>848 (2017) L12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491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Impact of New Particles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576437"/>
            <a:ext cx="4722829" cy="61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15" y="2335777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43" y="719607"/>
            <a:ext cx="1821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Progenitor Star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1932" y="2955972"/>
            <a:ext cx="648090" cy="50001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5952" y="3887788"/>
            <a:ext cx="1994066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1932" y="4338251"/>
            <a:ext cx="3392345" cy="156607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2432" y="1811971"/>
            <a:ext cx="3171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Energy and lepton transport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within PNS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32432" y="3212698"/>
            <a:ext cx="45842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Energy transport beyond neutrino sphere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(directly or decay products)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Explosion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Nucleosynthesis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48199" y="5392734"/>
            <a:ext cx="43048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Detection (direct or decay products)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SN 1987A, next nearby SN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Diffuse background from all past SNe</a:t>
            </a:r>
          </a:p>
        </p:txBody>
      </p:sp>
    </p:spTree>
    <p:extLst>
      <p:ext uri="{BB962C8B-B14F-4D97-AF65-F5344CB8AC3E}">
        <p14:creationId xmlns:p14="http://schemas.microsoft.com/office/powerpoint/2010/main" val="25788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          SN 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/>
              <a:t>sphere</a:t>
            </a:r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new 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Emission from a Nuclear Medium</a:t>
            </a: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940296" y="1549363"/>
            <a:ext cx="924103" cy="0"/>
            <a:chOff x="96" y="816"/>
            <a:chExt cx="576" cy="0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940296" y="1996361"/>
            <a:ext cx="924103" cy="0"/>
            <a:chOff x="96" y="816"/>
            <a:chExt cx="576" cy="0"/>
          </a:xfrm>
        </p:grpSpPr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864398" y="1549363"/>
            <a:ext cx="924103" cy="0"/>
            <a:chOff x="96" y="816"/>
            <a:chExt cx="576" cy="0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1864398" y="1996361"/>
            <a:ext cx="924103" cy="1500"/>
            <a:chOff x="96" y="816"/>
            <a:chExt cx="576" cy="0"/>
          </a:xfrm>
        </p:grpSpPr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018916" y="1250864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1709881" y="1549363"/>
            <a:ext cx="309034" cy="446998"/>
          </a:xfrm>
          <a:prstGeom prst="ellipse">
            <a:avLst/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37262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37262" y="1807362"/>
            <a:ext cx="362075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2788501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788501" y="1799862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702380" y="1606363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V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846491" y="2093861"/>
            <a:ext cx="2038816" cy="7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+mj-lt"/>
              </a:rPr>
              <a:t>Nucleon-Nucleon</a:t>
            </a:r>
          </a:p>
          <a:p>
            <a:pPr algn="ctr"/>
            <a:r>
              <a:rPr lang="en-US" sz="2000">
                <a:latin typeface="+mj-lt"/>
              </a:rPr>
              <a:t>Bremsstrahlung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084034" y="1459353"/>
            <a:ext cx="732368" cy="52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+ ...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633984" y="1007647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Axion-nucleon interaction: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bSup>
                    <m:r>
                      <a:rPr lang="en-US" sz="20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blipFill>
                <a:blip r:embed="rId2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43892" y="2807897"/>
            <a:ext cx="8785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Interaction potential (one-pion exchange OPE often used, but too simplistic)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In-medium coupling constants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In-medium effective nucleon properties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Correlation effects (static and dynamical spin-spin correlations)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arXiv:1906.11844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7716" y="1439707"/>
            <a:ext cx="417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Axial-vector interaction implies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dominance of spin-dependent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Thermal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contribute significant (dominant?)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blipFill>
                <a:blip r:embed="rId3"/>
                <a:stretch>
                  <a:fillRect l="-75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1000574" y="5622557"/>
            <a:ext cx="924103" cy="0"/>
            <a:chOff x="96" y="816"/>
            <a:chExt cx="576" cy="0"/>
          </a:xfrm>
        </p:grpSpPr>
        <p:sp>
          <p:nvSpPr>
            <p:cNvPr id="38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924676" y="5622557"/>
            <a:ext cx="924103" cy="0"/>
            <a:chOff x="96" y="816"/>
            <a:chExt cx="576" cy="0"/>
          </a:xfrm>
        </p:grpSpPr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43" name="Line 21"/>
          <p:cNvSpPr>
            <a:spLocks noChangeShapeType="1"/>
          </p:cNvSpPr>
          <p:nvPr/>
        </p:nvSpPr>
        <p:spPr bwMode="auto">
          <a:xfrm flipH="1">
            <a:off x="2079194" y="532405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729344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</a:t>
            </a: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2793122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2694262" y="5080841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1080022" y="531778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43892" y="5904327"/>
            <a:ext cx="8928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arXiv:2010.02943</a:t>
            </a:r>
          </a:p>
        </p:txBody>
      </p:sp>
    </p:spTree>
    <p:extLst>
      <p:ext uri="{BB962C8B-B14F-4D97-AF65-F5344CB8AC3E}">
        <p14:creationId xmlns:p14="http://schemas.microsoft.com/office/powerpoint/2010/main" val="14256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Axion Limits from Burst Duration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Raffelt, Lect. Notes Phys. 741 (2008) 51 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hlinkClick r:id="rId3"/>
                  </a:rPr>
                  <a:t>hep-ph/0611350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Burst duration calibrated by early numerical studies</a:t>
                </a:r>
              </a:p>
              <a:p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“Generic” emission rates inspired by OPE rates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≲16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rgbClr val="FF0000"/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blipFill>
                <a:blip r:embed="rId4"/>
                <a:stretch>
                  <a:fillRect l="-745" t="-3211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Chang, Essig &amp; McDermott, </a:t>
                </a:r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JHEP 1809 (2018) 051 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hlinkClick r:id="rId5"/>
                  </a:rPr>
                  <a:t>1803.00993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Various correction factors to emission rates, specific SN core models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rgbClr val="FF0000"/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blipFill>
                <a:blip r:embed="rId6"/>
                <a:stretch>
                  <a:fillRect l="-745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>
                    <a:solidFill>
                      <a:schemeClr val="accent1">
                        <a:lumMod val="75000"/>
                      </a:schemeClr>
                    </a:solidFill>
                  </a:rPr>
                  <a:t>Carenza, Fischer, Giannotti,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Guo, Martínez-Pinedo &amp; Mirizzi, 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JCAP 10 (2019) 016 &amp; Erratum 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hlinkClick r:id="rId7"/>
                  </a:rPr>
                  <a:t>1906.11844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Beyond OPE emission rates, specific SN core models: similar to Chang et al.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≲15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rgbClr val="FF0000"/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blipFill>
                <a:blip r:embed="rId8"/>
                <a:stretch>
                  <a:fillRect l="-745" t="-3226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4019" y="5400257"/>
            <a:ext cx="892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Bar, Blum &amp; D'Amico, Is there a supernova bound on axions?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hlinkClick r:id="rId9"/>
              </a:rPr>
              <a:t>1907.05020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 picture of SN explosion (thermonuclear event)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  Observed signal not PNS cooling. SN1987A neutron star (or pulsar) not yet found.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  (but see “NS 1987A in SN 1987A”, Page et al. arXiv:2004.06078)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>
                    <a:solidFill>
                      <a:schemeClr val="accent1">
                        <a:lumMod val="75000"/>
                      </a:schemeClr>
                    </a:solidFill>
                  </a:rPr>
                  <a:t>Carenza, Fore, Giannotti, Mirizzi &amp; Reddy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hlinkClick r:id="rId10"/>
                  </a:rPr>
                  <a:t>2010.02943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>
                    <a:solidFill>
                      <a:schemeClr val="tx1"/>
                    </a:solidFill>
                  </a:rPr>
                  <a:t>Including thermal pions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 (factor 3 larger emission)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≲11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rgbClr val="FF0000"/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blipFill>
                <a:blip r:embed="rId11"/>
                <a:stretch>
                  <a:fillRect l="-751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08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Where is the Neutron Star of SN 1987A?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891" y="719607"/>
            <a:ext cx="892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No pulsar or neutron star has been seen until now (35 years later)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Infra-red excess observed by ALMA: In “the blob” strong indication for NS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Expected position, remnant hidden by dust  [Cigan+ arXiv:1910.02960]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Most plausible model: Thermally cooling non-pulsar NS [Page+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arXiv:2004.06078]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4113077"/>
            <a:ext cx="4336606" cy="243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3" y="2231817"/>
            <a:ext cx="4319796" cy="4319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08735" y="2120746"/>
            <a:ext cx="369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75000"/>
                  </a:schemeClr>
                </a:solidFill>
                <a:hlinkClick r:id="rId5"/>
              </a:rPr>
              <a:t>https://www.bbc.com/news/science-environment-50473482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260" y="3416633"/>
            <a:ext cx="4321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Atacama Large Millimeter/Submillimeter Array (ALMA) at ESO in Chile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2238" y="5930631"/>
            <a:ext cx="14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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</a:t>
            </a:r>
          </a:p>
        </p:txBody>
      </p:sp>
    </p:spTree>
    <p:extLst>
      <p:ext uri="{BB962C8B-B14F-4D97-AF65-F5344CB8AC3E}">
        <p14:creationId xmlns:p14="http://schemas.microsoft.com/office/powerpoint/2010/main" val="39483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Signal Duration Too Long?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0238" y="607537"/>
            <a:ext cx="302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Fiorillo+ </a:t>
            </a:r>
            <a:r>
              <a:rPr lang="en-US" sz="2000">
                <a:solidFill>
                  <a:srgbClr val="0000FF"/>
                </a:solidFill>
                <a:hlinkClick r:id="rId2"/>
              </a:rPr>
              <a:t>arXiv:2308.01403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902" y="5412471"/>
            <a:ext cx="8929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● In a suite of Garching models (no axions), expected signal always too short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       (PNS convection!)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● Deserves dedicated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" y="1006285"/>
            <a:ext cx="9145143" cy="4393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2382" y="1529772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7AF5D"/>
                </a:solidFill>
              </a:rPr>
              <a:t>Expected Signal &amp; BKG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505" y="1520490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Expected Signal &amp; BKG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35214" y="1529772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A4092"/>
                </a:solidFill>
              </a:rPr>
              <a:t>Expected Signal &amp; BKG</a:t>
            </a:r>
          </a:p>
        </p:txBody>
      </p:sp>
    </p:spTree>
    <p:extLst>
      <p:ext uri="{BB962C8B-B14F-4D97-AF65-F5344CB8AC3E}">
        <p14:creationId xmlns:p14="http://schemas.microsoft.com/office/powerpoint/2010/main" val="38866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Why No Prompt Explosion?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88722" y="720417"/>
            <a:ext cx="5832000" cy="5832000"/>
            <a:chOff x="96" y="480"/>
            <a:chExt cx="3936" cy="3936"/>
          </a:xfrm>
        </p:grpSpPr>
        <p:sp>
          <p:nvSpPr>
            <p:cNvPr id="4" name="Oval 4"/>
            <p:cNvSpPr>
              <a:spLocks noChangeAspect="1" noChangeArrowheads="1"/>
            </p:cNvSpPr>
            <p:nvPr/>
          </p:nvSpPr>
          <p:spPr bwMode="auto">
            <a:xfrm>
              <a:off x="96" y="480"/>
              <a:ext cx="3936" cy="39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5"/>
            <p:cNvSpPr>
              <a:spLocks noChangeAspect="1" noChangeArrowheads="1"/>
            </p:cNvSpPr>
            <p:nvPr/>
          </p:nvSpPr>
          <p:spPr bwMode="auto">
            <a:xfrm>
              <a:off x="775" y="1171"/>
              <a:ext cx="2577" cy="2554"/>
            </a:xfrm>
            <a:prstGeom prst="ellipse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83" y="1374"/>
              <a:ext cx="2163" cy="2148"/>
              <a:chOff x="1872" y="1152"/>
              <a:chExt cx="2016" cy="2016"/>
            </a:xfrm>
          </p:grpSpPr>
          <p:sp>
            <p:nvSpPr>
              <p:cNvPr id="11" name="Oval 7"/>
              <p:cNvSpPr>
                <a:spLocks noChangeAspect="1" noChangeArrowheads="1"/>
              </p:cNvSpPr>
              <p:nvPr/>
            </p:nvSpPr>
            <p:spPr bwMode="auto">
              <a:xfrm>
                <a:off x="2016" y="1296"/>
                <a:ext cx="1728" cy="1728"/>
              </a:xfrm>
              <a:prstGeom prst="ellipse">
                <a:avLst/>
              </a:prstGeom>
              <a:solidFill>
                <a:srgbClr val="FF9999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744" y="216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rot="10800000">
                <a:off x="1872" y="216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rot="5400000">
                <a:off x="2808" y="309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6200000">
                <a:off x="2808" y="122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rot="18900000">
                <a:off x="3470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rot="29700000">
                <a:off x="2146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rot="24300000">
                <a:off x="3469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rot="35100000">
                <a:off x="2146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20280000">
                <a:off x="3676" y="18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31080000">
                <a:off x="1940" y="25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25680000">
                <a:off x="3158" y="302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36480000">
                <a:off x="2457" y="129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rot="39180000">
                <a:off x="3174" y="12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rot="49980000">
                <a:off x="2442" y="30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 rot="44580000">
                <a:off x="3669" y="252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 rot="55380000">
                <a:off x="1946" y="179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 rot="660000">
                <a:off x="3726" y="2339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rot="11460000">
                <a:off x="1889" y="198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rot="6060000">
                <a:off x="2629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rot="16860000">
                <a:off x="2986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 rot="19560000">
                <a:off x="3584" y="163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" name="Line 29"/>
              <p:cNvSpPr>
                <a:spLocks noChangeShapeType="1"/>
              </p:cNvSpPr>
              <p:nvPr/>
            </p:nvSpPr>
            <p:spPr bwMode="auto">
              <a:xfrm rot="30360000">
                <a:off x="2032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 rot="24960000">
                <a:off x="3331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" name="Line 31"/>
              <p:cNvSpPr>
                <a:spLocks noChangeShapeType="1"/>
              </p:cNvSpPr>
              <p:nvPr/>
            </p:nvSpPr>
            <p:spPr bwMode="auto">
              <a:xfrm rot="35760000">
                <a:off x="2284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 rot="20940000">
                <a:off x="3726" y="198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 rot="31740000">
                <a:off x="1889" y="233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 rot="26340000">
                <a:off x="2986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 rot="37140000">
                <a:off x="2629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39840000">
                <a:off x="3332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 rot="50640000">
                <a:off x="2284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2" name="Line 38"/>
              <p:cNvSpPr>
                <a:spLocks noChangeShapeType="1"/>
              </p:cNvSpPr>
              <p:nvPr/>
            </p:nvSpPr>
            <p:spPr bwMode="auto">
              <a:xfrm rot="45240000">
                <a:off x="3583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" name="Line 39"/>
              <p:cNvSpPr>
                <a:spLocks noChangeShapeType="1"/>
              </p:cNvSpPr>
              <p:nvPr/>
            </p:nvSpPr>
            <p:spPr bwMode="auto">
              <a:xfrm rot="56040000">
                <a:off x="2032" y="163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1473" y="2064"/>
              <a:ext cx="1183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>
                  <a:latin typeface="Trebuchet MS" pitchFamily="34" charset="0"/>
                </a:rPr>
                <a:t>Dissociated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Material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(n, p, e, </a:t>
              </a:r>
              <a:r>
                <a:rPr lang="en-US" b="1">
                  <a:latin typeface="Symbol" pitchFamily="18" charset="2"/>
                </a:rPr>
                <a:t>n</a:t>
              </a:r>
              <a:r>
                <a:rPr lang="en-US">
                  <a:latin typeface="Trebuchet MS" pitchFamily="34" charset="0"/>
                </a:rPr>
                <a:t>)</a:t>
              </a:r>
            </a:p>
          </p:txBody>
        </p:sp>
        <p:sp>
          <p:nvSpPr>
            <p:cNvPr id="8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32" y="1338"/>
              <a:ext cx="2264" cy="221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454460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Collapsed Core</a:t>
              </a:r>
            </a:p>
          </p:txBody>
        </p:sp>
        <p:sp>
          <p:nvSpPr>
            <p:cNvPr id="9" name="WordArt 4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853" y="1259"/>
              <a:ext cx="2423" cy="237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2276433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Undissociated Iron</a:t>
              </a:r>
            </a:p>
          </p:txBody>
        </p:sp>
        <p:sp>
          <p:nvSpPr>
            <p:cNvPr id="10" name="WordArt 4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325" y="1723"/>
              <a:ext cx="1478" cy="14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179085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Shock Wave</a:t>
              </a:r>
            </a:p>
          </p:txBody>
        </p:sp>
      </p:grp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6192732" y="719607"/>
            <a:ext cx="2880320" cy="1655994"/>
          </a:xfrm>
          <a:prstGeom prst="wedgeRectCallout">
            <a:avLst>
              <a:gd name="adj1" fmla="val -99324"/>
              <a:gd name="adj2" fmla="val 102444"/>
            </a:avLst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0.1 M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sz="20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iron has a 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nuclear binding energy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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1.7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10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erg</a:t>
            </a:r>
          </a:p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Comparable to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explosion energy</a:t>
            </a: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6120802" y="4249137"/>
            <a:ext cx="2880320" cy="237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+mn-lt"/>
              </a:rPr>
              <a:t> Shock wave forms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within the iron core</a:t>
            </a:r>
          </a:p>
          <a:p>
            <a:endParaRPr lang="en-US" sz="800" b="1">
              <a:solidFill>
                <a:srgbClr val="C000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+mn-lt"/>
              </a:rPr>
              <a:t> Dissipates its energy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by dissociating the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remaining layer of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iron  </a:t>
            </a:r>
          </a:p>
        </p:txBody>
      </p:sp>
    </p:spTree>
    <p:extLst>
      <p:ext uri="{BB962C8B-B14F-4D97-AF65-F5344CB8AC3E}">
        <p14:creationId xmlns:p14="http://schemas.microsoft.com/office/powerpoint/2010/main" val="13565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Cooling Simulations of Five Neutron Stars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338" y="6050106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Upper Limit on the QCD Axion Mass from Isolated Neutron Star Cooling</a:t>
            </a:r>
          </a:p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Buschmann, Dessert, Foster, Long &amp; Safdi,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hlinkClick r:id="rId3"/>
              </a:rPr>
              <a:t>2111.09892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39981"/>
            <a:ext cx="8854080" cy="249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3401254"/>
            <a:ext cx="4798507" cy="2648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Cooling of J1605 with KSVZ axions,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BSk22 EOS,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TT9"/>
                  </a:rPr>
                  <a:t>SBF-0-0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superfluidity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1.0 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  <a:blipFill>
                <a:blip r:embed="rId6"/>
                <a:stretch>
                  <a:fillRect l="-1411" t="-3922" b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7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" y="-493"/>
            <a:ext cx="9217024" cy="7201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Astrophysical Axion Bounds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463" y="791617"/>
            <a:ext cx="892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The 2024 Edition, Caputo &amp; Raffelt, arXiv:2401.13728, 24 Jan 2024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394114"/>
            <a:ext cx="7921625" cy="3574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806" y="5256237"/>
            <a:ext cx="856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Many improvements over the years, but overall picture the same</a:t>
            </a:r>
          </a:p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Specific QCD axion signatures hard to expect from cooling effects</a:t>
            </a:r>
          </a:p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Best stellar detection opportunity probably (Baby)IAXO </a:t>
            </a:r>
          </a:p>
        </p:txBody>
      </p:sp>
    </p:spTree>
    <p:extLst>
      <p:ext uri="{BB962C8B-B14F-4D97-AF65-F5344CB8AC3E}">
        <p14:creationId xmlns:p14="http://schemas.microsoft.com/office/powerpoint/2010/main" val="3744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279725"/>
            <a:ext cx="9217024" cy="1816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Astrophysical Axion Bounds and Opportunities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5902" y="2249002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82" y="575587"/>
            <a:ext cx="9057231" cy="1382561"/>
            <a:chOff x="71882" y="575587"/>
            <a:chExt cx="9057231" cy="1382561"/>
          </a:xfrm>
        </p:grpSpPr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583278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9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410444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12</a:t>
              </a:r>
              <a:endParaRPr lang="de-DE" sz="32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71882" y="1239579"/>
              <a:ext cx="53388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r>
                <a:rPr lang="en-US" sz="2800" b="1" i="1" baseline="-25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de-DE" sz="2400" b="1" i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6768876" y="1743649"/>
              <a:ext cx="576064" cy="214499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6192812" y="1743649"/>
              <a:ext cx="576064" cy="214499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5616748" y="1743649"/>
              <a:ext cx="576064" cy="214499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5048185" y="1743649"/>
              <a:ext cx="576064" cy="20849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4464620" y="1743649"/>
              <a:ext cx="576064" cy="214499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3888556" y="1743649"/>
              <a:ext cx="576064" cy="214499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3312492" y="1743649"/>
              <a:ext cx="576064" cy="214499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2736428" y="1743649"/>
              <a:ext cx="576064" cy="214499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2160363" y="1743649"/>
              <a:ext cx="576064" cy="214499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584299" y="1743649"/>
              <a:ext cx="576064" cy="214499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1008235" y="1743649"/>
              <a:ext cx="576064" cy="214499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7344940" y="1743649"/>
              <a:ext cx="576064" cy="214499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7921004" y="1743649"/>
              <a:ext cx="576064" cy="214499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143892" y="1743649"/>
              <a:ext cx="36004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8497068" y="1743649"/>
              <a:ext cx="576064" cy="214499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5" name="Group 317"/>
            <p:cNvGrpSpPr>
              <a:grpSpLocks/>
            </p:cNvGrpSpPr>
            <p:nvPr/>
          </p:nvGrpSpPr>
          <p:grpSpPr bwMode="auto">
            <a:xfrm flipH="1">
              <a:off x="431948" y="1743649"/>
              <a:ext cx="576064" cy="214499"/>
              <a:chOff x="2880" y="3360"/>
              <a:chExt cx="2400" cy="240"/>
            </a:xfrm>
          </p:grpSpPr>
          <p:sp>
            <p:nvSpPr>
              <p:cNvPr id="386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7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8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9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0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1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2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3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5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7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8" name="Text Box 194"/>
            <p:cNvSpPr txBox="1">
              <a:spLocks noChangeArrowheads="1"/>
            </p:cNvSpPr>
            <p:nvPr/>
          </p:nvSpPr>
          <p:spPr bwMode="auto">
            <a:xfrm>
              <a:off x="237620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15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9" name="Text Box 194"/>
            <p:cNvSpPr txBox="1">
              <a:spLocks noChangeArrowheads="1"/>
            </p:cNvSpPr>
            <p:nvPr/>
          </p:nvSpPr>
          <p:spPr bwMode="auto">
            <a:xfrm>
              <a:off x="64796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18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0" name="Text Box 194"/>
            <p:cNvSpPr txBox="1">
              <a:spLocks noChangeArrowheads="1"/>
            </p:cNvSpPr>
            <p:nvPr/>
          </p:nvSpPr>
          <p:spPr bwMode="auto">
            <a:xfrm>
              <a:off x="756102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6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1" name="Text Box 196"/>
            <p:cNvSpPr txBox="1">
              <a:spLocks noChangeArrowheads="1"/>
            </p:cNvSpPr>
            <p:nvPr/>
          </p:nvSpPr>
          <p:spPr bwMode="auto">
            <a:xfrm>
              <a:off x="8409140" y="1303638"/>
              <a:ext cx="719973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GeV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3" name="Text Box 196"/>
            <p:cNvSpPr txBox="1">
              <a:spLocks noChangeArrowheads="1"/>
            </p:cNvSpPr>
            <p:nvPr/>
          </p:nvSpPr>
          <p:spPr bwMode="auto">
            <a:xfrm>
              <a:off x="151392" y="575587"/>
              <a:ext cx="1206268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r>
                <a:rPr lang="en-US" sz="2800" b="1" baseline="-25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Planck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9651" y="999245"/>
              <a:ext cx="26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066686" y="3255859"/>
            <a:ext cx="5342076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Opportunities for detection</a:t>
            </a: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>
            <a:off x="6336360" y="3255949"/>
            <a:ext cx="2809228" cy="64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</a:p>
        </p:txBody>
      </p:sp>
      <p:pic>
        <p:nvPicPr>
          <p:cNvPr id="408" name="Picture 4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22" y="4176087"/>
            <a:ext cx="1910862" cy="1584220"/>
          </a:xfrm>
          <a:prstGeom prst="rect">
            <a:avLst/>
          </a:prstGeom>
        </p:spPr>
      </p:pic>
      <p:sp>
        <p:nvSpPr>
          <p:cNvPr id="406" name="TextBox 405"/>
          <p:cNvSpPr txBox="1"/>
          <p:nvPr/>
        </p:nvSpPr>
        <p:spPr>
          <a:xfrm>
            <a:off x="7362990" y="4970786"/>
            <a:ext cx="189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IAXO Solar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Axion Telescope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0974" y="3239957"/>
            <a:ext cx="1103997" cy="2088290"/>
            <a:chOff x="180974" y="3383977"/>
            <a:chExt cx="1114425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180974" y="3383977"/>
              <a:ext cx="1114425" cy="648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Radiance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Black</a:t>
              </a:r>
            </a:p>
            <a:p>
              <a:pPr algn="ctr"/>
              <a:r>
                <a:rPr lang="en-US"/>
                <a:t>Hole</a:t>
              </a:r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5414375"/>
            <a:ext cx="1872000" cy="842400"/>
          </a:xfrm>
          <a:prstGeom prst="rect">
            <a:avLst/>
          </a:prstGeom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3983285"/>
            <a:ext cx="1872000" cy="14100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8398" y="6264377"/>
            <a:ext cx="628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Axion conversion in neutron star magnetospheres</a:t>
            </a:r>
          </a:p>
        </p:txBody>
      </p:sp>
    </p:spTree>
    <p:extLst>
      <p:ext uri="{BB962C8B-B14F-4D97-AF65-F5344CB8AC3E}">
        <p14:creationId xmlns:p14="http://schemas.microsoft.com/office/powerpoint/2010/main" val="21061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/>
              <a:t>Supernova Bounds on Radiative Particle Decays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02" y="4467544"/>
            <a:ext cx="1944270" cy="1436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37" y="652836"/>
            <a:ext cx="2805455" cy="2083051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r="662"/>
          <a:stretch/>
        </p:blipFill>
        <p:spPr>
          <a:xfrm>
            <a:off x="0" y="719608"/>
            <a:ext cx="4464000" cy="547276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68062" y="3095937"/>
            <a:ext cx="720100" cy="72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 rot="19120022">
            <a:off x="1641321" y="2557944"/>
            <a:ext cx="1584000" cy="424842"/>
            <a:chOff x="5040572" y="3183242"/>
            <a:chExt cx="2026271" cy="5434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5040572" y="3455987"/>
              <a:ext cx="825903" cy="1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rot="20965361">
            <a:off x="1888363" y="2797085"/>
            <a:ext cx="3960550" cy="543466"/>
            <a:chOff x="3106293" y="3183242"/>
            <a:chExt cx="3960550" cy="5434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137203">
            <a:off x="1803717" y="3951176"/>
            <a:ext cx="3960550" cy="543466"/>
            <a:chOff x="3106293" y="3183242"/>
            <a:chExt cx="3960550" cy="54346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345353" y="2820768"/>
            <a:ext cx="121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Collapsed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core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52032" y="4764381"/>
            <a:ext cx="131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Progenitor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21731" y="1144144"/>
            <a:ext cx="1208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to 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96004" y="4104077"/>
            <a:ext cx="2240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85000"/>
                  </a:schemeClr>
                </a:solidFill>
              </a:rPr>
              <a:t>Solar Maximum Mission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4692" y="5844531"/>
            <a:ext cx="308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excess gamma rays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SN 1987A neutrino burst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32682" y="2735887"/>
            <a:ext cx="3486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gamma ray background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all past supernovae</a:t>
            </a:r>
          </a:p>
        </p:txBody>
      </p:sp>
    </p:spTree>
    <p:extLst>
      <p:ext uri="{BB962C8B-B14F-4D97-AF65-F5344CB8AC3E}">
        <p14:creationId xmlns:p14="http://schemas.microsoft.com/office/powerpoint/2010/main" val="9738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Gamma-Ray Observations of SMM Satellite</a:t>
            </a:r>
          </a:p>
        </p:txBody>
      </p:sp>
      <p:pic>
        <p:nvPicPr>
          <p:cNvPr id="4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7" y="942966"/>
            <a:ext cx="8244840" cy="49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08012" y="647597"/>
            <a:ext cx="8064551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000"/>
              <a:t>Counts in the GRS instrument on the Solar Maximum Mission Satellite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769423" y="2519857"/>
            <a:ext cx="1512168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algn="r" defTabSz="921018"/>
            <a:r>
              <a:rPr lang="en-US" sz="2000" b="1">
                <a:solidFill>
                  <a:srgbClr val="003399"/>
                </a:solidFill>
              </a:rPr>
              <a:t>0.4 cm</a:t>
            </a:r>
            <a:r>
              <a:rPr lang="en-US" sz="2400" b="1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="1" baseline="30000">
                <a:solidFill>
                  <a:srgbClr val="003399"/>
                </a:solidFill>
              </a:rPr>
              <a:t>2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769546" y="3923861"/>
            <a:ext cx="1512168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algn="r" defTabSz="921018"/>
            <a:r>
              <a:rPr lang="en-US" sz="2000" b="1">
                <a:solidFill>
                  <a:srgbClr val="003399"/>
                </a:solidFill>
              </a:rPr>
              <a:t>0.6 cm</a:t>
            </a:r>
            <a:r>
              <a:rPr lang="en-US" sz="2400" b="1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="1" baseline="30000">
                <a:solidFill>
                  <a:srgbClr val="003399"/>
                </a:solidFill>
              </a:rPr>
              <a:t>2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257171" y="1113629"/>
            <a:ext cx="3042055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algn="r" defTabSz="921018"/>
            <a:r>
              <a:rPr lang="en-US" sz="2000" b="1">
                <a:solidFill>
                  <a:srgbClr val="003399"/>
                </a:solidFill>
              </a:rPr>
              <a:t>10 s fluence limit 0.9 cm</a:t>
            </a:r>
            <a:r>
              <a:rPr lang="en-US" sz="2400" b="1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="1" baseline="30000">
                <a:solidFill>
                  <a:srgbClr val="003399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144463" y="5760430"/>
                <a:ext cx="8928100" cy="863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156" tIns="46078" rIns="92156" bIns="46078" anchor="ctr"/>
              <a:lstStyle/>
              <a:p>
                <a:pPr algn="ctr" defTabSz="921018"/>
                <a:r>
                  <a:rPr lang="en-US" sz="2400">
                    <a:solidFill>
                      <a:srgbClr val="003399"/>
                    </a:solidFill>
                  </a:rPr>
                  <a:t>SN 1987A neutrino fluence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sz="2400" b="0">
                  <a:solidFill>
                    <a:srgbClr val="003399"/>
                  </a:solidFill>
                </a:endParaRPr>
              </a:p>
              <a:p>
                <a:pPr algn="ctr" defTabSz="921018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400" b="0">
                    <a:solidFill>
                      <a:srgbClr val="003399"/>
                    </a:solidFill>
                  </a:rPr>
                  <a:t> of neutrinos have decayed to photons on their way to Earth</a:t>
                </a:r>
              </a:p>
            </p:txBody>
          </p:sp>
        </mc:Choice>
        <mc:Fallback xmlns="">
          <p:sp>
            <p:nvSpPr>
              <p:cNvPr id="10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463" y="5760430"/>
                <a:ext cx="8928100" cy="863997"/>
              </a:xfrm>
              <a:prstGeom prst="rect">
                <a:avLst/>
              </a:prstGeom>
              <a:blipFill rotWithShape="1">
                <a:blip r:embed="rId3"/>
                <a:stretch>
                  <a:fillRect t="-3521" b="-1338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045701" y="1151667"/>
            <a:ext cx="1296180" cy="4104546"/>
            <a:chOff x="3672382" y="1151667"/>
            <a:chExt cx="1296180" cy="4104546"/>
          </a:xfrm>
        </p:grpSpPr>
        <p:sp>
          <p:nvSpPr>
            <p:cNvPr id="12" name="Line 6"/>
            <p:cNvSpPr>
              <a:spLocks noChangeAspect="1" noChangeShapeType="1"/>
            </p:cNvSpPr>
            <p:nvPr/>
          </p:nvSpPr>
          <p:spPr bwMode="auto">
            <a:xfrm>
              <a:off x="4320472" y="1151667"/>
              <a:ext cx="0" cy="4104546"/>
            </a:xfrm>
            <a:prstGeom prst="line">
              <a:avLst/>
            </a:prstGeom>
            <a:noFill/>
            <a:ln w="38100">
              <a:solidFill>
                <a:srgbClr val="C4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72382" y="2231816"/>
              <a:ext cx="1296180" cy="504039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SN 1987A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7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Low-Energy Supernovae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50" y="3259627"/>
            <a:ext cx="4248590" cy="3220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3"/>
            <a:ext cx="9216000" cy="1012124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144463" y="1007647"/>
            <a:ext cx="892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808080"/>
                </a:solidFill>
              </a:rPr>
              <a:t>arXiv:2201.09890 (24 Jan 2022)</a:t>
            </a:r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143892" y="3167947"/>
            <a:ext cx="370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Typical SN explosion energy 1–2 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3892" y="5536754"/>
            <a:ext cx="432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 B (bethe) = 10</a:t>
            </a:r>
            <a:r>
              <a:rPr lang="en-US" sz="2000" baseline="30000"/>
              <a:t>51</a:t>
            </a:r>
            <a:r>
              <a:rPr lang="en-US" sz="2000"/>
              <a:t> erg</a:t>
            </a:r>
          </a:p>
          <a:p>
            <a:r>
              <a:rPr lang="en-US" sz="2000"/>
              <a:t>Neutron-star binding energy 200–400 B</a:t>
            </a:r>
          </a:p>
          <a:p>
            <a:r>
              <a:rPr lang="en-US" sz="2000"/>
              <a:t>(0.11–0.22 M</a:t>
            </a:r>
            <a:r>
              <a:rPr lang="en-US" sz="2000" baseline="-25000"/>
              <a:t>SUN</a:t>
            </a:r>
            <a:r>
              <a:rPr lang="en-US" sz="2000"/>
              <a:t>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3892" y="3672017"/>
            <a:ext cx="3927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Some SNe have very small observed</a:t>
            </a:r>
          </a:p>
          <a:p>
            <a:r>
              <a:rPr lang="en-US" sz="2000"/>
              <a:t>explosion energies &lt; 0.1 B</a:t>
            </a:r>
          </a:p>
          <a:p>
            <a:r>
              <a:rPr lang="en-US" sz="2000"/>
              <a:t>(e.g. subluminous type II-P SNe)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3892" y="4752167"/>
            <a:ext cx="4169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Restrictive limits on energy deposition</a:t>
            </a:r>
          </a:p>
          <a:p>
            <a:r>
              <a:rPr lang="en-US" sz="2000"/>
              <a:t>in progenitor star by particle decays!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040572" y="1727747"/>
            <a:ext cx="1960206" cy="473178"/>
            <a:chOff x="490881" y="4663459"/>
            <a:chExt cx="1960206" cy="4731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24" name="Oval 23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flipH="1">
            <a:off x="7112926" y="2550749"/>
            <a:ext cx="1960206" cy="473178"/>
            <a:chOff x="490881" y="4663459"/>
            <a:chExt cx="1960206" cy="47317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65" name="Oval 64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7017059" y="1595941"/>
            <a:ext cx="212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Production of</a:t>
            </a:r>
          </a:p>
          <a:p>
            <a:r>
              <a:rPr lang="en-US" sz="2000"/>
              <a:t>axion-like particles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956393" y="2551807"/>
            <a:ext cx="123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ALP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blipFill>
                <a:blip r:embed="rId6"/>
                <a:stretch>
                  <a:fillRect l="-10909" r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22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Neutrinos from Next Nearby SN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Neutrinos from Next Nearby SN</a:t>
            </a:r>
          </a:p>
        </p:txBody>
      </p:sp>
    </p:spTree>
    <p:extLst>
      <p:ext uri="{BB962C8B-B14F-4D97-AF65-F5344CB8AC3E}">
        <p14:creationId xmlns:p14="http://schemas.microsoft.com/office/powerpoint/2010/main" val="13692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2" y="1800317"/>
            <a:ext cx="8064000" cy="40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Operational Detectors for Next Galactic SN 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4632" y="6120417"/>
            <a:ext cx="1728000" cy="4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 (10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5952" y="71960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HALO (30)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SNO+ (300)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44392" y="719607"/>
            <a:ext cx="172798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 (300)</a:t>
            </a:r>
          </a:p>
          <a:p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4782" y="719717"/>
            <a:ext cx="1008000" cy="7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Baksan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24791" y="719607"/>
            <a:ext cx="2015971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Super-K (4000)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KamLAND (300)</a:t>
            </a:r>
          </a:p>
        </p:txBody>
      </p:sp>
      <p:cxnSp>
        <p:nvCxnSpPr>
          <p:cNvPr id="13" name="Straight Arrow Connector 12"/>
          <p:cNvCxnSpPr>
            <a:stCxn id="53" idx="2"/>
          </p:cNvCxnSpPr>
          <p:nvPr/>
        </p:nvCxnSpPr>
        <p:spPr>
          <a:xfrm flipH="1">
            <a:off x="7263442" y="1511717"/>
            <a:ext cx="369335" cy="12228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2"/>
          </p:cNvCxnSpPr>
          <p:nvPr/>
        </p:nvCxnSpPr>
        <p:spPr>
          <a:xfrm flipH="1">
            <a:off x="5508715" y="1511717"/>
            <a:ext cx="540067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2"/>
          </p:cNvCxnSpPr>
          <p:nvPr/>
        </p:nvCxnSpPr>
        <p:spPr>
          <a:xfrm>
            <a:off x="4608382" y="1511717"/>
            <a:ext cx="28817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159861" y="1511300"/>
            <a:ext cx="1083671" cy="11025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608512" y="5832257"/>
            <a:ext cx="0" cy="2881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054"/>
          <p:cNvSpPr>
            <a:spLocks noChangeArrowheads="1"/>
          </p:cNvSpPr>
          <p:nvPr/>
        </p:nvSpPr>
        <p:spPr bwMode="auto">
          <a:xfrm>
            <a:off x="6638132" y="5662563"/>
            <a:ext cx="2054696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 brackets events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for a “fiducial SN”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at distance 10 kpc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072" y="5184227"/>
            <a:ext cx="1583909" cy="1368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Other small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some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sensitivity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952" y="259186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MicroBooNE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(17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sz="2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60981" y="2760453"/>
            <a:ext cx="806506" cy="2274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5952" y="165573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(4000 + BKG)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60172" y="2087797"/>
            <a:ext cx="798688" cy="62089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32182" y="719607"/>
            <a:ext cx="143980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(100)</a:t>
            </a:r>
          </a:p>
          <a:p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52282" y="1511717"/>
            <a:ext cx="180025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IceCube Neutrino Telescope at the South Pole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8" y="715822"/>
            <a:ext cx="7459614" cy="5908605"/>
          </a:xfrm>
          <a:prstGeom prst="rect">
            <a:avLst/>
          </a:prstGeom>
        </p:spPr>
      </p:pic>
      <p:pic>
        <p:nvPicPr>
          <p:cNvPr id="8" name="Picture 1026" descr="C:\Users\Georg Raffelt\Desktop\s0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1" r="3641"/>
          <a:stretch/>
        </p:blipFill>
        <p:spPr bwMode="auto">
          <a:xfrm>
            <a:off x="7021132" y="791617"/>
            <a:ext cx="2052000" cy="1687034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75368" y="791617"/>
            <a:ext cx="1053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Digital</a:t>
            </a:r>
          </a:p>
          <a:p>
            <a:r>
              <a:rPr lang="en-US" sz="2000">
                <a:latin typeface="Comic Sans MS" panose="030F0702030302020204" pitchFamily="66" charset="0"/>
              </a:rPr>
              <a:t>Optical</a:t>
            </a:r>
          </a:p>
          <a:p>
            <a:r>
              <a:rPr lang="en-US" sz="2000">
                <a:latin typeface="Comic Sans MS" panose="030F0702030302020204" pitchFamily="66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31363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IceCube as a Supernova Neutrino Detector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11" y="791434"/>
            <a:ext cx="4389251" cy="3312643"/>
          </a:xfrm>
          <a:prstGeom prst="rect">
            <a:avLst/>
          </a:prstGeom>
        </p:spPr>
      </p:pic>
      <p:pic>
        <p:nvPicPr>
          <p:cNvPr id="4" name="Picture 2" descr="C:\Users\Georg Raffelt\Desktop\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2" y="791435"/>
            <a:ext cx="1872260" cy="30760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43891" y="5832376"/>
            <a:ext cx="8928000" cy="79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/>
              <a:t>Pryor, Roos &amp; Webster, ApJ 329:355, 1988. Halzen, Jacobsen &amp; Zas, astro-ph/9512080.</a:t>
            </a:r>
          </a:p>
          <a:p>
            <a:pPr defTabSz="921018">
              <a:defRPr/>
            </a:pPr>
            <a:r>
              <a:rPr lang="en-US" sz="2000"/>
              <a:t>Demir</a:t>
            </a:r>
            <a:r>
              <a:rPr lang="de-DE" sz="2000"/>
              <a:t>ö</a:t>
            </a:r>
            <a:r>
              <a:rPr lang="en-US" sz="2000"/>
              <a:t>rs, Ribordy &amp; Salathe, arXiv:1106.1937.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143891" y="4248097"/>
                <a:ext cx="8927999" cy="1584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156" tIns="46078" rIns="92156" bIns="46078" anchor="t" anchorCtr="0"/>
              <a:lstStyle/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Each optical module (OM) picks up Cherenkov light from its neighborhood</a:t>
                </a:r>
              </a:p>
              <a:p>
                <a:pPr defTabSz="921018">
                  <a:defRPr/>
                </a:pPr>
                <a:endParaRPr lang="en-US" sz="50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</a:rPr>
                  <a:t> 300 Cherenkov photons per OM from SN at 10 kpc, bkgd rate in one OM &lt; 300 Hz</a:t>
                </a:r>
              </a:p>
              <a:p>
                <a:pPr defTabSz="921018">
                  <a:defRPr/>
                </a:pPr>
                <a:endParaRPr lang="en-US" sz="50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>
                    <a:solidFill>
                      <a:srgbClr val="C00000"/>
                    </a:solidFill>
                  </a:rPr>
                  <a:t>SN appears as “correlated noise”  in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C00000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C00000"/>
                    </a:solidFill>
                  </a:rPr>
                  <a:t> 5000 OMs</a:t>
                </a:r>
              </a:p>
              <a:p>
                <a:pPr defTabSz="921018">
                  <a:defRPr/>
                </a:pPr>
                <a:endParaRPr lang="en-US" sz="50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Significant energy information from time-correlated hits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1" y="4248097"/>
                <a:ext cx="8927999" cy="1584220"/>
              </a:xfrm>
              <a:prstGeom prst="rect">
                <a:avLst/>
              </a:prstGeom>
              <a:blipFill rotWithShape="1">
                <a:blip r:embed="rId4"/>
                <a:stretch>
                  <a:fillRect l="-751" t="-1923" r="-1161" b="-423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840949" y="791617"/>
            <a:ext cx="2376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SN signal at 10 kpc</a:t>
            </a:r>
          </a:p>
          <a:p>
            <a:r>
              <a:rPr lang="en-US" sz="2000"/>
              <a:t>10.8 M</a:t>
            </a:r>
            <a:r>
              <a:rPr lang="en-US" sz="2400" baseline="-25000"/>
              <a:t>sun</a:t>
            </a:r>
            <a:r>
              <a:rPr lang="en-US" sz="2000"/>
              <a:t> simulation</a:t>
            </a:r>
          </a:p>
          <a:p>
            <a:r>
              <a:rPr lang="en-US" sz="2000"/>
              <a:t>of Basel group</a:t>
            </a:r>
          </a:p>
          <a:p>
            <a:r>
              <a:rPr lang="en-US" sz="2000"/>
              <a:t>[arXiv:0908.1871]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5929" y="1223677"/>
            <a:ext cx="109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3399"/>
                </a:solidFill>
              </a:rPr>
              <a:t>Accretion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00622" y="244068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3399"/>
                </a:solidFill>
              </a:rPr>
              <a:t>Cooling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92388" y="2817179"/>
            <a:ext cx="288040" cy="422778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76452" y="1552803"/>
            <a:ext cx="863548" cy="40025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91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Delayed (Neutrino-Driven) Explosion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5900" y="5903979"/>
            <a:ext cx="8785222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Wilson, Proc. Univ. Illinois Meeting on Num. Astrophys. (1982)</a:t>
            </a:r>
          </a:p>
          <a:p>
            <a:pPr algn="ctr"/>
            <a:r>
              <a:rPr lang="en-US" sz="2400"/>
              <a:t>Bethe &amp; Wilson, ApJ 295 (1985) 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62" y="1228527"/>
            <a:ext cx="6409412" cy="467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084D5-A646-8E6A-F9CE-18E2FD05DF8E}"/>
              </a:ext>
            </a:extLst>
          </p:cNvPr>
          <p:cNvSpPr txBox="1"/>
          <p:nvPr/>
        </p:nvSpPr>
        <p:spPr>
          <a:xfrm>
            <a:off x="2088162" y="791617"/>
            <a:ext cx="82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Infall</a:t>
            </a:r>
            <a:endParaRPr lang="en-D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58CBA-C8A4-7F3A-634B-8343CF67822F}"/>
              </a:ext>
            </a:extLst>
          </p:cNvPr>
          <p:cNvSpPr txBox="1"/>
          <p:nvPr/>
        </p:nvSpPr>
        <p:spPr>
          <a:xfrm>
            <a:off x="3744392" y="791617"/>
            <a:ext cx="139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Accretion</a:t>
            </a:r>
            <a:endParaRPr lang="en-D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52FC9-9B4B-8EDE-D530-C25BE25837FC}"/>
              </a:ext>
            </a:extLst>
          </p:cNvPr>
          <p:cNvSpPr txBox="1"/>
          <p:nvPr/>
        </p:nvSpPr>
        <p:spPr>
          <a:xfrm>
            <a:off x="5976702" y="791617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Explosion</a:t>
            </a:r>
            <a:endParaRPr lang="en-D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D2D84-91A6-E0CF-3DCD-5BB9A6F2BE0A}"/>
              </a:ext>
            </a:extLst>
          </p:cNvPr>
          <p:cNvSpPr txBox="1"/>
          <p:nvPr/>
        </p:nvSpPr>
        <p:spPr>
          <a:xfrm>
            <a:off x="4248117" y="270628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Shock</a:t>
            </a:r>
            <a:endParaRPr lang="en-D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SASI Detection Perspectives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62" y="4333807"/>
            <a:ext cx="3693310" cy="2200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" y="719607"/>
            <a:ext cx="3722555" cy="5832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4042" y="2078515"/>
            <a:ext cx="296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Optimistic observer direction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8012" y="3950775"/>
            <a:ext cx="31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Pessimistic observer direction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6481" y="3383977"/>
            <a:ext cx="2776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E.g. Lund+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arXiv:1006.1889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Tamborra+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arXiv:1307.7936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Walk+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arXiv:1807.02366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7635" y="5544277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Includes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shot 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4492" y="621304"/>
            <a:ext cx="4392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Neutrino signal variations from hydro instabilities detectable!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hlinkClick r:id="rId7"/>
              </p:cNvPr>
              <p:cNvSpPr txBox="1"/>
              <p:nvPr/>
            </p:nvSpPr>
            <p:spPr>
              <a:xfrm>
                <a:off x="4464492" y="1282282"/>
                <a:ext cx="442864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Neutrino mass time of flight sensitivity 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if observing these modulations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≲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0.14 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sz="2000" b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arXiv:1202.0248</a:t>
                </a:r>
              </a:p>
            </p:txBody>
          </p:sp>
        </mc:Choice>
        <mc:Fallback xmlns="">
          <p:sp>
            <p:nvSpPr>
              <p:cNvPr id="9" name="TextBox 8">
                <a:hlinkClick r:id="rId8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492" y="1282282"/>
                <a:ext cx="4428648" cy="1323439"/>
              </a:xfrm>
              <a:prstGeom prst="rect">
                <a:avLst/>
              </a:prstGeom>
              <a:blipFill>
                <a:blip r:embed="rId9"/>
                <a:stretch>
                  <a:fillRect l="-1376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1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/>
              <a:t>uper</a:t>
            </a:r>
            <a:r>
              <a:rPr lang="en-US">
                <a:solidFill>
                  <a:srgbClr val="FFFF00"/>
                </a:solidFill>
              </a:rPr>
              <a:t>N</a:t>
            </a:r>
            <a:r>
              <a:rPr lang="en-US"/>
              <a:t>ova </a:t>
            </a:r>
            <a:r>
              <a:rPr lang="en-US">
                <a:solidFill>
                  <a:srgbClr val="FFFF00"/>
                </a:solidFill>
              </a:rPr>
              <a:t>E</a:t>
            </a:r>
            <a:r>
              <a:rPr lang="en-US"/>
              <a:t>arly </a:t>
            </a:r>
            <a:r>
              <a:rPr lang="en-US">
                <a:solidFill>
                  <a:srgbClr val="FFFF00"/>
                </a:solidFill>
              </a:rPr>
              <a:t>W</a:t>
            </a:r>
            <a:r>
              <a:rPr lang="en-US"/>
              <a:t>arning 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/>
              <a:t>ystem (SNEWS)</a:t>
            </a:r>
          </a:p>
        </p:txBody>
      </p:sp>
      <p:pic>
        <p:nvPicPr>
          <p:cNvPr id="5" name="Picture 19" descr="C:\Users\Georg Raffelt\Desktop\new_snews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871301"/>
            <a:ext cx="3909824" cy="28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-128" y="3816088"/>
            <a:ext cx="410457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400" b="1">
                <a:hlinkClick r:id="rId3"/>
              </a:rPr>
              <a:t>https://snews2.org/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904692" y="1943890"/>
            <a:ext cx="1584220" cy="1007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000">
                <a:solidFill>
                  <a:schemeClr val="bg1"/>
                </a:solidFill>
              </a:rPr>
              <a:t>Coincidence</a:t>
            </a:r>
          </a:p>
          <a:p>
            <a:pPr algn="ctr" defTabSz="921018"/>
            <a:r>
              <a:rPr lang="en-US" sz="2000">
                <a:solidFill>
                  <a:schemeClr val="bg1"/>
                </a:solidFill>
              </a:rPr>
              <a:t>Server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032432" y="1222921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Kamland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184592" y="1943777"/>
            <a:ext cx="647883" cy="36350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184592" y="1438889"/>
            <a:ext cx="647883" cy="6489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5184592" y="2447815"/>
            <a:ext cx="648072" cy="1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184592" y="2591867"/>
            <a:ext cx="648072" cy="35999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7560922" y="1957421"/>
            <a:ext cx="1368189" cy="994496"/>
          </a:xfrm>
          <a:prstGeom prst="rightArrow">
            <a:avLst>
              <a:gd name="adj1" fmla="val 53500"/>
              <a:gd name="adj2" fmla="val 52566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Alert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032432" y="3238893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No</a:t>
            </a:r>
            <a:r>
              <a:rPr lang="en-US" sz="20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𝜈</a:t>
            </a:r>
            <a:r>
              <a:rPr lang="en-US" sz="2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032432" y="2735887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SNO+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32432" y="3744089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IceCube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3775" y="4824071"/>
            <a:ext cx="8948788" cy="15116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• Neutrinos arrive several hours before optical outburst</a:t>
            </a:r>
          </a:p>
          <a:p>
            <a:pPr defTabSz="921018"/>
            <a:endParaRPr lang="en-US" sz="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• Issue an alert to astronomical community</a:t>
            </a:r>
          </a:p>
          <a:p>
            <a:pPr defTabSz="921018"/>
            <a:endParaRPr lang="en-US" sz="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• Trigger to LIGO, NOvA, GCN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032432" y="719669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Super-K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4032432" y="1727747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KM3NeT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032432" y="2231817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HALO</a:t>
            </a: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5184592" y="935688"/>
            <a:ext cx="647883" cy="93607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5184592" y="2771865"/>
            <a:ext cx="647883" cy="684121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 flipV="1">
            <a:off x="5184610" y="3023927"/>
            <a:ext cx="648072" cy="93613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32432" y="4248097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Others?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V="1">
            <a:off x="5184592" y="3128394"/>
            <a:ext cx="720100" cy="133573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Next </a:t>
            </a:r>
            <a:r>
              <a:rPr lang="en-US">
                <a:latin typeface="+mn-lt"/>
              </a:rPr>
              <a:t>Generation Very-Large-Scale Detectors (2025+)</a:t>
            </a:r>
            <a:endParaRPr lang="en-US" dirty="0">
              <a:latin typeface="+mn-lt"/>
            </a:endParaRPr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5220427"/>
            <a:ext cx="1404000" cy="1404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96870" y="2125640"/>
            <a:ext cx="5975691" cy="14398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Megaton-class water Cherenkov detector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Hyper-Kamiokande (260 kt), under construction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SN nu statistics comparable to IceCube,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but with event-by-event energy information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98159" y="3600007"/>
            <a:ext cx="5974403" cy="165623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Scintillator detectors (20 kiloton scale)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- JUNO in China for reactor nus (commissioning 2025)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- Jinping Liquid Scintillator Detector (4 kt, early studies)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- Baksan Large Volume Scintillator Detector (10 kt)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(Russia, early studies)</a:t>
            </a: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097440" y="5256286"/>
                <a:ext cx="5111572" cy="1440151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Liquid argon time projection chamber (&gt;2028)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For long-baseline oscillation experiment DUNE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- Unique SN capabilities (CC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signal)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- But cross sections poorly known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440" y="5256286"/>
                <a:ext cx="5111572" cy="1440151"/>
              </a:xfrm>
              <a:prstGeom prst="rect">
                <a:avLst/>
              </a:prstGeom>
              <a:blipFill>
                <a:blip r:embed="rId3"/>
                <a:stretch>
                  <a:fillRect l="-1192" t="-2119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719607"/>
            <a:ext cx="1530215" cy="14664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6871" y="647597"/>
            <a:ext cx="4968414" cy="14398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IceCube Gen-2 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- Dense infill (PINGU)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- Larger volume (statistics for high-E events)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Doubling the number of optical modules</a:t>
            </a: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3744026"/>
            <a:ext cx="1404000" cy="14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1" y="2231816"/>
            <a:ext cx="1404000" cy="140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59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Xenon Dark Matter Detectors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4" y="719607"/>
            <a:ext cx="2184978" cy="2184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62" y="1583727"/>
            <a:ext cx="1207236" cy="1220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3151242"/>
            <a:ext cx="3762616" cy="3473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1811" y="712084"/>
            <a:ext cx="3383331" cy="110001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Coherent scattering of low-E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nus on Xe (77 neutrons)</a:t>
            </a:r>
          </a:p>
          <a:p>
            <a:endParaRPr lang="en-US" sz="4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All 6 nu species contribute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80272" y="863627"/>
            <a:ext cx="1152160" cy="576080"/>
          </a:xfrm>
          <a:prstGeom prst="straightConnector1">
            <a:avLst/>
          </a:prstGeom>
          <a:ln w="57150">
            <a:solidFill>
              <a:srgbClr val="FF58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248462" y="863627"/>
            <a:ext cx="1152160" cy="576080"/>
          </a:xfrm>
          <a:prstGeom prst="straightConnector1">
            <a:avLst/>
          </a:prstGeom>
          <a:ln w="57150">
            <a:solidFill>
              <a:srgbClr val="FF58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8412" y="3239957"/>
            <a:ext cx="3527920" cy="110001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Pinning down SN neutrino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flux and average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9" y="4608147"/>
            <a:ext cx="4392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See for example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Horowitz et al. (astro-ph/0302071)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Chakraborty et al. (arXiv:1309.4492)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XMASS Collaboration (arXiv:1604.01218) 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Lang et al. (arXiv:1606.09243)</a:t>
            </a:r>
          </a:p>
        </p:txBody>
      </p:sp>
    </p:spTree>
    <p:extLst>
      <p:ext uri="{BB962C8B-B14F-4D97-AF65-F5344CB8AC3E}">
        <p14:creationId xmlns:p14="http://schemas.microsoft.com/office/powerpoint/2010/main" val="14952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9217024" cy="575586"/>
          </a:xfrm>
          <a:noFill/>
        </p:spPr>
        <p:txBody>
          <a:bodyPr/>
          <a:lstStyle/>
          <a:p>
            <a:r>
              <a:rPr lang="en-US"/>
              <a:t>Local Group of Galaxies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62052" y="461998"/>
            <a:ext cx="4245472" cy="4115985"/>
          </a:xfrm>
          <a:prstGeom prst="ellipse">
            <a:avLst/>
          </a:prstGeom>
          <a:noFill/>
          <a:ln w="5472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3602" tIns="41801" rIns="83602" bIns="41801" anchor="ctr"/>
          <a:lstStyle/>
          <a:p>
            <a:pPr defTabSz="411008" hangingPunct="0">
              <a:lnSpc>
                <a:spcPct val="104000"/>
              </a:lnSpc>
              <a:buClr>
                <a:srgbClr val="000000"/>
              </a:buClr>
              <a:buSzPct val="100000"/>
            </a:pPr>
            <a:endParaRPr lang="en-US" sz="2600" b="1">
              <a:solidFill>
                <a:schemeClr val="bg1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1088" y="4608147"/>
            <a:ext cx="3591394" cy="10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Current and most next-generation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neutrino detectors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sensitive out to few 100 kpc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6602" y="1655737"/>
            <a:ext cx="3528392" cy="6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With Hyper-K (5 x SK)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few events from Andromeda</a:t>
            </a:r>
          </a:p>
        </p:txBody>
      </p:sp>
    </p:spTree>
    <p:extLst>
      <p:ext uri="{BB962C8B-B14F-4D97-AF65-F5344CB8AC3E}">
        <p14:creationId xmlns:p14="http://schemas.microsoft.com/office/powerpoint/2010/main" val="27609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Core-Collapse SN Rate in the Milky Way</a:t>
            </a:r>
          </a:p>
        </p:txBody>
      </p:sp>
      <p:sp>
        <p:nvSpPr>
          <p:cNvPr id="3" name="Rectangle 54"/>
          <p:cNvSpPr>
            <a:spLocks noChangeArrowheads="1"/>
          </p:cNvSpPr>
          <p:nvPr/>
        </p:nvSpPr>
        <p:spPr bwMode="auto">
          <a:xfrm>
            <a:off x="144016" y="5472267"/>
            <a:ext cx="8855966" cy="11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/>
              <a:t>van den Bergh &amp; McClure, ApJ 425 (1994) 205. Cappellaro &amp; Turatto, astro-ph/0012455.</a:t>
            </a:r>
          </a:p>
          <a:p>
            <a:r>
              <a:rPr lang="en-US"/>
              <a:t>Diehl et al., Nature 439 (2006) 45. Strom, A&amp;A 288 (1994) L1. </a:t>
            </a:r>
          </a:p>
          <a:p>
            <a:r>
              <a:rPr lang="en-US"/>
              <a:t>Tammann et al., ApJ 92 (1994) 487. Adams et al., ApJ 778 (2013) 164. </a:t>
            </a:r>
          </a:p>
          <a:p>
            <a:r>
              <a:rPr lang="en-US"/>
              <a:t>Alekseev et al., JETP 77 (1993) 339.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016" y="1655737"/>
            <a:ext cx="8928993" cy="719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Gamma rays from</a:t>
            </a:r>
          </a:p>
          <a:p>
            <a:pPr defTabSz="921018"/>
            <a:r>
              <a:rPr lang="en-US" sz="2400" b="1" baseline="30000"/>
              <a:t>26</a:t>
            </a:r>
            <a:r>
              <a:rPr lang="en-US" sz="2000" b="1"/>
              <a:t>Al (Milky Way)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016" y="2447847"/>
            <a:ext cx="8928993" cy="11514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Historical galactic</a:t>
            </a:r>
          </a:p>
          <a:p>
            <a:pPr defTabSz="921018"/>
            <a:r>
              <a:rPr lang="en-US" sz="2000" b="1"/>
              <a:t>SNe (all types)</a:t>
            </a:r>
          </a:p>
          <a:p>
            <a:pPr defTabSz="921018"/>
            <a:r>
              <a:rPr lang="en-US" sz="2000" b="1"/>
              <a:t>Core collapse only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139" y="791729"/>
            <a:ext cx="8928993" cy="7919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SN statistics in</a:t>
            </a:r>
          </a:p>
          <a:p>
            <a:pPr defTabSz="921018"/>
            <a:r>
              <a:rPr lang="en-US" sz="2000" b="1"/>
              <a:t>external galaxies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016" y="3672017"/>
            <a:ext cx="8928993" cy="719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No galactic</a:t>
            </a:r>
          </a:p>
          <a:p>
            <a:pPr defTabSz="921018"/>
            <a:r>
              <a:rPr lang="en-US" sz="2000" b="1"/>
              <a:t>neutrino burst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04186" y="792274"/>
            <a:ext cx="3600401" cy="3887986"/>
            <a:chOff x="1632" y="576"/>
            <a:chExt cx="2400" cy="3216"/>
          </a:xfrm>
        </p:grpSpPr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16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>
              <a:off x="187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28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40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211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H="1">
              <a:off x="235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H="1">
              <a:off x="259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flipH="1">
              <a:off x="307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17"/>
            <p:cNvSpPr>
              <a:spLocks noChangeShapeType="1"/>
            </p:cNvSpPr>
            <p:nvPr/>
          </p:nvSpPr>
          <p:spPr bwMode="auto">
            <a:xfrm flipH="1">
              <a:off x="331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 flipH="1">
              <a:off x="355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 flipH="1">
              <a:off x="379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088162" y="4536240"/>
            <a:ext cx="4032449" cy="71999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b"/>
          <a:lstStyle/>
          <a:p>
            <a:pPr algn="ctr" defTabSz="921018"/>
            <a:r>
              <a:rPr lang="en-US" sz="2000">
                <a:solidFill>
                  <a:schemeClr val="bg1"/>
                </a:solidFill>
              </a:rPr>
              <a:t>Core-collapse SNe per century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14966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0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50970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286974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3226789" y="4522688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358982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394986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430990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4666949" y="4509188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5026989" y="4509188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400531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9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688563" y="4522688"/>
            <a:ext cx="43504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10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2880249" y="863627"/>
            <a:ext cx="648072" cy="287999"/>
            <a:chOff x="4248" y="528"/>
            <a:chExt cx="432" cy="192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 flipH="1">
              <a:off x="4248" y="528"/>
              <a:ext cx="43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spect="1" noChangeArrowheads="1"/>
            </p:cNvSpPr>
            <p:nvPr/>
          </p:nvSpPr>
          <p:spPr bwMode="auto">
            <a:xfrm>
              <a:off x="4368" y="528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978098" y="792274"/>
            <a:ext cx="3096892" cy="79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van</a:t>
            </a:r>
            <a:r>
              <a:rPr lang="en-US" sz="1400"/>
              <a:t> </a:t>
            </a:r>
            <a:r>
              <a:rPr lang="en-US"/>
              <a:t>den</a:t>
            </a:r>
            <a:r>
              <a:rPr lang="en-US" sz="1400"/>
              <a:t> </a:t>
            </a:r>
            <a:r>
              <a:rPr lang="en-US"/>
              <a:t>Bergh</a:t>
            </a:r>
            <a:r>
              <a:rPr lang="en-US" sz="1400"/>
              <a:t> </a:t>
            </a:r>
            <a:r>
              <a:rPr lang="en-US"/>
              <a:t>&amp;</a:t>
            </a:r>
            <a:r>
              <a:rPr lang="en-US" sz="1400"/>
              <a:t> </a:t>
            </a:r>
            <a:r>
              <a:rPr lang="en-US"/>
              <a:t>McClure</a:t>
            </a:r>
            <a:r>
              <a:rPr lang="en-US" sz="1400"/>
              <a:t> </a:t>
            </a:r>
            <a:r>
              <a:rPr lang="en-US"/>
              <a:t>(1994)</a:t>
            </a:r>
          </a:p>
          <a:p>
            <a:pPr defTabSz="921018"/>
            <a:r>
              <a:rPr lang="en-US"/>
              <a:t>Cappellaro</a:t>
            </a:r>
            <a:r>
              <a:rPr lang="en-US" sz="1100"/>
              <a:t> </a:t>
            </a:r>
            <a:r>
              <a:rPr lang="en-US"/>
              <a:t>&amp;</a:t>
            </a:r>
            <a:r>
              <a:rPr lang="en-US" sz="1050"/>
              <a:t> </a:t>
            </a:r>
            <a:r>
              <a:rPr lang="en-US"/>
              <a:t>Turatto (2000)</a:t>
            </a: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592217" y="1223626"/>
            <a:ext cx="720080" cy="287999"/>
            <a:chOff x="1824" y="768"/>
            <a:chExt cx="480" cy="192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 flipH="1">
              <a:off x="1824" y="768"/>
              <a:ext cx="48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spect="1" noChangeArrowheads="1"/>
            </p:cNvSpPr>
            <p:nvPr/>
          </p:nvSpPr>
          <p:spPr bwMode="auto">
            <a:xfrm>
              <a:off x="1968" y="768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592217" y="1871664"/>
            <a:ext cx="792088" cy="287999"/>
            <a:chOff x="4440" y="1296"/>
            <a:chExt cx="528" cy="192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 flipH="1">
              <a:off x="4440" y="1296"/>
              <a:ext cx="52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spect="1" noChangeArrowheads="1"/>
            </p:cNvSpPr>
            <p:nvPr/>
          </p:nvSpPr>
          <p:spPr bwMode="auto">
            <a:xfrm>
              <a:off x="4608" y="1296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6264820" y="1871705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Diehl et al. (2006)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264820" y="2879907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Tammann et al. (1994)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6264820" y="2519857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Strom (1994)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3744345" y="2519857"/>
            <a:ext cx="1219636" cy="287999"/>
            <a:chOff x="2592" y="1872"/>
            <a:chExt cx="813" cy="192"/>
          </a:xfrm>
        </p:grpSpPr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 flipH="1">
              <a:off x="2592" y="1872"/>
              <a:ext cx="813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spect="1" noChangeArrowheads="1"/>
            </p:cNvSpPr>
            <p:nvPr/>
          </p:nvSpPr>
          <p:spPr bwMode="auto">
            <a:xfrm>
              <a:off x="2904" y="1872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3096274" y="2879907"/>
            <a:ext cx="1210635" cy="287999"/>
            <a:chOff x="2160" y="2112"/>
            <a:chExt cx="807" cy="192"/>
          </a:xfrm>
        </p:grpSpPr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 flipH="1">
              <a:off x="2160" y="2112"/>
              <a:ext cx="807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spect="1" noChangeArrowheads="1"/>
            </p:cNvSpPr>
            <p:nvPr/>
          </p:nvSpPr>
          <p:spPr bwMode="auto">
            <a:xfrm>
              <a:off x="2478" y="2112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 flipH="1">
            <a:off x="2304184" y="3888016"/>
            <a:ext cx="2232890" cy="287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 (37 years)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264820" y="3888016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Alekseev et al. (1993)</a:t>
            </a:r>
          </a:p>
          <a:p>
            <a:pPr defTabSz="921018"/>
            <a:r>
              <a:rPr lang="en-US"/>
              <a:t>and updates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 flipH="1">
            <a:off x="2520221" y="3239998"/>
            <a:ext cx="3578653" cy="287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56"/>
          <p:cNvSpPr>
            <a:spLocks noChangeAspect="1" noChangeArrowheads="1"/>
          </p:cNvSpPr>
          <p:nvPr/>
        </p:nvSpPr>
        <p:spPr bwMode="auto">
          <a:xfrm>
            <a:off x="3312332" y="3239998"/>
            <a:ext cx="288032" cy="28799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6264742" y="3239998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Adams et al. (2013)</a:t>
            </a:r>
          </a:p>
        </p:txBody>
      </p:sp>
    </p:spTree>
    <p:extLst>
      <p:ext uri="{BB962C8B-B14F-4D97-AF65-F5344CB8AC3E}">
        <p14:creationId xmlns:p14="http://schemas.microsoft.com/office/powerpoint/2010/main" val="788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Red Supergiant Betelgeuse (Alpha Orionis)</a:t>
            </a:r>
          </a:p>
        </p:txBody>
      </p:sp>
      <p:pic>
        <p:nvPicPr>
          <p:cNvPr id="3" name="Picture 5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47998"/>
            <a:ext cx="6840761" cy="42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28793" y="588287"/>
            <a:ext cx="1944216" cy="201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resolved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 of a star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than Sun</a:t>
            </a:r>
          </a:p>
          <a:p>
            <a:pPr algn="l"/>
            <a:endParaRPr lang="en-US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Distance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(Hipparcos)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130 pc (425 lyr)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4242" y="5040207"/>
            <a:ext cx="6552783" cy="15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FFFF00"/>
                </a:solidFill>
              </a:rPr>
              <a:t>If Betelgeuse goes Supernova: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FFFF00"/>
                </a:solidFill>
              </a:rPr>
              <a:t> 6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sz="2000" b="1">
                <a:solidFill>
                  <a:srgbClr val="FFFF00"/>
                </a:solidFill>
                <a:sym typeface="Symbol" pitchFamily="18" charset="2"/>
              </a:rPr>
              <a:t></a:t>
            </a:r>
            <a:r>
              <a:rPr lang="en-US" sz="2000">
                <a:solidFill>
                  <a:srgbClr val="FFFF00"/>
                </a:solidFill>
              </a:rPr>
              <a:t>10</a:t>
            </a:r>
            <a:r>
              <a:rPr lang="en-US" sz="2400" baseline="30000">
                <a:solidFill>
                  <a:srgbClr val="FFFF00"/>
                </a:solidFill>
              </a:rPr>
              <a:t>7</a:t>
            </a:r>
            <a:r>
              <a:rPr lang="en-US" sz="2000">
                <a:solidFill>
                  <a:srgbClr val="FFFF00"/>
                </a:solidFill>
              </a:rPr>
              <a:t> neutrino events in Super-Kamiokande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FFFF00"/>
                </a:solidFill>
              </a:rPr>
              <a:t> 2.4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sz="2000" b="1">
                <a:solidFill>
                  <a:srgbClr val="FFFF00"/>
                </a:solidFill>
                <a:sym typeface="Symbol" pitchFamily="18" charset="2"/>
              </a:rPr>
              <a:t></a:t>
            </a:r>
            <a:r>
              <a:rPr lang="en-US" sz="2000">
                <a:solidFill>
                  <a:srgbClr val="FFFF00"/>
                </a:solidFill>
              </a:rPr>
              <a:t>10</a:t>
            </a:r>
            <a:r>
              <a:rPr lang="en-US" sz="2400" baseline="30000">
                <a:solidFill>
                  <a:srgbClr val="FFFF00"/>
                </a:solidFill>
              </a:rPr>
              <a:t>3</a:t>
            </a:r>
            <a:r>
              <a:rPr lang="en-US" sz="2000">
                <a:solidFill>
                  <a:srgbClr val="FFFF00"/>
                </a:solidFill>
              </a:rPr>
              <a:t> neutrons /day from Si burning phase</a:t>
            </a:r>
          </a:p>
          <a:p>
            <a:pPr algn="l"/>
            <a:r>
              <a:rPr lang="en-US" sz="2000">
                <a:solidFill>
                  <a:srgbClr val="FFFF00"/>
                </a:solidFill>
              </a:rPr>
              <a:t>   (few days warning!), need neutron tagging</a:t>
            </a:r>
          </a:p>
          <a:p>
            <a:pPr algn="l"/>
            <a:r>
              <a:rPr lang="en-US" sz="2000">
                <a:solidFill>
                  <a:srgbClr val="FFFF00"/>
                </a:solidFill>
              </a:rPr>
              <a:t>   [Odrzywolek, Misiaszek &amp; Kutschera, astro-ph/0311012] </a:t>
            </a:r>
          </a:p>
        </p:txBody>
      </p:sp>
    </p:spTree>
    <p:extLst>
      <p:ext uri="{BB962C8B-B14F-4D97-AF65-F5344CB8AC3E}">
        <p14:creationId xmlns:p14="http://schemas.microsoft.com/office/powerpoint/2010/main" val="40473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Five Phases – Many Physics Opportunities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1944142" y="679547"/>
            <a:ext cx="532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Li, Roberts &amp; Beacom [arXiv:</a:t>
            </a:r>
            <a:r>
              <a:rPr lang="en-US"/>
              <a:t>2008.04340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1" y="1656874"/>
            <a:ext cx="4119709" cy="4103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61" y="3136589"/>
            <a:ext cx="4338561" cy="261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Looking forward to the next galactic supernova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184227"/>
            <a:ext cx="9216897" cy="17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large detectors online for next decades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year a 3% chance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optimistic to see more supernova neutrinos!</a:t>
            </a:r>
          </a:p>
        </p:txBody>
      </p:sp>
    </p:spTree>
    <p:extLst>
      <p:ext uri="{BB962C8B-B14F-4D97-AF65-F5344CB8AC3E}">
        <p14:creationId xmlns:p14="http://schemas.microsoft.com/office/powerpoint/2010/main" val="2597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8E69-F726-0ECB-2484-C89BAC42B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E221F1-578C-AE43-5239-B2B1B46DE7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79140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2448212" y="-479423"/>
            <a:ext cx="8209140" cy="8209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Shock Revival by Neutrinos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744392" y="792421"/>
            <a:ext cx="5615976" cy="56159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252042" y="3299267"/>
            <a:ext cx="588780" cy="5887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6042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820901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6156727" y="147571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-5400000">
            <a:off x="6156727" y="572430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24542" y="170859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4542" y="4815482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2814" y="122367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O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6264782" y="468011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-5400000">
            <a:off x="6264782" y="244788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4489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511266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88912" y="4588942"/>
            <a:ext cx="1188146" cy="739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b="1">
                <a:solidFill>
                  <a:schemeClr val="bg1"/>
                </a:solidFill>
              </a:rPr>
              <a:t>Shock</a:t>
            </a:r>
          </a:p>
          <a:p>
            <a:pPr>
              <a:lnSpc>
                <a:spcPts val="2400"/>
              </a:lnSpc>
            </a:pPr>
            <a:r>
              <a:rPr lang="en-US" sz="3200" b="1">
                <a:solidFill>
                  <a:schemeClr val="bg1"/>
                </a:solidFill>
              </a:rPr>
              <a:t>wave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91408" y="3411382"/>
            <a:ext cx="696024" cy="404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>
                <a:solidFill>
                  <a:schemeClr val="bg1"/>
                </a:solidFill>
              </a:rPr>
              <a:t>PNS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07" y="719607"/>
            <a:ext cx="27346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Stalled shock wave must</a:t>
            </a:r>
          </a:p>
          <a:p>
            <a:r>
              <a:rPr lang="en-US" sz="2000">
                <a:solidFill>
                  <a:srgbClr val="003399"/>
                </a:solidFill>
              </a:rPr>
              <a:t>receive energy to start re-expansion against ram pressure of</a:t>
            </a:r>
          </a:p>
          <a:p>
            <a:r>
              <a:rPr lang="en-US" sz="2000">
                <a:solidFill>
                  <a:srgbClr val="003399"/>
                </a:solidFill>
              </a:rPr>
              <a:t>infalling stellar core</a:t>
            </a:r>
          </a:p>
          <a:p>
            <a:endParaRPr lang="en-US" sz="2000"/>
          </a:p>
          <a:p>
            <a:r>
              <a:rPr lang="en-US" sz="2000" b="1">
                <a:solidFill>
                  <a:srgbClr val="C00000"/>
                </a:solidFill>
              </a:rPr>
              <a:t>Shock can receive</a:t>
            </a:r>
          </a:p>
          <a:p>
            <a:r>
              <a:rPr lang="en-US" sz="2000" b="1">
                <a:solidFill>
                  <a:srgbClr val="C00000"/>
                </a:solidFill>
              </a:rPr>
              <a:t>fresh energy from</a:t>
            </a:r>
          </a:p>
          <a:p>
            <a:r>
              <a:rPr lang="en-US" sz="2000" b="1">
                <a:solidFill>
                  <a:srgbClr val="C00000"/>
                </a:solidFill>
              </a:rPr>
              <a:t>neutrinos!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760672" y="2879907"/>
            <a:ext cx="648090" cy="55325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768812" y="2651346"/>
            <a:ext cx="252035" cy="64792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976702" y="3888047"/>
            <a:ext cx="540076" cy="50407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84842" y="223181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72632" y="251985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76494" y="422894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>
                <a:solidFill>
                  <a:srgbClr val="FFFFFF"/>
                </a:solidFill>
              </a:rPr>
              <a:t>Supernova Neutrinos, ISAPP 2017, 13–24 June 2017</a:t>
            </a:r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Diffuse SN Neutrino Background</a:t>
            </a:r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4016" y="5471980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Diffuse SN Neutrino Background</a:t>
            </a:r>
          </a:p>
        </p:txBody>
      </p:sp>
    </p:spTree>
    <p:extLst>
      <p:ext uri="{BB962C8B-B14F-4D97-AF65-F5344CB8AC3E}">
        <p14:creationId xmlns:p14="http://schemas.microsoft.com/office/powerpoint/2010/main" val="39151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 Detection Regimes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" y="0"/>
            <a:ext cx="9217153" cy="69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Diffuse Supernova Neutrino Background (DSNB)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62" y="863961"/>
            <a:ext cx="4822383" cy="4460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462" y="863627"/>
                <a:ext cx="4248020" cy="576080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• A few core collapses/sec 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  in the visible universe</a:t>
                </a:r>
              </a:p>
              <a:p>
                <a:endParaRPr lang="en-US" sz="120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Emitted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energy density 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latin typeface="Symbol" pitchFamily="18" charset="2"/>
                  </a:rPr>
                  <a:t>   ~</a:t>
                </a:r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extra galactic background light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  </a:t>
                </a:r>
                <a:r>
                  <a:rPr lang="en-US" sz="2200">
                    <a:solidFill>
                      <a:srgbClr val="003399"/>
                    </a:solidFill>
                    <a:latin typeface="Symbol" pitchFamily="18" charset="2"/>
                  </a:rPr>
                  <a:t>~ </a:t>
                </a:r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10% of CMB density</a:t>
                </a:r>
              </a:p>
              <a:p>
                <a:endParaRPr lang="en-US" sz="120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Detectable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flux at Earth </a:t>
                </a:r>
              </a:p>
              <a:p>
                <a:r>
                  <a:rPr lang="en-US" sz="2200" b="0">
                    <a:solidFill>
                      <a:srgbClr val="003399"/>
                    </a:solidFill>
                    <a:latin typeface="+mj-lt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∼10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20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  mostly from redshift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𝑧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∼1</m:t>
                    </m:r>
                  </m:oMath>
                </a14:m>
                <a:endParaRPr lang="en-US" sz="2200">
                  <a:solidFill>
                    <a:srgbClr val="003399"/>
                  </a:solidFill>
                  <a:latin typeface="+mj-lt"/>
                </a:endParaRPr>
              </a:p>
              <a:p>
                <a:endParaRPr lang="en-US" sz="120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Confirm star-formation rate</a:t>
                </a:r>
              </a:p>
              <a:p>
                <a:endParaRPr lang="en-US" sz="1200">
                  <a:solidFill>
                    <a:srgbClr val="003399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Nu emission from average core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latin typeface="+mj-lt"/>
                  </a:rPr>
                  <a:t>   collapse &amp; black-hole formation</a:t>
                </a:r>
              </a:p>
              <a:p>
                <a:endParaRPr lang="en-US" sz="1200">
                  <a:solidFill>
                    <a:srgbClr val="003399"/>
                  </a:solidFill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Pushing frontiers of neutrino</a:t>
                </a: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   astronomy to cosmic distances!</a:t>
                </a:r>
              </a:p>
              <a:p>
                <a:endParaRPr lang="en-US" sz="2200">
                  <a:solidFill>
                    <a:srgbClr val="003399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2" y="863627"/>
                <a:ext cx="4248020" cy="5760800"/>
              </a:xfrm>
              <a:prstGeom prst="rect">
                <a:avLst/>
              </a:prstGeom>
              <a:blipFill rotWithShape="1">
                <a:blip r:embed="rId3"/>
                <a:stretch>
                  <a:fillRect l="-1865" t="-635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603582" y="1113567"/>
            <a:ext cx="2160300" cy="5040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4D4D4D"/>
                </a:solidFill>
              </a:rPr>
              <a:t>Beacom &amp; Vagins,  </a:t>
            </a:r>
          </a:p>
          <a:p>
            <a:r>
              <a:rPr lang="en-US" sz="2000">
                <a:solidFill>
                  <a:srgbClr val="4D4D4D"/>
                </a:solidFill>
              </a:rPr>
              <a:t>PRL 93:171101,2004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4896552" y="5370537"/>
                <a:ext cx="3960550" cy="10081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r>
                  <a:rPr lang="en-US" sz="2200">
                    <a:solidFill>
                      <a:srgbClr val="C00000"/>
                    </a:solidFill>
                  </a:rPr>
                  <a:t>Window of opportunity between</a:t>
                </a:r>
              </a:p>
              <a:p>
                <a:r>
                  <a:rPr lang="en-US" sz="2200">
                    <a:solidFill>
                      <a:srgbClr val="C00000"/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200">
                    <a:solidFill>
                      <a:srgbClr val="C00000"/>
                    </a:solidFill>
                  </a:rPr>
                  <a:t>and atmospheric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>
                    <a:solidFill>
                      <a:srgbClr val="C00000"/>
                    </a:solidFill>
                  </a:rPr>
                  <a:t> bkg </a:t>
                </a:r>
              </a:p>
            </p:txBody>
          </p:sp>
        </mc:Choice>
        <mc:Fallback xmlns="">
          <p:sp>
            <p:nvSpPr>
              <p:cNvPr id="6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552" y="5370537"/>
                <a:ext cx="3960550" cy="1008140"/>
              </a:xfrm>
              <a:prstGeom prst="rect">
                <a:avLst/>
              </a:prstGeom>
              <a:blipFill rotWithShape="1">
                <a:blip r:embed="rId4"/>
                <a:stretch>
                  <a:fillRect l="-2000" r="-430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1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Grand Unified Neutrino Spectrum (GUNS) at Earth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007647"/>
            <a:ext cx="8857230" cy="5265149"/>
          </a:xfrm>
          <a:prstGeom prst="rect">
            <a:avLst/>
          </a:prstGeom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-1" y="64759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Vitagliano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Tamborra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&amp; Raffelt, arXiv:1910.11878</a:t>
            </a:r>
          </a:p>
        </p:txBody>
      </p:sp>
      <p:sp>
        <p:nvSpPr>
          <p:cNvPr id="3" name="Oval 2"/>
          <p:cNvSpPr/>
          <p:nvPr/>
        </p:nvSpPr>
        <p:spPr>
          <a:xfrm>
            <a:off x="4270192" y="3023927"/>
            <a:ext cx="1562490" cy="720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DSNB Predictions and Limits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864173"/>
            <a:ext cx="4032483" cy="4176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81" y="2698022"/>
            <a:ext cx="4817582" cy="3596452"/>
          </a:xfrm>
          <a:prstGeom prst="rect">
            <a:avLst/>
          </a:prstGeom>
        </p:spPr>
      </p:pic>
      <p:sp>
        <p:nvSpPr>
          <p:cNvPr id="5" name="TextBox 4">
            <a:hlinkClick r:id="rId4"/>
          </p:cNvPr>
          <p:cNvSpPr txBox="1"/>
          <p:nvPr/>
        </p:nvSpPr>
        <p:spPr>
          <a:xfrm>
            <a:off x="4751403" y="1792234"/>
            <a:ext cx="3831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Kresse+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Stellar Collapse Diversity and DSNB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arXiv:</a:t>
            </a:r>
            <a:r>
              <a:rPr lang="en-D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2010.04728</a:t>
            </a:r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143892" y="5105129"/>
            <a:ext cx="3904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Current limits, in this form taken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from Saki Fujita @ Mainz Workshop</a:t>
            </a:r>
            <a:endParaRPr lang="en-DE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Cosmic Star Formation Rate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799758"/>
            <a:ext cx="4048477" cy="3528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04" y="1655737"/>
            <a:ext cx="4165904" cy="3600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228" y="689273"/>
            <a:ext cx="3573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Cosmic star formation rate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(per comoving volume)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0684" y="680720"/>
            <a:ext cx="3940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Redshift distribution after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including cosmological model</a:t>
            </a:r>
          </a:p>
        </p:txBody>
      </p:sp>
      <p:sp>
        <p:nvSpPr>
          <p:cNvPr id="11" name="TextBox 10">
            <a:hlinkClick r:id="rId4"/>
          </p:cNvPr>
          <p:cNvSpPr txBox="1"/>
          <p:nvPr/>
        </p:nvSpPr>
        <p:spPr>
          <a:xfrm>
            <a:off x="5040572" y="5688297"/>
            <a:ext cx="3722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Vitagliano+ arXiv:1910.11878</a:t>
            </a:r>
          </a:p>
        </p:txBody>
      </p:sp>
      <p:sp>
        <p:nvSpPr>
          <p:cNvPr id="12" name="TextBox 11">
            <a:hlinkClick r:id="rId5"/>
          </p:cNvPr>
          <p:cNvSpPr txBox="1"/>
          <p:nvPr/>
        </p:nvSpPr>
        <p:spPr>
          <a:xfrm>
            <a:off x="992188" y="5688297"/>
            <a:ext cx="309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Ando+ arXiv:2306.16076</a:t>
            </a:r>
          </a:p>
        </p:txBody>
      </p:sp>
    </p:spTree>
    <p:extLst>
      <p:ext uri="{BB962C8B-B14F-4D97-AF65-F5344CB8AC3E}">
        <p14:creationId xmlns:p14="http://schemas.microsoft.com/office/powerpoint/2010/main" val="24093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Super-K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-493"/>
            <a:ext cx="9216000" cy="691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5846" y="6081470"/>
            <a:ext cx="149130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Slide from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Saki Fujita</a:t>
            </a:r>
          </a:p>
        </p:txBody>
      </p:sp>
    </p:spTree>
    <p:extLst>
      <p:ext uri="{BB962C8B-B14F-4D97-AF65-F5344CB8AC3E}">
        <p14:creationId xmlns:p14="http://schemas.microsoft.com/office/powerpoint/2010/main" val="8492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DSNB Expectation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" y="0"/>
            <a:ext cx="9216624" cy="69124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7696" y="-493"/>
            <a:ext cx="1759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Credit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Mark Vagins</a:t>
            </a:r>
          </a:p>
        </p:txBody>
      </p:sp>
    </p:spTree>
    <p:extLst>
      <p:ext uri="{BB962C8B-B14F-4D97-AF65-F5344CB8AC3E}">
        <p14:creationId xmlns:p14="http://schemas.microsoft.com/office/powerpoint/2010/main" val="42203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47641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Neutrino-Driven Mechanism – Modern Version</a:t>
            </a:r>
          </a:p>
        </p:txBody>
      </p:sp>
      <p:sp>
        <p:nvSpPr>
          <p:cNvPr id="4" name="Oval 3"/>
          <p:cNvSpPr/>
          <p:nvPr/>
        </p:nvSpPr>
        <p:spPr>
          <a:xfrm>
            <a:off x="4852909" y="1239838"/>
            <a:ext cx="3600500" cy="480850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501283" y="3052111"/>
            <a:ext cx="2304320" cy="230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005353" y="3564561"/>
            <a:ext cx="1287800" cy="1287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>
            <a:off x="6289160" y="4372144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>
            <a:spLocks noChangeAspect="1"/>
          </p:cNvSpPr>
          <p:nvPr/>
        </p:nvSpPr>
        <p:spPr>
          <a:xfrm flipV="1">
            <a:off x="609698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>
            <a:spLocks noChangeAspect="1"/>
          </p:cNvSpPr>
          <p:nvPr/>
        </p:nvSpPr>
        <p:spPr>
          <a:xfrm flipV="1">
            <a:off x="6737122" y="4348291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686947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>
            <a:spLocks noChangeAspect="1"/>
          </p:cNvSpPr>
          <p:nvPr/>
        </p:nvSpPr>
        <p:spPr>
          <a:xfrm>
            <a:off x="6469668" y="3644093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37541" y="276407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53443" y="514040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 flipV="1">
            <a:off x="546211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783844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8900000" flipH="1" flipV="1">
            <a:off x="5821743" y="3094984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2700000" flipH="1">
            <a:off x="5821744" y="478077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2700000" flipH="1" flipV="1">
            <a:off x="7470444" y="309498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8900000" flipH="1">
            <a:off x="7470444" y="4780776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9111654">
            <a:off x="5540430" y="3401799"/>
            <a:ext cx="11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003399"/>
                </a:solidFill>
              </a:rPr>
              <a:t> cooling</a:t>
            </a:r>
          </a:p>
        </p:txBody>
      </p:sp>
      <p:sp>
        <p:nvSpPr>
          <p:cNvPr id="22" name="TextBox 21"/>
          <p:cNvSpPr txBox="1"/>
          <p:nvPr/>
        </p:nvSpPr>
        <p:spPr>
          <a:xfrm rot="20196341">
            <a:off x="5431601" y="2589710"/>
            <a:ext cx="116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C00000"/>
                </a:solidFill>
              </a:rPr>
              <a:t> heating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653159" y="863627"/>
            <a:ext cx="0" cy="7201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653159" y="5800513"/>
            <a:ext cx="6602" cy="50407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77329" y="5400257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Shock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25169" y="791617"/>
            <a:ext cx="2059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Shock oscillations</a:t>
            </a:r>
          </a:p>
          <a:p>
            <a:r>
              <a:rPr lang="en-US" sz="2000"/>
              <a:t>                     (SASI)</a:t>
            </a:r>
          </a:p>
        </p:txBody>
      </p:sp>
      <p:sp>
        <p:nvSpPr>
          <p:cNvPr id="29" name="Arc 28"/>
          <p:cNvSpPr>
            <a:spLocks noChangeAspect="1"/>
          </p:cNvSpPr>
          <p:nvPr/>
        </p:nvSpPr>
        <p:spPr>
          <a:xfrm flipV="1">
            <a:off x="6941199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 flipH="1" flipV="1">
            <a:off x="6016738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 flipV="1">
            <a:off x="6835699" y="1727747"/>
            <a:ext cx="825600" cy="825600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 flipH="1" flipV="1">
            <a:off x="5645019" y="1727747"/>
            <a:ext cx="836004" cy="836004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41199" y="2479797"/>
            <a:ext cx="135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Convection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4462" y="719607"/>
            <a:ext cx="4248020" cy="59048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• Stalled accretion shock pushed out</a:t>
            </a:r>
          </a:p>
          <a:p>
            <a:r>
              <a:rPr lang="en-US" sz="2000">
                <a:solidFill>
                  <a:srgbClr val="003399"/>
                </a:solidFill>
              </a:rPr>
              <a:t>   to </a:t>
            </a:r>
            <a:r>
              <a:rPr lang="en-US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000">
                <a:solidFill>
                  <a:srgbClr val="003399"/>
                </a:solidFill>
              </a:rPr>
              <a:t>150 km as matter piles up on the PNS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Heating (gain) region develops within</a:t>
            </a:r>
          </a:p>
          <a:p>
            <a:r>
              <a:rPr lang="en-US" sz="2000">
                <a:solidFill>
                  <a:srgbClr val="003399"/>
                </a:solidFill>
              </a:rPr>
              <a:t>   some tens of ms after bounce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Convective overturn &amp; shock</a:t>
            </a:r>
          </a:p>
          <a:p>
            <a:r>
              <a:rPr lang="en-US" sz="2000">
                <a:solidFill>
                  <a:srgbClr val="003399"/>
                </a:solidFill>
              </a:rPr>
              <a:t>   oscillations (SASI) enhance efficiency </a:t>
            </a:r>
          </a:p>
          <a:p>
            <a:r>
              <a:rPr lang="en-US" sz="2000">
                <a:solidFill>
                  <a:srgbClr val="003399"/>
                </a:solidFill>
              </a:rPr>
              <a:t>   of </a:t>
            </a:r>
            <a:r>
              <a:rPr lang="en-US" sz="200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003399"/>
                </a:solidFill>
              </a:rPr>
              <a:t>-heating, finally revives shock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Successful explosions in 1D and 2D</a:t>
            </a:r>
          </a:p>
          <a:p>
            <a:r>
              <a:rPr lang="en-US" sz="2000">
                <a:solidFill>
                  <a:srgbClr val="003399"/>
                </a:solidFill>
              </a:rPr>
              <a:t>   for different progenitor masses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Details important (treatment of GR,</a:t>
            </a:r>
          </a:p>
          <a:p>
            <a:r>
              <a:rPr lang="en-US" sz="2000">
                <a:solidFill>
                  <a:srgbClr val="003399"/>
                </a:solidFill>
              </a:rPr>
              <a:t>   </a:t>
            </a:r>
            <a:r>
              <a:rPr lang="en-US" sz="200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003399"/>
                </a:solidFill>
              </a:rPr>
              <a:t> interaction rates, etc.)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Self-consistent 3D studies are</a:t>
            </a:r>
          </a:p>
          <a:p>
            <a:r>
              <a:rPr lang="en-US" sz="2000">
                <a:solidFill>
                  <a:srgbClr val="003399"/>
                </a:solidFill>
              </a:rPr>
              <a:t>   performed, successful explosions</a:t>
            </a:r>
          </a:p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41409" y="6327105"/>
            <a:ext cx="237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Adapted from B. M</a:t>
            </a:r>
            <a:r>
              <a:rPr lang="de-DE"/>
              <a:t>ü</a:t>
            </a:r>
            <a:r>
              <a:rPr lang="en-US"/>
              <a:t>ller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60922" y="3311967"/>
            <a:ext cx="93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Gain</a:t>
            </a:r>
          </a:p>
          <a:p>
            <a:r>
              <a:rPr lang="en-US" sz="2000"/>
              <a:t>  radius</a:t>
            </a:r>
          </a:p>
        </p:txBody>
      </p:sp>
      <p:sp>
        <p:nvSpPr>
          <p:cNvPr id="37" name="TextBox 36">
            <a:hlinkClick r:id="rId2"/>
          </p:cNvPr>
          <p:cNvSpPr txBox="1"/>
          <p:nvPr/>
        </p:nvSpPr>
        <p:spPr>
          <a:xfrm>
            <a:off x="144463" y="5844531"/>
            <a:ext cx="446405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Symbol" panose="05050102010706020507" pitchFamily="18" charset="2"/>
              <a:buChar char="®"/>
            </a:pPr>
            <a:r>
              <a:rPr lang="en-US" sz="2000">
                <a:solidFill>
                  <a:schemeClr val="bg1"/>
                </a:solidFill>
              </a:rPr>
              <a:t>3D </a:t>
            </a:r>
            <a:r>
              <a:rPr lang="en-US" sz="2000" dirty="0">
                <a:solidFill>
                  <a:schemeClr val="bg1"/>
                </a:solidFill>
              </a:rPr>
              <a:t>Model of </a:t>
            </a:r>
            <a:r>
              <a:rPr lang="en-US" sz="2000">
                <a:solidFill>
                  <a:schemeClr val="bg1"/>
                </a:solidFill>
              </a:rPr>
              <a:t>Princeton Group: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     </a:t>
            </a:r>
            <a:r>
              <a:rPr lang="en-US" sz="2000" dirty="0">
                <a:solidFill>
                  <a:schemeClr val="bg1"/>
                </a:solidFill>
              </a:rPr>
              <a:t>https</a:t>
            </a:r>
            <a:r>
              <a:rPr lang="en-US" sz="2000">
                <a:solidFill>
                  <a:schemeClr val="bg1"/>
                </a:solidFill>
              </a:rPr>
              <a:t>://youtu.be/i-Ly8aCoF7E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/>
                  <a:t>Exploding 3D Simulation (20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M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/>
                  <a:t> Garching Group)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1"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20_final_mpe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6102" y="791617"/>
            <a:ext cx="5904820" cy="59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4377</Words>
  <Application>Microsoft Office PowerPoint</Application>
  <PresentationFormat>Custom</PresentationFormat>
  <Paragraphs>898</Paragraphs>
  <Slides>78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94" baseType="lpstr">
      <vt:lpstr>AdvOTf9433e2d</vt:lpstr>
      <vt:lpstr>AdvOTfe309fd3</vt:lpstr>
      <vt:lpstr>Arial</vt:lpstr>
      <vt:lpstr>Arial Unicode MS</vt:lpstr>
      <vt:lpstr>Calibri</vt:lpstr>
      <vt:lpstr>Calibri Light</vt:lpstr>
      <vt:lpstr>Cambria</vt:lpstr>
      <vt:lpstr>Cambria Math</vt:lpstr>
      <vt:lpstr>Century Schoolbook</vt:lpstr>
      <vt:lpstr>CMR9</vt:lpstr>
      <vt:lpstr>CMTT9</vt:lpstr>
      <vt:lpstr>Comic Sans MS</vt:lpstr>
      <vt:lpstr>Symbol</vt:lpstr>
      <vt:lpstr>Trebuchet MS</vt:lpstr>
      <vt:lpstr>Office Theme</vt:lpstr>
      <vt:lpstr>Custom Design</vt:lpstr>
      <vt:lpstr>Crab Nebula – Remnant of SN 1054</vt:lpstr>
      <vt:lpstr>Crab Nebula – Remnant of SN 1054</vt:lpstr>
      <vt:lpstr>Evolution of Stars</vt:lpstr>
      <vt:lpstr>Stellar Collapse and Explosion</vt:lpstr>
      <vt:lpstr>Why No Prompt Explosion?</vt:lpstr>
      <vt:lpstr>Delayed (Neutrino-Driven) Explosion</vt:lpstr>
      <vt:lpstr>Shock Revival by Neutrinos</vt:lpstr>
      <vt:lpstr>Neutrino-Driven Mechanism – Modern Version</vt:lpstr>
      <vt:lpstr>Exploding 3D Simulation (20 "M" _⊙ Garching Group)</vt:lpstr>
      <vt:lpstr>Successful 3D Explosion</vt:lpstr>
      <vt:lpstr>Death Watch of a Million Supergiants</vt:lpstr>
      <vt:lpstr>Empirical Fraction of Black-Hole Formation</vt:lpstr>
      <vt:lpstr>Characteristics of Neutrino Signal</vt:lpstr>
      <vt:lpstr>Roles of Different Particles</vt:lpstr>
      <vt:lpstr>Inner Structure of a Typical Supernova Model</vt:lpstr>
      <vt:lpstr>Kinetic Equation for Neutrino Transport</vt:lpstr>
      <vt:lpstr>Second &amp; Third Particle Generations in SN Physics</vt:lpstr>
      <vt:lpstr>Flavor Conversion in Core-Collapse Supernovae</vt:lpstr>
      <vt:lpstr>Collective Neutrino Flavor Conversion</vt:lpstr>
      <vt:lpstr>Fast flavor waves in analogy to plasma waves</vt:lpstr>
      <vt:lpstr>Flavomons</vt:lpstr>
      <vt:lpstr>Pair-wise flavor conversion</vt:lpstr>
      <vt:lpstr>Fast Flavor Conversion – Help or Hinder Explosion</vt:lpstr>
      <vt:lpstr> Why worry about detailed neutrino transport?</vt:lpstr>
      <vt:lpstr>Characteristics of Neutrino Signal</vt:lpstr>
      <vt:lpstr>Supernova Delayed Explosion Scenario</vt:lpstr>
      <vt:lpstr>Three Phases of Neutrino Emission</vt:lpstr>
      <vt:lpstr>Early-Phase Signal in Anti-Neutrino Sector</vt:lpstr>
      <vt:lpstr>Neutrino Signal of a Failed Supernova (40 MSUN)</vt:lpstr>
      <vt:lpstr>Neutrinos from Supernova 1987A</vt:lpstr>
      <vt:lpstr>Sanduleak -69 202</vt:lpstr>
      <vt:lpstr>Sanduleak before and after</vt:lpstr>
      <vt:lpstr>Neutrino Signal of Supernova 1987A</vt:lpstr>
      <vt:lpstr>Irvine-Michigan-Brookhaven (IMB) Detector</vt:lpstr>
      <vt:lpstr>SN 1987A Event No.9 in Kamiokande </vt:lpstr>
      <vt:lpstr>Evolution of Water Cherenkov Detectors</vt:lpstr>
      <vt:lpstr>Continuing Interest in SN 1987A Neutrinos</vt:lpstr>
      <vt:lpstr>Generic Time-Integrated Analysis</vt:lpstr>
      <vt:lpstr>Time-Integrated Analysis with Pinched Spectra</vt:lpstr>
      <vt:lpstr>Particle-Physics Constraints</vt:lpstr>
      <vt:lpstr>Neutrino Limits by Intrinsic Signal Dispersion</vt:lpstr>
      <vt:lpstr>Do Neutrinos Gravitate?</vt:lpstr>
      <vt:lpstr>GW vs Gamma-Ray Shapiro Time Delay</vt:lpstr>
      <vt:lpstr>Impact of New Particles</vt:lpstr>
      <vt:lpstr>Supernova 1987A Energy-Loss Argument</vt:lpstr>
      <vt:lpstr>Axion Emission from a Nuclear Medium</vt:lpstr>
      <vt:lpstr>SN 1987A Axion Limits from Burst Duration</vt:lpstr>
      <vt:lpstr>Where is the Neutron Star of SN 1987A?</vt:lpstr>
      <vt:lpstr>SN 1987A Signal Duration Too Long?</vt:lpstr>
      <vt:lpstr>Cooling Simulations of Five Neutron Stars</vt:lpstr>
      <vt:lpstr>Astrophysical Axion Bounds</vt:lpstr>
      <vt:lpstr>Astrophysical Axion Bounds and Opportunities</vt:lpstr>
      <vt:lpstr>Supernova Bounds on Radiative Particle Decays</vt:lpstr>
      <vt:lpstr>Gamma-Ray Observations of SMM Satellite</vt:lpstr>
      <vt:lpstr>Low-Energy Supernovae</vt:lpstr>
      <vt:lpstr>Neutrinos from Next Nearby SN</vt:lpstr>
      <vt:lpstr>Operational Detectors for Next Galactic SN Neutrinos</vt:lpstr>
      <vt:lpstr>IceCube Neutrino Telescope at the South Pole</vt:lpstr>
      <vt:lpstr>IceCube as a Supernova Neutrino Detector</vt:lpstr>
      <vt:lpstr>SASI Detection Perspectives</vt:lpstr>
      <vt:lpstr>SuperNova Early Warning System (SNEWS)</vt:lpstr>
      <vt:lpstr>Next Generation Very-Large-Scale Detectors (2025+)</vt:lpstr>
      <vt:lpstr>Xenon Dark Matter Detectors</vt:lpstr>
      <vt:lpstr>Local Group of Galaxies</vt:lpstr>
      <vt:lpstr>Core-Collapse SN Rate in the Milky Way</vt:lpstr>
      <vt:lpstr>The Red Supergiant Betelgeuse (Alpha Orionis)</vt:lpstr>
      <vt:lpstr>Five Phases – Many Physics Opportunities</vt:lpstr>
      <vt:lpstr>Looking forward to the next galactic supernova</vt:lpstr>
      <vt:lpstr>Thanks</vt:lpstr>
      <vt:lpstr>Diffuse SN Neutrino Background</vt:lpstr>
      <vt:lpstr>Three Detection Regimes</vt:lpstr>
      <vt:lpstr>Diffuse Supernova Neutrino Background (DSNB)</vt:lpstr>
      <vt:lpstr>Grand Unified Neutrino Spectrum (GUNS) at Earth</vt:lpstr>
      <vt:lpstr>DSNB Predictions and Limits</vt:lpstr>
      <vt:lpstr>Cosmic Star Formation Rate</vt:lpstr>
      <vt:lpstr>Super-K Results</vt:lpstr>
      <vt:lpstr>DSNB Expectation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1223</cp:revision>
  <cp:lastPrinted>2011-04-10T14:40:34Z</cp:lastPrinted>
  <dcterms:created xsi:type="dcterms:W3CDTF">2006-08-16T00:00:00Z</dcterms:created>
  <dcterms:modified xsi:type="dcterms:W3CDTF">2025-05-07T13:32:06Z</dcterms:modified>
</cp:coreProperties>
</file>