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2" r:id="rId2"/>
  </p:sldMasterIdLst>
  <p:notesMasterIdLst>
    <p:notesMasterId r:id="rId95"/>
  </p:notesMasterIdLst>
  <p:handoutMasterIdLst>
    <p:handoutMasterId r:id="rId96"/>
  </p:handoutMasterIdLst>
  <p:sldIdLst>
    <p:sldId id="1573" r:id="rId3"/>
    <p:sldId id="1602" r:id="rId4"/>
    <p:sldId id="1579" r:id="rId5"/>
    <p:sldId id="1581" r:id="rId6"/>
    <p:sldId id="1701" r:id="rId7"/>
    <p:sldId id="1580" r:id="rId8"/>
    <p:sldId id="1441" r:id="rId9"/>
    <p:sldId id="1700" r:id="rId10"/>
    <p:sldId id="1577" r:id="rId11"/>
    <p:sldId id="1458" r:id="rId12"/>
    <p:sldId id="1575" r:id="rId13"/>
    <p:sldId id="1714" r:id="rId14"/>
    <p:sldId id="1716" r:id="rId15"/>
    <p:sldId id="1717" r:id="rId16"/>
    <p:sldId id="1720" r:id="rId17"/>
    <p:sldId id="1504" r:id="rId18"/>
    <p:sldId id="1505" r:id="rId19"/>
    <p:sldId id="1506" r:id="rId20"/>
    <p:sldId id="1582" r:id="rId21"/>
    <p:sldId id="1596" r:id="rId22"/>
    <p:sldId id="1603" r:id="rId23"/>
    <p:sldId id="1611" r:id="rId24"/>
    <p:sldId id="1613" r:id="rId25"/>
    <p:sldId id="1696" r:id="rId26"/>
    <p:sldId id="1702" r:id="rId27"/>
    <p:sldId id="1585" r:id="rId28"/>
    <p:sldId id="1598" r:id="rId29"/>
    <p:sldId id="1586" r:id="rId30"/>
    <p:sldId id="1600" r:id="rId31"/>
    <p:sldId id="1588" r:id="rId32"/>
    <p:sldId id="1589" r:id="rId33"/>
    <p:sldId id="1646" r:id="rId34"/>
    <p:sldId id="1647" r:id="rId35"/>
    <p:sldId id="1650" r:id="rId36"/>
    <p:sldId id="1606" r:id="rId37"/>
    <p:sldId id="1607" r:id="rId38"/>
    <p:sldId id="1610" r:id="rId39"/>
    <p:sldId id="1719" r:id="rId40"/>
    <p:sldId id="1616" r:id="rId41"/>
    <p:sldId id="1653" r:id="rId42"/>
    <p:sldId id="1619" r:id="rId43"/>
    <p:sldId id="1659" r:id="rId44"/>
    <p:sldId id="1621" r:id="rId45"/>
    <p:sldId id="1622" r:id="rId46"/>
    <p:sldId id="1623" r:id="rId47"/>
    <p:sldId id="1631" r:id="rId48"/>
    <p:sldId id="1624" r:id="rId49"/>
    <p:sldId id="1626" r:id="rId50"/>
    <p:sldId id="1627" r:id="rId51"/>
    <p:sldId id="1679" r:id="rId52"/>
    <p:sldId id="1682" r:id="rId53"/>
    <p:sldId id="1640" r:id="rId54"/>
    <p:sldId id="1680" r:id="rId55"/>
    <p:sldId id="1681" r:id="rId56"/>
    <p:sldId id="1683" r:id="rId57"/>
    <p:sldId id="1638" r:id="rId58"/>
    <p:sldId id="1632" r:id="rId59"/>
    <p:sldId id="1634" r:id="rId60"/>
    <p:sldId id="1643" r:id="rId61"/>
    <p:sldId id="1662" r:id="rId62"/>
    <p:sldId id="1678" r:id="rId63"/>
    <p:sldId id="1663" r:id="rId64"/>
    <p:sldId id="1664" r:id="rId65"/>
    <p:sldId id="1665" r:id="rId66"/>
    <p:sldId id="1697" r:id="rId67"/>
    <p:sldId id="1694" r:id="rId68"/>
    <p:sldId id="1695" r:id="rId69"/>
    <p:sldId id="1677" r:id="rId70"/>
    <p:sldId id="1698" r:id="rId71"/>
    <p:sldId id="1670" r:id="rId72"/>
    <p:sldId id="1667" r:id="rId73"/>
    <p:sldId id="1629" r:id="rId74"/>
    <p:sldId id="1630" r:id="rId75"/>
    <p:sldId id="1654" r:id="rId76"/>
    <p:sldId id="1668" r:id="rId77"/>
    <p:sldId id="1669" r:id="rId78"/>
    <p:sldId id="1671" r:id="rId79"/>
    <p:sldId id="1672" r:id="rId80"/>
    <p:sldId id="1673" r:id="rId81"/>
    <p:sldId id="1674" r:id="rId82"/>
    <p:sldId id="1675" r:id="rId83"/>
    <p:sldId id="1699" r:id="rId84"/>
    <p:sldId id="1684" r:id="rId85"/>
    <p:sldId id="1685" r:id="rId86"/>
    <p:sldId id="1686" r:id="rId87"/>
    <p:sldId id="1687" r:id="rId88"/>
    <p:sldId id="1688" r:id="rId89"/>
    <p:sldId id="1689" r:id="rId90"/>
    <p:sldId id="1690" r:id="rId91"/>
    <p:sldId id="1691" r:id="rId92"/>
    <p:sldId id="1692" r:id="rId93"/>
    <p:sldId id="1693" r:id="rId94"/>
  </p:sldIdLst>
  <p:sldSz cx="9217025" cy="6911975"/>
  <p:notesSz cx="6781800" cy="9926638"/>
  <p:custDataLst>
    <p:tags r:id="rId97"/>
  </p:custDataLst>
  <p:defaultTextStyle>
    <a:defPPr>
      <a:defRPr lang="en-US"/>
    </a:defPPr>
    <a:lvl1pPr marL="0" algn="l" defTabSz="921624" rtl="0" eaLnBrk="1" latinLnBrk="0" hangingPunct="1">
      <a:defRPr sz="1800" kern="1200">
        <a:solidFill>
          <a:schemeClr val="tx1"/>
        </a:solidFill>
        <a:latin typeface="+mn-lt"/>
        <a:ea typeface="+mn-ea"/>
        <a:cs typeface="+mn-cs"/>
      </a:defRPr>
    </a:lvl1pPr>
    <a:lvl2pPr marL="460812" algn="l" defTabSz="921624" rtl="0" eaLnBrk="1" latinLnBrk="0" hangingPunct="1">
      <a:defRPr sz="1800" kern="1200">
        <a:solidFill>
          <a:schemeClr val="tx1"/>
        </a:solidFill>
        <a:latin typeface="+mn-lt"/>
        <a:ea typeface="+mn-ea"/>
        <a:cs typeface="+mn-cs"/>
      </a:defRPr>
    </a:lvl2pPr>
    <a:lvl3pPr marL="921624" algn="l" defTabSz="921624" rtl="0" eaLnBrk="1" latinLnBrk="0" hangingPunct="1">
      <a:defRPr sz="1800" kern="1200">
        <a:solidFill>
          <a:schemeClr val="tx1"/>
        </a:solidFill>
        <a:latin typeface="+mn-lt"/>
        <a:ea typeface="+mn-ea"/>
        <a:cs typeface="+mn-cs"/>
      </a:defRPr>
    </a:lvl3pPr>
    <a:lvl4pPr marL="1382436" algn="l" defTabSz="921624" rtl="0" eaLnBrk="1" latinLnBrk="0" hangingPunct="1">
      <a:defRPr sz="1800" kern="1200">
        <a:solidFill>
          <a:schemeClr val="tx1"/>
        </a:solidFill>
        <a:latin typeface="+mn-lt"/>
        <a:ea typeface="+mn-ea"/>
        <a:cs typeface="+mn-cs"/>
      </a:defRPr>
    </a:lvl4pPr>
    <a:lvl5pPr marL="1843248" algn="l" defTabSz="921624" rtl="0" eaLnBrk="1" latinLnBrk="0" hangingPunct="1">
      <a:defRPr sz="1800" kern="1200">
        <a:solidFill>
          <a:schemeClr val="tx1"/>
        </a:solidFill>
        <a:latin typeface="+mn-lt"/>
        <a:ea typeface="+mn-ea"/>
        <a:cs typeface="+mn-cs"/>
      </a:defRPr>
    </a:lvl5pPr>
    <a:lvl6pPr marL="2304059" algn="l" defTabSz="921624" rtl="0" eaLnBrk="1" latinLnBrk="0" hangingPunct="1">
      <a:defRPr sz="1800" kern="1200">
        <a:solidFill>
          <a:schemeClr val="tx1"/>
        </a:solidFill>
        <a:latin typeface="+mn-lt"/>
        <a:ea typeface="+mn-ea"/>
        <a:cs typeface="+mn-cs"/>
      </a:defRPr>
    </a:lvl6pPr>
    <a:lvl7pPr marL="2764871" algn="l" defTabSz="921624" rtl="0" eaLnBrk="1" latinLnBrk="0" hangingPunct="1">
      <a:defRPr sz="1800" kern="1200">
        <a:solidFill>
          <a:schemeClr val="tx1"/>
        </a:solidFill>
        <a:latin typeface="+mn-lt"/>
        <a:ea typeface="+mn-ea"/>
        <a:cs typeface="+mn-cs"/>
      </a:defRPr>
    </a:lvl7pPr>
    <a:lvl8pPr marL="3225683" algn="l" defTabSz="921624" rtl="0" eaLnBrk="1" latinLnBrk="0" hangingPunct="1">
      <a:defRPr sz="1800" kern="1200">
        <a:solidFill>
          <a:schemeClr val="tx1"/>
        </a:solidFill>
        <a:latin typeface="+mn-lt"/>
        <a:ea typeface="+mn-ea"/>
        <a:cs typeface="+mn-cs"/>
      </a:defRPr>
    </a:lvl8pPr>
    <a:lvl9pPr marL="3686495" algn="l" defTabSz="92162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91" userDrawn="1">
          <p15:clr>
            <a:srgbClr val="A4A3A4"/>
          </p15:clr>
        </p15:guide>
        <p15:guide id="8" orient="horz" pos="4264" userDrawn="1">
          <p15:clr>
            <a:srgbClr val="A4A3A4"/>
          </p15:clr>
        </p15:guide>
        <p15:guide id="13" orient="horz" pos="90" userDrawn="1">
          <p15:clr>
            <a:srgbClr val="A4A3A4"/>
          </p15:clr>
        </p15:guide>
        <p15:guide id="14" pos="4581" userDrawn="1">
          <p15:clr>
            <a:srgbClr val="A4A3A4"/>
          </p15:clr>
        </p15:guide>
        <p15:guide id="16"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3399"/>
    <a:srgbClr val="9900FF"/>
    <a:srgbClr val="CC99FF"/>
    <a:srgbClr val="336699"/>
    <a:srgbClr val="C00000"/>
    <a:srgbClr val="953737"/>
    <a:srgbClr val="707070"/>
    <a:srgbClr val="6A6A6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13" autoAdjust="0"/>
    <p:restoredTop sz="96595" autoAdjust="0"/>
  </p:normalViewPr>
  <p:slideViewPr>
    <p:cSldViewPr>
      <p:cViewPr varScale="1">
        <p:scale>
          <a:sx n="73" d="100"/>
          <a:sy n="73" d="100"/>
        </p:scale>
        <p:origin x="1368" y="22"/>
      </p:cViewPr>
      <p:guideLst>
        <p:guide pos="91"/>
        <p:guide orient="horz" pos="4264"/>
        <p:guide orient="horz" pos="90"/>
        <p:guide pos="4581"/>
        <p:guide pos="290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95" d="100"/>
          <a:sy n="95" d="100"/>
        </p:scale>
        <p:origin x="3624" y="102"/>
      </p:cViewPr>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1750" y="0"/>
            <a:ext cx="2938463" cy="496888"/>
          </a:xfrm>
          <a:prstGeom prst="rect">
            <a:avLst/>
          </a:prstGeom>
        </p:spPr>
        <p:txBody>
          <a:bodyPr vert="horz" lIns="91440" tIns="45720" rIns="91440" bIns="45720" rtlCol="0"/>
          <a:lstStyle>
            <a:lvl1pPr algn="r">
              <a:defRPr sz="1200"/>
            </a:lvl1pPr>
          </a:lstStyle>
          <a:p>
            <a:fld id="{6F65AEC7-EF61-444C-B814-3320AB1B3DD6}" type="datetimeFigureOut">
              <a:rPr lang="en-US" smtClean="0"/>
              <a:t>5/6/2025</a:t>
            </a:fld>
            <a:endParaRPr lang="en-US"/>
          </a:p>
        </p:txBody>
      </p:sp>
      <p:sp>
        <p:nvSpPr>
          <p:cNvPr id="4" name="Footer Placeholder 3"/>
          <p:cNvSpPr>
            <a:spLocks noGrp="1"/>
          </p:cNvSpPr>
          <p:nvPr>
            <p:ph type="ftr" sz="quarter" idx="2"/>
          </p:nvPr>
        </p:nvSpPr>
        <p:spPr>
          <a:xfrm>
            <a:off x="0" y="9429750"/>
            <a:ext cx="2938463"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1750" y="9429750"/>
            <a:ext cx="2938463" cy="496888"/>
          </a:xfrm>
          <a:prstGeom prst="rect">
            <a:avLst/>
          </a:prstGeom>
        </p:spPr>
        <p:txBody>
          <a:bodyPr vert="horz" lIns="91440" tIns="45720" rIns="91440" bIns="45720" rtlCol="0" anchor="b"/>
          <a:lstStyle>
            <a:lvl1pPr algn="r">
              <a:defRPr sz="1200"/>
            </a:lvl1pPr>
          </a:lstStyle>
          <a:p>
            <a:fld id="{C431CB6C-CCE9-413E-A472-E93EE2EA2844}" type="slidenum">
              <a:rPr lang="en-US" smtClean="0"/>
              <a:t>‹#›</a:t>
            </a:fld>
            <a:endParaRPr lang="en-US"/>
          </a:p>
        </p:txBody>
      </p:sp>
    </p:spTree>
    <p:extLst>
      <p:ext uri="{BB962C8B-B14F-4D97-AF65-F5344CB8AC3E}">
        <p14:creationId xmlns:p14="http://schemas.microsoft.com/office/powerpoint/2010/main" val="2149379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38780" cy="496332"/>
          </a:xfrm>
          <a:prstGeom prst="rect">
            <a:avLst/>
          </a:prstGeom>
        </p:spPr>
        <p:txBody>
          <a:bodyPr vert="horz" lIns="95452" tIns="47724" rIns="95452" bIns="47724" rtlCol="0"/>
          <a:lstStyle>
            <a:lvl1pPr algn="l">
              <a:defRPr sz="1200"/>
            </a:lvl1pPr>
          </a:lstStyle>
          <a:p>
            <a:endParaRPr lang="en-US"/>
          </a:p>
        </p:txBody>
      </p:sp>
      <p:sp>
        <p:nvSpPr>
          <p:cNvPr id="3" name="Date Placeholder 2"/>
          <p:cNvSpPr>
            <a:spLocks noGrp="1"/>
          </p:cNvSpPr>
          <p:nvPr>
            <p:ph type="dt" idx="1"/>
          </p:nvPr>
        </p:nvSpPr>
        <p:spPr>
          <a:xfrm>
            <a:off x="3841452" y="2"/>
            <a:ext cx="2938780" cy="496332"/>
          </a:xfrm>
          <a:prstGeom prst="rect">
            <a:avLst/>
          </a:prstGeom>
        </p:spPr>
        <p:txBody>
          <a:bodyPr vert="horz" lIns="95452" tIns="47724" rIns="95452" bIns="47724" rtlCol="0"/>
          <a:lstStyle>
            <a:lvl1pPr algn="r">
              <a:defRPr sz="1200"/>
            </a:lvl1pPr>
          </a:lstStyle>
          <a:p>
            <a:fld id="{01620072-3401-4DB9-8FDB-45DC06C8E2ED}" type="datetimeFigureOut">
              <a:rPr lang="en-US" smtClean="0"/>
              <a:t>5/6/2025</a:t>
            </a:fld>
            <a:endParaRPr lang="en-US"/>
          </a:p>
        </p:txBody>
      </p:sp>
      <p:sp>
        <p:nvSpPr>
          <p:cNvPr id="4" name="Slide Image Placeholder 3"/>
          <p:cNvSpPr>
            <a:spLocks noGrp="1" noRot="1" noChangeAspect="1"/>
          </p:cNvSpPr>
          <p:nvPr>
            <p:ph type="sldImg" idx="2"/>
          </p:nvPr>
        </p:nvSpPr>
        <p:spPr>
          <a:xfrm>
            <a:off x="909638" y="744538"/>
            <a:ext cx="4962525" cy="3722687"/>
          </a:xfrm>
          <a:prstGeom prst="rect">
            <a:avLst/>
          </a:prstGeom>
          <a:noFill/>
          <a:ln w="12700">
            <a:solidFill>
              <a:prstClr val="black"/>
            </a:solidFill>
          </a:ln>
        </p:spPr>
        <p:txBody>
          <a:bodyPr vert="horz" lIns="95452" tIns="47724" rIns="95452" bIns="47724" rtlCol="0" anchor="ctr"/>
          <a:lstStyle/>
          <a:p>
            <a:endParaRPr lang="en-US"/>
          </a:p>
        </p:txBody>
      </p:sp>
      <p:sp>
        <p:nvSpPr>
          <p:cNvPr id="5" name="Notes Placeholder 4"/>
          <p:cNvSpPr>
            <a:spLocks noGrp="1"/>
          </p:cNvSpPr>
          <p:nvPr>
            <p:ph type="body" sz="quarter" idx="3"/>
          </p:nvPr>
        </p:nvSpPr>
        <p:spPr>
          <a:xfrm>
            <a:off x="678181" y="4715156"/>
            <a:ext cx="5425440" cy="4466987"/>
          </a:xfrm>
          <a:prstGeom prst="rect">
            <a:avLst/>
          </a:prstGeom>
        </p:spPr>
        <p:txBody>
          <a:bodyPr vert="horz" lIns="95452" tIns="47724" rIns="95452" bIns="477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5"/>
            <a:ext cx="2938780" cy="496332"/>
          </a:xfrm>
          <a:prstGeom prst="rect">
            <a:avLst/>
          </a:prstGeom>
        </p:spPr>
        <p:txBody>
          <a:bodyPr vert="horz" lIns="95452" tIns="47724" rIns="95452" bIns="47724" rtlCol="0" anchor="b"/>
          <a:lstStyle>
            <a:lvl1pPr algn="l">
              <a:defRPr sz="1200"/>
            </a:lvl1pPr>
          </a:lstStyle>
          <a:p>
            <a:endParaRPr lang="en-US"/>
          </a:p>
        </p:txBody>
      </p:sp>
      <p:sp>
        <p:nvSpPr>
          <p:cNvPr id="7" name="Slide Number Placeholder 6"/>
          <p:cNvSpPr>
            <a:spLocks noGrp="1"/>
          </p:cNvSpPr>
          <p:nvPr>
            <p:ph type="sldNum" sz="quarter" idx="5"/>
          </p:nvPr>
        </p:nvSpPr>
        <p:spPr>
          <a:xfrm>
            <a:off x="3841452" y="9428585"/>
            <a:ext cx="2938780" cy="496332"/>
          </a:xfrm>
          <a:prstGeom prst="rect">
            <a:avLst/>
          </a:prstGeom>
        </p:spPr>
        <p:txBody>
          <a:bodyPr vert="horz" lIns="95452" tIns="47724" rIns="95452" bIns="47724" rtlCol="0" anchor="b"/>
          <a:lstStyle>
            <a:lvl1pPr algn="r">
              <a:defRPr sz="1200"/>
            </a:lvl1pPr>
          </a:lstStyle>
          <a:p>
            <a:fld id="{9D3757EF-13E9-4198-A937-0CBC43ED37A3}" type="slidenum">
              <a:rPr lang="en-US" smtClean="0"/>
              <a:t>‹#›</a:t>
            </a:fld>
            <a:endParaRPr lang="en-US"/>
          </a:p>
        </p:txBody>
      </p:sp>
    </p:spTree>
    <p:extLst>
      <p:ext uri="{BB962C8B-B14F-4D97-AF65-F5344CB8AC3E}">
        <p14:creationId xmlns:p14="http://schemas.microsoft.com/office/powerpoint/2010/main" val="313879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5</a:t>
            </a:fld>
            <a:endParaRPr lang="en-US"/>
          </a:p>
        </p:txBody>
      </p:sp>
    </p:spTree>
    <p:extLst>
      <p:ext uri="{BB962C8B-B14F-4D97-AF65-F5344CB8AC3E}">
        <p14:creationId xmlns:p14="http://schemas.microsoft.com/office/powerpoint/2010/main" val="467318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29</a:t>
            </a:fld>
            <a:endParaRPr lang="en-US"/>
          </a:p>
        </p:txBody>
      </p:sp>
    </p:spTree>
    <p:extLst>
      <p:ext uri="{BB962C8B-B14F-4D97-AF65-F5344CB8AC3E}">
        <p14:creationId xmlns:p14="http://schemas.microsoft.com/office/powerpoint/2010/main" val="419469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35</a:t>
            </a:fld>
            <a:endParaRPr lang="en-US"/>
          </a:p>
        </p:txBody>
      </p:sp>
    </p:spTree>
    <p:extLst>
      <p:ext uri="{BB962C8B-B14F-4D97-AF65-F5344CB8AC3E}">
        <p14:creationId xmlns:p14="http://schemas.microsoft.com/office/powerpoint/2010/main" val="97997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42</a:t>
            </a:fld>
            <a:endParaRPr lang="en-US"/>
          </a:p>
        </p:txBody>
      </p:sp>
    </p:spTree>
    <p:extLst>
      <p:ext uri="{BB962C8B-B14F-4D97-AF65-F5344CB8AC3E}">
        <p14:creationId xmlns:p14="http://schemas.microsoft.com/office/powerpoint/2010/main" val="75662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60</a:t>
            </a:fld>
            <a:endParaRPr lang="en-US"/>
          </a:p>
        </p:txBody>
      </p:sp>
    </p:spTree>
    <p:extLst>
      <p:ext uri="{BB962C8B-B14F-4D97-AF65-F5344CB8AC3E}">
        <p14:creationId xmlns:p14="http://schemas.microsoft.com/office/powerpoint/2010/main" val="39185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61</a:t>
            </a:fld>
            <a:endParaRPr lang="en-US"/>
          </a:p>
        </p:txBody>
      </p:sp>
    </p:spTree>
    <p:extLst>
      <p:ext uri="{BB962C8B-B14F-4D97-AF65-F5344CB8AC3E}">
        <p14:creationId xmlns:p14="http://schemas.microsoft.com/office/powerpoint/2010/main" val="124323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63</a:t>
            </a:fld>
            <a:endParaRPr lang="en-US"/>
          </a:p>
        </p:txBody>
      </p:sp>
    </p:spTree>
    <p:extLst>
      <p:ext uri="{BB962C8B-B14F-4D97-AF65-F5344CB8AC3E}">
        <p14:creationId xmlns:p14="http://schemas.microsoft.com/office/powerpoint/2010/main" val="125818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68</a:t>
            </a:fld>
            <a:endParaRPr lang="en-US"/>
          </a:p>
        </p:txBody>
      </p:sp>
    </p:spTree>
    <p:extLst>
      <p:ext uri="{BB962C8B-B14F-4D97-AF65-F5344CB8AC3E}">
        <p14:creationId xmlns:p14="http://schemas.microsoft.com/office/powerpoint/2010/main" val="813444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3757EF-13E9-4198-A937-0CBC43ED37A3}" type="slidenum">
              <a:rPr lang="en-US" smtClean="0"/>
              <a:t>69</a:t>
            </a:fld>
            <a:endParaRPr lang="en-US"/>
          </a:p>
        </p:txBody>
      </p:sp>
    </p:spTree>
    <p:extLst>
      <p:ext uri="{BB962C8B-B14F-4D97-AF65-F5344CB8AC3E}">
        <p14:creationId xmlns:p14="http://schemas.microsoft.com/office/powerpoint/2010/main" val="3748278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74</a:t>
            </a:fld>
            <a:endParaRPr lang="en-US"/>
          </a:p>
        </p:txBody>
      </p:sp>
    </p:spTree>
    <p:extLst>
      <p:ext uri="{BB962C8B-B14F-4D97-AF65-F5344CB8AC3E}">
        <p14:creationId xmlns:p14="http://schemas.microsoft.com/office/powerpoint/2010/main" val="3080976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75</a:t>
            </a:fld>
            <a:endParaRPr lang="en-US"/>
          </a:p>
        </p:txBody>
      </p:sp>
    </p:spTree>
    <p:extLst>
      <p:ext uri="{BB962C8B-B14F-4D97-AF65-F5344CB8AC3E}">
        <p14:creationId xmlns:p14="http://schemas.microsoft.com/office/powerpoint/2010/main" val="141065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11</a:t>
            </a:fld>
            <a:endParaRPr lang="en-US"/>
          </a:p>
        </p:txBody>
      </p:sp>
    </p:spTree>
    <p:extLst>
      <p:ext uri="{BB962C8B-B14F-4D97-AF65-F5344CB8AC3E}">
        <p14:creationId xmlns:p14="http://schemas.microsoft.com/office/powerpoint/2010/main" val="287487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76</a:t>
            </a:fld>
            <a:endParaRPr lang="en-US"/>
          </a:p>
        </p:txBody>
      </p:sp>
    </p:spTree>
    <p:extLst>
      <p:ext uri="{BB962C8B-B14F-4D97-AF65-F5344CB8AC3E}">
        <p14:creationId xmlns:p14="http://schemas.microsoft.com/office/powerpoint/2010/main" val="2319737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78</a:t>
            </a:fld>
            <a:endParaRPr lang="en-US"/>
          </a:p>
        </p:txBody>
      </p:sp>
    </p:spTree>
    <p:extLst>
      <p:ext uri="{BB962C8B-B14F-4D97-AF65-F5344CB8AC3E}">
        <p14:creationId xmlns:p14="http://schemas.microsoft.com/office/powerpoint/2010/main" val="409062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79</a:t>
            </a:fld>
            <a:endParaRPr lang="en-US"/>
          </a:p>
        </p:txBody>
      </p:sp>
    </p:spTree>
    <p:extLst>
      <p:ext uri="{BB962C8B-B14F-4D97-AF65-F5344CB8AC3E}">
        <p14:creationId xmlns:p14="http://schemas.microsoft.com/office/powerpoint/2010/main" val="2947837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80</a:t>
            </a:fld>
            <a:endParaRPr lang="en-US"/>
          </a:p>
        </p:txBody>
      </p:sp>
    </p:spTree>
    <p:extLst>
      <p:ext uri="{BB962C8B-B14F-4D97-AF65-F5344CB8AC3E}">
        <p14:creationId xmlns:p14="http://schemas.microsoft.com/office/powerpoint/2010/main" val="273444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89</a:t>
            </a:fld>
            <a:endParaRPr lang="en-US"/>
          </a:p>
        </p:txBody>
      </p:sp>
    </p:spTree>
    <p:extLst>
      <p:ext uri="{BB962C8B-B14F-4D97-AF65-F5344CB8AC3E}">
        <p14:creationId xmlns:p14="http://schemas.microsoft.com/office/powerpoint/2010/main" val="93264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90</a:t>
            </a:fld>
            <a:endParaRPr lang="en-US"/>
          </a:p>
        </p:txBody>
      </p:sp>
    </p:spTree>
    <p:extLst>
      <p:ext uri="{BB962C8B-B14F-4D97-AF65-F5344CB8AC3E}">
        <p14:creationId xmlns:p14="http://schemas.microsoft.com/office/powerpoint/2010/main" val="706721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91</a:t>
            </a:fld>
            <a:endParaRPr lang="en-US"/>
          </a:p>
        </p:txBody>
      </p:sp>
    </p:spTree>
    <p:extLst>
      <p:ext uri="{BB962C8B-B14F-4D97-AF65-F5344CB8AC3E}">
        <p14:creationId xmlns:p14="http://schemas.microsoft.com/office/powerpoint/2010/main" val="2132921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92</a:t>
            </a:fld>
            <a:endParaRPr lang="en-US"/>
          </a:p>
        </p:txBody>
      </p:sp>
    </p:spTree>
    <p:extLst>
      <p:ext uri="{BB962C8B-B14F-4D97-AF65-F5344CB8AC3E}">
        <p14:creationId xmlns:p14="http://schemas.microsoft.com/office/powerpoint/2010/main" val="70501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15</a:t>
            </a:fld>
            <a:endParaRPr lang="en-US"/>
          </a:p>
        </p:txBody>
      </p:sp>
    </p:spTree>
    <p:extLst>
      <p:ext uri="{BB962C8B-B14F-4D97-AF65-F5344CB8AC3E}">
        <p14:creationId xmlns:p14="http://schemas.microsoft.com/office/powerpoint/2010/main" val="399829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22</a:t>
            </a:fld>
            <a:endParaRPr lang="en-US"/>
          </a:p>
        </p:txBody>
      </p:sp>
    </p:spTree>
    <p:extLst>
      <p:ext uri="{BB962C8B-B14F-4D97-AF65-F5344CB8AC3E}">
        <p14:creationId xmlns:p14="http://schemas.microsoft.com/office/powerpoint/2010/main" val="252462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23</a:t>
            </a:fld>
            <a:endParaRPr lang="en-US"/>
          </a:p>
        </p:txBody>
      </p:sp>
    </p:spTree>
    <p:extLst>
      <p:ext uri="{BB962C8B-B14F-4D97-AF65-F5344CB8AC3E}">
        <p14:creationId xmlns:p14="http://schemas.microsoft.com/office/powerpoint/2010/main" val="2934829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24</a:t>
            </a:fld>
            <a:endParaRPr lang="en-US"/>
          </a:p>
        </p:txBody>
      </p:sp>
    </p:spTree>
    <p:extLst>
      <p:ext uri="{BB962C8B-B14F-4D97-AF65-F5344CB8AC3E}">
        <p14:creationId xmlns:p14="http://schemas.microsoft.com/office/powerpoint/2010/main" val="341421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26</a:t>
            </a:fld>
            <a:endParaRPr lang="en-US"/>
          </a:p>
        </p:txBody>
      </p:sp>
    </p:spTree>
    <p:extLst>
      <p:ext uri="{BB962C8B-B14F-4D97-AF65-F5344CB8AC3E}">
        <p14:creationId xmlns:p14="http://schemas.microsoft.com/office/powerpoint/2010/main" val="142927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27</a:t>
            </a:fld>
            <a:endParaRPr lang="en-US"/>
          </a:p>
        </p:txBody>
      </p:sp>
    </p:spTree>
    <p:extLst>
      <p:ext uri="{BB962C8B-B14F-4D97-AF65-F5344CB8AC3E}">
        <p14:creationId xmlns:p14="http://schemas.microsoft.com/office/powerpoint/2010/main" val="268625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3757EF-13E9-4198-A937-0CBC43ED37A3}" type="slidenum">
              <a:rPr lang="en-US" smtClean="0"/>
              <a:t>28</a:t>
            </a:fld>
            <a:endParaRPr lang="en-US"/>
          </a:p>
        </p:txBody>
      </p:sp>
    </p:spTree>
    <p:extLst>
      <p:ext uri="{BB962C8B-B14F-4D97-AF65-F5344CB8AC3E}">
        <p14:creationId xmlns:p14="http://schemas.microsoft.com/office/powerpoint/2010/main" val="436490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217024" cy="582932"/>
          </a:xfrm>
          <a:solidFill>
            <a:srgbClr val="707070"/>
          </a:solidFill>
        </p:spPr>
        <p:txBody>
          <a:bodyPr>
            <a:noAutofit/>
          </a:bodyPr>
          <a:lstStyle>
            <a:lvl1pPr>
              <a:defRPr sz="3200" b="1">
                <a:ln w="6350">
                  <a:noFill/>
                </a:ln>
                <a:solidFill>
                  <a:schemeClr val="bg1"/>
                </a:solidFill>
                <a:latin typeface="+mj-lt"/>
              </a:defRPr>
            </a:lvl1pPr>
          </a:lstStyle>
          <a:p>
            <a:r>
              <a:rPr lang="en-US" dirty="0"/>
              <a:t>Click to edit Master title style</a:t>
            </a:r>
          </a:p>
        </p:txBody>
      </p:sp>
      <p:sp>
        <p:nvSpPr>
          <p:cNvPr id="12" name="TextBox 11"/>
          <p:cNvSpPr txBox="1"/>
          <p:nvPr userDrawn="1"/>
        </p:nvSpPr>
        <p:spPr>
          <a:xfrm>
            <a:off x="1368064" y="1727747"/>
            <a:ext cx="184731" cy="369332"/>
          </a:xfrm>
          <a:prstGeom prst="rect">
            <a:avLst/>
          </a:prstGeom>
          <a:noFill/>
        </p:spPr>
        <p:txBody>
          <a:bodyPr wrap="none" rtlCol="0">
            <a:spAutoFit/>
          </a:bodyPr>
          <a:lstStyle/>
          <a:p>
            <a:endParaRPr lang="en-US"/>
          </a:p>
        </p:txBody>
      </p:sp>
      <p:sp>
        <p:nvSpPr>
          <p:cNvPr id="14" name="TextBox 13"/>
          <p:cNvSpPr txBox="1"/>
          <p:nvPr userDrawn="1"/>
        </p:nvSpPr>
        <p:spPr>
          <a:xfrm>
            <a:off x="-1" y="6698905"/>
            <a:ext cx="9217026" cy="213562"/>
          </a:xfrm>
          <a:prstGeom prst="rect">
            <a:avLst/>
          </a:prstGeom>
          <a:solidFill>
            <a:srgbClr val="707070"/>
          </a:solidFill>
        </p:spPr>
        <p:txBody>
          <a:bodyPr wrap="none" bIns="61200" rtlCol="0" anchor="ctr" anchorCtr="0">
            <a:noAutofit/>
          </a:bodyPr>
          <a:lstStyle/>
          <a:p>
            <a:r>
              <a:rPr lang="en-US" sz="1200" b="1">
                <a:solidFill>
                  <a:srgbClr val="FFFFFF"/>
                </a:solidFill>
              </a:rPr>
              <a:t>Georg Raffelt, MPI Physics,</a:t>
            </a:r>
            <a:r>
              <a:rPr lang="en-US" sz="1200" b="1" baseline="0">
                <a:solidFill>
                  <a:srgbClr val="FFFFFF"/>
                </a:solidFill>
              </a:rPr>
              <a:t> Garching</a:t>
            </a:r>
            <a:endParaRPr lang="en-US" sz="1200" b="1">
              <a:solidFill>
                <a:srgbClr val="FFFFFF"/>
              </a:solidFill>
            </a:endParaRPr>
          </a:p>
        </p:txBody>
      </p:sp>
      <p:sp>
        <p:nvSpPr>
          <p:cNvPr id="6" name="TextBox 5"/>
          <p:cNvSpPr txBox="1"/>
          <p:nvPr userDrawn="1"/>
        </p:nvSpPr>
        <p:spPr>
          <a:xfrm>
            <a:off x="-128" y="6696437"/>
            <a:ext cx="9217025" cy="216392"/>
          </a:xfrm>
          <a:prstGeom prst="rect">
            <a:avLst/>
          </a:prstGeom>
          <a:noFill/>
        </p:spPr>
        <p:txBody>
          <a:bodyPr wrap="none" bIns="61200" rtlCol="0" anchor="ctr" anchorCtr="0">
            <a:noAutofit/>
          </a:bodyPr>
          <a:lstStyle/>
          <a:p>
            <a:pPr marL="0" marR="0" lvl="0" indent="0" algn="ctr" defTabSz="921624" rtl="0" eaLnBrk="1" fontAlgn="auto" latinLnBrk="0" hangingPunct="1">
              <a:lnSpc>
                <a:spcPct val="100000"/>
              </a:lnSpc>
              <a:spcBef>
                <a:spcPts val="0"/>
              </a:spcBef>
              <a:spcAft>
                <a:spcPts val="0"/>
              </a:spcAft>
              <a:buClrTx/>
              <a:buSzTx/>
              <a:buFontTx/>
              <a:buNone/>
              <a:tabLst/>
              <a:defRPr/>
            </a:pPr>
            <a:fld id="{02ECDD1A-5B44-4760-8AEC-DA0690235F7A}" type="slidenum">
              <a:rPr lang="en-US" sz="1200" b="1" smtClean="0">
                <a:solidFill>
                  <a:schemeClr val="bg1"/>
                </a:solidFill>
              </a:rPr>
              <a:pPr marL="0" marR="0" lvl="0" indent="0" algn="ctr" defTabSz="921624" rtl="0" eaLnBrk="1" fontAlgn="auto" latinLnBrk="0" hangingPunct="1">
                <a:lnSpc>
                  <a:spcPct val="100000"/>
                </a:lnSpc>
                <a:spcBef>
                  <a:spcPts val="0"/>
                </a:spcBef>
                <a:spcAft>
                  <a:spcPts val="0"/>
                </a:spcAft>
                <a:buClrTx/>
                <a:buSzTx/>
                <a:buFontTx/>
                <a:buNone/>
                <a:tabLst/>
                <a:defRPr/>
              </a:pPr>
              <a:t>‹#›</a:t>
            </a:fld>
            <a:endParaRPr lang="en-US" sz="1200" b="1">
              <a:solidFill>
                <a:schemeClr val="bg1"/>
              </a:solidFill>
            </a:endParaRPr>
          </a:p>
        </p:txBody>
      </p:sp>
      <p:sp>
        <p:nvSpPr>
          <p:cNvPr id="15" name="TextBox 14"/>
          <p:cNvSpPr txBox="1"/>
          <p:nvPr userDrawn="1"/>
        </p:nvSpPr>
        <p:spPr>
          <a:xfrm>
            <a:off x="5400622" y="6696437"/>
            <a:ext cx="3816404" cy="216392"/>
          </a:xfrm>
          <a:prstGeom prst="rect">
            <a:avLst/>
          </a:prstGeom>
          <a:noFill/>
        </p:spPr>
        <p:txBody>
          <a:bodyPr wrap="none" bIns="61200" rtlCol="0" anchor="ctr" anchorCtr="0">
            <a:noAutofit/>
          </a:bodyPr>
          <a:lstStyle/>
          <a:p>
            <a:pPr marL="0" marR="0" lvl="0" indent="0" algn="r" defTabSz="921624" rtl="0" eaLnBrk="1" fontAlgn="auto" latinLnBrk="0" hangingPunct="1">
              <a:lnSpc>
                <a:spcPct val="100000"/>
              </a:lnSpc>
              <a:spcBef>
                <a:spcPts val="0"/>
              </a:spcBef>
              <a:spcAft>
                <a:spcPts val="0"/>
              </a:spcAft>
              <a:buClrTx/>
              <a:buSzTx/>
              <a:buFontTx/>
              <a:buNone/>
              <a:tabLst/>
              <a:defRPr/>
            </a:pPr>
            <a:r>
              <a:rPr lang="en-US" sz="1200" b="1" baseline="0">
                <a:solidFill>
                  <a:schemeClr val="bg1"/>
                </a:solidFill>
              </a:rPr>
              <a:t>Dark Matter &amp; Neutrinos, Paris IHP, 5</a:t>
            </a:r>
            <a:r>
              <a:rPr lang="en-DE" sz="1200" b="1" baseline="0">
                <a:solidFill>
                  <a:schemeClr val="bg1"/>
                </a:solidFill>
              </a:rPr>
              <a:t>−</a:t>
            </a:r>
            <a:r>
              <a:rPr lang="en-US" sz="1200" b="1" baseline="0">
                <a:solidFill>
                  <a:schemeClr val="bg1"/>
                </a:solidFill>
              </a:rPr>
              <a:t>9 May 2025</a:t>
            </a:r>
            <a:endParaRPr lang="en-US" sz="1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F05D2-F7C3-4FBA-8F69-A27F3D73922F}"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414896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000" y="460375"/>
            <a:ext cx="2973388" cy="16129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7950" y="995363"/>
            <a:ext cx="4667250" cy="4911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5000" y="2073275"/>
            <a:ext cx="2973388" cy="3841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F05D2-F7C3-4FBA-8F69-A27F3D73922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403441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000" y="460375"/>
            <a:ext cx="2973388" cy="16129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917950" y="995363"/>
            <a:ext cx="4667250" cy="49117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5000" y="2073275"/>
            <a:ext cx="2973388" cy="3841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F05D2-F7C3-4FBA-8F69-A27F3D73922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833696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F05D2-F7C3-4FBA-8F69-A27F3D73922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2109951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368300"/>
            <a:ext cx="1987550" cy="585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3413" y="368300"/>
            <a:ext cx="5810250" cy="5857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F05D2-F7C3-4FBA-8F69-A27F3D73922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210375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tandard-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217024" cy="582932"/>
          </a:xfrm>
          <a:noFill/>
        </p:spPr>
        <p:txBody>
          <a:bodyPr>
            <a:noAutofit/>
          </a:bodyPr>
          <a:lstStyle>
            <a:lvl1pPr>
              <a:defRPr sz="3200" b="1">
                <a:ln w="6350">
                  <a:noFill/>
                </a:ln>
                <a:solidFill>
                  <a:schemeClr val="bg1"/>
                </a:solidFill>
                <a:latin typeface="+mj-lt"/>
              </a:defRPr>
            </a:lvl1pPr>
          </a:lstStyle>
          <a:p>
            <a:r>
              <a:rPr lang="en-US"/>
              <a:t>Click to edit Master title style</a:t>
            </a:r>
            <a:endParaRPr lang="en-US" dirty="0"/>
          </a:p>
        </p:txBody>
      </p:sp>
      <p:sp>
        <p:nvSpPr>
          <p:cNvPr id="12" name="TextBox 11"/>
          <p:cNvSpPr txBox="1"/>
          <p:nvPr/>
        </p:nvSpPr>
        <p:spPr>
          <a:xfrm>
            <a:off x="1368064" y="1727747"/>
            <a:ext cx="184731" cy="369332"/>
          </a:xfrm>
          <a:prstGeom prst="rect">
            <a:avLst/>
          </a:prstGeom>
          <a:noFill/>
        </p:spPr>
        <p:txBody>
          <a:bodyPr wrap="none" rtlCol="0">
            <a:spAutoFit/>
          </a:bodyPr>
          <a:lstStyle/>
          <a:p>
            <a:endParaRPr lang="en-US"/>
          </a:p>
        </p:txBody>
      </p:sp>
      <p:sp>
        <p:nvSpPr>
          <p:cNvPr id="6" name="TextBox 5"/>
          <p:cNvSpPr txBox="1"/>
          <p:nvPr userDrawn="1"/>
        </p:nvSpPr>
        <p:spPr>
          <a:xfrm>
            <a:off x="1368064" y="1727747"/>
            <a:ext cx="184731" cy="369332"/>
          </a:xfrm>
          <a:prstGeom prst="rect">
            <a:avLst/>
          </a:prstGeom>
          <a:noFill/>
        </p:spPr>
        <p:txBody>
          <a:bodyPr wrap="none" rtlCol="0">
            <a:spAutoFit/>
          </a:bodyPr>
          <a:lstStyle/>
          <a:p>
            <a:endParaRPr lang="en-US"/>
          </a:p>
        </p:txBody>
      </p:sp>
      <p:sp>
        <p:nvSpPr>
          <p:cNvPr id="7" name="TextBox 6"/>
          <p:cNvSpPr txBox="1"/>
          <p:nvPr userDrawn="1"/>
        </p:nvSpPr>
        <p:spPr>
          <a:xfrm>
            <a:off x="-1" y="6698905"/>
            <a:ext cx="9217026" cy="213562"/>
          </a:xfrm>
          <a:prstGeom prst="rect">
            <a:avLst/>
          </a:prstGeom>
          <a:solidFill>
            <a:schemeClr val="tx1"/>
          </a:solidFill>
        </p:spPr>
        <p:txBody>
          <a:bodyPr wrap="none" bIns="61200" rtlCol="0" anchor="ctr" anchorCtr="0">
            <a:noAutofit/>
          </a:bodyPr>
          <a:lstStyle/>
          <a:p>
            <a:r>
              <a:rPr lang="en-US" sz="1200" b="1">
                <a:solidFill>
                  <a:schemeClr val="bg1"/>
                </a:solidFill>
              </a:rPr>
              <a:t>Georg Raffelt, MPI Physics,</a:t>
            </a:r>
            <a:r>
              <a:rPr lang="en-US" sz="1200" b="1" baseline="0">
                <a:solidFill>
                  <a:schemeClr val="bg1"/>
                </a:solidFill>
              </a:rPr>
              <a:t> Garching</a:t>
            </a:r>
            <a:endParaRPr lang="en-US" sz="1200" b="1">
              <a:solidFill>
                <a:schemeClr val="bg1"/>
              </a:solidFill>
            </a:endParaRPr>
          </a:p>
        </p:txBody>
      </p:sp>
      <p:sp>
        <p:nvSpPr>
          <p:cNvPr id="8" name="TextBox 7"/>
          <p:cNvSpPr txBox="1"/>
          <p:nvPr userDrawn="1"/>
        </p:nvSpPr>
        <p:spPr>
          <a:xfrm>
            <a:off x="-1" y="6696437"/>
            <a:ext cx="9217025" cy="216392"/>
          </a:xfrm>
          <a:prstGeom prst="rect">
            <a:avLst/>
          </a:prstGeom>
          <a:noFill/>
        </p:spPr>
        <p:txBody>
          <a:bodyPr wrap="none" bIns="61200" rtlCol="0" anchor="ctr" anchorCtr="0">
            <a:noAutofit/>
          </a:bodyPr>
          <a:lstStyle/>
          <a:p>
            <a:pPr marL="0" marR="0" lvl="0" indent="0" algn="ctr" defTabSz="921624" rtl="0" eaLnBrk="1" fontAlgn="auto" latinLnBrk="0" hangingPunct="1">
              <a:lnSpc>
                <a:spcPct val="100000"/>
              </a:lnSpc>
              <a:spcBef>
                <a:spcPts val="0"/>
              </a:spcBef>
              <a:spcAft>
                <a:spcPts val="0"/>
              </a:spcAft>
              <a:buClrTx/>
              <a:buSzTx/>
              <a:buFontTx/>
              <a:buNone/>
              <a:tabLst/>
              <a:defRPr/>
            </a:pPr>
            <a:fld id="{02ECDD1A-5B44-4760-8AEC-DA0690235F7A}" type="slidenum">
              <a:rPr lang="en-US" sz="1200" b="1" smtClean="0">
                <a:solidFill>
                  <a:schemeClr val="bg1"/>
                </a:solidFill>
              </a:rPr>
              <a:pPr marL="0" marR="0" lvl="0" indent="0" algn="ctr" defTabSz="921624" rtl="0" eaLnBrk="1" fontAlgn="auto" latinLnBrk="0" hangingPunct="1">
                <a:lnSpc>
                  <a:spcPct val="100000"/>
                </a:lnSpc>
                <a:spcBef>
                  <a:spcPts val="0"/>
                </a:spcBef>
                <a:spcAft>
                  <a:spcPts val="0"/>
                </a:spcAft>
                <a:buClrTx/>
                <a:buSzTx/>
                <a:buFontTx/>
                <a:buNone/>
                <a:tabLst/>
                <a:defRPr/>
              </a:pPr>
              <a:t>‹#›</a:t>
            </a:fld>
            <a:endParaRPr lang="en-US" sz="1200" b="1">
              <a:solidFill>
                <a:schemeClr val="bg1"/>
              </a:solidFill>
            </a:endParaRPr>
          </a:p>
        </p:txBody>
      </p:sp>
      <p:sp>
        <p:nvSpPr>
          <p:cNvPr id="9" name="TextBox 8"/>
          <p:cNvSpPr txBox="1"/>
          <p:nvPr userDrawn="1"/>
        </p:nvSpPr>
        <p:spPr>
          <a:xfrm>
            <a:off x="5400622" y="6696437"/>
            <a:ext cx="3816404" cy="216392"/>
          </a:xfrm>
          <a:prstGeom prst="rect">
            <a:avLst/>
          </a:prstGeom>
          <a:noFill/>
        </p:spPr>
        <p:txBody>
          <a:bodyPr wrap="none" bIns="61200" rtlCol="0" anchor="ctr" anchorCtr="0">
            <a:noAutofit/>
          </a:bodyPr>
          <a:lstStyle/>
          <a:p>
            <a:pPr marL="0" marR="0" lvl="0" indent="0" algn="r" defTabSz="921624" rtl="0" eaLnBrk="1" fontAlgn="auto" latinLnBrk="0" hangingPunct="1">
              <a:lnSpc>
                <a:spcPct val="100000"/>
              </a:lnSpc>
              <a:spcBef>
                <a:spcPts val="0"/>
              </a:spcBef>
              <a:spcAft>
                <a:spcPts val="0"/>
              </a:spcAft>
              <a:buClrTx/>
              <a:buSzTx/>
              <a:buFontTx/>
              <a:buNone/>
              <a:tabLst/>
              <a:defRPr/>
            </a:pPr>
            <a:r>
              <a:rPr lang="en-US" sz="1200" b="1" baseline="0">
                <a:solidFill>
                  <a:schemeClr val="bg1"/>
                </a:solidFill>
              </a:rPr>
              <a:t>Dark Matter &amp; Neutrinos, Paris IHP, 5</a:t>
            </a:r>
            <a:r>
              <a:rPr lang="en-DE" sz="1200" b="1" baseline="0">
                <a:solidFill>
                  <a:schemeClr val="bg1"/>
                </a:solidFill>
              </a:rPr>
              <a:t>−</a:t>
            </a:r>
            <a:r>
              <a:rPr lang="en-US" sz="1200" b="1" baseline="0">
                <a:solidFill>
                  <a:schemeClr val="bg1"/>
                </a:solidFill>
              </a:rPr>
              <a:t>9 May 2025</a:t>
            </a:r>
            <a:endParaRPr lang="en-US" sz="1200" b="1" dirty="0">
              <a:solidFill>
                <a:schemeClr val="bg1"/>
              </a:solidFill>
            </a:endParaRPr>
          </a:p>
        </p:txBody>
      </p:sp>
    </p:spTree>
    <p:extLst>
      <p:ext uri="{BB962C8B-B14F-4D97-AF65-F5344CB8AC3E}">
        <p14:creationId xmlns:p14="http://schemas.microsoft.com/office/powerpoint/2010/main" val="123445299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Standard">
    <p:spTree>
      <p:nvGrpSpPr>
        <p:cNvPr id="1" name=""/>
        <p:cNvGrpSpPr/>
        <p:nvPr/>
      </p:nvGrpSpPr>
      <p:grpSpPr>
        <a:xfrm>
          <a:off x="0" y="0"/>
          <a:ext cx="0" cy="0"/>
          <a:chOff x="0" y="0"/>
          <a:chExt cx="0" cy="0"/>
        </a:xfrm>
      </p:grpSpPr>
      <p:sp>
        <p:nvSpPr>
          <p:cNvPr id="12" name="TextBox 11"/>
          <p:cNvSpPr txBox="1"/>
          <p:nvPr userDrawn="1"/>
        </p:nvSpPr>
        <p:spPr>
          <a:xfrm>
            <a:off x="1368064" y="172774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2078642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2525" y="1131888"/>
            <a:ext cx="6911975" cy="2405062"/>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52525" y="3630613"/>
            <a:ext cx="6911975" cy="16684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9F05D2-F7C3-4FBA-8F69-A27F3D73922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205427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F05D2-F7C3-4FBA-8F69-A27F3D73922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302583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50" y="1722438"/>
            <a:ext cx="7950200" cy="28765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8650" y="4625975"/>
            <a:ext cx="7950200" cy="15113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9F05D2-F7C3-4FBA-8F69-A27F3D73922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369962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3413" y="1839913"/>
            <a:ext cx="3898900" cy="4386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4713" y="1839913"/>
            <a:ext cx="3898900" cy="4386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9F05D2-F7C3-4FBA-8F69-A27F3D73922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84962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5000" y="368300"/>
            <a:ext cx="7950200" cy="1335088"/>
          </a:xfrm>
        </p:spPr>
        <p:txBody>
          <a:bodyPr/>
          <a:lstStyle/>
          <a:p>
            <a:r>
              <a:rPr lang="en-US"/>
              <a:t>Click to edit Master title style</a:t>
            </a:r>
          </a:p>
        </p:txBody>
      </p:sp>
      <p:sp>
        <p:nvSpPr>
          <p:cNvPr id="3" name="Text Placeholder 2"/>
          <p:cNvSpPr>
            <a:spLocks noGrp="1"/>
          </p:cNvSpPr>
          <p:nvPr>
            <p:ph type="body" idx="1"/>
          </p:nvPr>
        </p:nvSpPr>
        <p:spPr>
          <a:xfrm>
            <a:off x="635000" y="1693863"/>
            <a:ext cx="3898900" cy="8302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5000" y="2524125"/>
            <a:ext cx="3898900" cy="3714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5663" y="1693863"/>
            <a:ext cx="3919537" cy="8302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5663" y="2524125"/>
            <a:ext cx="3919537" cy="3714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9F05D2-F7C3-4FBA-8F69-A27F3D73922F}"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182002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9F05D2-F7C3-4FBA-8F69-A27F3D73922F}"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F0B6E1-F838-41F1-9750-5A153A8E1D28}" type="slidenum">
              <a:rPr lang="en-US" smtClean="0"/>
              <a:t>‹#›</a:t>
            </a:fld>
            <a:endParaRPr lang="en-US"/>
          </a:p>
        </p:txBody>
      </p:sp>
    </p:spTree>
    <p:extLst>
      <p:ext uri="{BB962C8B-B14F-4D97-AF65-F5344CB8AC3E}">
        <p14:creationId xmlns:p14="http://schemas.microsoft.com/office/powerpoint/2010/main" val="3141399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852" y="276799"/>
            <a:ext cx="8295323" cy="1151996"/>
          </a:xfrm>
          <a:prstGeom prst="rect">
            <a:avLst/>
          </a:prstGeom>
        </p:spPr>
        <p:txBody>
          <a:bodyPr vert="horz" lIns="92162" tIns="46081" rIns="92162" bIns="46081" rtlCol="0" anchor="ctr">
            <a:normAutofit/>
          </a:bodyPr>
          <a:lstStyle/>
          <a:p>
            <a:r>
              <a:rPr lang="en-US"/>
              <a:t>Click to edit Master title style</a:t>
            </a:r>
          </a:p>
        </p:txBody>
      </p:sp>
      <p:sp>
        <p:nvSpPr>
          <p:cNvPr id="3" name="Text Placeholder 2"/>
          <p:cNvSpPr>
            <a:spLocks noGrp="1"/>
          </p:cNvSpPr>
          <p:nvPr>
            <p:ph type="body" idx="1"/>
          </p:nvPr>
        </p:nvSpPr>
        <p:spPr>
          <a:xfrm>
            <a:off x="460852" y="1612796"/>
            <a:ext cx="8295323" cy="4561584"/>
          </a:xfrm>
          <a:prstGeom prst="rect">
            <a:avLst/>
          </a:prstGeom>
        </p:spPr>
        <p:txBody>
          <a:bodyPr vert="horz" lIns="92162" tIns="46081" rIns="92162" bIns="460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0853" y="6406378"/>
            <a:ext cx="2150639" cy="367999"/>
          </a:xfrm>
          <a:prstGeom prst="rect">
            <a:avLst/>
          </a:prstGeom>
        </p:spPr>
        <p:txBody>
          <a:bodyPr vert="horz" lIns="92162" tIns="46081" rIns="92162" bIns="46081" rtlCol="0" anchor="ctr"/>
          <a:lstStyle>
            <a:lvl1pPr algn="l">
              <a:defRPr sz="1200">
                <a:solidFill>
                  <a:schemeClr val="tx1">
                    <a:tint val="75000"/>
                  </a:schemeClr>
                </a:solidFill>
              </a:defRPr>
            </a:lvl1pPr>
          </a:lstStyle>
          <a:p>
            <a:fld id="{6BB224AA-B772-4FBB-90A1-0FA42B04C65C}" type="datetime1">
              <a:rPr lang="en-US" smtClean="0"/>
              <a:t>5/6/2025</a:t>
            </a:fld>
            <a:endParaRPr lang="en-US"/>
          </a:p>
        </p:txBody>
      </p:sp>
      <p:sp>
        <p:nvSpPr>
          <p:cNvPr id="5" name="Footer Placeholder 4"/>
          <p:cNvSpPr>
            <a:spLocks noGrp="1"/>
          </p:cNvSpPr>
          <p:nvPr>
            <p:ph type="ftr" sz="quarter" idx="3"/>
          </p:nvPr>
        </p:nvSpPr>
        <p:spPr>
          <a:xfrm>
            <a:off x="3149152" y="6406378"/>
            <a:ext cx="2918725" cy="367999"/>
          </a:xfrm>
          <a:prstGeom prst="rect">
            <a:avLst/>
          </a:prstGeom>
        </p:spPr>
        <p:txBody>
          <a:bodyPr vert="horz" lIns="92162" tIns="46081" rIns="92162" bIns="4608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05537" y="6406378"/>
            <a:ext cx="2150639" cy="367999"/>
          </a:xfrm>
          <a:prstGeom prst="rect">
            <a:avLst/>
          </a:prstGeom>
        </p:spPr>
        <p:txBody>
          <a:bodyPr vert="horz" lIns="92162" tIns="46081" rIns="92162" bIns="46081"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Lst>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hf hdr="0" dt="0"/>
  <p:txStyles>
    <p:titleStyle>
      <a:lvl1pPr algn="ctr" defTabSz="921624" rtl="0" eaLnBrk="1" latinLnBrk="0" hangingPunct="1">
        <a:spcBef>
          <a:spcPct val="0"/>
        </a:spcBef>
        <a:buNone/>
        <a:defRPr sz="4400" kern="1200">
          <a:solidFill>
            <a:schemeClr val="tx1"/>
          </a:solidFill>
          <a:latin typeface="+mj-lt"/>
          <a:ea typeface="+mj-ea"/>
          <a:cs typeface="+mj-cs"/>
        </a:defRPr>
      </a:lvl1pPr>
    </p:titleStyle>
    <p:bodyStyle>
      <a:lvl1pPr marL="345609" indent="-345609" algn="l" defTabSz="92162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8819" indent="-288007" algn="l" defTabSz="92162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52030" indent="-230406" algn="l" defTabSz="92162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2842" indent="-230406" algn="l" defTabSz="92162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3653" indent="-230406" algn="l" defTabSz="92162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34465" indent="-230406" algn="l" defTabSz="9216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95277" indent="-230406" algn="l" defTabSz="9216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56089" indent="-230406" algn="l" defTabSz="9216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16901" indent="-230406" algn="l" defTabSz="9216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1624" rtl="0" eaLnBrk="1" latinLnBrk="0" hangingPunct="1">
        <a:defRPr sz="1800" kern="1200">
          <a:solidFill>
            <a:schemeClr val="tx1"/>
          </a:solidFill>
          <a:latin typeface="+mn-lt"/>
          <a:ea typeface="+mn-ea"/>
          <a:cs typeface="+mn-cs"/>
        </a:defRPr>
      </a:lvl1pPr>
      <a:lvl2pPr marL="460812" algn="l" defTabSz="921624" rtl="0" eaLnBrk="1" latinLnBrk="0" hangingPunct="1">
        <a:defRPr sz="1800" kern="1200">
          <a:solidFill>
            <a:schemeClr val="tx1"/>
          </a:solidFill>
          <a:latin typeface="+mn-lt"/>
          <a:ea typeface="+mn-ea"/>
          <a:cs typeface="+mn-cs"/>
        </a:defRPr>
      </a:lvl2pPr>
      <a:lvl3pPr marL="921624" algn="l" defTabSz="921624" rtl="0" eaLnBrk="1" latinLnBrk="0" hangingPunct="1">
        <a:defRPr sz="1800" kern="1200">
          <a:solidFill>
            <a:schemeClr val="tx1"/>
          </a:solidFill>
          <a:latin typeface="+mn-lt"/>
          <a:ea typeface="+mn-ea"/>
          <a:cs typeface="+mn-cs"/>
        </a:defRPr>
      </a:lvl3pPr>
      <a:lvl4pPr marL="1382436" algn="l" defTabSz="921624" rtl="0" eaLnBrk="1" latinLnBrk="0" hangingPunct="1">
        <a:defRPr sz="1800" kern="1200">
          <a:solidFill>
            <a:schemeClr val="tx1"/>
          </a:solidFill>
          <a:latin typeface="+mn-lt"/>
          <a:ea typeface="+mn-ea"/>
          <a:cs typeface="+mn-cs"/>
        </a:defRPr>
      </a:lvl4pPr>
      <a:lvl5pPr marL="1843248" algn="l" defTabSz="921624" rtl="0" eaLnBrk="1" latinLnBrk="0" hangingPunct="1">
        <a:defRPr sz="1800" kern="1200">
          <a:solidFill>
            <a:schemeClr val="tx1"/>
          </a:solidFill>
          <a:latin typeface="+mn-lt"/>
          <a:ea typeface="+mn-ea"/>
          <a:cs typeface="+mn-cs"/>
        </a:defRPr>
      </a:lvl5pPr>
      <a:lvl6pPr marL="2304059" algn="l" defTabSz="921624" rtl="0" eaLnBrk="1" latinLnBrk="0" hangingPunct="1">
        <a:defRPr sz="1800" kern="1200">
          <a:solidFill>
            <a:schemeClr val="tx1"/>
          </a:solidFill>
          <a:latin typeface="+mn-lt"/>
          <a:ea typeface="+mn-ea"/>
          <a:cs typeface="+mn-cs"/>
        </a:defRPr>
      </a:lvl6pPr>
      <a:lvl7pPr marL="2764871" algn="l" defTabSz="921624" rtl="0" eaLnBrk="1" latinLnBrk="0" hangingPunct="1">
        <a:defRPr sz="1800" kern="1200">
          <a:solidFill>
            <a:schemeClr val="tx1"/>
          </a:solidFill>
          <a:latin typeface="+mn-lt"/>
          <a:ea typeface="+mn-ea"/>
          <a:cs typeface="+mn-cs"/>
        </a:defRPr>
      </a:lvl7pPr>
      <a:lvl8pPr marL="3225683" algn="l" defTabSz="921624" rtl="0" eaLnBrk="1" latinLnBrk="0" hangingPunct="1">
        <a:defRPr sz="1800" kern="1200">
          <a:solidFill>
            <a:schemeClr val="tx1"/>
          </a:solidFill>
          <a:latin typeface="+mn-lt"/>
          <a:ea typeface="+mn-ea"/>
          <a:cs typeface="+mn-cs"/>
        </a:defRPr>
      </a:lvl8pPr>
      <a:lvl9pPr marL="3686495" algn="l" defTabSz="9216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413" y="368300"/>
            <a:ext cx="7950200" cy="13350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33413" y="1839913"/>
            <a:ext cx="7950200" cy="43862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3413" y="6407150"/>
            <a:ext cx="2074862" cy="366713"/>
          </a:xfrm>
          <a:prstGeom prst="rect">
            <a:avLst/>
          </a:prstGeom>
        </p:spPr>
        <p:txBody>
          <a:bodyPr vert="horz" lIns="91440" tIns="45720" rIns="91440" bIns="45720" rtlCol="0" anchor="ctr"/>
          <a:lstStyle>
            <a:lvl1pPr algn="l">
              <a:defRPr sz="1200">
                <a:solidFill>
                  <a:schemeClr val="tx1">
                    <a:tint val="75000"/>
                  </a:schemeClr>
                </a:solidFill>
              </a:defRPr>
            </a:lvl1pPr>
          </a:lstStyle>
          <a:p>
            <a:fld id="{F29F05D2-F7C3-4FBA-8F69-A27F3D73922F}" type="datetimeFigureOut">
              <a:rPr lang="en-US" smtClean="0"/>
              <a:t>5/6/2025</a:t>
            </a:fld>
            <a:endParaRPr lang="en-US"/>
          </a:p>
        </p:txBody>
      </p:sp>
      <p:sp>
        <p:nvSpPr>
          <p:cNvPr id="5" name="Footer Placeholder 4"/>
          <p:cNvSpPr>
            <a:spLocks noGrp="1"/>
          </p:cNvSpPr>
          <p:nvPr>
            <p:ph type="ftr" sz="quarter" idx="3"/>
          </p:nvPr>
        </p:nvSpPr>
        <p:spPr>
          <a:xfrm>
            <a:off x="3052763" y="6407150"/>
            <a:ext cx="31115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08750" y="6407150"/>
            <a:ext cx="2074863" cy="366713"/>
          </a:xfrm>
          <a:prstGeom prst="rect">
            <a:avLst/>
          </a:prstGeom>
        </p:spPr>
        <p:txBody>
          <a:bodyPr vert="horz" lIns="91440" tIns="45720" rIns="91440" bIns="45720" rtlCol="0" anchor="ctr"/>
          <a:lstStyle>
            <a:lvl1pPr algn="r">
              <a:defRPr sz="1200">
                <a:solidFill>
                  <a:schemeClr val="tx1">
                    <a:tint val="75000"/>
                  </a:schemeClr>
                </a:solidFill>
              </a:defRPr>
            </a:lvl1pPr>
          </a:lstStyle>
          <a:p>
            <a:fld id="{59F0B6E1-F838-41F1-9750-5A153A8E1D28}" type="slidenum">
              <a:rPr lang="en-US" smtClean="0"/>
              <a:t>‹#›</a:t>
            </a:fld>
            <a:endParaRPr lang="en-US"/>
          </a:p>
        </p:txBody>
      </p:sp>
    </p:spTree>
    <p:extLst>
      <p:ext uri="{BB962C8B-B14F-4D97-AF65-F5344CB8AC3E}">
        <p14:creationId xmlns:p14="http://schemas.microsoft.com/office/powerpoint/2010/main" val="278854769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33.jpeg"/><Relationship Id="rId21" Type="http://schemas.openxmlformats.org/officeDocument/2006/relationships/image" Target="../media/image46.png"/><Relationship Id="rId7" Type="http://schemas.openxmlformats.org/officeDocument/2006/relationships/image" Target="../media/image37.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32.jpeg"/><Relationship Id="rId16" Type="http://schemas.openxmlformats.org/officeDocument/2006/relationships/image" Target="../media/image40.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5.png"/><Relationship Id="rId24" Type="http://schemas.openxmlformats.org/officeDocument/2006/relationships/image" Target="../media/image49.png"/><Relationship Id="rId5" Type="http://schemas.openxmlformats.org/officeDocument/2006/relationships/image" Target="../media/image35.jpeg"/><Relationship Id="rId15" Type="http://schemas.openxmlformats.org/officeDocument/2006/relationships/image" Target="../media/image39.png"/><Relationship Id="rId23" Type="http://schemas.openxmlformats.org/officeDocument/2006/relationships/image" Target="../media/image48.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38.png"/><Relationship Id="rId22"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arxiv.org/abs/1910.11878"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georg\Desktop\Paris-IHP\icecube.mov" TargetMode="External"/><Relationship Id="rId1" Type="http://schemas.microsoft.com/office/2007/relationships/media" Target="file:///C:\Users\georg\Desktop\Paris-IHP\icecube.mov" TargetMode="External"/><Relationship Id="rId5" Type="http://schemas.openxmlformats.org/officeDocument/2006/relationships/image" Target="../media/image52.jp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hyperlink" Target="https://baikalgvd.jinr.ru/" TargetMode="External"/><Relationship Id="rId7" Type="http://schemas.openxmlformats.org/officeDocument/2006/relationships/image" Target="../media/image61.png"/><Relationship Id="rId12" Type="http://schemas.openxmlformats.org/officeDocument/2006/relationships/hyperlink" Target="https://trident.sjtu.edu.cn/en" TargetMode="External"/><Relationship Id="rId2" Type="http://schemas.openxmlformats.org/officeDocument/2006/relationships/image" Target="../media/image57.jpg"/><Relationship Id="rId16" Type="http://schemas.openxmlformats.org/officeDocument/2006/relationships/image" Target="../media/image970.png"/><Relationship Id="rId1" Type="http://schemas.openxmlformats.org/officeDocument/2006/relationships/slideLayout" Target="../slideLayouts/slideLayout1.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hyperlink" Target="https://www.pacific-neutrino.org/" TargetMode="External"/><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hyperlink" Target="https://icecube.wisc.edu/" TargetMode="External"/><Relationship Id="rId1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arxiv.org/abs/1910.1187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110.png"/><Relationship Id="rId3" Type="http://schemas.openxmlformats.org/officeDocument/2006/relationships/image" Target="../media/image77.jpg"/><Relationship Id="rId7" Type="http://schemas.openxmlformats.org/officeDocument/2006/relationships/image" Target="../media/image300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000.png"/><Relationship Id="rId5" Type="http://schemas.openxmlformats.org/officeDocument/2006/relationships/image" Target="../media/image2800.png"/><Relationship Id="rId4" Type="http://schemas.openxmlformats.org/officeDocument/2006/relationships/hyperlink" Target="http://earthspacecircle.blogspot.com/2013/07/stellar-evolution.html" TargetMode="External"/><Relationship Id="rId9" Type="http://schemas.openxmlformats.org/officeDocument/2006/relationships/image" Target="../media/image3200.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rxiv.org/abs/2207.11330"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2.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arxiv.org/abs/1708.0224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arxiv.org/abs/1910.1187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xml"/><Relationship Id="rId5" Type="http://schemas.openxmlformats.org/officeDocument/2006/relationships/hyperlink" Target="https://cajohare.github.io/IAXOmass/" TargetMode="Externa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embed/XY2lFDXz8aQ?fs=1" TargetMode="External"/><Relationship Id="rId3" Type="http://schemas.openxmlformats.org/officeDocument/2006/relationships/image" Target="../media/image93.jpg"/><Relationship Id="rId7" Type="http://schemas.openxmlformats.org/officeDocument/2006/relationships/image" Target="../media/image670.png"/><Relationship Id="rId2" Type="http://schemas.openxmlformats.org/officeDocument/2006/relationships/image" Target="../media/image92.jpg"/><Relationship Id="rId1" Type="http://schemas.openxmlformats.org/officeDocument/2006/relationships/slideLayout" Target="../slideLayouts/slideLayout1.xml"/><Relationship Id="rId6" Type="http://schemas.openxmlformats.org/officeDocument/2006/relationships/image" Target="../media/image660.png"/><Relationship Id="rId5" Type="http://schemas.openxmlformats.org/officeDocument/2006/relationships/image" Target="../media/image590.png"/><Relationship Id="rId4" Type="http://schemas.openxmlformats.org/officeDocument/2006/relationships/image" Target="../media/image94.jpg"/></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abs/1904.09155" TargetMode="External"/><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97.jpg"/><Relationship Id="rId4" Type="http://schemas.openxmlformats.org/officeDocument/2006/relationships/image" Target="../media/image96.jpg"/></Relationships>
</file>

<file path=ppt/slides/_rels/slide35.xml.rels><?xml version="1.0" encoding="UTF-8" standalone="yes"?>
<Relationships xmlns="http://schemas.openxmlformats.org/package/2006/relationships"><Relationship Id="rId8" Type="http://schemas.openxmlformats.org/officeDocument/2006/relationships/image" Target="../media/image571.png"/><Relationship Id="rId3" Type="http://schemas.openxmlformats.org/officeDocument/2006/relationships/image" Target="../media/image98.jpeg"/><Relationship Id="rId7" Type="http://schemas.openxmlformats.org/officeDocument/2006/relationships/image" Target="../media/image56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31.png"/></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2306.13335" TargetMode="External"/><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eso.org/public/images/eso0728c/" TargetMode="External"/><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601.png"/><Relationship Id="rId1" Type="http://schemas.openxmlformats.org/officeDocument/2006/relationships/slideLayout" Target="../slideLayouts/slideLayout1.xml"/><Relationship Id="rId4" Type="http://schemas.openxmlformats.org/officeDocument/2006/relationships/image" Target="../media/image321.png"/></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2109.03116"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7010.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1.xml"/><Relationship Id="rId5" Type="http://schemas.openxmlformats.org/officeDocument/2006/relationships/image" Target="../media/image1040.png"/><Relationship Id="rId4" Type="http://schemas.openxmlformats.org/officeDocument/2006/relationships/image" Target="../media/image230.png"/></Relationships>
</file>

<file path=ppt/slides/_rels/slide44.xml.rels><?xml version="1.0" encoding="UTF-8" standalone="yes"?>
<Relationships xmlns="http://schemas.openxmlformats.org/package/2006/relationships"><Relationship Id="rId3" Type="http://schemas.openxmlformats.org/officeDocument/2006/relationships/image" Target="../media/image1071.pn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091.png"/><Relationship Id="rId4" Type="http://schemas.openxmlformats.org/officeDocument/2006/relationships/image" Target="../media/image1081.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102.png"/><Relationship Id="rId7" Type="http://schemas.openxmlformats.org/officeDocument/2006/relationships/image" Target="../media/image490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4800.png"/><Relationship Id="rId5" Type="http://schemas.openxmlformats.org/officeDocument/2006/relationships/image" Target="../media/image471.png"/><Relationship Id="rId4" Type="http://schemas.openxmlformats.org/officeDocument/2006/relationships/image" Target="../media/image461.png"/><Relationship Id="rId9" Type="http://schemas.openxmlformats.org/officeDocument/2006/relationships/image" Target="../media/image510.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2.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1.xml"/><Relationship Id="rId6" Type="http://schemas.openxmlformats.org/officeDocument/2006/relationships/oleObject" Target="../embeddings/oleObject5.bin"/><Relationship Id="rId11" Type="http://schemas.openxmlformats.org/officeDocument/2006/relationships/image" Target="../media/image114.png"/><Relationship Id="rId5" Type="http://schemas.openxmlformats.org/officeDocument/2006/relationships/image" Target="../media/image111.png"/><Relationship Id="rId15" Type="http://schemas.openxmlformats.org/officeDocument/2006/relationships/image" Target="../media/image116.png"/><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13.png"/><Relationship Id="rId1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hyperlink" Target="https://arxiv.org/abs/2408.02877"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2411.03122" TargetMode="External"/><Relationship Id="rId2" Type="http://schemas.openxmlformats.org/officeDocument/2006/relationships/image" Target="../media/image1330.png"/><Relationship Id="rId1" Type="http://schemas.openxmlformats.org/officeDocument/2006/relationships/slideLayout" Target="../slideLayouts/slideLayout1.xml"/><Relationship Id="rId4" Type="http://schemas.openxmlformats.org/officeDocument/2006/relationships/hyperlink" Target="https://arxiv.org/abs/1403.6344"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090.png"/><Relationship Id="rId3" Type="http://schemas.openxmlformats.org/officeDocument/2006/relationships/image" Target="../media/image127.jpeg"/><Relationship Id="rId7" Type="http://schemas.openxmlformats.org/officeDocument/2006/relationships/image" Target="../media/image1080.png"/><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image" Target="../media/image1070.pn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100.png"/></Relationships>
</file>

<file path=ppt/slides/_rels/slide5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1.png"/><Relationship Id="rId5" Type="http://schemas.openxmlformats.org/officeDocument/2006/relationships/image" Target="../media/image341.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3.png"/><Relationship Id="rId7" Type="http://schemas.openxmlformats.org/officeDocument/2006/relationships/image" Target="../media/image292.png"/><Relationship Id="rId2" Type="http://schemas.openxmlformats.org/officeDocument/2006/relationships/image" Target="../media/image234.png"/><Relationship Id="rId1" Type="http://schemas.openxmlformats.org/officeDocument/2006/relationships/slideLayout" Target="../slideLayouts/slideLayout1.xml"/><Relationship Id="rId6" Type="http://schemas.openxmlformats.org/officeDocument/2006/relationships/image" Target="../media/image271.png"/><Relationship Id="rId5" Type="http://schemas.openxmlformats.org/officeDocument/2006/relationships/image" Target="../media/image260.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412.png"/><Relationship Id="rId4" Type="http://schemas.openxmlformats.org/officeDocument/2006/relationships/image" Target="../media/image321.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123.png"/><Relationship Id="rId3" Type="http://schemas.openxmlformats.org/officeDocument/2006/relationships/image" Target="../media/image16.jpg"/><Relationship Id="rId7" Type="http://schemas.openxmlformats.org/officeDocument/2006/relationships/image" Target="../media/image60.png"/><Relationship Id="rId12"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21.jpg"/><Relationship Id="rId5" Type="http://schemas.openxmlformats.org/officeDocument/2006/relationships/image" Target="../media/image411.png"/><Relationship Id="rId10" Type="http://schemas.openxmlformats.org/officeDocument/2006/relationships/image" Target="../media/image20.jpg"/><Relationship Id="rId4" Type="http://schemas.openxmlformats.org/officeDocument/2006/relationships/image" Target="../media/image17.jpg"/><Relationship Id="rId9" Type="http://schemas.openxmlformats.org/officeDocument/2006/relationships/image" Target="../media/image19.jpg"/><Relationship Id="rId14" Type="http://schemas.openxmlformats.org/officeDocument/2006/relationships/image" Target="../media/image22.jpg"/></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abs/2012.09701"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8" Type="http://schemas.openxmlformats.org/officeDocument/2006/relationships/image" Target="../media/image142.png"/><Relationship Id="rId18" Type="http://schemas.openxmlformats.org/officeDocument/2006/relationships/image" Target="../media/image143.png"/><Relationship Id="rId3" Type="http://schemas.openxmlformats.org/officeDocument/2006/relationships/image" Target="../media/image141.png"/><Relationship Id="rId7" Type="http://schemas.openxmlformats.org/officeDocument/2006/relationships/image" Target="NULL"/><Relationship Id="rId17" Type="http://schemas.openxmlformats.org/officeDocument/2006/relationships/hyperlink" Target="https://www.ggi.infn.it/talkfiles/slides/slides6554.pdf" TargetMode="External"/><Relationship Id="rId2" Type="http://schemas.openxmlformats.org/officeDocument/2006/relationships/notesSlide" Target="../notesSlides/notesSlide14.xml"/><Relationship Id="rId16" Type="http://schemas.openxmlformats.org/officeDocument/2006/relationships/hyperlink" Target="https://arxiv.org/abs/2010.03833" TargetMode="External"/><Relationship Id="rId1" Type="http://schemas.openxmlformats.org/officeDocument/2006/relationships/slideLayout" Target="../slideLayouts/slideLayout1.xml"/><Relationship Id="rId15" Type="http://schemas.openxmlformats.org/officeDocument/2006/relationships/image" Target="NULL"/><Relationship Id="rId19" Type="http://schemas.openxmlformats.org/officeDocument/2006/relationships/image" Target="../media/image14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hyperlink" Target="https://arxiv.org/abs/2112.04510" TargetMode="External"/><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hyperlink" Target="https://arxiv.org/abs/2106.15656" TargetMode="External"/><Relationship Id="rId4" Type="http://schemas.openxmlformats.org/officeDocument/2006/relationships/hyperlink" Target="https://arxiv.org/abs/2103.01183"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149.jpeg"/><Relationship Id="rId1" Type="http://schemas.openxmlformats.org/officeDocument/2006/relationships/slideLayout" Target="../slideLayouts/slideLayout1.xml"/><Relationship Id="rId6" Type="http://schemas.openxmlformats.org/officeDocument/2006/relationships/image" Target="../media/image9400.png"/><Relationship Id="rId5" Type="http://schemas.openxmlformats.org/officeDocument/2006/relationships/image" Target="../media/image930.png"/><Relationship Id="rId4" Type="http://schemas.openxmlformats.org/officeDocument/2006/relationships/image" Target="../media/image920.png"/></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abs/2207.11330" TargetMode="External"/><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52.jpg"/><Relationship Id="rId1" Type="http://schemas.openxmlformats.org/officeDocument/2006/relationships/slideLayout" Target="../slideLayouts/slideLayout2.xml"/><Relationship Id="rId4" Type="http://schemas.openxmlformats.org/officeDocument/2006/relationships/image" Target="../media/image153.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4.png"/><Relationship Id="rId4" Type="http://schemas.openxmlformats.org/officeDocument/2006/relationships/image" Target="../media/image59.png"/></Relationships>
</file>

<file path=ppt/slides/_rels/slide70.xml.rels><?xml version="1.0" encoding="UTF-8" standalone="yes"?>
<Relationships xmlns="http://schemas.openxmlformats.org/package/2006/relationships"><Relationship Id="rId3" Type="http://schemas.openxmlformats.org/officeDocument/2006/relationships/hyperlink" Target="https://www.eso.org/public/images/eso0728c/" TargetMode="External"/><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53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01.png"/><Relationship Id="rId1" Type="http://schemas.openxmlformats.org/officeDocument/2006/relationships/slideLayout" Target="../slideLayouts/slideLayout1.xml"/><Relationship Id="rId5" Type="http://schemas.openxmlformats.org/officeDocument/2006/relationships/image" Target="../media/image350.png"/><Relationship Id="rId4" Type="http://schemas.openxmlformats.org/officeDocument/2006/relationships/image" Target="../media/image340.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5.png"/><Relationship Id="rId2" Type="http://schemas.openxmlformats.org/officeDocument/2006/relationships/video" Target="file:///C:\Users\Georg\Desktop\Paris-IHP\whtdwrf.mov" TargetMode="External"/><Relationship Id="rId1" Type="http://schemas.microsoft.com/office/2007/relationships/media" Target="file:///C:\Users\Georg\Desktop\Paris-IHP\whtdwrf.mov" TargetMode="Externa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74.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1030.png"/><Relationship Id="rId7" Type="http://schemas.openxmlformats.org/officeDocument/2006/relationships/image" Target="../media/image270.png"/><Relationship Id="rId12" Type="http://schemas.openxmlformats.org/officeDocument/2006/relationships/image" Target="../media/image99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1.png"/><Relationship Id="rId11" Type="http://schemas.openxmlformats.org/officeDocument/2006/relationships/image" Target="../media/image310.png"/><Relationship Id="rId5" Type="http://schemas.openxmlformats.org/officeDocument/2006/relationships/image" Target="../media/image2500.png"/><Relationship Id="rId10" Type="http://schemas.openxmlformats.org/officeDocument/2006/relationships/image" Target="../media/image301.png"/><Relationship Id="rId4" Type="http://schemas.openxmlformats.org/officeDocument/2006/relationships/image" Target="../media/image24.png"/><Relationship Id="rId9" Type="http://schemas.openxmlformats.org/officeDocument/2006/relationships/image" Target="../media/image291.png"/></Relationships>
</file>

<file path=ppt/slides/_rels/slide75.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156.png"/><Relationship Id="rId7" Type="http://schemas.openxmlformats.org/officeDocument/2006/relationships/image" Target="../media/image60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2.png"/><Relationship Id="rId5" Type="http://schemas.openxmlformats.org/officeDocument/2006/relationships/image" Target="../media/image580.png"/><Relationship Id="rId10" Type="http://schemas.openxmlformats.org/officeDocument/2006/relationships/image" Target="../media/image630.png"/><Relationship Id="rId4" Type="http://schemas.openxmlformats.org/officeDocument/2006/relationships/image" Target="../media/image570.png"/><Relationship Id="rId9" Type="http://schemas.openxmlformats.org/officeDocument/2006/relationships/image" Target="../media/image6200.png"/></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abs/1406.7712" TargetMode="External"/><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hyperlink" Target="https://arxiv.org/abs/2002.08069" TargetMode="External"/><Relationship Id="rId4" Type="http://schemas.openxmlformats.org/officeDocument/2006/relationships/hyperlink" Target="https://arxiv.org/abs/1410.1677"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eso.org/public/images/eso0728c/" TargetMode="External"/><Relationship Id="rId2" Type="http://schemas.openxmlformats.org/officeDocument/2006/relationships/image" Target="../media/image101.jpg"/><Relationship Id="rId1" Type="http://schemas.openxmlformats.org/officeDocument/2006/relationships/slideLayout" Target="../slideLayouts/slideLayout2.xml"/><Relationship Id="rId5" Type="http://schemas.openxmlformats.org/officeDocument/2006/relationships/image" Target="../media/image158.jpg"/><Relationship Id="rId4" Type="http://schemas.openxmlformats.org/officeDocument/2006/relationships/hyperlink" Target="https://scienceatyourdoorstep.com/2021/01/04/what-are-variable-star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50.png"/><Relationship Id="rId5" Type="http://schemas.openxmlformats.org/officeDocument/2006/relationships/image" Target="../media/image1730.png"/><Relationship Id="rId4" Type="http://schemas.openxmlformats.org/officeDocument/2006/relationships/image" Target="../media/image160.jpeg"/></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60.png"/><Relationship Id="rId5" Type="http://schemas.openxmlformats.org/officeDocument/2006/relationships/image" Target="../media/image6600.png"/><Relationship Id="rId4" Type="http://schemas.openxmlformats.org/officeDocument/2006/relationships/image" Target="../media/image162.pn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790.png"/><Relationship Id="rId3" Type="http://schemas.openxmlformats.org/officeDocument/2006/relationships/image" Target="../media/image25.jpg"/><Relationship Id="rId7" Type="http://schemas.openxmlformats.org/officeDocument/2006/relationships/image" Target="../media/image28.jpg"/><Relationship Id="rId12" Type="http://schemas.openxmlformats.org/officeDocument/2006/relationships/image" Target="../media/image31.jp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0.jpg"/><Relationship Id="rId5" Type="http://schemas.openxmlformats.org/officeDocument/2006/relationships/image" Target="../media/image2210.png"/><Relationship Id="rId10" Type="http://schemas.openxmlformats.org/officeDocument/2006/relationships/image" Target="../media/image770.png"/><Relationship Id="rId4" Type="http://schemas.openxmlformats.org/officeDocument/2006/relationships/image" Target="../media/image26.png"/><Relationship Id="rId9" Type="http://schemas.openxmlformats.org/officeDocument/2006/relationships/image" Target="../media/image760.png"/><Relationship Id="rId14" Type="http://schemas.openxmlformats.org/officeDocument/2006/relationships/image" Target="../media/image800.png"/></Relationships>
</file>

<file path=ppt/slides/_rels/slide80.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680.png"/><Relationship Id="rId7" Type="http://schemas.openxmlformats.org/officeDocument/2006/relationships/image" Target="../media/image70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0.png"/><Relationship Id="rId5" Type="http://schemas.openxmlformats.org/officeDocument/2006/relationships/image" Target="../media/image141.png"/><Relationship Id="rId4" Type="http://schemas.openxmlformats.org/officeDocument/2006/relationships/image" Target="../media/image163.png"/></Relationships>
</file>

<file path=ppt/slides/_rels/slide81.xml.rels><?xml version="1.0" encoding="UTF-8" standalone="yes"?>
<Relationships xmlns="http://schemas.openxmlformats.org/package/2006/relationships"><Relationship Id="rId8" Type="http://schemas.openxmlformats.org/officeDocument/2006/relationships/hyperlink" Target="https://arxiv.org/abs/2109.10368" TargetMode="External"/><Relationship Id="rId3" Type="http://schemas.openxmlformats.org/officeDocument/2006/relationships/image" Target="../media/image730.png"/><Relationship Id="rId7" Type="http://schemas.openxmlformats.org/officeDocument/2006/relationships/hyperlink" Target="https://arxiv.org/abs/2202.02052" TargetMode="External"/><Relationship Id="rId2" Type="http://schemas.openxmlformats.org/officeDocument/2006/relationships/image" Target="../media/image7200.png"/><Relationship Id="rId1" Type="http://schemas.openxmlformats.org/officeDocument/2006/relationships/slideLayout" Target="../slideLayouts/slideLayout1.xml"/><Relationship Id="rId6" Type="http://schemas.openxmlformats.org/officeDocument/2006/relationships/image" Target="../media/image7600.png"/><Relationship Id="rId5" Type="http://schemas.openxmlformats.org/officeDocument/2006/relationships/image" Target="../media/image750.png"/><Relationship Id="rId4" Type="http://schemas.openxmlformats.org/officeDocument/2006/relationships/image" Target="../media/image741.png"/></Relationships>
</file>

<file path=ppt/slides/_rels/slide8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image" Target="../media/image166.png"/><Relationship Id="rId1" Type="http://schemas.openxmlformats.org/officeDocument/2006/relationships/slideLayout" Target="../slideLayouts/slideLayout1.xml"/><Relationship Id="rId4" Type="http://schemas.openxmlformats.org/officeDocument/2006/relationships/image" Target="../media/image168.jpg"/></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3" Type="http://schemas.openxmlformats.org/officeDocument/2006/relationships/hyperlink" Target="https://agenda.infn.it/event/37867/contributions/233924/attachments/122106/178310/Geonu_Neutrino2024_Ludhova_June20_2024.pdf" TargetMode="External"/><Relationship Id="rId2" Type="http://schemas.openxmlformats.org/officeDocument/2006/relationships/image" Target="../media/image172.jpg"/><Relationship Id="rId1" Type="http://schemas.openxmlformats.org/officeDocument/2006/relationships/slideLayout" Target="../slideLayouts/slideLayout1.xml"/><Relationship Id="rId5" Type="http://schemas.openxmlformats.org/officeDocument/2006/relationships/image" Target="../media/image303.png"/><Relationship Id="rId4" Type="http://schemas.openxmlformats.org/officeDocument/2006/relationships/image" Target="../media/image1210.png"/></Relationships>
</file>

<file path=ppt/slides/_rels/slide88.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1.xml"/><Relationship Id="rId5" Type="http://schemas.openxmlformats.org/officeDocument/2006/relationships/hyperlink" Target="https://arxiv.org/abs/2112.12593" TargetMode="External"/><Relationship Id="rId4" Type="http://schemas.openxmlformats.org/officeDocument/2006/relationships/hyperlink" Target="https://arxiv.org/abs/1908.07113"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90.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hyperlink" Target="https://arxiv.org/abs/2205.14934"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0.png"/><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abs/2204.13249"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jpg"/><Relationship Id="rId4" Type="http://schemas.openxmlformats.org/officeDocument/2006/relationships/hyperlink" Target="https://agenda.infn.it/event/37867/contributions/227895/attachments/121133/176662/Neutrino2024.pdf"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6030"/>
            <a:ext cx="9217151" cy="575587"/>
          </a:xfrm>
          <a:noFill/>
        </p:spPr>
        <p:txBody>
          <a:bodyPr/>
          <a:lstStyle/>
          <a:p>
            <a:r>
              <a:rPr lang="en-US" dirty="0">
                <a:solidFill>
                  <a:schemeClr val="tx1"/>
                </a:solidFill>
              </a:rPr>
              <a:t>Neutrino Astrophysics</a:t>
            </a:r>
          </a:p>
        </p:txBody>
      </p:sp>
      <p:pic>
        <p:nvPicPr>
          <p:cNvPr id="3" name="Picture 3" descr="C:\Users\Georg Raffelt\Desktop\cr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 y="492"/>
            <a:ext cx="9217025" cy="69119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1152" y="6192467"/>
            <a:ext cx="9216000" cy="720000"/>
          </a:xfrm>
          <a:prstGeom prst="rect">
            <a:avLst/>
          </a:prstGeom>
          <a:noFill/>
          <a:ln>
            <a:noFill/>
          </a:ln>
          <a:effectLst/>
        </p:spPr>
        <p:txBody>
          <a:bodyPr wrap="none" lIns="86402" tIns="43201" rIns="86402" bIns="43201" anchor="ctr"/>
          <a:lstStyle/>
          <a:p>
            <a:pPr algn="ctr"/>
            <a:r>
              <a:rPr lang="en-US" sz="2900" b="1">
                <a:solidFill>
                  <a:schemeClr val="bg1"/>
                </a:solidFill>
                <a:effectLst>
                  <a:outerShdw blurRad="38100" dist="38100" dir="2700000" algn="tl">
                    <a:srgbClr val="000000">
                      <a:alpha val="43137"/>
                    </a:srgbClr>
                  </a:outerShdw>
                </a:effectLst>
              </a:rPr>
              <a:t>Georg G. Raffelt, Max-Planck-Institut f</a:t>
            </a:r>
            <a:r>
              <a:rPr lang="de-DE" sz="2900" b="1">
                <a:solidFill>
                  <a:schemeClr val="bg1"/>
                </a:solidFill>
                <a:effectLst>
                  <a:outerShdw blurRad="38100" dist="38100" dir="2700000" algn="tl">
                    <a:srgbClr val="000000">
                      <a:alpha val="43137"/>
                    </a:srgbClr>
                  </a:outerShdw>
                </a:effectLst>
              </a:rPr>
              <a:t>ür Physik, Garching</a:t>
            </a:r>
            <a:endParaRPr lang="en-US" sz="2900" b="1">
              <a:solidFill>
                <a:schemeClr val="bg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800" y="5001712"/>
            <a:ext cx="2405312" cy="114944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878" y="4948685"/>
            <a:ext cx="2685874" cy="138770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12" y="5001712"/>
            <a:ext cx="1440200" cy="113271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0172" y="4981861"/>
            <a:ext cx="1512210" cy="116707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932" y="674100"/>
            <a:ext cx="1453501" cy="2532231"/>
          </a:xfrm>
          <a:prstGeom prst="rect">
            <a:avLst/>
          </a:prstGeom>
        </p:spPr>
      </p:pic>
      <p:sp>
        <p:nvSpPr>
          <p:cNvPr id="18" name="Rectangle 17"/>
          <p:cNvSpPr/>
          <p:nvPr/>
        </p:nvSpPr>
        <p:spPr>
          <a:xfrm>
            <a:off x="1850014" y="1740999"/>
            <a:ext cx="7272442" cy="1800250"/>
          </a:xfrm>
          <a:prstGeom prst="rect">
            <a:avLst/>
          </a:prstGeom>
          <a:noFill/>
        </p:spPr>
        <p:txBody>
          <a:bodyPr wrap="none" lIns="91440" tIns="45720" rIns="91440" bIns="45720" anchor="ctr" anchorCtr="0">
            <a:noAutofit/>
          </a:bodyPr>
          <a:lstStyle/>
          <a:p>
            <a:pPr algn="ctr"/>
            <a:r>
              <a:rPr lang="en-US" sz="10500">
                <a:ln w="38100" cmpd="sng">
                  <a:solidFill>
                    <a:schemeClr val="accent1">
                      <a:tint val="3000"/>
                    </a:schemeClr>
                  </a:solidFill>
                  <a:prstDash val="solid"/>
                  <a:miter lim="800000"/>
                </a:ln>
                <a:solidFill>
                  <a:schemeClr val="tx1">
                    <a:lumMod val="75000"/>
                    <a:lumOff val="25000"/>
                  </a:schemeClr>
                </a:solidFill>
                <a:latin typeface="Century Schoolbook" panose="02040604050505020304" pitchFamily="18" charset="0"/>
              </a:rPr>
              <a:t>strophysics</a:t>
            </a:r>
          </a:p>
        </p:txBody>
      </p:sp>
      <p:sp>
        <p:nvSpPr>
          <p:cNvPr id="20" name="Rectangle 19"/>
          <p:cNvSpPr/>
          <p:nvPr/>
        </p:nvSpPr>
        <p:spPr>
          <a:xfrm>
            <a:off x="993741" y="287547"/>
            <a:ext cx="7697223" cy="1800250"/>
          </a:xfrm>
          <a:prstGeom prst="rect">
            <a:avLst/>
          </a:prstGeom>
          <a:noFill/>
          <a:ln>
            <a:noFill/>
          </a:ln>
        </p:spPr>
        <p:txBody>
          <a:bodyPr wrap="none" lIns="91440" tIns="45720" rIns="91440" bIns="45720" anchor="ctr" anchorCtr="0">
            <a:noAutofit/>
          </a:bodyPr>
          <a:lstStyle/>
          <a:p>
            <a:pPr algn="ctr"/>
            <a:r>
              <a:rPr lang="en-US" sz="10500" dirty="0">
                <a:ln w="38100" cmpd="sng">
                  <a:solidFill>
                    <a:schemeClr val="accent1">
                      <a:tint val="3000"/>
                    </a:schemeClr>
                  </a:solidFill>
                  <a:prstDash val="solid"/>
                  <a:miter lim="800000"/>
                </a:ln>
                <a:solidFill>
                  <a:schemeClr val="tx1">
                    <a:lumMod val="75000"/>
                    <a:lumOff val="25000"/>
                  </a:schemeClr>
                </a:solidFill>
                <a:latin typeface="Century Schoolbook" panose="02040604050505020304" pitchFamily="18" charset="0"/>
              </a:rPr>
              <a:t>Neutrino</a:t>
            </a:r>
            <a:endParaRPr lang="en-US" sz="10500" cap="none" spc="0" dirty="0">
              <a:ln w="38100" cmpd="sng">
                <a:solidFill>
                  <a:schemeClr val="accent1">
                    <a:tint val="3000"/>
                  </a:schemeClr>
                </a:solidFill>
                <a:prstDash val="solid"/>
                <a:miter lim="800000"/>
              </a:ln>
              <a:solidFill>
                <a:schemeClr val="tx1">
                  <a:lumMod val="75000"/>
                  <a:lumOff val="25000"/>
                </a:schemeClr>
              </a:solidFill>
              <a:effectLst/>
              <a:latin typeface="Century Schoolbook" panose="02040604050505020304" pitchFamily="18" charset="0"/>
            </a:endParaRPr>
          </a:p>
        </p:txBody>
      </p:sp>
      <p:sp>
        <p:nvSpPr>
          <p:cNvPr id="21" name="Rectangle 4"/>
          <p:cNvSpPr>
            <a:spLocks noChangeArrowheads="1"/>
          </p:cNvSpPr>
          <p:nvPr/>
        </p:nvSpPr>
        <p:spPr bwMode="auto">
          <a:xfrm>
            <a:off x="0" y="3455987"/>
            <a:ext cx="9217151" cy="720000"/>
          </a:xfrm>
          <a:prstGeom prst="rect">
            <a:avLst/>
          </a:prstGeom>
          <a:noFill/>
          <a:ln>
            <a:noFill/>
          </a:ln>
          <a:effectLst/>
        </p:spPr>
        <p:txBody>
          <a:bodyPr wrap="none" lIns="86402" tIns="43201" rIns="86402" bIns="43201" anchor="ctr"/>
          <a:lstStyle/>
          <a:p>
            <a:pPr algn="ctr"/>
            <a:r>
              <a:rPr lang="en-US" sz="3100" b="1">
                <a:solidFill>
                  <a:schemeClr val="bg1"/>
                </a:solidFill>
                <a:effectLst>
                  <a:outerShdw blurRad="38100" dist="38100" dir="2700000" algn="tl">
                    <a:srgbClr val="000000">
                      <a:alpha val="43137"/>
                    </a:srgbClr>
                  </a:outerShdw>
                </a:effectLst>
              </a:rPr>
              <a:t>Dark Matter and Neutrinos, IHP, Paris, 5</a:t>
            </a:r>
            <a:r>
              <a:rPr lang="en-DE" sz="3100" b="1">
                <a:solidFill>
                  <a:schemeClr val="bg1"/>
                </a:solidFill>
                <a:effectLst>
                  <a:outerShdw blurRad="38100" dist="38100" dir="2700000" algn="tl">
                    <a:srgbClr val="000000">
                      <a:alpha val="43137"/>
                    </a:srgbClr>
                  </a:outerShdw>
                </a:effectLst>
              </a:rPr>
              <a:t>−</a:t>
            </a:r>
            <a:r>
              <a:rPr lang="en-US" sz="3100" b="1">
                <a:solidFill>
                  <a:schemeClr val="bg1"/>
                </a:solidFill>
                <a:effectLst>
                  <a:outerShdw blurRad="38100" dist="38100" dir="2700000" algn="tl">
                    <a:srgbClr val="000000">
                      <a:alpha val="43137"/>
                    </a:srgbClr>
                  </a:outerShdw>
                </a:effectLst>
              </a:rPr>
              <a:t>9 May 2025</a:t>
            </a:r>
          </a:p>
        </p:txBody>
      </p:sp>
    </p:spTree>
    <p:extLst>
      <p:ext uri="{BB962C8B-B14F-4D97-AF65-F5344CB8AC3E}">
        <p14:creationId xmlns:p14="http://schemas.microsoft.com/office/powerpoint/2010/main" val="388865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How are Neutrinos Produced?</a:t>
            </a:r>
          </a:p>
        </p:txBody>
      </p:sp>
      <p:pic>
        <p:nvPicPr>
          <p:cNvPr id="4" name="Picture 11" descr="C:\Users\Georg Raffelt\Desktop\thumb1.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2" y="1727807"/>
            <a:ext cx="432000" cy="432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5" name="Picture 16" descr="C:\Users\Georg Raffelt\Desktop\thumb2.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62" y="5040267"/>
            <a:ext cx="432000" cy="432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 name="Picture 21" descr="C:\Users\Georg Raffelt\Desktop\thumb3.jp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62" y="5544337"/>
            <a:ext cx="432000" cy="432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9" name="Picture 37" descr="C:\Users\Georg Raffelt\Desktop\thumb4.jp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2" y="2231877"/>
            <a:ext cx="432000" cy="432000"/>
          </a:xfrm>
          <a:prstGeom prst="rect">
            <a:avLst/>
          </a:prstGeom>
          <a:noFill/>
          <a:ln>
            <a:solidFill>
              <a:srgbClr val="808080"/>
            </a:solidFill>
          </a:ln>
          <a:extLst>
            <a:ext uri="{909E8E84-426E-40DD-AFC4-6F175D3DCCD1}">
              <a14:hiddenFill xmlns:a14="http://schemas.microsoft.com/office/drawing/2010/main">
                <a:solidFill>
                  <a:srgbClr val="FFFFFF"/>
                </a:solidFill>
              </a14:hiddenFill>
            </a:ext>
          </a:extLst>
        </p:spPr>
      </p:pic>
      <p:pic>
        <p:nvPicPr>
          <p:cNvPr id="10" name="Picture 8" descr="C:\Users\Georg Raffelt\Desktop\a0001.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2" y="1079717"/>
            <a:ext cx="432000" cy="432000"/>
          </a:xfrm>
          <a:prstGeom prst="rect">
            <a:avLst/>
          </a:prstGeom>
          <a:noFill/>
          <a:ln>
            <a:solidFill>
              <a:srgbClr val="808080"/>
            </a:solidFill>
          </a:ln>
          <a:extLst>
            <a:ext uri="{909E8E84-426E-40DD-AFC4-6F175D3DCCD1}">
              <a14:hiddenFill xmlns:a14="http://schemas.microsoft.com/office/drawing/2010/main">
                <a:solidFill>
                  <a:srgbClr val="FFFFFF"/>
                </a:solidFill>
              </a14:hiddenFill>
            </a:ext>
          </a:extLst>
        </p:spPr>
      </p:pic>
      <p:pic>
        <p:nvPicPr>
          <p:cNvPr id="8" name="Picture 31" descr="C:\Users\Georg Raffelt\Desktop\thumb6.jp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2" y="3390118"/>
            <a:ext cx="432000" cy="432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3" name="Rectangle 32"/>
          <p:cNvSpPr/>
          <p:nvPr/>
        </p:nvSpPr>
        <p:spPr>
          <a:xfrm>
            <a:off x="-128" y="6672431"/>
            <a:ext cx="9216930" cy="240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a:p>
        </p:txBody>
      </p:sp>
      <p:pic>
        <p:nvPicPr>
          <p:cNvPr id="36" name="Picture 35"/>
          <p:cNvPicPr preferRelativeResize="0">
            <a:picLocks noChangeAspect="1"/>
          </p:cNvPicPr>
          <p:nvPr/>
        </p:nvPicPr>
        <p:blipFill>
          <a:blip r:embed="rId8">
            <a:extLst>
              <a:ext uri="{28A0092B-C50C-407E-A947-70E740481C1C}">
                <a14:useLocalDpi xmlns:a14="http://schemas.microsoft.com/office/drawing/2010/main" val="0"/>
              </a:ext>
            </a:extLst>
          </a:blip>
          <a:stretch>
            <a:fillRect/>
          </a:stretch>
        </p:blipFill>
        <p:spPr>
          <a:xfrm>
            <a:off x="215902" y="3894188"/>
            <a:ext cx="432000" cy="432000"/>
          </a:xfrm>
          <a:prstGeom prst="rect">
            <a:avLst/>
          </a:prstGeom>
          <a:ln>
            <a:solidFill>
              <a:schemeClr val="bg1">
                <a:lumMod val="50000"/>
              </a:schemeClr>
            </a:solidFill>
          </a:ln>
        </p:spPr>
      </p:pic>
      <p:pic>
        <p:nvPicPr>
          <p:cNvPr id="3" name="Picture 4" descr="C:\Users\Georg Raffelt\Desktop\thumb7.jpg"/>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902" y="6048407"/>
            <a:ext cx="432000" cy="432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46376" y="607477"/>
            <a:ext cx="5974346" cy="432000"/>
          </a:xfrm>
          <a:prstGeom prst="rect">
            <a:avLst/>
          </a:prstGeom>
          <a:noFill/>
        </p:spPr>
        <p:txBody>
          <a:bodyPr wrap="none" rtlCol="0">
            <a:noAutofit/>
          </a:bodyPr>
          <a:lstStyle/>
          <a:p>
            <a:r>
              <a:rPr lang="en-US" sz="2400" b="1">
                <a:solidFill>
                  <a:srgbClr val="FFFF00"/>
                </a:solidFill>
              </a:rPr>
              <a:t>Nuclear transmutation (stars, reactors, Earth)</a:t>
            </a:r>
          </a:p>
        </p:txBody>
      </p:sp>
      <p:sp>
        <p:nvSpPr>
          <p:cNvPr id="35" name="TextBox 34"/>
          <p:cNvSpPr txBox="1"/>
          <p:nvPr/>
        </p:nvSpPr>
        <p:spPr>
          <a:xfrm>
            <a:off x="143892" y="2932183"/>
            <a:ext cx="4968690" cy="432000"/>
          </a:xfrm>
          <a:prstGeom prst="rect">
            <a:avLst/>
          </a:prstGeom>
          <a:noFill/>
        </p:spPr>
        <p:txBody>
          <a:bodyPr wrap="none" rtlCol="0">
            <a:noAutofit/>
          </a:bodyPr>
          <a:lstStyle/>
          <a:p>
            <a:r>
              <a:rPr lang="en-US" sz="2400" b="1">
                <a:solidFill>
                  <a:srgbClr val="FFFF00"/>
                </a:solidFill>
              </a:rPr>
              <a:t>Pair production (“thermal” neutrinos from stars)</a:t>
            </a:r>
          </a:p>
        </p:txBody>
      </p:sp>
      <p:sp>
        <p:nvSpPr>
          <p:cNvPr id="38" name="TextBox 37"/>
          <p:cNvSpPr txBox="1"/>
          <p:nvPr/>
        </p:nvSpPr>
        <p:spPr>
          <a:xfrm>
            <a:off x="143892" y="4575257"/>
            <a:ext cx="6120850" cy="432000"/>
          </a:xfrm>
          <a:prstGeom prst="rect">
            <a:avLst/>
          </a:prstGeom>
          <a:noFill/>
        </p:spPr>
        <p:txBody>
          <a:bodyPr wrap="none" rtlCol="0">
            <a:noAutofit/>
          </a:bodyPr>
          <a:lstStyle/>
          <a:p>
            <a:r>
              <a:rPr lang="en-US" sz="2400" b="1">
                <a:solidFill>
                  <a:srgbClr val="FFFF00"/>
                </a:solidFill>
              </a:rPr>
              <a:t>Pion decay (from high-energy primary protons)</a:t>
            </a:r>
          </a:p>
        </p:txBody>
      </p:sp>
      <mc:AlternateContent xmlns:mc="http://schemas.openxmlformats.org/markup-compatibility/2006" xmlns:a14="http://schemas.microsoft.com/office/drawing/2010/main">
        <mc:Choice Requires="a14">
          <p:sp>
            <p:nvSpPr>
              <p:cNvPr id="39" name="TextBox 38"/>
              <p:cNvSpPr txBox="1"/>
              <p:nvPr/>
            </p:nvSpPr>
            <p:spPr>
              <a:xfrm>
                <a:off x="791982" y="935637"/>
                <a:ext cx="3600000" cy="720000"/>
              </a:xfrm>
              <a:prstGeom prst="rect">
                <a:avLst/>
              </a:prstGeom>
              <a:noFill/>
            </p:spPr>
            <p:txBody>
              <a:bodyPr wrap="none" rtlCol="0">
                <a:noAutofit/>
              </a:bodyPr>
              <a:lstStyle/>
              <a:p>
                <a:r>
                  <a:rPr lang="en-US" sz="2000">
                    <a:solidFill>
                      <a:schemeClr val="bg1"/>
                    </a:solidFill>
                  </a:rPr>
                  <a:t>Fusion (H burning stars)</a:t>
                </a:r>
              </a:p>
              <a:p>
                <a:r>
                  <a:rPr lang="en-US">
                    <a:solidFill>
                      <a:schemeClr val="bg1"/>
                    </a:solidFill>
                  </a:rPr>
                  <a:t>   </a:t>
                </a:r>
                <a14:m>
                  <m:oMath xmlns:m="http://schemas.openxmlformats.org/officeDocument/2006/math">
                    <m:r>
                      <a:rPr lang="en-US" b="0" i="1" smtClean="0">
                        <a:solidFill>
                          <a:schemeClr val="bg1"/>
                        </a:solidFill>
                        <a:latin typeface="Cambria Math" panose="02040503050406030204" pitchFamily="18" charset="0"/>
                      </a:rPr>
                      <m:t>4</m:t>
                    </m:r>
                    <m:r>
                      <a:rPr lang="en-US" b="0" i="1" smtClean="0">
                        <a:solidFill>
                          <a:schemeClr val="bg1"/>
                        </a:solidFill>
                        <a:latin typeface="Cambria Math" panose="02040503050406030204" pitchFamily="18" charset="0"/>
                      </a:rPr>
                      <m:t>𝑝</m:t>
                    </m:r>
                    <m:r>
                      <a:rPr lang="en-US" b="0" i="1" smtClean="0">
                        <a:solidFill>
                          <a:schemeClr val="bg1"/>
                        </a:solidFill>
                        <a:latin typeface="Cambria Math" panose="02040503050406030204" pitchFamily="18" charset="0"/>
                      </a:rPr>
                      <m:t>→</m:t>
                    </m:r>
                    <m:sPre>
                      <m:sPrePr>
                        <m:ctrlPr>
                          <a:rPr lang="en-US" b="0" i="1" smtClean="0">
                            <a:solidFill>
                              <a:schemeClr val="bg1"/>
                            </a:solidFill>
                            <a:latin typeface="Cambria Math" panose="02040503050406030204" pitchFamily="18" charset="0"/>
                          </a:rPr>
                        </m:ctrlPr>
                      </m:sPrePr>
                      <m:sub>
                        <m:r>
                          <a:rPr lang="en-US" b="0" i="1" smtClean="0">
                            <a:solidFill>
                              <a:schemeClr val="bg1"/>
                            </a:solidFill>
                            <a:latin typeface="Cambria Math" panose="02040503050406030204" pitchFamily="18" charset="0"/>
                          </a:rPr>
                          <m:t> </m:t>
                        </m:r>
                      </m:sub>
                      <m:sup>
                        <m:r>
                          <a:rPr lang="en-US" b="0" i="1" smtClean="0">
                            <a:solidFill>
                              <a:schemeClr val="bg1"/>
                            </a:solidFill>
                            <a:latin typeface="Cambria Math" panose="02040503050406030204" pitchFamily="18" charset="0"/>
                          </a:rPr>
                          <m:t>4</m:t>
                        </m:r>
                      </m:sup>
                      <m:e>
                        <m:r>
                          <m:rPr>
                            <m:sty m:val="p"/>
                          </m:rPr>
                          <a:rPr lang="en-US" b="0" i="0" smtClean="0">
                            <a:solidFill>
                              <a:schemeClr val="bg1"/>
                            </a:solidFill>
                            <a:latin typeface="Cambria Math" panose="02040503050406030204" pitchFamily="18" charset="0"/>
                          </a:rPr>
                          <m:t>He</m:t>
                        </m:r>
                      </m:e>
                    </m:sPre>
                    <m:r>
                      <a:rPr lang="en-US" b="0" i="1" smtClean="0">
                        <a:solidFill>
                          <a:schemeClr val="bg1"/>
                        </a:solidFill>
                        <a:latin typeface="Cambria Math" panose="02040503050406030204" pitchFamily="18" charset="0"/>
                      </a:rPr>
                      <m:t>+2</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𝑒</m:t>
                        </m:r>
                      </m:e>
                      <m:sup>
                        <m:r>
                          <a:rPr lang="en-US" b="0" i="1" smtClean="0">
                            <a:solidFill>
                              <a:schemeClr val="bg1"/>
                            </a:solidFill>
                            <a:latin typeface="Cambria Math" panose="02040503050406030204" pitchFamily="18" charset="0"/>
                          </a:rPr>
                          <m:t>+</m:t>
                        </m:r>
                      </m:sup>
                    </m:sSup>
                    <m:r>
                      <a:rPr lang="en-US" b="0" i="1" smtClean="0">
                        <a:solidFill>
                          <a:schemeClr val="bg1"/>
                        </a:solidFill>
                        <a:latin typeface="Cambria Math" panose="02040503050406030204" pitchFamily="18" charset="0"/>
                      </a:rPr>
                      <m:t>+2</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𝜈</m:t>
                        </m:r>
                      </m:e>
                      <m:sub>
                        <m:r>
                          <a:rPr lang="en-US" b="0" i="1" smtClean="0">
                            <a:solidFill>
                              <a:schemeClr val="bg1"/>
                            </a:solidFill>
                            <a:latin typeface="Cambria Math" panose="02040503050406030204" pitchFamily="18" charset="0"/>
                          </a:rPr>
                          <m:t>𝑒</m:t>
                        </m:r>
                      </m:sub>
                    </m:sSub>
                  </m:oMath>
                </a14:m>
                <a:endParaRPr lang="en-US" sz="2000">
                  <a:solidFill>
                    <a:schemeClr val="bg1"/>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91982" y="935637"/>
                <a:ext cx="3600000" cy="720000"/>
              </a:xfrm>
              <a:prstGeom prst="rect">
                <a:avLst/>
              </a:prstGeom>
              <a:blipFill>
                <a:blip r:embed="rId10"/>
                <a:stretch>
                  <a:fillRect l="-1864" t="-4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792502" y="1655877"/>
                <a:ext cx="3744000" cy="1008000"/>
              </a:xfrm>
              <a:prstGeom prst="rect">
                <a:avLst/>
              </a:prstGeom>
              <a:noFill/>
            </p:spPr>
            <p:txBody>
              <a:bodyPr wrap="none" rtlCol="0">
                <a:noAutofit/>
              </a:bodyPr>
              <a:lstStyle/>
              <a:p>
                <a:r>
                  <a:rPr lang="en-US" sz="2000">
                    <a:solidFill>
                      <a:schemeClr val="bg1"/>
                    </a:solidFill>
                  </a:rPr>
                  <a:t>Fission (Reactors, Earth)</a:t>
                </a:r>
              </a:p>
              <a:p>
                <a:endParaRPr lang="en-US" sz="200">
                  <a:solidFill>
                    <a:schemeClr val="bg1"/>
                  </a:solidFill>
                </a:endParaRPr>
              </a:p>
              <a:p>
                <a:r>
                  <a:rPr lang="en-US" b="0">
                    <a:solidFill>
                      <a:schemeClr val="bg1"/>
                    </a:solidFill>
                  </a:rPr>
                  <a:t>   </a:t>
                </a:r>
                <a14:m>
                  <m:oMath xmlns:m="http://schemas.openxmlformats.org/officeDocument/2006/math">
                    <m:r>
                      <a:rPr lang="en-US" b="0" i="1" smtClean="0">
                        <a:solidFill>
                          <a:schemeClr val="bg1"/>
                        </a:solidFill>
                        <a:latin typeface="Cambria Math" panose="02040503050406030204" pitchFamily="18" charset="0"/>
                      </a:rPr>
                      <m:t>𝑛</m:t>
                    </m:r>
                    <m:r>
                      <a:rPr lang="en-US" b="0" i="1" smtClean="0">
                        <a:solidFill>
                          <a:schemeClr val="bg1"/>
                        </a:solidFill>
                        <a:latin typeface="Cambria Math" panose="02040503050406030204" pitchFamily="18" charset="0"/>
                      </a:rPr>
                      <m:t>+</m:t>
                    </m:r>
                    <m:sPre>
                      <m:sPrePr>
                        <m:ctrlPr>
                          <a:rPr lang="en-US" i="1">
                            <a:solidFill>
                              <a:schemeClr val="bg1"/>
                            </a:solidFill>
                            <a:latin typeface="Cambria Math" panose="02040503050406030204" pitchFamily="18" charset="0"/>
                          </a:rPr>
                        </m:ctrlPr>
                      </m:sPrePr>
                      <m:sub>
                        <m:r>
                          <a:rPr lang="en-US" i="1">
                            <a:solidFill>
                              <a:schemeClr val="bg1"/>
                            </a:solidFill>
                            <a:latin typeface="Cambria Math" panose="02040503050406030204" pitchFamily="18" charset="0"/>
                          </a:rPr>
                          <m:t> </m:t>
                        </m:r>
                      </m:sub>
                      <m:sup>
                        <m:r>
                          <a:rPr lang="en-US" b="0" i="1" smtClean="0">
                            <a:solidFill>
                              <a:schemeClr val="bg1"/>
                            </a:solidFill>
                            <a:latin typeface="Cambria Math" panose="02040503050406030204" pitchFamily="18" charset="0"/>
                          </a:rPr>
                          <m:t>235</m:t>
                        </m:r>
                      </m:sup>
                      <m:e>
                        <m:r>
                          <m:rPr>
                            <m:sty m:val="p"/>
                          </m:rPr>
                          <a:rPr lang="en-US" b="0" i="0" smtClean="0">
                            <a:solidFill>
                              <a:schemeClr val="bg1"/>
                            </a:solidFill>
                            <a:latin typeface="Cambria Math" panose="02040503050406030204" pitchFamily="18" charset="0"/>
                          </a:rPr>
                          <m:t>U</m:t>
                        </m:r>
                      </m:e>
                    </m:sPre>
                    <m:r>
                      <a:rPr lang="en-US" b="0" i="1" smtClean="0">
                        <a:solidFill>
                          <a:schemeClr val="bg1"/>
                        </a:solidFill>
                        <a:latin typeface="Cambria Math" panose="02040503050406030204" pitchFamily="18" charset="0"/>
                      </a:rPr>
                      <m:t>→</m:t>
                    </m:r>
                    <m:sPre>
                      <m:sPrePr>
                        <m:ctrlPr>
                          <a:rPr lang="en-US" i="1">
                            <a:solidFill>
                              <a:schemeClr val="bg1"/>
                            </a:solidFill>
                            <a:latin typeface="Cambria Math" panose="02040503050406030204" pitchFamily="18" charset="0"/>
                          </a:rPr>
                        </m:ctrlPr>
                      </m:sPrePr>
                      <m:sub>
                        <m:r>
                          <a:rPr lang="en-US" i="1">
                            <a:solidFill>
                              <a:schemeClr val="bg1"/>
                            </a:solidFill>
                            <a:latin typeface="Cambria Math" panose="02040503050406030204" pitchFamily="18" charset="0"/>
                          </a:rPr>
                          <m:t> </m:t>
                        </m:r>
                      </m:sub>
                      <m:sup>
                        <m:r>
                          <a:rPr lang="en-US" b="0" i="1" smtClean="0">
                            <a:solidFill>
                              <a:schemeClr val="bg1"/>
                            </a:solidFill>
                            <a:latin typeface="Cambria Math" panose="02040503050406030204" pitchFamily="18" charset="0"/>
                          </a:rPr>
                          <m:t>90</m:t>
                        </m:r>
                      </m:sup>
                      <m:e>
                        <m:r>
                          <m:rPr>
                            <m:sty m:val="p"/>
                          </m:rPr>
                          <a:rPr lang="en-US" b="0" i="0" smtClean="0">
                            <a:solidFill>
                              <a:schemeClr val="bg1"/>
                            </a:solidFill>
                            <a:latin typeface="Cambria Math" panose="02040503050406030204" pitchFamily="18" charset="0"/>
                          </a:rPr>
                          <m:t>Kr</m:t>
                        </m:r>
                      </m:e>
                    </m:sPre>
                    <m:r>
                      <a:rPr lang="en-US" b="0" i="1" smtClean="0">
                        <a:solidFill>
                          <a:schemeClr val="bg1"/>
                        </a:solidFill>
                        <a:latin typeface="Cambria Math" panose="02040503050406030204" pitchFamily="18" charset="0"/>
                      </a:rPr>
                      <m:t>+</m:t>
                    </m:r>
                    <m:sPre>
                      <m:sPrePr>
                        <m:ctrlPr>
                          <a:rPr lang="en-US" i="1">
                            <a:solidFill>
                              <a:schemeClr val="bg1"/>
                            </a:solidFill>
                            <a:latin typeface="Cambria Math" panose="02040503050406030204" pitchFamily="18" charset="0"/>
                          </a:rPr>
                        </m:ctrlPr>
                      </m:sPrePr>
                      <m:sub>
                        <m:r>
                          <a:rPr lang="en-US" i="1">
                            <a:solidFill>
                              <a:schemeClr val="bg1"/>
                            </a:solidFill>
                            <a:latin typeface="Cambria Math" panose="02040503050406030204" pitchFamily="18" charset="0"/>
                          </a:rPr>
                          <m:t> </m:t>
                        </m:r>
                      </m:sub>
                      <m:sup>
                        <m:r>
                          <a:rPr lang="en-US" b="0" i="1" smtClean="0">
                            <a:solidFill>
                              <a:schemeClr val="bg1"/>
                            </a:solidFill>
                            <a:latin typeface="Cambria Math" panose="02040503050406030204" pitchFamily="18" charset="0"/>
                          </a:rPr>
                          <m:t>143</m:t>
                        </m:r>
                      </m:sup>
                      <m:e>
                        <m:r>
                          <m:rPr>
                            <m:sty m:val="p"/>
                          </m:rPr>
                          <a:rPr lang="en-US" b="0" i="0" smtClean="0">
                            <a:solidFill>
                              <a:schemeClr val="bg1"/>
                            </a:solidFill>
                            <a:latin typeface="Cambria Math" panose="02040503050406030204" pitchFamily="18" charset="0"/>
                          </a:rPr>
                          <m:t>Ba</m:t>
                        </m:r>
                      </m:e>
                    </m:sPre>
                    <m:r>
                      <a:rPr lang="en-US" b="0" i="1" smtClean="0">
                        <a:solidFill>
                          <a:schemeClr val="bg1"/>
                        </a:solidFill>
                        <a:latin typeface="Cambria Math" panose="02040503050406030204" pitchFamily="18" charset="0"/>
                      </a:rPr>
                      <m:t>+3</m:t>
                    </m:r>
                    <m:r>
                      <a:rPr lang="en-US" b="0" i="1" smtClean="0">
                        <a:solidFill>
                          <a:schemeClr val="bg1"/>
                        </a:solidFill>
                        <a:latin typeface="Cambria Math" panose="02040503050406030204" pitchFamily="18" charset="0"/>
                      </a:rPr>
                      <m:t>𝑛</m:t>
                    </m:r>
                  </m:oMath>
                </a14:m>
                <a:endParaRPr lang="en-US" b="0">
                  <a:solidFill>
                    <a:schemeClr val="bg1"/>
                  </a:solidFill>
                </a:endParaRPr>
              </a:p>
              <a:p>
                <a:r>
                  <a:rPr lang="en-US" sz="2000">
                    <a:solidFill>
                      <a:schemeClr val="bg1"/>
                    </a:solidFill>
                  </a:rPr>
                  <a:t>   </a:t>
                </a:r>
                <a:r>
                  <a:rPr lang="el-GR" sz="2000">
                    <a:solidFill>
                      <a:schemeClr val="bg1"/>
                    </a:solidFill>
                  </a:rPr>
                  <a:t>β</a:t>
                </a:r>
                <a:r>
                  <a:rPr lang="en-US" sz="2000">
                    <a:solidFill>
                      <a:schemeClr val="bg1"/>
                    </a:solidFill>
                  </a:rPr>
                  <a:t> decay of neutron-rich isotopes</a:t>
                </a:r>
              </a:p>
            </p:txBody>
          </p:sp>
        </mc:Choice>
        <mc:Fallback xmlns="">
          <p:sp>
            <p:nvSpPr>
              <p:cNvPr id="40" name="TextBox 39"/>
              <p:cNvSpPr txBox="1">
                <a:spLocks noRot="1" noChangeAspect="1" noMove="1" noResize="1" noEditPoints="1" noAdjustHandles="1" noChangeArrowheads="1" noChangeShapeType="1" noTextEdit="1"/>
              </p:cNvSpPr>
              <p:nvPr/>
            </p:nvSpPr>
            <p:spPr>
              <a:xfrm>
                <a:off x="792502" y="1655877"/>
                <a:ext cx="3744000" cy="1008000"/>
              </a:xfrm>
              <a:prstGeom prst="rect">
                <a:avLst/>
              </a:prstGeom>
              <a:blipFill>
                <a:blip r:embed="rId11"/>
                <a:stretch>
                  <a:fillRect l="-1629" t="-3636" r="-489" b="-1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608512" y="1151666"/>
                <a:ext cx="1800000" cy="288000"/>
              </a:xfrm>
              <a:prstGeom prst="rect">
                <a:avLst/>
              </a:prstGeom>
              <a:noFill/>
            </p:spPr>
            <p:txBody>
              <a:bodyPr wrap="none" lIns="0" tIns="0" rIns="0" bIns="0" rtlCol="0">
                <a:noAutofit/>
              </a:bodyPr>
              <a:lstStyle/>
              <a:p>
                <a:pPr/>
                <a14:m>
                  <m:oMathPara xmlns:m="http://schemas.openxmlformats.org/officeDocument/2006/math">
                    <m:oMathParaPr>
                      <m:jc m:val="left"/>
                    </m:oMathParaPr>
                    <m:oMath xmlns:m="http://schemas.openxmlformats.org/officeDocument/2006/math">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𝒆</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𝒑</m:t>
                      </m:r>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𝒏</m:t>
                      </m:r>
                      <m:r>
                        <a:rPr lang="en-US" b="1" i="1" smtClean="0">
                          <a:solidFill>
                            <a:srgbClr val="66FF66"/>
                          </a:solidFill>
                          <a:latin typeface="Cambria Math" panose="02040503050406030204" pitchFamily="18" charset="0"/>
                        </a:rPr>
                        <m:t>+</m:t>
                      </m:r>
                      <m:sSub>
                        <m:sSubPr>
                          <m:ctrlPr>
                            <a:rPr lang="en-US" b="1" i="1" smtClean="0">
                              <a:solidFill>
                                <a:srgbClr val="66FF66"/>
                              </a:solidFill>
                              <a:latin typeface="Cambria Math" panose="02040503050406030204" pitchFamily="18" charset="0"/>
                            </a:rPr>
                          </m:ctrlPr>
                        </m:sSubPr>
                        <m:e>
                          <m:r>
                            <a:rPr lang="en-US" b="1" i="1" smtClean="0">
                              <a:solidFill>
                                <a:srgbClr val="66FF66"/>
                              </a:solidFill>
                              <a:latin typeface="Cambria Math" panose="02040503050406030204" pitchFamily="18" charset="0"/>
                            </a:rPr>
                            <m:t>𝝂</m:t>
                          </m:r>
                        </m:e>
                        <m:sub>
                          <m:r>
                            <a:rPr lang="en-US" b="1" i="1" smtClean="0">
                              <a:solidFill>
                                <a:srgbClr val="66FF66"/>
                              </a:solidFill>
                              <a:latin typeface="Cambria Math" panose="02040503050406030204" pitchFamily="18" charset="0"/>
                            </a:rPr>
                            <m:t>𝒆</m:t>
                          </m:r>
                        </m:sub>
                      </m:sSub>
                    </m:oMath>
                  </m:oMathPara>
                </a14:m>
                <a:endParaRPr lang="en-US" b="1">
                  <a:solidFill>
                    <a:srgbClr val="66FF66"/>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4608512" y="1151666"/>
                <a:ext cx="1800000" cy="288000"/>
              </a:xfrm>
              <a:prstGeom prst="rect">
                <a:avLst/>
              </a:prstGeom>
              <a:blipFill>
                <a:blip r:embed="rId12"/>
                <a:stretch>
                  <a:fillRect l="-3390" b="-2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4618067" y="2022413"/>
                <a:ext cx="1800000" cy="288000"/>
              </a:xfrm>
              <a:prstGeom prst="rect">
                <a:avLst/>
              </a:prstGeom>
              <a:noFill/>
            </p:spPr>
            <p:txBody>
              <a:bodyPr wrap="none" lIns="0" tIns="0" rIns="0" bIns="0" rtlCol="0">
                <a:noAutofit/>
              </a:bodyPr>
              <a:lstStyle/>
              <a:p>
                <a:pPr/>
                <a14:m>
                  <m:oMathPara xmlns:m="http://schemas.openxmlformats.org/officeDocument/2006/math">
                    <m:oMathParaPr>
                      <m:jc m:val="left"/>
                    </m:oMathParaPr>
                    <m:oMath xmlns:m="http://schemas.openxmlformats.org/officeDocument/2006/math">
                      <m:r>
                        <a:rPr lang="en-US" b="1" i="1" smtClean="0">
                          <a:solidFill>
                            <a:srgbClr val="66FF66"/>
                          </a:solidFill>
                          <a:latin typeface="Cambria Math" panose="02040503050406030204" pitchFamily="18" charset="0"/>
                        </a:rPr>
                        <m:t>𝒏</m:t>
                      </m:r>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𝒑</m:t>
                      </m:r>
                      <m:r>
                        <a:rPr lang="en-US" b="1" i="1" smtClean="0">
                          <a:solidFill>
                            <a:srgbClr val="66FF66"/>
                          </a:solidFill>
                          <a:latin typeface="Cambria Math" panose="02040503050406030204" pitchFamily="18" charset="0"/>
                        </a:rPr>
                        <m:t>+</m:t>
                      </m:r>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𝒆</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sSub>
                        <m:sSubPr>
                          <m:ctrlPr>
                            <a:rPr lang="en-US" b="1" i="1" smtClean="0">
                              <a:solidFill>
                                <a:srgbClr val="66FF66"/>
                              </a:solidFill>
                              <a:latin typeface="Cambria Math" panose="02040503050406030204" pitchFamily="18" charset="0"/>
                            </a:rPr>
                          </m:ctrlPr>
                        </m:sSubPr>
                        <m:e>
                          <m:bar>
                            <m:barPr>
                              <m:pos m:val="top"/>
                              <m:ctrlPr>
                                <a:rPr lang="en-US" b="1" i="1" smtClean="0">
                                  <a:solidFill>
                                    <a:srgbClr val="66FF66"/>
                                  </a:solidFill>
                                  <a:latin typeface="Cambria Math" panose="02040503050406030204" pitchFamily="18" charset="0"/>
                                </a:rPr>
                              </m:ctrlPr>
                            </m:barPr>
                            <m:e>
                              <m:r>
                                <a:rPr lang="en-US" b="1" i="1" smtClean="0">
                                  <a:solidFill>
                                    <a:srgbClr val="66FF66"/>
                                  </a:solidFill>
                                  <a:latin typeface="Cambria Math" panose="02040503050406030204" pitchFamily="18" charset="0"/>
                                </a:rPr>
                                <m:t>𝝂</m:t>
                              </m:r>
                            </m:e>
                          </m:bar>
                        </m:e>
                        <m:sub>
                          <m:r>
                            <a:rPr lang="en-US" b="1" i="1" smtClean="0">
                              <a:solidFill>
                                <a:srgbClr val="66FF66"/>
                              </a:solidFill>
                              <a:latin typeface="Cambria Math" panose="02040503050406030204" pitchFamily="18" charset="0"/>
                            </a:rPr>
                            <m:t>𝒆</m:t>
                          </m:r>
                        </m:sub>
                      </m:sSub>
                    </m:oMath>
                  </m:oMathPara>
                </a14:m>
                <a:endParaRPr lang="en-US" b="1">
                  <a:solidFill>
                    <a:srgbClr val="66FF66"/>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4618067" y="2022413"/>
                <a:ext cx="1800000" cy="288000"/>
              </a:xfrm>
              <a:prstGeom prst="rect">
                <a:avLst/>
              </a:prstGeom>
              <a:blipFill>
                <a:blip r:embed="rId13"/>
                <a:stretch>
                  <a:fillRect l="-3390" b="-2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769152" y="1076899"/>
                <a:ext cx="2448000" cy="1368000"/>
              </a:xfrm>
              <a:prstGeom prst="rect">
                <a:avLst/>
              </a:prstGeom>
              <a:noFill/>
            </p:spPr>
            <p:txBody>
              <a:bodyPr wrap="none" rtlCol="0">
                <a:noAutofit/>
              </a:bodyPr>
              <a:lstStyle/>
              <a:p>
                <a:r>
                  <a:rPr lang="en-US" sz="2000">
                    <a:solidFill>
                      <a:srgbClr val="FF00FF"/>
                    </a:solidFill>
                  </a:rPr>
                  <a:t>Few percent of energy</a:t>
                </a:r>
              </a:p>
              <a:p>
                <a:r>
                  <a:rPr lang="en-US" sz="2000">
                    <a:solidFill>
                      <a:srgbClr val="FF00FF"/>
                    </a:solidFill>
                  </a:rPr>
                  <a:t>   </a:t>
                </a:r>
                <a14:m>
                  <m:oMath xmlns:m="http://schemas.openxmlformats.org/officeDocument/2006/math">
                    <m:sSub>
                      <m:sSubPr>
                        <m:ctrlPr>
                          <a:rPr lang="en-US" sz="2000" i="1">
                            <a:solidFill>
                              <a:srgbClr val="FF00FF"/>
                            </a:solidFill>
                            <a:latin typeface="Cambria Math" panose="02040503050406030204" pitchFamily="18" charset="0"/>
                          </a:rPr>
                        </m:ctrlPr>
                      </m:sSubPr>
                      <m:e>
                        <m:r>
                          <a:rPr lang="en-US" sz="2000" i="1">
                            <a:solidFill>
                              <a:srgbClr val="FF00FF"/>
                            </a:solidFill>
                            <a:latin typeface="Cambria Math" panose="02040503050406030204" pitchFamily="18" charset="0"/>
                          </a:rPr>
                          <m:t>𝜈</m:t>
                        </m:r>
                      </m:e>
                      <m:sub>
                        <m:r>
                          <a:rPr lang="en-US" sz="2000" i="1">
                            <a:solidFill>
                              <a:srgbClr val="FF00FF"/>
                            </a:solidFill>
                            <a:latin typeface="Cambria Math" panose="02040503050406030204" pitchFamily="18" charset="0"/>
                          </a:rPr>
                          <m:t>𝑒</m:t>
                        </m:r>
                      </m:sub>
                    </m:sSub>
                  </m:oMath>
                </a14:m>
                <a:r>
                  <a:rPr lang="en-US" sz="2000">
                    <a:solidFill>
                      <a:srgbClr val="FF00FF"/>
                    </a:solidFill>
                  </a:rPr>
                  <a:t> (Sun)</a:t>
                </a:r>
              </a:p>
              <a:p>
                <a:r>
                  <a:rPr lang="en-US" sz="2000">
                    <a:solidFill>
                      <a:srgbClr val="FF00FF"/>
                    </a:solidFill>
                  </a:rPr>
                  <a:t>   </a:t>
                </a:r>
                <a14:m>
                  <m:oMath xmlns:m="http://schemas.openxmlformats.org/officeDocument/2006/math">
                    <m:sSub>
                      <m:sSubPr>
                        <m:ctrlPr>
                          <a:rPr lang="en-US" sz="2000" i="1">
                            <a:solidFill>
                              <a:srgbClr val="FF00FF"/>
                            </a:solidFill>
                            <a:latin typeface="Cambria Math" panose="02040503050406030204" pitchFamily="18" charset="0"/>
                          </a:rPr>
                        </m:ctrlPr>
                      </m:sSubPr>
                      <m:e>
                        <m:bar>
                          <m:barPr>
                            <m:pos m:val="top"/>
                            <m:ctrlPr>
                              <a:rPr lang="en-US" sz="2000" i="1">
                                <a:solidFill>
                                  <a:srgbClr val="FF00FF"/>
                                </a:solidFill>
                                <a:latin typeface="Cambria Math" panose="02040503050406030204" pitchFamily="18" charset="0"/>
                              </a:rPr>
                            </m:ctrlPr>
                          </m:barPr>
                          <m:e>
                            <m:r>
                              <a:rPr lang="en-US" sz="2000" i="1">
                                <a:solidFill>
                                  <a:srgbClr val="FF00FF"/>
                                </a:solidFill>
                                <a:latin typeface="Cambria Math" panose="02040503050406030204" pitchFamily="18" charset="0"/>
                              </a:rPr>
                              <m:t>𝜈</m:t>
                            </m:r>
                          </m:e>
                        </m:bar>
                      </m:e>
                      <m:sub>
                        <m:r>
                          <a:rPr lang="en-US" sz="2000" i="1">
                            <a:solidFill>
                              <a:srgbClr val="FF00FF"/>
                            </a:solidFill>
                            <a:latin typeface="Cambria Math" panose="02040503050406030204" pitchFamily="18" charset="0"/>
                          </a:rPr>
                          <m:t>𝑒</m:t>
                        </m:r>
                      </m:sub>
                    </m:sSub>
                  </m:oMath>
                </a14:m>
                <a:r>
                  <a:rPr lang="en-US" sz="2000">
                    <a:solidFill>
                      <a:srgbClr val="FF00FF"/>
                    </a:solidFill>
                  </a:rPr>
                  <a:t> (Reactors, Earth)</a:t>
                </a:r>
              </a:p>
              <a:p>
                <a:r>
                  <a:rPr lang="en-US" sz="2000">
                    <a:solidFill>
                      <a:srgbClr val="FF00FF"/>
                    </a:solidFill>
                  </a:rPr>
                  <a:t>MeV range</a:t>
                </a:r>
              </a:p>
            </p:txBody>
          </p:sp>
        </mc:Choice>
        <mc:Fallback xmlns="">
          <p:sp>
            <p:nvSpPr>
              <p:cNvPr id="43" name="TextBox 42"/>
              <p:cNvSpPr txBox="1">
                <a:spLocks noRot="1" noChangeAspect="1" noMove="1" noResize="1" noEditPoints="1" noAdjustHandles="1" noChangeArrowheads="1" noChangeShapeType="1" noTextEdit="1"/>
              </p:cNvSpPr>
              <p:nvPr/>
            </p:nvSpPr>
            <p:spPr>
              <a:xfrm>
                <a:off x="6769152" y="1076899"/>
                <a:ext cx="2448000" cy="1368000"/>
              </a:xfrm>
              <a:prstGeom prst="rect">
                <a:avLst/>
              </a:prstGeom>
              <a:blipFill>
                <a:blip r:embed="rId14"/>
                <a:stretch>
                  <a:fillRect l="-2488" t="-2679" r="-4478" b="-4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600372" y="3299675"/>
                <a:ext cx="3024000" cy="432000"/>
              </a:xfrm>
              <a:prstGeom prst="rect">
                <a:avLst/>
              </a:prstGeom>
              <a:noFill/>
            </p:spPr>
            <p:txBody>
              <a:bodyPr wrap="none" rtlCol="0">
                <a:noAutofit/>
              </a:bodyPr>
              <a:lstStyle/>
              <a:p>
                <a:pPr/>
                <a14:m>
                  <m:oMathPara xmlns:m="http://schemas.openxmlformats.org/officeDocument/2006/math">
                    <m:oMathParaPr>
                      <m:jc m:val="left"/>
                    </m:oMathParaPr>
                    <m:oMath xmlns:m="http://schemas.openxmlformats.org/officeDocument/2006/math">
                      <m:r>
                        <a:rPr lang="en-US" b="1" i="1" smtClean="0">
                          <a:solidFill>
                            <a:srgbClr val="66FF66"/>
                          </a:solidFill>
                          <a:latin typeface="Cambria Math" panose="02040503050406030204" pitchFamily="18" charset="0"/>
                        </a:rPr>
                        <m:t>𝑵</m:t>
                      </m:r>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𝑵</m:t>
                      </m:r>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𝑵</m:t>
                      </m:r>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𝑵</m:t>
                      </m:r>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𝝂</m:t>
                      </m:r>
                      <m:r>
                        <a:rPr lang="en-US" b="1" i="1" smtClean="0">
                          <a:solidFill>
                            <a:srgbClr val="66FF66"/>
                          </a:solidFill>
                          <a:latin typeface="Cambria Math" panose="02040503050406030204" pitchFamily="18" charset="0"/>
                        </a:rPr>
                        <m:t>+</m:t>
                      </m:r>
                      <m:bar>
                        <m:barPr>
                          <m:pos m:val="top"/>
                          <m:ctrlPr>
                            <a:rPr lang="en-US" b="1" i="1" smtClean="0">
                              <a:solidFill>
                                <a:srgbClr val="66FF66"/>
                              </a:solidFill>
                              <a:latin typeface="Cambria Math" panose="02040503050406030204" pitchFamily="18" charset="0"/>
                            </a:rPr>
                          </m:ctrlPr>
                        </m:barPr>
                        <m:e>
                          <m:r>
                            <a:rPr lang="en-US" b="1" i="1" smtClean="0">
                              <a:solidFill>
                                <a:srgbClr val="66FF66"/>
                              </a:solidFill>
                              <a:latin typeface="Cambria Math" panose="02040503050406030204" pitchFamily="18" charset="0"/>
                            </a:rPr>
                            <m:t>𝝂</m:t>
                          </m:r>
                        </m:e>
                      </m:bar>
                    </m:oMath>
                  </m:oMathPara>
                </a14:m>
                <a:endParaRPr lang="en-US" b="1">
                  <a:solidFill>
                    <a:srgbClr val="66FF66"/>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00372" y="3299675"/>
                <a:ext cx="3024000" cy="432000"/>
              </a:xfrm>
              <a:prstGeom prst="rect">
                <a:avLst/>
              </a:prstGeom>
              <a:blipFill>
                <a:blip r:embed="rId15"/>
                <a:stretch>
                  <a:fillRect/>
                </a:stretch>
              </a:blipFill>
            </p:spPr>
            <p:txBody>
              <a:bodyPr/>
              <a:lstStyle/>
              <a:p>
                <a:r>
                  <a:rPr lang="en-US">
                    <a:noFill/>
                  </a:rPr>
                  <a:t> </a:t>
                </a:r>
              </a:p>
            </p:txBody>
          </p:sp>
        </mc:Fallback>
      </mc:AlternateContent>
      <p:sp>
        <p:nvSpPr>
          <p:cNvPr id="49" name="TextBox 48"/>
          <p:cNvSpPr txBox="1"/>
          <p:nvPr/>
        </p:nvSpPr>
        <p:spPr>
          <a:xfrm>
            <a:off x="6768802" y="3272994"/>
            <a:ext cx="2448000" cy="1008000"/>
          </a:xfrm>
          <a:prstGeom prst="rect">
            <a:avLst/>
          </a:prstGeom>
          <a:noFill/>
        </p:spPr>
        <p:txBody>
          <a:bodyPr wrap="none" rtlCol="0">
            <a:noAutofit/>
          </a:bodyPr>
          <a:lstStyle/>
          <a:p>
            <a:r>
              <a:rPr lang="en-US" sz="2000">
                <a:solidFill>
                  <a:srgbClr val="FF00FF"/>
                </a:solidFill>
              </a:rPr>
              <a:t>Neutrinos (all flavors)</a:t>
            </a:r>
          </a:p>
          <a:p>
            <a:r>
              <a:rPr lang="en-US" sz="2000">
                <a:solidFill>
                  <a:srgbClr val="FF00FF"/>
                </a:solidFill>
              </a:rPr>
              <a:t>dominant energy loss</a:t>
            </a:r>
          </a:p>
          <a:p>
            <a:r>
              <a:rPr lang="en-US" sz="2000">
                <a:solidFill>
                  <a:srgbClr val="FF00FF"/>
                </a:solidFill>
              </a:rPr>
              <a:t>sub-MeV </a:t>
            </a:r>
            <a:r>
              <a:rPr lang="en-DE" sz="2000">
                <a:solidFill>
                  <a:srgbClr val="FF00FF"/>
                </a:solidFill>
              </a:rPr>
              <a:t>–</a:t>
            </a:r>
            <a:r>
              <a:rPr lang="en-US" sz="2000">
                <a:solidFill>
                  <a:srgbClr val="FF00FF"/>
                </a:solidFill>
              </a:rPr>
              <a:t> tens MeV</a:t>
            </a:r>
          </a:p>
        </p:txBody>
      </p:sp>
      <mc:AlternateContent xmlns:mc="http://schemas.openxmlformats.org/markup-compatibility/2006" xmlns:a14="http://schemas.microsoft.com/office/drawing/2010/main">
        <mc:Choice Requires="a14">
          <p:sp>
            <p:nvSpPr>
              <p:cNvPr id="50" name="TextBox 49"/>
              <p:cNvSpPr txBox="1"/>
              <p:nvPr/>
            </p:nvSpPr>
            <p:spPr>
              <a:xfrm>
                <a:off x="791982" y="5040207"/>
                <a:ext cx="2432403" cy="400110"/>
              </a:xfrm>
              <a:prstGeom prst="rect">
                <a:avLst/>
              </a:prstGeom>
              <a:noFill/>
            </p:spPr>
            <p:txBody>
              <a:bodyPr wrap="none" rtlCol="0">
                <a:noAutofit/>
              </a:bodyPr>
              <a:lstStyle/>
              <a:p>
                <a14:m>
                  <m:oMath xmlns:m="http://schemas.openxmlformats.org/officeDocument/2006/math">
                    <m:r>
                      <a:rPr lang="en-US" b="1" i="1" smtClean="0">
                        <a:solidFill>
                          <a:srgbClr val="66FF66"/>
                        </a:solidFill>
                        <a:latin typeface="Cambria Math" panose="02040503050406030204" pitchFamily="18" charset="0"/>
                      </a:rPr>
                      <m:t>𝒑</m:t>
                    </m:r>
                    <m:r>
                      <a:rPr lang="en-US" b="1" i="0" smtClean="0">
                        <a:solidFill>
                          <a:srgbClr val="66FF66"/>
                        </a:solidFill>
                        <a:latin typeface="Cambria Math" panose="02040503050406030204" pitchFamily="18" charset="0"/>
                      </a:rPr>
                      <m:t>+</m:t>
                    </m:r>
                    <m:r>
                      <a:rPr lang="en-US" b="1" i="0" smtClean="0">
                        <a:solidFill>
                          <a:srgbClr val="66FF66"/>
                        </a:solidFill>
                        <a:latin typeface="Cambria Math" panose="02040503050406030204" pitchFamily="18" charset="0"/>
                      </a:rPr>
                      <m:t>𝐭𝐚𝐫𝐠𝐞𝐭</m:t>
                    </m:r>
                    <m:r>
                      <a:rPr lang="en-US" b="1" i="0" smtClean="0">
                        <a:solidFill>
                          <a:srgbClr val="66FF66"/>
                        </a:solidFill>
                        <a:latin typeface="Cambria Math" panose="02040503050406030204" pitchFamily="18" charset="0"/>
                      </a:rPr>
                      <m:t>→</m:t>
                    </m:r>
                    <m:r>
                      <a:rPr lang="en-US" b="1" i="0" smtClean="0">
                        <a:solidFill>
                          <a:srgbClr val="66FF66"/>
                        </a:solidFill>
                        <a:latin typeface="Cambria Math" panose="02040503050406030204" pitchFamily="18" charset="0"/>
                      </a:rPr>
                      <m:t>𝐗</m:t>
                    </m:r>
                    <m:r>
                      <a:rPr lang="en-US" b="1" i="0" smtClean="0">
                        <a:solidFill>
                          <a:srgbClr val="66FF66"/>
                        </a:solidFill>
                        <a:latin typeface="Cambria Math" panose="02040503050406030204" pitchFamily="18" charset="0"/>
                      </a:rPr>
                      <m:t>+</m:t>
                    </m:r>
                    <m:r>
                      <a:rPr lang="en-US" b="1" i="0" smtClean="0">
                        <a:solidFill>
                          <a:srgbClr val="66FF66"/>
                        </a:solidFill>
                        <a:latin typeface="Cambria Math" panose="02040503050406030204" pitchFamily="18" charset="0"/>
                      </a:rPr>
                      <m:t>𝐩𝐢𝐨𝐧𝐬</m:t>
                    </m:r>
                    <m:r>
                      <a:rPr lang="en-US" b="1" i="0" smtClean="0">
                        <a:solidFill>
                          <a:srgbClr val="66FF66"/>
                        </a:solidFill>
                        <a:latin typeface="Cambria Math" panose="02040503050406030204" pitchFamily="18" charset="0"/>
                      </a:rPr>
                      <m:t> (</m:t>
                    </m:r>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𝝅</m:t>
                        </m:r>
                      </m:e>
                      <m:sup>
                        <m:r>
                          <a:rPr lang="en-US" b="1" i="1" smtClean="0">
                            <a:solidFill>
                              <a:srgbClr val="66FF66"/>
                            </a:solidFill>
                            <a:latin typeface="Cambria Math" panose="02040503050406030204" pitchFamily="18" charset="0"/>
                          </a:rPr>
                          <m:t>𝟎</m:t>
                        </m:r>
                      </m:sup>
                    </m:sSup>
                    <m:r>
                      <a:rPr lang="en-US" b="1" i="1" smtClean="0">
                        <a:solidFill>
                          <a:srgbClr val="66FF66"/>
                        </a:solidFill>
                        <a:latin typeface="Cambria Math" panose="02040503050406030204" pitchFamily="18" charset="0"/>
                      </a:rPr>
                      <m:t>,</m:t>
                    </m:r>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𝝅</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r>
                      <a:rPr lang="en-US" b="1" i="0" smtClean="0">
                        <a:solidFill>
                          <a:srgbClr val="66FF66"/>
                        </a:solidFill>
                        <a:latin typeface="Cambria Math" panose="02040503050406030204" pitchFamily="18" charset="0"/>
                      </a:rPr>
                      <m:t> </m:t>
                    </m:r>
                  </m:oMath>
                </a14:m>
                <a:r>
                  <a:rPr lang="en-US" b="1">
                    <a:solidFill>
                      <a:srgbClr val="66FF66"/>
                    </a:solidFill>
                  </a:rPr>
                  <a:t> </a:t>
                </a:r>
              </a:p>
            </p:txBody>
          </p:sp>
        </mc:Choice>
        <mc:Fallback xmlns="">
          <p:sp>
            <p:nvSpPr>
              <p:cNvPr id="50" name="TextBox 49"/>
              <p:cNvSpPr txBox="1">
                <a:spLocks noRot="1" noChangeAspect="1" noMove="1" noResize="1" noEditPoints="1" noAdjustHandles="1" noChangeArrowheads="1" noChangeShapeType="1" noTextEdit="1"/>
              </p:cNvSpPr>
              <p:nvPr/>
            </p:nvSpPr>
            <p:spPr>
              <a:xfrm>
                <a:off x="791982" y="5040207"/>
                <a:ext cx="2432403" cy="400110"/>
              </a:xfrm>
              <a:prstGeom prst="rect">
                <a:avLst/>
              </a:prstGeom>
              <a:blipFill>
                <a:blip r:embed="rId16"/>
                <a:stretch>
                  <a:fillRect r="-43860"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1008312" y="5432207"/>
                <a:ext cx="2160000" cy="432000"/>
              </a:xfrm>
              <a:prstGeom prst="rect">
                <a:avLst/>
              </a:prstGeom>
              <a:noFill/>
            </p:spPr>
            <p:txBody>
              <a:bodyPr wrap="none" rtlCol="0">
                <a:noAutofit/>
              </a:bodyPr>
              <a:lstStyle/>
              <a:p>
                <a:pPr/>
                <a14:m>
                  <m:oMathPara xmlns:m="http://schemas.openxmlformats.org/officeDocument/2006/math">
                    <m:oMathParaPr>
                      <m:jc m:val="left"/>
                    </m:oMathParaPr>
                    <m:oMath xmlns:m="http://schemas.openxmlformats.org/officeDocument/2006/math">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𝝅</m:t>
                          </m:r>
                        </m:e>
                        <m:sup>
                          <m:r>
                            <a:rPr lang="en-US" b="1" i="1" smtClean="0">
                              <a:solidFill>
                                <a:srgbClr val="66FF66"/>
                              </a:solidFill>
                              <a:latin typeface="Cambria Math" panose="02040503050406030204" pitchFamily="18" charset="0"/>
                            </a:rPr>
                            <m:t>𝟎</m:t>
                          </m:r>
                        </m:sup>
                      </m:sSup>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𝟐</m:t>
                      </m:r>
                      <m:r>
                        <a:rPr lang="en-US" b="1" i="1" smtClean="0">
                          <a:solidFill>
                            <a:srgbClr val="66FF66"/>
                          </a:solidFill>
                          <a:latin typeface="Cambria Math" panose="02040503050406030204" pitchFamily="18" charset="0"/>
                        </a:rPr>
                        <m:t>𝜸</m:t>
                      </m:r>
                    </m:oMath>
                  </m:oMathPara>
                </a14:m>
                <a:endParaRPr lang="en-US" b="1">
                  <a:solidFill>
                    <a:srgbClr val="66FF66"/>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1008312" y="5432207"/>
                <a:ext cx="2160000" cy="43200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1008312" y="5792257"/>
                <a:ext cx="3744220" cy="432000"/>
              </a:xfrm>
              <a:prstGeom prst="rect">
                <a:avLst/>
              </a:prstGeom>
              <a:noFill/>
            </p:spPr>
            <p:txBody>
              <a:bodyPr wrap="none" rtlCol="0">
                <a:noAutofit/>
              </a:bodyPr>
              <a:lstStyle/>
              <a:p>
                <a:pPr/>
                <a14:m>
                  <m:oMathPara xmlns:m="http://schemas.openxmlformats.org/officeDocument/2006/math">
                    <m:oMathParaPr>
                      <m:jc m:val="left"/>
                    </m:oMathParaPr>
                    <m:oMath xmlns:m="http://schemas.openxmlformats.org/officeDocument/2006/math">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𝝅</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𝝁</m:t>
                          </m:r>
                        </m:e>
                        <m:sup>
                          <m:r>
                            <a:rPr lang="en-US" b="1" i="1" smtClean="0">
                              <a:solidFill>
                                <a:srgbClr val="66FF66"/>
                              </a:solidFill>
                              <a:latin typeface="Cambria Math" panose="02040503050406030204" pitchFamily="18" charset="0"/>
                            </a:rPr>
                            <m:t>−</m:t>
                          </m:r>
                        </m:sup>
                      </m:sSup>
                      <m:r>
                        <a:rPr lang="en-US" b="1" i="0" smtClean="0">
                          <a:solidFill>
                            <a:srgbClr val="66FF66"/>
                          </a:solidFill>
                          <a:latin typeface="Cambria Math" panose="02040503050406030204" pitchFamily="18" charset="0"/>
                        </a:rPr>
                        <m:t>+</m:t>
                      </m:r>
                      <m:sSub>
                        <m:sSubPr>
                          <m:ctrlPr>
                            <a:rPr lang="en-US" b="1" i="1" smtClean="0">
                              <a:solidFill>
                                <a:srgbClr val="66FF66"/>
                              </a:solidFill>
                              <a:latin typeface="Cambria Math" panose="02040503050406030204" pitchFamily="18" charset="0"/>
                            </a:rPr>
                          </m:ctrlPr>
                        </m:sSubPr>
                        <m:e>
                          <m:bar>
                            <m:barPr>
                              <m:pos m:val="top"/>
                              <m:ctrlPr>
                                <a:rPr lang="en-US" b="1" i="1" smtClean="0">
                                  <a:solidFill>
                                    <a:srgbClr val="66FF66"/>
                                  </a:solidFill>
                                  <a:latin typeface="Cambria Math" panose="02040503050406030204" pitchFamily="18" charset="0"/>
                                </a:rPr>
                              </m:ctrlPr>
                            </m:barPr>
                            <m:e>
                              <m:r>
                                <a:rPr lang="en-US" b="1" i="1" smtClean="0">
                                  <a:solidFill>
                                    <a:srgbClr val="66FF66"/>
                                  </a:solidFill>
                                  <a:latin typeface="Cambria Math" panose="02040503050406030204" pitchFamily="18" charset="0"/>
                                </a:rPr>
                                <m:t>𝝂</m:t>
                              </m:r>
                            </m:e>
                          </m:bar>
                        </m:e>
                        <m:sub>
                          <m:r>
                            <a:rPr lang="en-US" b="1" i="1" smtClean="0">
                              <a:solidFill>
                                <a:srgbClr val="66FF66"/>
                              </a:solidFill>
                              <a:latin typeface="Cambria Math" panose="02040503050406030204" pitchFamily="18" charset="0"/>
                            </a:rPr>
                            <m:t>𝝁</m:t>
                          </m:r>
                        </m:sub>
                      </m:sSub>
                      <m:r>
                        <a:rPr lang="en-US" b="1" i="1">
                          <a:solidFill>
                            <a:srgbClr val="66FF66"/>
                          </a:solidFill>
                          <a:latin typeface="Cambria Math" panose="02040503050406030204" pitchFamily="18" charset="0"/>
                        </a:rPr>
                        <m:t>→</m:t>
                      </m:r>
                      <m:sSup>
                        <m:sSupPr>
                          <m:ctrlPr>
                            <a:rPr lang="en-US" b="1" i="1">
                              <a:solidFill>
                                <a:srgbClr val="66FF66"/>
                              </a:solidFill>
                              <a:latin typeface="Cambria Math" panose="02040503050406030204" pitchFamily="18" charset="0"/>
                            </a:rPr>
                          </m:ctrlPr>
                        </m:sSupPr>
                        <m:e>
                          <m:r>
                            <a:rPr lang="en-US" b="1" i="1">
                              <a:solidFill>
                                <a:srgbClr val="66FF66"/>
                              </a:solidFill>
                              <a:latin typeface="Cambria Math" panose="02040503050406030204" pitchFamily="18" charset="0"/>
                            </a:rPr>
                            <m:t>𝒆</m:t>
                          </m:r>
                        </m:e>
                        <m:sup>
                          <m:r>
                            <a:rPr lang="en-US" b="1" i="1">
                              <a:solidFill>
                                <a:srgbClr val="66FF66"/>
                              </a:solidFill>
                              <a:latin typeface="Cambria Math" panose="02040503050406030204" pitchFamily="18" charset="0"/>
                            </a:rPr>
                            <m:t>−</m:t>
                          </m:r>
                        </m:sup>
                      </m:sSup>
                      <m:r>
                        <a:rPr lang="en-US" b="1">
                          <a:solidFill>
                            <a:srgbClr val="66FF66"/>
                          </a:solidFill>
                          <a:latin typeface="Cambria Math" panose="02040503050406030204" pitchFamily="18" charset="0"/>
                        </a:rPr>
                        <m:t>+</m:t>
                      </m:r>
                      <m:sSub>
                        <m:sSubPr>
                          <m:ctrlPr>
                            <a:rPr lang="en-US" b="1" i="1">
                              <a:solidFill>
                                <a:srgbClr val="66FF66"/>
                              </a:solidFill>
                              <a:latin typeface="Cambria Math" panose="02040503050406030204" pitchFamily="18" charset="0"/>
                            </a:rPr>
                          </m:ctrlPr>
                        </m:sSubPr>
                        <m:e>
                          <m:bar>
                            <m:barPr>
                              <m:pos m:val="top"/>
                              <m:ctrlPr>
                                <a:rPr lang="en-US" b="1" i="1">
                                  <a:solidFill>
                                    <a:srgbClr val="66FF66"/>
                                  </a:solidFill>
                                  <a:latin typeface="Cambria Math" panose="02040503050406030204" pitchFamily="18" charset="0"/>
                                </a:rPr>
                              </m:ctrlPr>
                            </m:barPr>
                            <m:e>
                              <m:r>
                                <a:rPr lang="en-US" b="1" i="1">
                                  <a:solidFill>
                                    <a:srgbClr val="66FF66"/>
                                  </a:solidFill>
                                  <a:latin typeface="Cambria Math" panose="02040503050406030204" pitchFamily="18" charset="0"/>
                                </a:rPr>
                                <m:t>𝝂</m:t>
                              </m:r>
                            </m:e>
                          </m:bar>
                        </m:e>
                        <m:sub>
                          <m:r>
                            <a:rPr lang="en-US" b="1" i="1">
                              <a:solidFill>
                                <a:srgbClr val="66FF66"/>
                              </a:solidFill>
                              <a:latin typeface="Cambria Math" panose="02040503050406030204" pitchFamily="18" charset="0"/>
                            </a:rPr>
                            <m:t>𝒆</m:t>
                          </m:r>
                        </m:sub>
                      </m:sSub>
                      <m:r>
                        <a:rPr lang="en-US" b="1" i="1">
                          <a:solidFill>
                            <a:srgbClr val="66FF66"/>
                          </a:solidFill>
                          <a:latin typeface="Cambria Math" panose="02040503050406030204" pitchFamily="18" charset="0"/>
                        </a:rPr>
                        <m:t>+</m:t>
                      </m:r>
                      <m:sSub>
                        <m:sSubPr>
                          <m:ctrlPr>
                            <a:rPr lang="en-US" b="1" i="1">
                              <a:solidFill>
                                <a:srgbClr val="66FF66"/>
                              </a:solidFill>
                              <a:latin typeface="Cambria Math" panose="02040503050406030204" pitchFamily="18" charset="0"/>
                            </a:rPr>
                          </m:ctrlPr>
                        </m:sSubPr>
                        <m:e>
                          <m:r>
                            <a:rPr lang="en-US" b="1" i="1">
                              <a:solidFill>
                                <a:srgbClr val="66FF66"/>
                              </a:solidFill>
                              <a:latin typeface="Cambria Math" panose="02040503050406030204" pitchFamily="18" charset="0"/>
                            </a:rPr>
                            <m:t>𝝂</m:t>
                          </m:r>
                        </m:e>
                        <m:sub>
                          <m:r>
                            <a:rPr lang="en-US" b="1" i="1">
                              <a:solidFill>
                                <a:srgbClr val="66FF66"/>
                              </a:solidFill>
                              <a:latin typeface="Cambria Math" panose="02040503050406030204" pitchFamily="18" charset="0"/>
                            </a:rPr>
                            <m:t>𝝁</m:t>
                          </m:r>
                        </m:sub>
                      </m:sSub>
                      <m:r>
                        <a:rPr lang="en-US" b="1">
                          <a:solidFill>
                            <a:srgbClr val="66FF66"/>
                          </a:solidFill>
                          <a:latin typeface="Cambria Math" panose="02040503050406030204" pitchFamily="18" charset="0"/>
                        </a:rPr>
                        <m:t>+</m:t>
                      </m:r>
                      <m:sSub>
                        <m:sSubPr>
                          <m:ctrlPr>
                            <a:rPr lang="en-US" b="1" i="1">
                              <a:solidFill>
                                <a:srgbClr val="66FF66"/>
                              </a:solidFill>
                              <a:latin typeface="Cambria Math" panose="02040503050406030204" pitchFamily="18" charset="0"/>
                            </a:rPr>
                          </m:ctrlPr>
                        </m:sSubPr>
                        <m:e>
                          <m:bar>
                            <m:barPr>
                              <m:pos m:val="top"/>
                              <m:ctrlPr>
                                <a:rPr lang="en-US" b="1" i="1">
                                  <a:solidFill>
                                    <a:srgbClr val="66FF66"/>
                                  </a:solidFill>
                                  <a:latin typeface="Cambria Math" panose="02040503050406030204" pitchFamily="18" charset="0"/>
                                </a:rPr>
                              </m:ctrlPr>
                            </m:barPr>
                            <m:e>
                              <m:r>
                                <a:rPr lang="en-US" b="1" i="1">
                                  <a:solidFill>
                                    <a:srgbClr val="66FF66"/>
                                  </a:solidFill>
                                  <a:latin typeface="Cambria Math" panose="02040503050406030204" pitchFamily="18" charset="0"/>
                                </a:rPr>
                                <m:t>𝝂</m:t>
                              </m:r>
                            </m:e>
                          </m:bar>
                        </m:e>
                        <m:sub>
                          <m:r>
                            <a:rPr lang="en-US" b="1" i="1">
                              <a:solidFill>
                                <a:srgbClr val="66FF66"/>
                              </a:solidFill>
                              <a:latin typeface="Cambria Math" panose="02040503050406030204" pitchFamily="18" charset="0"/>
                            </a:rPr>
                            <m:t>𝝁</m:t>
                          </m:r>
                        </m:sub>
                      </m:sSub>
                    </m:oMath>
                  </m:oMathPara>
                </a14:m>
                <a:endParaRPr lang="en-US" b="1">
                  <a:solidFill>
                    <a:srgbClr val="66FF66"/>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008312" y="5792257"/>
                <a:ext cx="3744220" cy="43200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6769025" y="5040357"/>
                <a:ext cx="2448000" cy="1656080"/>
              </a:xfrm>
              <a:prstGeom prst="rect">
                <a:avLst/>
              </a:prstGeom>
              <a:noFill/>
            </p:spPr>
            <p:txBody>
              <a:bodyPr wrap="none" rtlCol="0">
                <a:noAutofit/>
              </a:bodyPr>
              <a:lstStyle/>
              <a:p>
                <a:r>
                  <a:rPr lang="en-US" sz="2000">
                    <a:solidFill>
                      <a:srgbClr val="FF00FF"/>
                    </a:solidFill>
                  </a:rPr>
                  <a:t>Neutrinos </a:t>
                </a:r>
                <a:r>
                  <a:rPr lang="en-US" sz="2000">
                    <a:solidFill>
                      <a:srgbClr val="FF00FF"/>
                    </a:solidFill>
                    <a:latin typeface="Aptos" panose="020B0004020202020204" pitchFamily="34" charset="0"/>
                  </a:rPr>
                  <a:t>~</a:t>
                </a:r>
                <a:r>
                  <a:rPr lang="en-US" sz="2000">
                    <a:solidFill>
                      <a:srgbClr val="FF00FF"/>
                    </a:solidFill>
                  </a:rPr>
                  <a:t> Photons</a:t>
                </a:r>
              </a:p>
              <a:p>
                <a:r>
                  <a:rPr lang="en-US" sz="2000">
                    <a:solidFill>
                      <a:srgbClr val="FF00FF"/>
                    </a:solidFill>
                  </a:rPr>
                  <a:t>   2 </a:t>
                </a:r>
                <a14:m>
                  <m:oMath xmlns:m="http://schemas.openxmlformats.org/officeDocument/2006/math">
                    <m:sSub>
                      <m:sSubPr>
                        <m:ctrlPr>
                          <a:rPr lang="en-US" sz="2000" i="1">
                            <a:solidFill>
                              <a:srgbClr val="FF00FF"/>
                            </a:solidFill>
                            <a:latin typeface="Cambria Math" panose="02040503050406030204" pitchFamily="18" charset="0"/>
                          </a:rPr>
                        </m:ctrlPr>
                      </m:sSubPr>
                      <m:e>
                        <m:bar>
                          <m:barPr>
                            <m:pos m:val="top"/>
                            <m:ctrlPr>
                              <a:rPr lang="en-US" sz="2000" i="1">
                                <a:solidFill>
                                  <a:srgbClr val="FF00FF"/>
                                </a:solidFill>
                                <a:latin typeface="Cambria Math" panose="02040503050406030204" pitchFamily="18" charset="0"/>
                              </a:rPr>
                            </m:ctrlPr>
                          </m:barPr>
                          <m:e>
                            <m:r>
                              <a:rPr lang="en-US" sz="2000" i="1">
                                <a:solidFill>
                                  <a:srgbClr val="FF00FF"/>
                                </a:solidFill>
                                <a:latin typeface="Cambria Math" panose="02040503050406030204" pitchFamily="18" charset="0"/>
                              </a:rPr>
                              <m:t>𝜈</m:t>
                            </m:r>
                          </m:e>
                        </m:bar>
                      </m:e>
                      <m:sub>
                        <m:r>
                          <a:rPr lang="en-US" sz="2000" i="1">
                            <a:solidFill>
                              <a:srgbClr val="FF00FF"/>
                            </a:solidFill>
                            <a:latin typeface="Cambria Math" panose="02040503050406030204" pitchFamily="18" charset="0"/>
                          </a:rPr>
                          <m:t>𝜇</m:t>
                        </m:r>
                      </m:sub>
                    </m:sSub>
                  </m:oMath>
                </a14:m>
                <a:r>
                  <a:rPr lang="en-US" sz="2000">
                    <a:solidFill>
                      <a:srgbClr val="FF00FF"/>
                    </a:solidFill>
                  </a:rPr>
                  <a:t> or</a:t>
                </a:r>
                <a14:m>
                  <m:oMath xmlns:m="http://schemas.openxmlformats.org/officeDocument/2006/math">
                    <m:r>
                      <a:rPr lang="en-US" sz="2000" b="0" i="0" smtClean="0">
                        <a:solidFill>
                          <a:srgbClr val="FF00FF"/>
                        </a:solidFill>
                        <a:latin typeface="Cambria Math" panose="02040503050406030204" pitchFamily="18" charset="0"/>
                      </a:rPr>
                      <m:t> </m:t>
                    </m:r>
                    <m:sSub>
                      <m:sSubPr>
                        <m:ctrlPr>
                          <a:rPr lang="en-US" sz="2000" i="1">
                            <a:solidFill>
                              <a:srgbClr val="FF00FF"/>
                            </a:solidFill>
                            <a:latin typeface="Cambria Math" panose="02040503050406030204" pitchFamily="18" charset="0"/>
                          </a:rPr>
                        </m:ctrlPr>
                      </m:sSubPr>
                      <m:e>
                        <m:r>
                          <a:rPr lang="en-US" sz="2000" i="1">
                            <a:solidFill>
                              <a:srgbClr val="FF00FF"/>
                            </a:solidFill>
                            <a:latin typeface="Cambria Math" panose="02040503050406030204" pitchFamily="18" charset="0"/>
                          </a:rPr>
                          <m:t>𝜈</m:t>
                        </m:r>
                      </m:e>
                      <m:sub>
                        <m:r>
                          <a:rPr lang="en-US" sz="2000" i="1">
                            <a:solidFill>
                              <a:srgbClr val="FF00FF"/>
                            </a:solidFill>
                            <a:latin typeface="Cambria Math" panose="02040503050406030204" pitchFamily="18" charset="0"/>
                          </a:rPr>
                          <m:t>𝜇</m:t>
                        </m:r>
                      </m:sub>
                    </m:sSub>
                  </m:oMath>
                </a14:m>
                <a:endParaRPr lang="en-US" sz="2000">
                  <a:solidFill>
                    <a:srgbClr val="FF00FF"/>
                  </a:solidFill>
                </a:endParaRPr>
              </a:p>
              <a:p>
                <a:r>
                  <a:rPr lang="en-US" sz="2000">
                    <a:solidFill>
                      <a:srgbClr val="FF00FF"/>
                    </a:solidFill>
                  </a:rPr>
                  <a:t>   1 </a:t>
                </a:r>
                <a14:m>
                  <m:oMath xmlns:m="http://schemas.openxmlformats.org/officeDocument/2006/math">
                    <m:sSub>
                      <m:sSubPr>
                        <m:ctrlPr>
                          <a:rPr lang="en-US" sz="2000" i="1">
                            <a:solidFill>
                              <a:srgbClr val="FF00FF"/>
                            </a:solidFill>
                            <a:latin typeface="Cambria Math" panose="02040503050406030204" pitchFamily="18" charset="0"/>
                          </a:rPr>
                        </m:ctrlPr>
                      </m:sSubPr>
                      <m:e>
                        <m:bar>
                          <m:barPr>
                            <m:pos m:val="top"/>
                            <m:ctrlPr>
                              <a:rPr lang="en-US" sz="2000" i="1">
                                <a:solidFill>
                                  <a:srgbClr val="FF00FF"/>
                                </a:solidFill>
                                <a:latin typeface="Cambria Math" panose="02040503050406030204" pitchFamily="18" charset="0"/>
                              </a:rPr>
                            </m:ctrlPr>
                          </m:barPr>
                          <m:e>
                            <m:r>
                              <a:rPr lang="en-US" sz="2000" i="1">
                                <a:solidFill>
                                  <a:srgbClr val="FF00FF"/>
                                </a:solidFill>
                                <a:latin typeface="Cambria Math" panose="02040503050406030204" pitchFamily="18" charset="0"/>
                              </a:rPr>
                              <m:t>𝜈</m:t>
                            </m:r>
                          </m:e>
                        </m:bar>
                      </m:e>
                      <m:sub>
                        <m:r>
                          <a:rPr lang="en-US" sz="2000" b="0" i="1" smtClean="0">
                            <a:solidFill>
                              <a:srgbClr val="FF00FF"/>
                            </a:solidFill>
                            <a:latin typeface="Cambria Math" panose="02040503050406030204" pitchFamily="18" charset="0"/>
                          </a:rPr>
                          <m:t>𝑒</m:t>
                        </m:r>
                      </m:sub>
                    </m:sSub>
                  </m:oMath>
                </a14:m>
                <a:r>
                  <a:rPr lang="en-US" sz="2000">
                    <a:solidFill>
                      <a:srgbClr val="FF00FF"/>
                    </a:solidFill>
                  </a:rPr>
                  <a:t> or</a:t>
                </a:r>
                <a14:m>
                  <m:oMath xmlns:m="http://schemas.openxmlformats.org/officeDocument/2006/math">
                    <m:r>
                      <a:rPr lang="en-US" sz="2000">
                        <a:solidFill>
                          <a:srgbClr val="FF00FF"/>
                        </a:solidFill>
                        <a:latin typeface="Cambria Math" panose="02040503050406030204" pitchFamily="18" charset="0"/>
                      </a:rPr>
                      <m:t> </m:t>
                    </m:r>
                    <m:sSub>
                      <m:sSubPr>
                        <m:ctrlPr>
                          <a:rPr lang="en-US" sz="2000" i="1">
                            <a:solidFill>
                              <a:srgbClr val="FF00FF"/>
                            </a:solidFill>
                            <a:latin typeface="Cambria Math" panose="02040503050406030204" pitchFamily="18" charset="0"/>
                          </a:rPr>
                        </m:ctrlPr>
                      </m:sSubPr>
                      <m:e>
                        <m:r>
                          <a:rPr lang="en-US" sz="2000" i="1">
                            <a:solidFill>
                              <a:srgbClr val="FF00FF"/>
                            </a:solidFill>
                            <a:latin typeface="Cambria Math" panose="02040503050406030204" pitchFamily="18" charset="0"/>
                          </a:rPr>
                          <m:t>𝜈</m:t>
                        </m:r>
                      </m:e>
                      <m:sub>
                        <m:r>
                          <a:rPr lang="en-US" sz="2000" b="0" i="1" smtClean="0">
                            <a:solidFill>
                              <a:srgbClr val="FF00FF"/>
                            </a:solidFill>
                            <a:latin typeface="Cambria Math" panose="02040503050406030204" pitchFamily="18" charset="0"/>
                          </a:rPr>
                          <m:t>𝑒</m:t>
                        </m:r>
                      </m:sub>
                    </m:sSub>
                  </m:oMath>
                </a14:m>
                <a:endParaRPr lang="en-US" sz="2000">
                  <a:solidFill>
                    <a:srgbClr val="FF00FF"/>
                  </a:solidFill>
                </a:endParaRPr>
              </a:p>
              <a:p>
                <a:r>
                  <a:rPr lang="en-US" sz="2000">
                    <a:solidFill>
                      <a:srgbClr val="FF00FF"/>
                    </a:solidFill>
                  </a:rPr>
                  <a:t>Up to 10</a:t>
                </a:r>
                <a:r>
                  <a:rPr lang="en-US" sz="2400" baseline="30000">
                    <a:solidFill>
                      <a:srgbClr val="FF00FF"/>
                    </a:solidFill>
                  </a:rPr>
                  <a:t>20</a:t>
                </a:r>
                <a:r>
                  <a:rPr lang="en-US" sz="2000">
                    <a:solidFill>
                      <a:srgbClr val="FF00FF"/>
                    </a:solidFill>
                  </a:rPr>
                  <a:t> eV</a:t>
                </a:r>
              </a:p>
              <a:p>
                <a:r>
                  <a:rPr lang="en-US" sz="2000">
                    <a:solidFill>
                      <a:srgbClr val="FF00FF"/>
                    </a:solidFill>
                  </a:rPr>
                  <a:t>from cosmic rays</a:t>
                </a:r>
              </a:p>
            </p:txBody>
          </p:sp>
        </mc:Choice>
        <mc:Fallback xmlns="">
          <p:sp>
            <p:nvSpPr>
              <p:cNvPr id="54" name="TextBox 53"/>
              <p:cNvSpPr txBox="1">
                <a:spLocks noRot="1" noChangeAspect="1" noMove="1" noResize="1" noEditPoints="1" noAdjustHandles="1" noChangeArrowheads="1" noChangeShapeType="1" noTextEdit="1"/>
              </p:cNvSpPr>
              <p:nvPr/>
            </p:nvSpPr>
            <p:spPr>
              <a:xfrm>
                <a:off x="6769025" y="5040357"/>
                <a:ext cx="2448000" cy="1656080"/>
              </a:xfrm>
              <a:prstGeom prst="rect">
                <a:avLst/>
              </a:prstGeom>
              <a:blipFill>
                <a:blip r:embed="rId19"/>
                <a:stretch>
                  <a:fillRect l="-2488" t="-2214" b="-59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3600372" y="3678218"/>
                <a:ext cx="3024000" cy="432000"/>
              </a:xfrm>
              <a:prstGeom prst="rect">
                <a:avLst/>
              </a:prstGeom>
              <a:noFill/>
            </p:spPr>
            <p:txBody>
              <a:bodyPr wrap="none" rtlCol="0">
                <a:noAutofit/>
              </a:bodyPr>
              <a:lstStyle/>
              <a:p>
                <a:pPr/>
                <a14:m>
                  <m:oMathPara xmlns:m="http://schemas.openxmlformats.org/officeDocument/2006/math">
                    <m:oMathParaPr>
                      <m:jc m:val="left"/>
                    </m:oMathParaPr>
                    <m:oMath xmlns:m="http://schemas.openxmlformats.org/officeDocument/2006/math">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𝒆</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r>
                        <a:rPr lang="en-US" b="1" i="0" smtClean="0">
                          <a:solidFill>
                            <a:srgbClr val="66FF66"/>
                          </a:solidFill>
                          <a:latin typeface="Cambria Math" panose="02040503050406030204" pitchFamily="18" charset="0"/>
                        </a:rPr>
                        <m:t>𝐢𝐨𝐧</m:t>
                      </m:r>
                      <m:r>
                        <a:rPr lang="en-US" b="1" i="1" smtClean="0">
                          <a:solidFill>
                            <a:srgbClr val="66FF66"/>
                          </a:solidFill>
                          <a:latin typeface="Cambria Math" panose="02040503050406030204" pitchFamily="18" charset="0"/>
                        </a:rPr>
                        <m:t>→</m:t>
                      </m:r>
                      <m:r>
                        <a:rPr lang="en-US" b="1" i="0" smtClean="0">
                          <a:solidFill>
                            <a:srgbClr val="66FF66"/>
                          </a:solidFill>
                          <a:latin typeface="Cambria Math" panose="02040503050406030204" pitchFamily="18" charset="0"/>
                        </a:rPr>
                        <m:t>𝐢𝐨𝐧</m:t>
                      </m:r>
                      <m:r>
                        <a:rPr lang="en-US" b="1" i="1" smtClean="0">
                          <a:solidFill>
                            <a:srgbClr val="66FF66"/>
                          </a:solidFill>
                          <a:latin typeface="Cambria Math" panose="02040503050406030204" pitchFamily="18" charset="0"/>
                        </a:rPr>
                        <m:t>+</m:t>
                      </m:r>
                      <m:sSup>
                        <m:sSupPr>
                          <m:ctrlPr>
                            <a:rPr lang="en-US" b="1" i="1">
                              <a:solidFill>
                                <a:srgbClr val="66FF66"/>
                              </a:solidFill>
                              <a:latin typeface="Cambria Math" panose="02040503050406030204" pitchFamily="18" charset="0"/>
                            </a:rPr>
                          </m:ctrlPr>
                        </m:sSupPr>
                        <m:e>
                          <m:r>
                            <a:rPr lang="en-US" b="1" i="1">
                              <a:solidFill>
                                <a:srgbClr val="66FF66"/>
                              </a:solidFill>
                              <a:latin typeface="Cambria Math" panose="02040503050406030204" pitchFamily="18" charset="0"/>
                            </a:rPr>
                            <m:t>𝒆</m:t>
                          </m:r>
                        </m:e>
                        <m:sup>
                          <m:r>
                            <a:rPr lang="en-US" b="1" i="1">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𝝂</m:t>
                      </m:r>
                      <m:r>
                        <a:rPr lang="en-US" b="1" i="1" smtClean="0">
                          <a:solidFill>
                            <a:srgbClr val="66FF66"/>
                          </a:solidFill>
                          <a:latin typeface="Cambria Math" panose="02040503050406030204" pitchFamily="18" charset="0"/>
                        </a:rPr>
                        <m:t>+</m:t>
                      </m:r>
                      <m:bar>
                        <m:barPr>
                          <m:pos m:val="top"/>
                          <m:ctrlPr>
                            <a:rPr lang="en-US" b="1" i="1" smtClean="0">
                              <a:solidFill>
                                <a:srgbClr val="66FF66"/>
                              </a:solidFill>
                              <a:latin typeface="Cambria Math" panose="02040503050406030204" pitchFamily="18" charset="0"/>
                            </a:rPr>
                          </m:ctrlPr>
                        </m:barPr>
                        <m:e>
                          <m:r>
                            <a:rPr lang="en-US" b="1" i="1" smtClean="0">
                              <a:solidFill>
                                <a:srgbClr val="66FF66"/>
                              </a:solidFill>
                              <a:latin typeface="Cambria Math" panose="02040503050406030204" pitchFamily="18" charset="0"/>
                            </a:rPr>
                            <m:t>𝝂</m:t>
                          </m:r>
                        </m:e>
                      </m:bar>
                    </m:oMath>
                  </m:oMathPara>
                </a14:m>
                <a:endParaRPr lang="en-US" b="1">
                  <a:solidFill>
                    <a:srgbClr val="66FF66"/>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3600372" y="3678218"/>
                <a:ext cx="3024000" cy="432000"/>
              </a:xfrm>
              <a:prstGeom prst="rect">
                <a:avLst/>
              </a:prstGeom>
              <a:blipFill>
                <a:blip r:embed="rId20"/>
                <a:stretch>
                  <a:fillRect r="-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3600372" y="4038268"/>
                <a:ext cx="3024000" cy="432000"/>
              </a:xfrm>
              <a:prstGeom prst="rect">
                <a:avLst/>
              </a:prstGeom>
              <a:noFill/>
            </p:spPr>
            <p:txBody>
              <a:bodyPr wrap="none" rtlCol="0">
                <a:noAutofit/>
              </a:bodyPr>
              <a:lstStyle/>
              <a:p>
                <a:pPr/>
                <a14:m>
                  <m:oMathPara xmlns:m="http://schemas.openxmlformats.org/officeDocument/2006/math">
                    <m:oMathParaPr>
                      <m:jc m:val="left"/>
                    </m:oMathParaPr>
                    <m:oMath xmlns:m="http://schemas.openxmlformats.org/officeDocument/2006/math">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𝒆</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sSup>
                        <m:sSupPr>
                          <m:ctrlPr>
                            <a:rPr lang="en-US" b="1" i="1">
                              <a:solidFill>
                                <a:srgbClr val="66FF66"/>
                              </a:solidFill>
                              <a:latin typeface="Cambria Math" panose="02040503050406030204" pitchFamily="18" charset="0"/>
                            </a:rPr>
                          </m:ctrlPr>
                        </m:sSupPr>
                        <m:e>
                          <m:r>
                            <a:rPr lang="en-US" b="1" i="1">
                              <a:solidFill>
                                <a:srgbClr val="66FF66"/>
                              </a:solidFill>
                              <a:latin typeface="Cambria Math" panose="02040503050406030204" pitchFamily="18" charset="0"/>
                            </a:rPr>
                            <m:t>𝒆</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r>
                        <a:rPr lang="en-US" b="1" i="1" smtClean="0">
                          <a:solidFill>
                            <a:srgbClr val="66FF66"/>
                          </a:solidFill>
                          <a:latin typeface="Cambria Math" panose="02040503050406030204" pitchFamily="18" charset="0"/>
                        </a:rPr>
                        <m:t>𝝂</m:t>
                      </m:r>
                      <m:r>
                        <a:rPr lang="en-US" b="1" i="1" smtClean="0">
                          <a:solidFill>
                            <a:srgbClr val="66FF66"/>
                          </a:solidFill>
                          <a:latin typeface="Cambria Math" panose="02040503050406030204" pitchFamily="18" charset="0"/>
                        </a:rPr>
                        <m:t>+</m:t>
                      </m:r>
                      <m:bar>
                        <m:barPr>
                          <m:pos m:val="top"/>
                          <m:ctrlPr>
                            <a:rPr lang="en-US" b="1" i="1" smtClean="0">
                              <a:solidFill>
                                <a:srgbClr val="66FF66"/>
                              </a:solidFill>
                              <a:latin typeface="Cambria Math" panose="02040503050406030204" pitchFamily="18" charset="0"/>
                            </a:rPr>
                          </m:ctrlPr>
                        </m:barPr>
                        <m:e>
                          <m:r>
                            <a:rPr lang="en-US" b="1" i="1" smtClean="0">
                              <a:solidFill>
                                <a:srgbClr val="66FF66"/>
                              </a:solidFill>
                              <a:latin typeface="Cambria Math" panose="02040503050406030204" pitchFamily="18" charset="0"/>
                            </a:rPr>
                            <m:t>𝝂</m:t>
                          </m:r>
                        </m:e>
                      </m:bar>
                    </m:oMath>
                  </m:oMathPara>
                </a14:m>
                <a:endParaRPr lang="en-US" b="1">
                  <a:solidFill>
                    <a:srgbClr val="66FF66"/>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3600372" y="4038268"/>
                <a:ext cx="3024000" cy="432000"/>
              </a:xfrm>
              <a:prstGeom prst="rect">
                <a:avLst/>
              </a:prstGeom>
              <a:blipFill>
                <a:blip r:embed="rId21"/>
                <a:stretch>
                  <a:fillRect/>
                </a:stretch>
              </a:blipFill>
            </p:spPr>
            <p:txBody>
              <a:bodyPr/>
              <a:lstStyle/>
              <a:p>
                <a:r>
                  <a:rPr lang="en-US">
                    <a:noFill/>
                  </a:rPr>
                  <a:t> </a:t>
                </a:r>
              </a:p>
            </p:txBody>
          </p:sp>
        </mc:Fallback>
      </mc:AlternateContent>
      <p:sp>
        <p:nvSpPr>
          <p:cNvPr id="57" name="TextBox 56"/>
          <p:cNvSpPr txBox="1"/>
          <p:nvPr/>
        </p:nvSpPr>
        <p:spPr>
          <a:xfrm>
            <a:off x="791982" y="3284627"/>
            <a:ext cx="1943910" cy="393531"/>
          </a:xfrm>
          <a:prstGeom prst="rect">
            <a:avLst/>
          </a:prstGeom>
          <a:noFill/>
        </p:spPr>
        <p:txBody>
          <a:bodyPr wrap="none" rtlCol="0">
            <a:noAutofit/>
          </a:bodyPr>
          <a:lstStyle/>
          <a:p>
            <a:r>
              <a:rPr lang="en-US" sz="2000">
                <a:solidFill>
                  <a:schemeClr val="bg1"/>
                </a:solidFill>
              </a:rPr>
              <a:t>Bremsstrahlung</a:t>
            </a:r>
          </a:p>
        </p:txBody>
      </p:sp>
      <p:sp>
        <p:nvSpPr>
          <p:cNvPr id="58" name="TextBox 57"/>
          <p:cNvSpPr txBox="1"/>
          <p:nvPr/>
        </p:nvSpPr>
        <p:spPr>
          <a:xfrm>
            <a:off x="767660" y="4038268"/>
            <a:ext cx="1943910" cy="432000"/>
          </a:xfrm>
          <a:prstGeom prst="rect">
            <a:avLst/>
          </a:prstGeom>
          <a:noFill/>
        </p:spPr>
        <p:txBody>
          <a:bodyPr wrap="none" rtlCol="0">
            <a:noAutofit/>
          </a:bodyPr>
          <a:lstStyle/>
          <a:p>
            <a:r>
              <a:rPr lang="en-US" sz="2000">
                <a:solidFill>
                  <a:schemeClr val="bg1"/>
                </a:solidFill>
              </a:rPr>
              <a:t>Pair annihilation</a:t>
            </a:r>
          </a:p>
        </p:txBody>
      </p:sp>
      <mc:AlternateContent xmlns:mc="http://schemas.openxmlformats.org/markup-compatibility/2006" xmlns:a14="http://schemas.microsoft.com/office/drawing/2010/main">
        <mc:Choice Requires="a14">
          <p:sp>
            <p:nvSpPr>
              <p:cNvPr id="7" name="Rectangle 6"/>
              <p:cNvSpPr/>
              <p:nvPr/>
            </p:nvSpPr>
            <p:spPr>
              <a:xfrm>
                <a:off x="4752532" y="5827107"/>
                <a:ext cx="1914498" cy="39164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mtClean="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𝑚</m:t>
                          </m:r>
                        </m:e>
                        <m:sub>
                          <m:r>
                            <a:rPr lang="en-US" b="0" i="1" smtClean="0">
                              <a:solidFill>
                                <a:schemeClr val="bg1"/>
                              </a:solidFill>
                              <a:latin typeface="Cambria Math" panose="02040503050406030204" pitchFamily="18" charset="0"/>
                            </a:rPr>
                            <m:t>𝜇</m:t>
                          </m:r>
                        </m:sub>
                      </m:sSub>
                      <m:r>
                        <a:rPr lang="en-US" i="1">
                          <a:solidFill>
                            <a:schemeClr val="bg1"/>
                          </a:solidFill>
                          <a:latin typeface="Cambria Math" panose="02040503050406030204" pitchFamily="18" charset="0"/>
                        </a:rPr>
                        <m:t>=1</m:t>
                      </m:r>
                      <m:r>
                        <a:rPr lang="en-US" b="0" i="1" smtClean="0">
                          <a:solidFill>
                            <a:schemeClr val="bg1"/>
                          </a:solidFill>
                          <a:latin typeface="Cambria Math" panose="02040503050406030204" pitchFamily="18" charset="0"/>
                        </a:rPr>
                        <m:t>06</m:t>
                      </m:r>
                      <m:r>
                        <a:rPr lang="en-US" i="1">
                          <a:solidFill>
                            <a:schemeClr val="bg1"/>
                          </a:solidFill>
                          <a:latin typeface="Cambria Math" panose="02040503050406030204" pitchFamily="18" charset="0"/>
                        </a:rPr>
                        <m:t> </m:t>
                      </m:r>
                      <m:r>
                        <m:rPr>
                          <m:sty m:val="p"/>
                        </m:rPr>
                        <a:rPr lang="en-US">
                          <a:solidFill>
                            <a:schemeClr val="bg1"/>
                          </a:solidFill>
                          <a:latin typeface="Cambria Math" panose="02040503050406030204" pitchFamily="18" charset="0"/>
                        </a:rPr>
                        <m:t>MeV</m:t>
                      </m:r>
                      <m:r>
                        <a:rPr lang="en-US">
                          <a:solidFill>
                            <a:schemeClr val="bg1"/>
                          </a:solidFill>
                          <a:latin typeface="Cambria Math" panose="02040503050406030204" pitchFamily="18" charset="0"/>
                        </a:rPr>
                        <m:t>)</m:t>
                      </m:r>
                    </m:oMath>
                  </m:oMathPara>
                </a14:m>
                <a:endParaRPr lang="en-US">
                  <a:solidFill>
                    <a:schemeClr val="bg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752532" y="5827107"/>
                <a:ext cx="1914498" cy="391646"/>
              </a:xfrm>
              <a:prstGeom prst="rect">
                <a:avLst/>
              </a:prstGeom>
              <a:blipFill>
                <a:blip r:embed="rId22"/>
                <a:stretch>
                  <a:fillRect l="-955"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752532" y="5040207"/>
                <a:ext cx="192424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𝑚</m:t>
                          </m:r>
                        </m:e>
                        <m:sub>
                          <m:r>
                            <a:rPr lang="en-US" i="1">
                              <a:solidFill>
                                <a:schemeClr val="bg1"/>
                              </a:solidFill>
                              <a:latin typeface="Cambria Math" panose="02040503050406030204" pitchFamily="18" charset="0"/>
                            </a:rPr>
                            <m:t>𝜋</m:t>
                          </m:r>
                        </m:sub>
                      </m:sSub>
                      <m:r>
                        <a:rPr lang="en-US" i="1">
                          <a:solidFill>
                            <a:schemeClr val="bg1"/>
                          </a:solidFill>
                          <a:latin typeface="Cambria Math" panose="02040503050406030204" pitchFamily="18" charset="0"/>
                        </a:rPr>
                        <m:t>=135 </m:t>
                      </m:r>
                      <m:r>
                        <m:rPr>
                          <m:sty m:val="p"/>
                        </m:rPr>
                        <a:rPr lang="en-US">
                          <a:solidFill>
                            <a:schemeClr val="bg1"/>
                          </a:solidFill>
                          <a:latin typeface="Cambria Math" panose="02040503050406030204" pitchFamily="18" charset="0"/>
                        </a:rPr>
                        <m:t>MeV</m:t>
                      </m:r>
                      <m:r>
                        <a:rPr lang="en-US">
                          <a:solidFill>
                            <a:schemeClr val="bg1"/>
                          </a:solidFill>
                          <a:latin typeface="Cambria Math" panose="02040503050406030204" pitchFamily="18" charset="0"/>
                        </a:rPr>
                        <m:t>)</m:t>
                      </m:r>
                    </m:oMath>
                  </m:oMathPara>
                </a14:m>
                <a:endParaRPr lang="en-US">
                  <a:solidFill>
                    <a:schemeClr val="bg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4752532" y="5040207"/>
                <a:ext cx="1924245" cy="369332"/>
              </a:xfrm>
              <a:prstGeom prst="rect">
                <a:avLst/>
              </a:prstGeom>
              <a:blipFill>
                <a:blip r:embed="rId23"/>
                <a:stretch>
                  <a:fillRect l="-95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008012" y="6192427"/>
                <a:ext cx="3744220" cy="432000"/>
              </a:xfrm>
              <a:prstGeom prst="rect">
                <a:avLst/>
              </a:prstGeom>
              <a:noFill/>
            </p:spPr>
            <p:txBody>
              <a:bodyPr wrap="none" rtlCol="0">
                <a:noAutofit/>
              </a:bodyPr>
              <a:lstStyle/>
              <a:p>
                <a:pPr/>
                <a14:m>
                  <m:oMathPara xmlns:m="http://schemas.openxmlformats.org/officeDocument/2006/math">
                    <m:oMathParaPr>
                      <m:jc m:val="left"/>
                    </m:oMathParaPr>
                    <m:oMath xmlns:m="http://schemas.openxmlformats.org/officeDocument/2006/math">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𝝅</m:t>
                          </m:r>
                        </m:e>
                        <m:sup>
                          <m:r>
                            <a:rPr lang="en-US" b="1" i="1" smtClean="0">
                              <a:solidFill>
                                <a:srgbClr val="66FF66"/>
                              </a:solidFill>
                              <a:latin typeface="Cambria Math" panose="02040503050406030204" pitchFamily="18" charset="0"/>
                            </a:rPr>
                            <m:t>+</m:t>
                          </m:r>
                        </m:sup>
                      </m:sSup>
                      <m:r>
                        <a:rPr lang="en-US" b="1" i="1" smtClean="0">
                          <a:solidFill>
                            <a:srgbClr val="66FF66"/>
                          </a:solidFill>
                          <a:latin typeface="Cambria Math" panose="02040503050406030204" pitchFamily="18" charset="0"/>
                        </a:rPr>
                        <m:t>→</m:t>
                      </m:r>
                      <m:sSup>
                        <m:sSupPr>
                          <m:ctrlPr>
                            <a:rPr lang="en-US" b="1" i="1" smtClean="0">
                              <a:solidFill>
                                <a:srgbClr val="66FF66"/>
                              </a:solidFill>
                              <a:latin typeface="Cambria Math" panose="02040503050406030204" pitchFamily="18" charset="0"/>
                            </a:rPr>
                          </m:ctrlPr>
                        </m:sSupPr>
                        <m:e>
                          <m:r>
                            <a:rPr lang="en-US" b="1" i="1" smtClean="0">
                              <a:solidFill>
                                <a:srgbClr val="66FF66"/>
                              </a:solidFill>
                              <a:latin typeface="Cambria Math" panose="02040503050406030204" pitchFamily="18" charset="0"/>
                            </a:rPr>
                            <m:t>𝝁</m:t>
                          </m:r>
                        </m:e>
                        <m:sup>
                          <m:r>
                            <a:rPr lang="en-US" b="1" i="1" smtClean="0">
                              <a:solidFill>
                                <a:srgbClr val="66FF66"/>
                              </a:solidFill>
                              <a:latin typeface="Cambria Math" panose="02040503050406030204" pitchFamily="18" charset="0"/>
                            </a:rPr>
                            <m:t>+</m:t>
                          </m:r>
                        </m:sup>
                      </m:sSup>
                      <m:r>
                        <a:rPr lang="en-US" b="1" i="0" smtClean="0">
                          <a:solidFill>
                            <a:srgbClr val="66FF66"/>
                          </a:solidFill>
                          <a:latin typeface="Cambria Math" panose="02040503050406030204" pitchFamily="18" charset="0"/>
                        </a:rPr>
                        <m:t>+</m:t>
                      </m:r>
                      <m:sSub>
                        <m:sSubPr>
                          <m:ctrlPr>
                            <a:rPr lang="en-US" b="1" i="1" smtClean="0">
                              <a:solidFill>
                                <a:srgbClr val="66FF66"/>
                              </a:solidFill>
                              <a:latin typeface="Cambria Math" panose="02040503050406030204" pitchFamily="18" charset="0"/>
                            </a:rPr>
                          </m:ctrlPr>
                        </m:sSubPr>
                        <m:e>
                          <m:r>
                            <a:rPr lang="en-US" b="1" i="1" smtClean="0">
                              <a:solidFill>
                                <a:srgbClr val="66FF66"/>
                              </a:solidFill>
                              <a:latin typeface="Cambria Math" panose="02040503050406030204" pitchFamily="18" charset="0"/>
                            </a:rPr>
                            <m:t>𝝂</m:t>
                          </m:r>
                        </m:e>
                        <m:sub>
                          <m:r>
                            <a:rPr lang="en-US" b="1" i="1" smtClean="0">
                              <a:solidFill>
                                <a:srgbClr val="66FF66"/>
                              </a:solidFill>
                              <a:latin typeface="Cambria Math" panose="02040503050406030204" pitchFamily="18" charset="0"/>
                            </a:rPr>
                            <m:t>𝝁</m:t>
                          </m:r>
                        </m:sub>
                      </m:sSub>
                      <m:r>
                        <a:rPr lang="en-US" b="1" i="1">
                          <a:solidFill>
                            <a:srgbClr val="66FF66"/>
                          </a:solidFill>
                          <a:latin typeface="Cambria Math" panose="02040503050406030204" pitchFamily="18" charset="0"/>
                        </a:rPr>
                        <m:t>→</m:t>
                      </m:r>
                      <m:sSup>
                        <m:sSupPr>
                          <m:ctrlPr>
                            <a:rPr lang="en-US" b="1" i="1">
                              <a:solidFill>
                                <a:srgbClr val="66FF66"/>
                              </a:solidFill>
                              <a:latin typeface="Cambria Math" panose="02040503050406030204" pitchFamily="18" charset="0"/>
                            </a:rPr>
                          </m:ctrlPr>
                        </m:sSupPr>
                        <m:e>
                          <m:r>
                            <a:rPr lang="en-US" b="1" i="1">
                              <a:solidFill>
                                <a:srgbClr val="66FF66"/>
                              </a:solidFill>
                              <a:latin typeface="Cambria Math" panose="02040503050406030204" pitchFamily="18" charset="0"/>
                            </a:rPr>
                            <m:t>𝒆</m:t>
                          </m:r>
                        </m:e>
                        <m:sup>
                          <m:r>
                            <a:rPr lang="en-US" b="1" i="1" smtClean="0">
                              <a:solidFill>
                                <a:srgbClr val="66FF66"/>
                              </a:solidFill>
                              <a:latin typeface="Cambria Math" panose="02040503050406030204" pitchFamily="18" charset="0"/>
                            </a:rPr>
                            <m:t>+</m:t>
                          </m:r>
                        </m:sup>
                      </m:sSup>
                      <m:r>
                        <a:rPr lang="en-US" b="1">
                          <a:solidFill>
                            <a:srgbClr val="66FF66"/>
                          </a:solidFill>
                          <a:latin typeface="Cambria Math" panose="02040503050406030204" pitchFamily="18" charset="0"/>
                        </a:rPr>
                        <m:t>+</m:t>
                      </m:r>
                      <m:sSub>
                        <m:sSubPr>
                          <m:ctrlPr>
                            <a:rPr lang="en-US" b="1" i="1" smtClean="0">
                              <a:solidFill>
                                <a:srgbClr val="66FF66"/>
                              </a:solidFill>
                              <a:latin typeface="Cambria Math" panose="02040503050406030204" pitchFamily="18" charset="0"/>
                            </a:rPr>
                          </m:ctrlPr>
                        </m:sSubPr>
                        <m:e>
                          <m:r>
                            <a:rPr lang="en-US" b="1" i="1" smtClean="0">
                              <a:solidFill>
                                <a:srgbClr val="66FF66"/>
                              </a:solidFill>
                              <a:latin typeface="Cambria Math" panose="02040503050406030204" pitchFamily="18" charset="0"/>
                            </a:rPr>
                            <m:t>𝝂</m:t>
                          </m:r>
                        </m:e>
                        <m:sub>
                          <m:r>
                            <a:rPr lang="en-US" b="1" i="1" smtClean="0">
                              <a:solidFill>
                                <a:srgbClr val="66FF66"/>
                              </a:solidFill>
                              <a:latin typeface="Cambria Math" panose="02040503050406030204" pitchFamily="18" charset="0"/>
                            </a:rPr>
                            <m:t>𝒆</m:t>
                          </m:r>
                        </m:sub>
                      </m:sSub>
                      <m:r>
                        <a:rPr lang="en-US" b="1" i="1">
                          <a:solidFill>
                            <a:srgbClr val="66FF66"/>
                          </a:solidFill>
                          <a:latin typeface="Cambria Math" panose="02040503050406030204" pitchFamily="18" charset="0"/>
                        </a:rPr>
                        <m:t>+</m:t>
                      </m:r>
                      <m:sSub>
                        <m:sSubPr>
                          <m:ctrlPr>
                            <a:rPr lang="en-US" b="1" i="1">
                              <a:solidFill>
                                <a:srgbClr val="66FF66"/>
                              </a:solidFill>
                              <a:latin typeface="Cambria Math" panose="02040503050406030204" pitchFamily="18" charset="0"/>
                            </a:rPr>
                          </m:ctrlPr>
                        </m:sSubPr>
                        <m:e>
                          <m:r>
                            <a:rPr lang="en-US" b="1" i="1">
                              <a:solidFill>
                                <a:srgbClr val="66FF66"/>
                              </a:solidFill>
                              <a:latin typeface="Cambria Math" panose="02040503050406030204" pitchFamily="18" charset="0"/>
                            </a:rPr>
                            <m:t>𝝂</m:t>
                          </m:r>
                        </m:e>
                        <m:sub>
                          <m:r>
                            <a:rPr lang="en-US" b="1" i="1">
                              <a:solidFill>
                                <a:srgbClr val="66FF66"/>
                              </a:solidFill>
                              <a:latin typeface="Cambria Math" panose="02040503050406030204" pitchFamily="18" charset="0"/>
                            </a:rPr>
                            <m:t>𝝁</m:t>
                          </m:r>
                        </m:sub>
                      </m:sSub>
                      <m:r>
                        <a:rPr lang="en-US" b="1">
                          <a:solidFill>
                            <a:srgbClr val="66FF66"/>
                          </a:solidFill>
                          <a:latin typeface="Cambria Math" panose="02040503050406030204" pitchFamily="18" charset="0"/>
                        </a:rPr>
                        <m:t>+</m:t>
                      </m:r>
                      <m:sSub>
                        <m:sSubPr>
                          <m:ctrlPr>
                            <a:rPr lang="en-US" b="1" i="1">
                              <a:solidFill>
                                <a:srgbClr val="66FF66"/>
                              </a:solidFill>
                              <a:latin typeface="Cambria Math" panose="02040503050406030204" pitchFamily="18" charset="0"/>
                            </a:rPr>
                          </m:ctrlPr>
                        </m:sSubPr>
                        <m:e>
                          <m:bar>
                            <m:barPr>
                              <m:pos m:val="top"/>
                              <m:ctrlPr>
                                <a:rPr lang="en-US" b="1" i="1">
                                  <a:solidFill>
                                    <a:srgbClr val="66FF66"/>
                                  </a:solidFill>
                                  <a:latin typeface="Cambria Math" panose="02040503050406030204" pitchFamily="18" charset="0"/>
                                </a:rPr>
                              </m:ctrlPr>
                            </m:barPr>
                            <m:e>
                              <m:r>
                                <a:rPr lang="en-US" b="1" i="1">
                                  <a:solidFill>
                                    <a:srgbClr val="66FF66"/>
                                  </a:solidFill>
                                  <a:latin typeface="Cambria Math" panose="02040503050406030204" pitchFamily="18" charset="0"/>
                                </a:rPr>
                                <m:t>𝝂</m:t>
                              </m:r>
                            </m:e>
                          </m:bar>
                        </m:e>
                        <m:sub>
                          <m:r>
                            <a:rPr lang="en-US" b="1" i="1">
                              <a:solidFill>
                                <a:srgbClr val="66FF66"/>
                              </a:solidFill>
                              <a:latin typeface="Cambria Math" panose="02040503050406030204" pitchFamily="18" charset="0"/>
                            </a:rPr>
                            <m:t>𝝁</m:t>
                          </m:r>
                        </m:sub>
                      </m:sSub>
                    </m:oMath>
                  </m:oMathPara>
                </a14:m>
                <a:endParaRPr lang="en-US" b="1">
                  <a:solidFill>
                    <a:srgbClr val="66FF66"/>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1008012" y="6192427"/>
                <a:ext cx="3744220" cy="432000"/>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2551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Grand Unified Neutrino Spectrum (GUNS) at Earth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2" y="1007647"/>
            <a:ext cx="7921100" cy="4708670"/>
          </a:xfrm>
          <a:prstGeom prst="rect">
            <a:avLst/>
          </a:prstGeom>
        </p:spPr>
      </p:pic>
      <p:sp>
        <p:nvSpPr>
          <p:cNvPr id="8" name="TextBox 7"/>
          <p:cNvSpPr txBox="1"/>
          <p:nvPr/>
        </p:nvSpPr>
        <p:spPr>
          <a:xfrm>
            <a:off x="8040446" y="4824177"/>
            <a:ext cx="1258678" cy="461665"/>
          </a:xfrm>
          <a:prstGeom prst="rect">
            <a:avLst/>
          </a:prstGeom>
          <a:noFill/>
        </p:spPr>
        <p:txBody>
          <a:bodyPr wrap="none" rtlCol="0">
            <a:spAutoFit/>
          </a:bodyPr>
          <a:lstStyle/>
          <a:p>
            <a:r>
              <a:rPr lang="en-US" sz="2400"/>
              <a:t>km</a:t>
            </a:r>
            <a:r>
              <a:rPr lang="en-US" sz="2800" baseline="30000">
                <a:latin typeface="Calibri" panose="020F0502020204030204" pitchFamily="34" charset="0"/>
                <a:cs typeface="Calibri" panose="020F0502020204030204" pitchFamily="34" charset="0"/>
              </a:rPr>
              <a:t>–</a:t>
            </a:r>
            <a:r>
              <a:rPr lang="en-US" sz="2800" baseline="30000"/>
              <a:t>2</a:t>
            </a:r>
            <a:r>
              <a:rPr lang="en-US" sz="2400"/>
              <a:t> y</a:t>
            </a:r>
            <a:r>
              <a:rPr lang="en-US" sz="2800" baseline="30000">
                <a:latin typeface="Calibri" panose="020F0502020204030204" pitchFamily="34" charset="0"/>
                <a:cs typeface="Calibri" panose="020F0502020204030204" pitchFamily="34" charset="0"/>
              </a:rPr>
              <a:t>–</a:t>
            </a:r>
            <a:r>
              <a:rPr lang="en-US" sz="2800" baseline="30000"/>
              <a:t>1</a:t>
            </a:r>
          </a:p>
        </p:txBody>
      </p:sp>
      <p:cxnSp>
        <p:nvCxnSpPr>
          <p:cNvPr id="13" name="Straight Arrow Connector 12"/>
          <p:cNvCxnSpPr/>
          <p:nvPr/>
        </p:nvCxnSpPr>
        <p:spPr>
          <a:xfrm flipV="1">
            <a:off x="7587556" y="5298511"/>
            <a:ext cx="0" cy="288040"/>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06746" y="5562698"/>
            <a:ext cx="3782510" cy="1015663"/>
          </a:xfrm>
          <a:prstGeom prst="rect">
            <a:avLst/>
          </a:prstGeom>
          <a:noFill/>
        </p:spPr>
        <p:txBody>
          <a:bodyPr wrap="none" rtlCol="0">
            <a:spAutoFit/>
          </a:bodyPr>
          <a:lstStyle/>
          <a:p>
            <a:pPr algn="r"/>
            <a:r>
              <a:rPr lang="en-US" sz="2000" b="1">
                <a:solidFill>
                  <a:srgbClr val="3333FF"/>
                </a:solidFill>
              </a:rPr>
              <a:t>200 PeV</a:t>
            </a:r>
          </a:p>
          <a:p>
            <a:pPr algn="r"/>
            <a:r>
              <a:rPr lang="en-US" sz="2000" b="1">
                <a:solidFill>
                  <a:srgbClr val="3333FF"/>
                </a:solidFill>
              </a:rPr>
              <a:t>Neutrino with largest-ever energy</a:t>
            </a:r>
          </a:p>
          <a:p>
            <a:pPr algn="r"/>
            <a:r>
              <a:rPr lang="en-US" sz="2000" b="1">
                <a:solidFill>
                  <a:srgbClr val="3333FF"/>
                </a:solidFill>
              </a:rPr>
              <a:t>13 Feb 2023, KM3-230213A</a:t>
            </a:r>
          </a:p>
        </p:txBody>
      </p:sp>
      <p:sp>
        <p:nvSpPr>
          <p:cNvPr id="4" name="TextBox 3">
            <a:hlinkClick r:id="rId4"/>
          </p:cNvPr>
          <p:cNvSpPr txBox="1"/>
          <p:nvPr/>
        </p:nvSpPr>
        <p:spPr>
          <a:xfrm>
            <a:off x="2374042" y="764057"/>
            <a:ext cx="5760800" cy="369332"/>
          </a:xfrm>
          <a:prstGeom prst="rect">
            <a:avLst/>
          </a:prstGeom>
          <a:noFill/>
        </p:spPr>
        <p:txBody>
          <a:bodyPr wrap="square" rtlCol="0">
            <a:spAutoFit/>
          </a:bodyPr>
          <a:lstStyle/>
          <a:p>
            <a:pPr algn="r"/>
            <a:r>
              <a:rPr lang="en-US" dirty="0" err="1">
                <a:solidFill>
                  <a:schemeClr val="tx1">
                    <a:lumMod val="75000"/>
                    <a:lumOff val="25000"/>
                  </a:schemeClr>
                </a:solidFill>
              </a:rPr>
              <a:t>Vitagliano</a:t>
            </a:r>
            <a:r>
              <a:rPr lang="en-US" dirty="0">
                <a:solidFill>
                  <a:schemeClr val="tx1">
                    <a:lumMod val="75000"/>
                    <a:lumOff val="25000"/>
                  </a:schemeClr>
                </a:solidFill>
              </a:rPr>
              <a:t>, </a:t>
            </a:r>
            <a:r>
              <a:rPr lang="en-US" dirty="0" err="1">
                <a:solidFill>
                  <a:schemeClr val="tx1">
                    <a:lumMod val="75000"/>
                    <a:lumOff val="25000"/>
                  </a:schemeClr>
                </a:solidFill>
              </a:rPr>
              <a:t>Tamborra</a:t>
            </a:r>
            <a:r>
              <a:rPr lang="en-US" dirty="0">
                <a:solidFill>
                  <a:schemeClr val="tx1">
                    <a:lumMod val="75000"/>
                    <a:lumOff val="25000"/>
                  </a:schemeClr>
                </a:solidFill>
              </a:rPr>
              <a:t> &amp; Raffelt, arXiv:1910.11878</a:t>
            </a:r>
          </a:p>
        </p:txBody>
      </p:sp>
    </p:spTree>
    <p:extLst>
      <p:ext uri="{BB962C8B-B14F-4D97-AF65-F5344CB8AC3E}">
        <p14:creationId xmlns:p14="http://schemas.microsoft.com/office/powerpoint/2010/main" val="1287550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IceCube Neutrino Telescope at the South Pole</a:t>
            </a:r>
          </a:p>
        </p:txBody>
      </p:sp>
      <p:pic>
        <p:nvPicPr>
          <p:cNvPr id="3" name="icecube.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16552" y="702417"/>
            <a:ext cx="4680000" cy="5850000"/>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6599" y="1706171"/>
            <a:ext cx="3744523" cy="4918256"/>
          </a:xfrm>
          <a:prstGeom prst="rect">
            <a:avLst/>
          </a:prstGeom>
        </p:spPr>
      </p:pic>
      <p:sp>
        <p:nvSpPr>
          <p:cNvPr id="14" name="Text Box 14"/>
          <p:cNvSpPr txBox="1">
            <a:spLocks noChangeArrowheads="1"/>
          </p:cNvSpPr>
          <p:nvPr/>
        </p:nvSpPr>
        <p:spPr bwMode="auto">
          <a:xfrm>
            <a:off x="5163854" y="706919"/>
            <a:ext cx="3699237" cy="168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131" tIns="41565" rIns="83131" bIns="41565">
            <a:spAutoFit/>
          </a:bodyPr>
          <a:lstStyle>
            <a:lvl1pPr defTabSz="825500">
              <a:defRPr sz="2400">
                <a:solidFill>
                  <a:schemeClr val="tx1"/>
                </a:solidFill>
                <a:latin typeface="Times New Roman" pitchFamily="18" charset="0"/>
              </a:defRPr>
            </a:lvl1pPr>
            <a:lvl2pPr marL="412750" defTabSz="825500">
              <a:defRPr sz="2400">
                <a:solidFill>
                  <a:schemeClr val="tx1"/>
                </a:solidFill>
                <a:latin typeface="Times New Roman" pitchFamily="18" charset="0"/>
              </a:defRPr>
            </a:lvl2pPr>
            <a:lvl3pPr marL="825500" defTabSz="825500">
              <a:defRPr sz="2400">
                <a:solidFill>
                  <a:schemeClr val="tx1"/>
                </a:solidFill>
                <a:latin typeface="Times New Roman" pitchFamily="18" charset="0"/>
              </a:defRPr>
            </a:lvl3pPr>
            <a:lvl4pPr marL="1236663" defTabSz="825500">
              <a:defRPr sz="2400">
                <a:solidFill>
                  <a:schemeClr val="tx1"/>
                </a:solidFill>
                <a:latin typeface="Times New Roman" pitchFamily="18" charset="0"/>
              </a:defRPr>
            </a:lvl4pPr>
            <a:lvl5pPr marL="1649413" defTabSz="825500">
              <a:defRPr sz="2400">
                <a:solidFill>
                  <a:schemeClr val="tx1"/>
                </a:solidFill>
                <a:latin typeface="Times New Roman" pitchFamily="18" charset="0"/>
              </a:defRPr>
            </a:lvl5pPr>
            <a:lvl6pPr marL="2106613" defTabSz="825500" fontAlgn="base">
              <a:spcBef>
                <a:spcPct val="0"/>
              </a:spcBef>
              <a:spcAft>
                <a:spcPct val="0"/>
              </a:spcAft>
              <a:defRPr sz="2400">
                <a:solidFill>
                  <a:schemeClr val="tx1"/>
                </a:solidFill>
                <a:latin typeface="Times New Roman" pitchFamily="18" charset="0"/>
              </a:defRPr>
            </a:lvl6pPr>
            <a:lvl7pPr marL="2563813" defTabSz="825500" fontAlgn="base">
              <a:spcBef>
                <a:spcPct val="0"/>
              </a:spcBef>
              <a:spcAft>
                <a:spcPct val="0"/>
              </a:spcAft>
              <a:defRPr sz="2400">
                <a:solidFill>
                  <a:schemeClr val="tx1"/>
                </a:solidFill>
                <a:latin typeface="Times New Roman" pitchFamily="18" charset="0"/>
              </a:defRPr>
            </a:lvl7pPr>
            <a:lvl8pPr marL="3021013" defTabSz="825500" fontAlgn="base">
              <a:spcBef>
                <a:spcPct val="0"/>
              </a:spcBef>
              <a:spcAft>
                <a:spcPct val="0"/>
              </a:spcAft>
              <a:defRPr sz="2400">
                <a:solidFill>
                  <a:schemeClr val="tx1"/>
                </a:solidFill>
                <a:latin typeface="Times New Roman" pitchFamily="18" charset="0"/>
              </a:defRPr>
            </a:lvl8pPr>
            <a:lvl9pPr marL="3478213" defTabSz="825500" fontAlgn="base">
              <a:spcBef>
                <a:spcPct val="0"/>
              </a:spcBef>
              <a:spcAft>
                <a:spcPct val="0"/>
              </a:spcAft>
              <a:defRPr sz="2400">
                <a:solidFill>
                  <a:schemeClr val="tx1"/>
                </a:solidFill>
                <a:latin typeface="Times New Roman" pitchFamily="18" charset="0"/>
              </a:defRPr>
            </a:lvl9pPr>
          </a:lstStyle>
          <a:p>
            <a:r>
              <a:rPr lang="de-DE" sz="2000">
                <a:latin typeface="+mn-lt"/>
              </a:rPr>
              <a:t>Idea for DUMAND under sea</a:t>
            </a:r>
          </a:p>
          <a:p>
            <a:r>
              <a:rPr lang="de-DE" sz="2000">
                <a:latin typeface="+mn-lt"/>
              </a:rPr>
              <a:t>Cherenkov detector (1978)</a:t>
            </a:r>
          </a:p>
          <a:p>
            <a:r>
              <a:rPr lang="de-DE" sz="2000">
                <a:latin typeface="+mn-lt"/>
              </a:rPr>
              <a:t>1.26 km</a:t>
            </a:r>
            <a:r>
              <a:rPr lang="de-DE">
                <a:latin typeface="+mn-lt"/>
              </a:rPr>
              <a:t>³</a:t>
            </a:r>
            <a:r>
              <a:rPr lang="de-DE" sz="2000">
                <a:latin typeface="+mn-lt"/>
              </a:rPr>
              <a:t>, 22 698 Optical Modules</a:t>
            </a:r>
          </a:p>
          <a:p>
            <a:r>
              <a:rPr lang="de-DE" sz="2000">
                <a:latin typeface="+mn-lt"/>
              </a:rPr>
              <a:t>(discontinued 1995 after 1 string</a:t>
            </a:r>
          </a:p>
          <a:p>
            <a:r>
              <a:rPr lang="de-DE" sz="2000">
                <a:latin typeface="+mn-lt"/>
              </a:rPr>
              <a:t>pilot phase)</a:t>
            </a:r>
            <a:endParaRPr lang="en-GB" sz="2000">
              <a:latin typeface="+mn-lt"/>
            </a:endParaRPr>
          </a:p>
        </p:txBody>
      </p:sp>
      <p:sp>
        <p:nvSpPr>
          <p:cNvPr id="15" name="Text Box 14"/>
          <p:cNvSpPr txBox="1">
            <a:spLocks noChangeArrowheads="1"/>
          </p:cNvSpPr>
          <p:nvPr/>
        </p:nvSpPr>
        <p:spPr bwMode="auto">
          <a:xfrm>
            <a:off x="216552" y="759949"/>
            <a:ext cx="4680000" cy="39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131" tIns="41565" rIns="83131" bIns="41565">
            <a:spAutoFit/>
          </a:bodyPr>
          <a:lstStyle>
            <a:lvl1pPr defTabSz="825500">
              <a:defRPr sz="2400">
                <a:solidFill>
                  <a:schemeClr val="tx1"/>
                </a:solidFill>
                <a:latin typeface="Times New Roman" pitchFamily="18" charset="0"/>
              </a:defRPr>
            </a:lvl1pPr>
            <a:lvl2pPr marL="412750" defTabSz="825500">
              <a:defRPr sz="2400">
                <a:solidFill>
                  <a:schemeClr val="tx1"/>
                </a:solidFill>
                <a:latin typeface="Times New Roman" pitchFamily="18" charset="0"/>
              </a:defRPr>
            </a:lvl2pPr>
            <a:lvl3pPr marL="825500" defTabSz="825500">
              <a:defRPr sz="2400">
                <a:solidFill>
                  <a:schemeClr val="tx1"/>
                </a:solidFill>
                <a:latin typeface="Times New Roman" pitchFamily="18" charset="0"/>
              </a:defRPr>
            </a:lvl3pPr>
            <a:lvl4pPr marL="1236663" defTabSz="825500">
              <a:defRPr sz="2400">
                <a:solidFill>
                  <a:schemeClr val="tx1"/>
                </a:solidFill>
                <a:latin typeface="Times New Roman" pitchFamily="18" charset="0"/>
              </a:defRPr>
            </a:lvl4pPr>
            <a:lvl5pPr marL="1649413" defTabSz="825500">
              <a:defRPr sz="2400">
                <a:solidFill>
                  <a:schemeClr val="tx1"/>
                </a:solidFill>
                <a:latin typeface="Times New Roman" pitchFamily="18" charset="0"/>
              </a:defRPr>
            </a:lvl5pPr>
            <a:lvl6pPr marL="2106613" defTabSz="825500" fontAlgn="base">
              <a:spcBef>
                <a:spcPct val="0"/>
              </a:spcBef>
              <a:spcAft>
                <a:spcPct val="0"/>
              </a:spcAft>
              <a:defRPr sz="2400">
                <a:solidFill>
                  <a:schemeClr val="tx1"/>
                </a:solidFill>
                <a:latin typeface="Times New Roman" pitchFamily="18" charset="0"/>
              </a:defRPr>
            </a:lvl6pPr>
            <a:lvl7pPr marL="2563813" defTabSz="825500" fontAlgn="base">
              <a:spcBef>
                <a:spcPct val="0"/>
              </a:spcBef>
              <a:spcAft>
                <a:spcPct val="0"/>
              </a:spcAft>
              <a:defRPr sz="2400">
                <a:solidFill>
                  <a:schemeClr val="tx1"/>
                </a:solidFill>
                <a:latin typeface="Times New Roman" pitchFamily="18" charset="0"/>
              </a:defRPr>
            </a:lvl7pPr>
            <a:lvl8pPr marL="3021013" defTabSz="825500" fontAlgn="base">
              <a:spcBef>
                <a:spcPct val="0"/>
              </a:spcBef>
              <a:spcAft>
                <a:spcPct val="0"/>
              </a:spcAft>
              <a:defRPr sz="2400">
                <a:solidFill>
                  <a:schemeClr val="tx1"/>
                </a:solidFill>
                <a:latin typeface="Times New Roman" pitchFamily="18" charset="0"/>
              </a:defRPr>
            </a:lvl8pPr>
            <a:lvl9pPr marL="3478213" defTabSz="825500" fontAlgn="base">
              <a:spcBef>
                <a:spcPct val="0"/>
              </a:spcBef>
              <a:spcAft>
                <a:spcPct val="0"/>
              </a:spcAft>
              <a:defRPr sz="2400">
                <a:solidFill>
                  <a:schemeClr val="tx1"/>
                </a:solidFill>
                <a:latin typeface="Times New Roman" pitchFamily="18" charset="0"/>
              </a:defRPr>
            </a:lvl9pPr>
          </a:lstStyle>
          <a:p>
            <a:pPr algn="ctr"/>
            <a:r>
              <a:rPr lang="de-DE" sz="2000">
                <a:solidFill>
                  <a:schemeClr val="accent1">
                    <a:lumMod val="75000"/>
                  </a:schemeClr>
                </a:solidFill>
                <a:latin typeface="Arial" charset="0"/>
              </a:rPr>
              <a:t>IceCube completed December 2010</a:t>
            </a:r>
            <a:endParaRPr lang="en-GB" sz="2000">
              <a:solidFill>
                <a:schemeClr val="accent1">
                  <a:lumMod val="75000"/>
                </a:schemeClr>
              </a:solidFill>
              <a:latin typeface="Arial" charset="0"/>
            </a:endParaRPr>
          </a:p>
        </p:txBody>
      </p:sp>
      <p:sp>
        <p:nvSpPr>
          <p:cNvPr id="7" name="Text Box 14"/>
          <p:cNvSpPr txBox="1">
            <a:spLocks noChangeArrowheads="1"/>
          </p:cNvSpPr>
          <p:nvPr/>
        </p:nvSpPr>
        <p:spPr bwMode="auto">
          <a:xfrm>
            <a:off x="215902" y="5483590"/>
            <a:ext cx="4680000" cy="106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131" tIns="41565" rIns="83131" bIns="41565">
            <a:spAutoFit/>
          </a:bodyPr>
          <a:lstStyle>
            <a:lvl1pPr defTabSz="825500">
              <a:defRPr sz="2400">
                <a:solidFill>
                  <a:schemeClr val="tx1"/>
                </a:solidFill>
                <a:latin typeface="Times New Roman" pitchFamily="18" charset="0"/>
              </a:defRPr>
            </a:lvl1pPr>
            <a:lvl2pPr marL="412750" defTabSz="825500">
              <a:defRPr sz="2400">
                <a:solidFill>
                  <a:schemeClr val="tx1"/>
                </a:solidFill>
                <a:latin typeface="Times New Roman" pitchFamily="18" charset="0"/>
              </a:defRPr>
            </a:lvl2pPr>
            <a:lvl3pPr marL="825500" defTabSz="825500">
              <a:defRPr sz="2400">
                <a:solidFill>
                  <a:schemeClr val="tx1"/>
                </a:solidFill>
                <a:latin typeface="Times New Roman" pitchFamily="18" charset="0"/>
              </a:defRPr>
            </a:lvl3pPr>
            <a:lvl4pPr marL="1236663" defTabSz="825500">
              <a:defRPr sz="2400">
                <a:solidFill>
                  <a:schemeClr val="tx1"/>
                </a:solidFill>
                <a:latin typeface="Times New Roman" pitchFamily="18" charset="0"/>
              </a:defRPr>
            </a:lvl4pPr>
            <a:lvl5pPr marL="1649413" defTabSz="825500">
              <a:defRPr sz="2400">
                <a:solidFill>
                  <a:schemeClr val="tx1"/>
                </a:solidFill>
                <a:latin typeface="Times New Roman" pitchFamily="18" charset="0"/>
              </a:defRPr>
            </a:lvl5pPr>
            <a:lvl6pPr marL="2106613" defTabSz="825500" fontAlgn="base">
              <a:spcBef>
                <a:spcPct val="0"/>
              </a:spcBef>
              <a:spcAft>
                <a:spcPct val="0"/>
              </a:spcAft>
              <a:defRPr sz="2400">
                <a:solidFill>
                  <a:schemeClr val="tx1"/>
                </a:solidFill>
                <a:latin typeface="Times New Roman" pitchFamily="18" charset="0"/>
              </a:defRPr>
            </a:lvl6pPr>
            <a:lvl7pPr marL="2563813" defTabSz="825500" fontAlgn="base">
              <a:spcBef>
                <a:spcPct val="0"/>
              </a:spcBef>
              <a:spcAft>
                <a:spcPct val="0"/>
              </a:spcAft>
              <a:defRPr sz="2400">
                <a:solidFill>
                  <a:schemeClr val="tx1"/>
                </a:solidFill>
                <a:latin typeface="Times New Roman" pitchFamily="18" charset="0"/>
              </a:defRPr>
            </a:lvl7pPr>
            <a:lvl8pPr marL="3021013" defTabSz="825500" fontAlgn="base">
              <a:spcBef>
                <a:spcPct val="0"/>
              </a:spcBef>
              <a:spcAft>
                <a:spcPct val="0"/>
              </a:spcAft>
              <a:defRPr sz="2400">
                <a:solidFill>
                  <a:schemeClr val="tx1"/>
                </a:solidFill>
                <a:latin typeface="Times New Roman" pitchFamily="18" charset="0"/>
              </a:defRPr>
            </a:lvl8pPr>
            <a:lvl9pPr marL="3478213" defTabSz="825500" fontAlgn="base">
              <a:spcBef>
                <a:spcPct val="0"/>
              </a:spcBef>
              <a:spcAft>
                <a:spcPct val="0"/>
              </a:spcAft>
              <a:defRPr sz="2400">
                <a:solidFill>
                  <a:schemeClr val="tx1"/>
                </a:solidFill>
                <a:latin typeface="Times New Roman" pitchFamily="18" charset="0"/>
              </a:defRPr>
            </a:lvl9pPr>
          </a:lstStyle>
          <a:p>
            <a:pPr algn="r"/>
            <a:r>
              <a:rPr lang="de-DE" sz="2000" b="1">
                <a:solidFill>
                  <a:schemeClr val="bg1"/>
                </a:solidFill>
                <a:effectLst>
                  <a:outerShdw blurRad="38100" dist="38100" dir="2700000" algn="tl">
                    <a:srgbClr val="000000">
                      <a:alpha val="43137"/>
                    </a:srgbClr>
                  </a:outerShdw>
                </a:effectLst>
                <a:latin typeface="Arial" charset="0"/>
              </a:rPr>
              <a:t>                1 km</a:t>
            </a:r>
            <a:r>
              <a:rPr lang="de-DE" b="1" baseline="30000">
                <a:solidFill>
                  <a:schemeClr val="bg1"/>
                </a:solidFill>
                <a:effectLst>
                  <a:outerShdw blurRad="38100" dist="38100" dir="2700000" algn="tl">
                    <a:srgbClr val="000000">
                      <a:alpha val="43137"/>
                    </a:srgbClr>
                  </a:outerShdw>
                </a:effectLst>
                <a:latin typeface="Arial" charset="0"/>
              </a:rPr>
              <a:t>3</a:t>
            </a:r>
            <a:endParaRPr lang="de-DE" sz="2000" b="1">
              <a:solidFill>
                <a:schemeClr val="bg1"/>
              </a:solidFill>
              <a:effectLst>
                <a:outerShdw blurRad="38100" dist="38100" dir="2700000" algn="tl">
                  <a:srgbClr val="000000">
                    <a:alpha val="43137"/>
                  </a:srgbClr>
                </a:outerShdw>
              </a:effectLst>
              <a:latin typeface="Arial" charset="0"/>
            </a:endParaRPr>
          </a:p>
          <a:p>
            <a:pPr algn="r"/>
            <a:r>
              <a:rPr lang="de-DE" sz="2000" b="1">
                <a:solidFill>
                  <a:schemeClr val="bg1"/>
                </a:solidFill>
                <a:effectLst>
                  <a:outerShdw blurRad="38100" dist="38100" dir="2700000" algn="tl">
                    <a:srgbClr val="000000">
                      <a:alpha val="43137"/>
                    </a:srgbClr>
                  </a:outerShdw>
                </a:effectLst>
                <a:latin typeface="Arial" charset="0"/>
              </a:rPr>
              <a:t>86 strings</a:t>
            </a:r>
          </a:p>
          <a:p>
            <a:pPr algn="r"/>
            <a:r>
              <a:rPr lang="de-DE" sz="2000" b="1">
                <a:solidFill>
                  <a:schemeClr val="bg1"/>
                </a:solidFill>
                <a:effectLst>
                  <a:outerShdw blurRad="38100" dist="38100" dir="2700000" algn="tl">
                    <a:srgbClr val="000000">
                      <a:alpha val="43137"/>
                    </a:srgbClr>
                  </a:outerShdw>
                </a:effectLst>
                <a:latin typeface="Arial" charset="0"/>
              </a:rPr>
              <a:t>5160 OMs</a:t>
            </a:r>
            <a:endParaRPr lang="en-GB" sz="2000" b="1">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313123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171" y="3208155"/>
            <a:ext cx="2088290" cy="2319952"/>
          </a:xfrm>
          <a:prstGeom prst="rect">
            <a:avLst/>
          </a:prstGeom>
        </p:spPr>
      </p:pic>
      <p:sp>
        <p:nvSpPr>
          <p:cNvPr id="2" name="Title 1"/>
          <p:cNvSpPr>
            <a:spLocks noGrp="1"/>
          </p:cNvSpPr>
          <p:nvPr>
            <p:ph type="ctrTitle"/>
          </p:nvPr>
        </p:nvSpPr>
        <p:spPr/>
        <p:txBody>
          <a:bodyPr/>
          <a:lstStyle/>
          <a:p>
            <a:r>
              <a:rPr lang="en-US"/>
              <a:t>First Astrophysical Point Sources at IceCube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32" y="2791033"/>
            <a:ext cx="1944624" cy="5516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86" y="883930"/>
            <a:ext cx="8606726" cy="2592387"/>
          </a:xfrm>
          <a:prstGeom prst="rect">
            <a:avLst/>
          </a:prstGeom>
        </p:spPr>
      </p:pic>
      <p:cxnSp>
        <p:nvCxnSpPr>
          <p:cNvPr id="26" name="Straight Connector 25"/>
          <p:cNvCxnSpPr/>
          <p:nvPr/>
        </p:nvCxnSpPr>
        <p:spPr>
          <a:xfrm>
            <a:off x="8037443" y="2960559"/>
            <a:ext cx="747649" cy="7312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565892" y="2980437"/>
            <a:ext cx="378786" cy="71133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235687" y="3112959"/>
            <a:ext cx="755374" cy="202758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235687" y="2940680"/>
            <a:ext cx="735497" cy="75537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892" y="3691775"/>
            <a:ext cx="1219200" cy="1219200"/>
          </a:xfrm>
          <a:prstGeom prst="rect">
            <a:avLst/>
          </a:prstGeom>
          <a:ln>
            <a:solidFill>
              <a:schemeClr val="tx1"/>
            </a:solidFill>
          </a:ln>
        </p:spPr>
      </p:pic>
      <p:sp>
        <p:nvSpPr>
          <p:cNvPr id="44" name="TextBox 43"/>
          <p:cNvSpPr txBox="1"/>
          <p:nvPr/>
        </p:nvSpPr>
        <p:spPr>
          <a:xfrm>
            <a:off x="7560922" y="4884263"/>
            <a:ext cx="1223829" cy="400110"/>
          </a:xfrm>
          <a:prstGeom prst="rect">
            <a:avLst/>
          </a:prstGeom>
          <a:noFill/>
        </p:spPr>
        <p:txBody>
          <a:bodyPr wrap="square" rtlCol="0">
            <a:spAutoFit/>
          </a:bodyPr>
          <a:lstStyle/>
          <a:p>
            <a:r>
              <a:rPr lang="en-US" sz="2000">
                <a:solidFill>
                  <a:schemeClr val="tx1">
                    <a:lumMod val="75000"/>
                    <a:lumOff val="25000"/>
                  </a:schemeClr>
                </a:solidFill>
              </a:rPr>
              <a:t>NGC 1068</a:t>
            </a:r>
          </a:p>
        </p:txBody>
      </p:sp>
      <p:sp>
        <p:nvSpPr>
          <p:cNvPr id="45" name="TextBox 44"/>
          <p:cNvSpPr txBox="1"/>
          <p:nvPr/>
        </p:nvSpPr>
        <p:spPr>
          <a:xfrm>
            <a:off x="268910" y="5895639"/>
            <a:ext cx="3374514" cy="677108"/>
          </a:xfrm>
          <a:prstGeom prst="rect">
            <a:avLst/>
          </a:prstGeom>
          <a:noFill/>
        </p:spPr>
        <p:txBody>
          <a:bodyPr wrap="none" rtlCol="0">
            <a:spAutoFit/>
          </a:bodyPr>
          <a:lstStyle/>
          <a:p>
            <a:r>
              <a:rPr lang="en-US" sz="2000">
                <a:solidFill>
                  <a:schemeClr val="tx1">
                    <a:lumMod val="75000"/>
                    <a:lumOff val="25000"/>
                  </a:schemeClr>
                </a:solidFill>
              </a:rPr>
              <a:t>IceCube @ Neutrino 2024</a:t>
            </a:r>
          </a:p>
          <a:p>
            <a:r>
              <a:rPr lang="en-US">
                <a:solidFill>
                  <a:schemeClr val="tx1">
                    <a:lumMod val="75000"/>
                    <a:lumOff val="25000"/>
                  </a:schemeClr>
                </a:solidFill>
              </a:rPr>
              <a:t>Update of Science 378 (2022) 538</a:t>
            </a:r>
            <a:endParaRPr lang="en-US" sz="2000">
              <a:solidFill>
                <a:schemeClr val="tx1">
                  <a:lumMod val="75000"/>
                  <a:lumOff val="25000"/>
                </a:schemeClr>
              </a:solidFill>
            </a:endParaRPr>
          </a:p>
        </p:txBody>
      </p:sp>
      <p:sp>
        <p:nvSpPr>
          <p:cNvPr id="46" name="TextBox 45"/>
          <p:cNvSpPr txBox="1"/>
          <p:nvPr/>
        </p:nvSpPr>
        <p:spPr>
          <a:xfrm>
            <a:off x="5222240" y="5591111"/>
            <a:ext cx="3615092" cy="1015663"/>
          </a:xfrm>
          <a:prstGeom prst="rect">
            <a:avLst/>
          </a:prstGeom>
          <a:noFill/>
        </p:spPr>
        <p:txBody>
          <a:bodyPr wrap="none" rtlCol="0">
            <a:spAutoFit/>
          </a:bodyPr>
          <a:lstStyle/>
          <a:p>
            <a:r>
              <a:rPr lang="en-US" sz="2000">
                <a:solidFill>
                  <a:schemeClr val="accent1">
                    <a:lumMod val="75000"/>
                  </a:schemeClr>
                </a:solidFill>
              </a:rPr>
              <a:t>Hot spot at NGC 1068</a:t>
            </a:r>
          </a:p>
          <a:p>
            <a:r>
              <a:rPr lang="en-US" sz="2000">
                <a:solidFill>
                  <a:schemeClr val="accent1">
                    <a:lumMod val="75000"/>
                  </a:schemeClr>
                </a:solidFill>
              </a:rPr>
              <a:t>Global Significance 4.0 </a:t>
            </a:r>
            <a:r>
              <a:rPr lang="el-GR" sz="2000">
                <a:solidFill>
                  <a:schemeClr val="accent1">
                    <a:lumMod val="75000"/>
                  </a:schemeClr>
                </a:solidFill>
              </a:rPr>
              <a:t>σ</a:t>
            </a:r>
            <a:endParaRPr lang="en-US" sz="2000">
              <a:solidFill>
                <a:schemeClr val="accent1">
                  <a:lumMod val="75000"/>
                </a:schemeClr>
              </a:solidFill>
            </a:endParaRPr>
          </a:p>
          <a:p>
            <a:r>
              <a:rPr lang="en-US" sz="2000">
                <a:solidFill>
                  <a:schemeClr val="accent1">
                    <a:lumMod val="75000"/>
                  </a:schemeClr>
                </a:solidFill>
                <a:latin typeface="Aptos" panose="020B0004020202020204" pitchFamily="34" charset="0"/>
              </a:rPr>
              <a:t>~ </a:t>
            </a:r>
            <a:r>
              <a:rPr lang="en-US" sz="2000">
                <a:solidFill>
                  <a:schemeClr val="accent1">
                    <a:lumMod val="75000"/>
                  </a:schemeClr>
                </a:solidFill>
              </a:rPr>
              <a:t>80 excess events, 13 years data</a:t>
            </a:r>
          </a:p>
        </p:txBody>
      </p:sp>
      <p:sp>
        <p:nvSpPr>
          <p:cNvPr id="47" name="Rectangle 46"/>
          <p:cNvSpPr/>
          <p:nvPr/>
        </p:nvSpPr>
        <p:spPr>
          <a:xfrm>
            <a:off x="288954" y="3702355"/>
            <a:ext cx="3959508" cy="1015663"/>
          </a:xfrm>
          <a:prstGeom prst="rect">
            <a:avLst/>
          </a:prstGeom>
        </p:spPr>
        <p:txBody>
          <a:bodyPr wrap="square">
            <a:spAutoFit/>
          </a:bodyPr>
          <a:lstStyle/>
          <a:p>
            <a:r>
              <a:rPr lang="en-US" sz="2000" b="1">
                <a:solidFill>
                  <a:schemeClr val="accent1">
                    <a:lumMod val="75000"/>
                  </a:schemeClr>
                </a:solidFill>
              </a:rPr>
              <a:t>Neutrino emission from the nearby</a:t>
            </a:r>
          </a:p>
          <a:p>
            <a:r>
              <a:rPr lang="en-US" sz="2000" b="1">
                <a:solidFill>
                  <a:schemeClr val="accent1">
                    <a:lumMod val="75000"/>
                  </a:schemeClr>
                </a:solidFill>
              </a:rPr>
              <a:t>Active Galaxy NGC 1068 (14.4 Mpc)</a:t>
            </a:r>
          </a:p>
          <a:p>
            <a:r>
              <a:rPr lang="en-US" sz="2000" b="1">
                <a:solidFill>
                  <a:schemeClr val="accent1">
                    <a:lumMod val="75000"/>
                  </a:schemeClr>
                </a:solidFill>
              </a:rPr>
              <a:t>AGN obscured by accretion torus</a:t>
            </a:r>
          </a:p>
        </p:txBody>
      </p:sp>
      <p:sp>
        <p:nvSpPr>
          <p:cNvPr id="48" name="Rectangle 47"/>
          <p:cNvSpPr/>
          <p:nvPr/>
        </p:nvSpPr>
        <p:spPr>
          <a:xfrm>
            <a:off x="6007010" y="791617"/>
            <a:ext cx="2840265" cy="923330"/>
          </a:xfrm>
          <a:prstGeom prst="rect">
            <a:avLst/>
          </a:prstGeom>
        </p:spPr>
        <p:txBody>
          <a:bodyPr wrap="none">
            <a:spAutoFit/>
          </a:bodyPr>
          <a:lstStyle/>
          <a:p>
            <a:pPr algn="r"/>
            <a:r>
              <a:rPr lang="en-US" b="1">
                <a:solidFill>
                  <a:srgbClr val="C00000"/>
                </a:solidFill>
              </a:rPr>
              <a:t>Neutrino event IC-170922A</a:t>
            </a:r>
          </a:p>
          <a:p>
            <a:pPr algn="r"/>
            <a:r>
              <a:rPr lang="en-US" b="1">
                <a:solidFill>
                  <a:srgbClr val="C00000"/>
                </a:solidFill>
              </a:rPr>
              <a:t>(22 Sept 2017)</a:t>
            </a:r>
          </a:p>
          <a:p>
            <a:pPr algn="r"/>
            <a:r>
              <a:rPr lang="en-US" b="1">
                <a:solidFill>
                  <a:srgbClr val="C00000"/>
                </a:solidFill>
              </a:rPr>
              <a:t>290 TeV</a:t>
            </a:r>
          </a:p>
        </p:txBody>
      </p:sp>
      <p:cxnSp>
        <p:nvCxnSpPr>
          <p:cNvPr id="50" name="Straight Arrow Connector 49"/>
          <p:cNvCxnSpPr/>
          <p:nvPr/>
        </p:nvCxnSpPr>
        <p:spPr>
          <a:xfrm flipH="1">
            <a:off x="7235688" y="1448735"/>
            <a:ext cx="613274" cy="141566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33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Cherenkov High-Energy Neutrino Telescopes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92" y="1779790"/>
            <a:ext cx="7488000" cy="3767399"/>
          </a:xfrm>
          <a:prstGeom prst="rect">
            <a:avLst/>
          </a:prstGeom>
        </p:spPr>
      </p:pic>
      <p:pic>
        <p:nvPicPr>
          <p:cNvPr id="10" name="Picture 9">
            <a:hlinkClick r:id="rId3"/>
          </p:cNvPr>
          <p:cNvPicPr>
            <a:picLocks noChangeAspect="1"/>
          </p:cNvPicPr>
          <p:nvPr/>
        </p:nvPicPr>
        <p:blipFill>
          <a:blip r:embed="rId4"/>
          <a:stretch>
            <a:fillRect/>
          </a:stretch>
        </p:blipFill>
        <p:spPr>
          <a:xfrm>
            <a:off x="6133640" y="935637"/>
            <a:ext cx="1008000" cy="1023819"/>
          </a:xfrm>
          <a:prstGeom prst="rect">
            <a:avLst/>
          </a:prstGeom>
        </p:spPr>
      </p:pic>
      <p:pic>
        <p:nvPicPr>
          <p:cNvPr id="6" name="Picture 5">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92" y="719607"/>
            <a:ext cx="1368190" cy="54347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893" y="1295687"/>
            <a:ext cx="1368190" cy="83715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4442" y="5472267"/>
            <a:ext cx="1008000" cy="1224303"/>
          </a:xfrm>
          <a:prstGeom prst="rect">
            <a:avLst/>
          </a:prstGeom>
        </p:spPr>
      </p:pic>
      <p:pic>
        <p:nvPicPr>
          <p:cNvPr id="13" name="Picture 12">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2193" y="5570781"/>
            <a:ext cx="821070" cy="945987"/>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1132" y="2257584"/>
            <a:ext cx="1512000" cy="648426"/>
          </a:xfrm>
          <a:prstGeom prst="rect">
            <a:avLst/>
          </a:prstGeom>
          <a:ln>
            <a:solidFill>
              <a:schemeClr val="tx1"/>
            </a:solidFill>
          </a:ln>
        </p:spPr>
      </p:pic>
      <p:pic>
        <p:nvPicPr>
          <p:cNvPr id="7" name="Picture 6">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61132" y="2912799"/>
            <a:ext cx="1512000" cy="399168"/>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04652" y="647597"/>
            <a:ext cx="1512000" cy="1133446"/>
          </a:xfrm>
          <a:prstGeom prst="rect">
            <a:avLst/>
          </a:prstGeom>
          <a:ln>
            <a:solidFill>
              <a:schemeClr val="tx1"/>
            </a:solidFill>
          </a:ln>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04652" y="1420705"/>
            <a:ext cx="1512000" cy="321300"/>
          </a:xfrm>
          <a:prstGeom prst="rect">
            <a:avLst/>
          </a:prstGeom>
        </p:spPr>
      </p:pic>
      <p:sp>
        <p:nvSpPr>
          <p:cNvPr id="15" name="TextBox 14"/>
          <p:cNvSpPr txBox="1"/>
          <p:nvPr/>
        </p:nvSpPr>
        <p:spPr>
          <a:xfrm>
            <a:off x="5144107" y="5577407"/>
            <a:ext cx="3304751" cy="923330"/>
          </a:xfrm>
          <a:prstGeom prst="rect">
            <a:avLst/>
          </a:prstGeom>
          <a:noFill/>
        </p:spPr>
        <p:txBody>
          <a:bodyPr wrap="none" rtlCol="0">
            <a:spAutoFit/>
          </a:bodyPr>
          <a:lstStyle/>
          <a:p>
            <a:r>
              <a:rPr lang="en-US">
                <a:solidFill>
                  <a:schemeClr val="accent1">
                    <a:lumMod val="75000"/>
                  </a:schemeClr>
                </a:solidFill>
                <a:sym typeface="Symbol" panose="05050102010706020507" pitchFamily="18" charset="2"/>
              </a:rPr>
              <a:t> </a:t>
            </a:r>
            <a:r>
              <a:rPr lang="en-US">
                <a:solidFill>
                  <a:schemeClr val="accent1">
                    <a:lumMod val="75000"/>
                  </a:schemeClr>
                </a:solidFill>
              </a:rPr>
              <a:t>Full size since 2010</a:t>
            </a:r>
          </a:p>
          <a:p>
            <a:r>
              <a:rPr lang="en-US">
                <a:solidFill>
                  <a:schemeClr val="accent1">
                    <a:lumMod val="75000"/>
                  </a:schemeClr>
                </a:solidFill>
                <a:sym typeface="Symbol" panose="05050102010706020507" pitchFamily="18" charset="2"/>
              </a:rPr>
              <a:t> </a:t>
            </a:r>
            <a:r>
              <a:rPr lang="en-US">
                <a:solidFill>
                  <a:schemeClr val="accent1">
                    <a:lumMod val="75000"/>
                  </a:schemeClr>
                </a:solidFill>
              </a:rPr>
              <a:t>Diffuse flux (2013), first sources</a:t>
            </a:r>
          </a:p>
          <a:p>
            <a:r>
              <a:rPr lang="en-US">
                <a:solidFill>
                  <a:schemeClr val="accent1">
                    <a:lumMod val="75000"/>
                  </a:schemeClr>
                </a:solidFill>
                <a:sym typeface="Symbol" panose="05050102010706020507" pitchFamily="18" charset="2"/>
              </a:rPr>
              <a:t> </a:t>
            </a:r>
            <a:r>
              <a:rPr lang="en-US">
                <a:solidFill>
                  <a:schemeClr val="accent1">
                    <a:lumMod val="75000"/>
                  </a:schemeClr>
                </a:solidFill>
              </a:rPr>
              <a:t>Extension planned (Gen2)</a:t>
            </a:r>
          </a:p>
        </p:txBody>
      </p:sp>
      <p:sp>
        <p:nvSpPr>
          <p:cNvPr id="16" name="TextBox 15"/>
          <p:cNvSpPr txBox="1"/>
          <p:nvPr/>
        </p:nvSpPr>
        <p:spPr>
          <a:xfrm>
            <a:off x="71882" y="2159807"/>
            <a:ext cx="1747851" cy="369332"/>
          </a:xfrm>
          <a:prstGeom prst="rect">
            <a:avLst/>
          </a:prstGeom>
          <a:noFill/>
        </p:spPr>
        <p:txBody>
          <a:bodyPr wrap="none" rtlCol="0">
            <a:spAutoFit/>
          </a:bodyPr>
          <a:lstStyle/>
          <a:p>
            <a:r>
              <a:rPr lang="en-US">
                <a:solidFill>
                  <a:schemeClr val="accent1">
                    <a:lumMod val="75000"/>
                  </a:schemeClr>
                </a:solidFill>
              </a:rPr>
              <a:t>Pathfinder string</a:t>
            </a:r>
          </a:p>
        </p:txBody>
      </p:sp>
      <p:sp>
        <p:nvSpPr>
          <p:cNvPr id="17" name="TextBox 16"/>
          <p:cNvSpPr txBox="1"/>
          <p:nvPr/>
        </p:nvSpPr>
        <p:spPr>
          <a:xfrm>
            <a:off x="7469034" y="1885019"/>
            <a:ext cx="1254574" cy="369332"/>
          </a:xfrm>
          <a:prstGeom prst="rect">
            <a:avLst/>
          </a:prstGeom>
          <a:noFill/>
        </p:spPr>
        <p:txBody>
          <a:bodyPr wrap="none" rtlCol="0">
            <a:spAutoFit/>
          </a:bodyPr>
          <a:lstStyle/>
          <a:p>
            <a:r>
              <a:rPr lang="en-US">
                <a:solidFill>
                  <a:schemeClr val="accent1">
                    <a:lumMod val="75000"/>
                  </a:schemeClr>
                </a:solidFill>
              </a:rPr>
              <a:t>Site chosen</a:t>
            </a:r>
          </a:p>
        </p:txBody>
      </p:sp>
      <p:sp>
        <p:nvSpPr>
          <p:cNvPr id="18" name="TextBox 17"/>
          <p:cNvSpPr txBox="1"/>
          <p:nvPr/>
        </p:nvSpPr>
        <p:spPr>
          <a:xfrm>
            <a:off x="7081682" y="850375"/>
            <a:ext cx="1261114" cy="646331"/>
          </a:xfrm>
          <a:prstGeom prst="rect">
            <a:avLst/>
          </a:prstGeom>
          <a:noFill/>
        </p:spPr>
        <p:txBody>
          <a:bodyPr wrap="none" rtlCol="0">
            <a:spAutoFit/>
          </a:bodyPr>
          <a:lstStyle/>
          <a:p>
            <a:r>
              <a:rPr lang="en-US" b="1">
                <a:solidFill>
                  <a:schemeClr val="tx1">
                    <a:lumMod val="75000"/>
                    <a:lumOff val="25000"/>
                  </a:schemeClr>
                </a:solidFill>
              </a:rPr>
              <a:t>Baikal-GVD</a:t>
            </a:r>
          </a:p>
          <a:p>
            <a:r>
              <a:rPr lang="en-US">
                <a:solidFill>
                  <a:schemeClr val="accent1">
                    <a:lumMod val="75000"/>
                  </a:schemeClr>
                </a:solidFill>
              </a:rPr>
              <a:t>Growing</a:t>
            </a:r>
          </a:p>
        </p:txBody>
      </p:sp>
      <p:sp>
        <p:nvSpPr>
          <p:cNvPr id="19" name="TextBox 18"/>
          <p:cNvSpPr txBox="1"/>
          <p:nvPr/>
        </p:nvSpPr>
        <p:spPr>
          <a:xfrm>
            <a:off x="2565728" y="577346"/>
            <a:ext cx="1530675" cy="923330"/>
          </a:xfrm>
          <a:prstGeom prst="rect">
            <a:avLst/>
          </a:prstGeom>
          <a:noFill/>
        </p:spPr>
        <p:txBody>
          <a:bodyPr wrap="none" rtlCol="0">
            <a:spAutoFit/>
          </a:bodyPr>
          <a:lstStyle/>
          <a:p>
            <a:r>
              <a:rPr lang="en-US">
                <a:solidFill>
                  <a:schemeClr val="accent1">
                    <a:lumMod val="75000"/>
                  </a:schemeClr>
                </a:solidFill>
              </a:rPr>
              <a:t>Growing</a:t>
            </a:r>
          </a:p>
          <a:p>
            <a:r>
              <a:rPr lang="en-US">
                <a:solidFill>
                  <a:schemeClr val="accent1">
                    <a:lumMod val="75000"/>
                  </a:schemeClr>
                </a:solidFill>
              </a:rPr>
              <a:t>200 PeV event</a:t>
            </a:r>
          </a:p>
          <a:p>
            <a:r>
              <a:rPr lang="en-US">
                <a:solidFill>
                  <a:schemeClr val="accent1">
                    <a:lumMod val="75000"/>
                  </a:schemeClr>
                </a:solidFill>
              </a:rPr>
              <a:t>13 Feb 2023</a:t>
            </a:r>
          </a:p>
        </p:txBody>
      </p:sp>
      <p:cxnSp>
        <p:nvCxnSpPr>
          <p:cNvPr id="21" name="Straight Arrow Connector 20"/>
          <p:cNvCxnSpPr/>
          <p:nvPr/>
        </p:nvCxnSpPr>
        <p:spPr>
          <a:xfrm>
            <a:off x="4860652" y="1779790"/>
            <a:ext cx="0" cy="112622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133640" y="1913041"/>
            <a:ext cx="335121" cy="53051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512082" y="2213431"/>
            <a:ext cx="1224170" cy="2695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899442" y="2906010"/>
            <a:ext cx="569592" cy="35553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647962" y="5541647"/>
                <a:ext cx="2707724" cy="977640"/>
              </a:xfrm>
              <a:prstGeom prst="rect">
                <a:avLst/>
              </a:prstGeom>
              <a:noFill/>
            </p:spPr>
            <p:txBody>
              <a:bodyPr wrap="square" rtlCol="0">
                <a:spAutoFit/>
              </a:bodyPr>
              <a:lstStyle/>
              <a:p>
                <a:r>
                  <a:rPr lang="en-US">
                    <a:solidFill>
                      <a:schemeClr val="accent1">
                        <a:lumMod val="75000"/>
                      </a:schemeClr>
                    </a:solidFill>
                    <a:latin typeface="+mj-lt"/>
                  </a:rPr>
                  <a:t>Per year about  </a:t>
                </a:r>
                <a:r>
                  <a:rPr lang="en-US" b="0">
                    <a:solidFill>
                      <a:schemeClr val="accent1">
                        <a:lumMod val="75000"/>
                      </a:schemeClr>
                    </a:solidFill>
                  </a:rPr>
                  <a:t> </a:t>
                </a:r>
                <a14:m>
                  <m:oMath xmlns:m="http://schemas.openxmlformats.org/officeDocument/2006/math">
                    <m:r>
                      <a:rPr lang="en-US" b="0" i="0" smtClean="0">
                        <a:solidFill>
                          <a:schemeClr val="accent1">
                            <a:lumMod val="75000"/>
                          </a:schemeClr>
                        </a:solidFill>
                        <a:latin typeface="Cambria Math" panose="02040503050406030204" pitchFamily="18" charset="0"/>
                      </a:rPr>
                      <m:t>100 </m:t>
                    </m:r>
                    <m:sSubSup>
                      <m:sSubSupPr>
                        <m:ctrlPr>
                          <a:rPr lang="en-US" b="0" i="1" smtClean="0">
                            <a:solidFill>
                              <a:schemeClr val="accent1">
                                <a:lumMod val="75000"/>
                              </a:schemeClr>
                            </a:solidFill>
                            <a:latin typeface="Cambria Math" panose="02040503050406030204" pitchFamily="18" charset="0"/>
                          </a:rPr>
                        </m:ctrlPr>
                      </m:sSubSupPr>
                      <m:e>
                        <m:r>
                          <m:rPr>
                            <m:sty m:val="p"/>
                          </m:rPr>
                          <a:rPr lang="en-US" b="0" i="0" smtClean="0">
                            <a:solidFill>
                              <a:schemeClr val="accent1">
                                <a:lumMod val="75000"/>
                              </a:schemeClr>
                            </a:solidFill>
                            <a:latin typeface="Cambria Math" panose="02040503050406030204" pitchFamily="18" charset="0"/>
                          </a:rPr>
                          <m:t>ν</m:t>
                        </m:r>
                      </m:e>
                      <m:sub>
                        <m:r>
                          <m:rPr>
                            <m:sty m:val="p"/>
                          </m:rPr>
                          <a:rPr lang="en-US" b="0" i="0" smtClean="0">
                            <a:solidFill>
                              <a:schemeClr val="accent1">
                                <a:lumMod val="75000"/>
                              </a:schemeClr>
                            </a:solidFill>
                            <a:latin typeface="Cambria Math" panose="02040503050406030204" pitchFamily="18" charset="0"/>
                          </a:rPr>
                          <m:t>μ</m:t>
                        </m:r>
                      </m:sub>
                      <m:sup>
                        <m:r>
                          <m:rPr>
                            <m:sty m:val="p"/>
                          </m:rPr>
                          <a:rPr lang="en-US" b="0" i="0" smtClean="0">
                            <a:solidFill>
                              <a:schemeClr val="accent1">
                                <a:lumMod val="75000"/>
                              </a:schemeClr>
                            </a:solidFill>
                            <a:latin typeface="Cambria Math" panose="02040503050406030204" pitchFamily="18" charset="0"/>
                          </a:rPr>
                          <m:t>astro</m:t>
                        </m:r>
                      </m:sup>
                    </m:sSubSup>
                  </m:oMath>
                </a14:m>
                <a:endParaRPr lang="en-US">
                  <a:solidFill>
                    <a:schemeClr val="accent1">
                      <a:lumMod val="75000"/>
                    </a:schemeClr>
                  </a:solidFill>
                </a:endParaRPr>
              </a:p>
              <a:p>
                <a:r>
                  <a:rPr lang="en-US">
                    <a:solidFill>
                      <a:schemeClr val="accent1">
                        <a:lumMod val="75000"/>
                      </a:schemeClr>
                    </a:solidFill>
                  </a:rPr>
                  <a:t>                     </a:t>
                </a:r>
                <a14:m>
                  <m:oMath xmlns:m="http://schemas.openxmlformats.org/officeDocument/2006/math">
                    <m:r>
                      <a:rPr lang="en-US">
                        <a:solidFill>
                          <a:schemeClr val="accent1">
                            <a:lumMod val="75000"/>
                          </a:schemeClr>
                        </a:solidFill>
                        <a:latin typeface="Cambria Math" panose="02040503050406030204" pitchFamily="18" charset="0"/>
                      </a:rPr>
                      <m:t>8</m:t>
                    </m:r>
                    <m:r>
                      <a:rPr lang="en-US" i="1">
                        <a:solidFill>
                          <a:schemeClr val="accent1">
                            <a:lumMod val="75000"/>
                          </a:schemeClr>
                        </a:solidFill>
                        <a:latin typeface="Cambria Math" panose="02040503050406030204" pitchFamily="18" charset="0"/>
                      </a:rPr>
                      <m:t>×</m:t>
                    </m:r>
                    <m:sSup>
                      <m:sSupPr>
                        <m:ctrlPr>
                          <a:rPr lang="en-US" i="1">
                            <a:solidFill>
                              <a:schemeClr val="accent1">
                                <a:lumMod val="75000"/>
                              </a:schemeClr>
                            </a:solidFill>
                            <a:latin typeface="Cambria Math" panose="02040503050406030204" pitchFamily="18" charset="0"/>
                          </a:rPr>
                        </m:ctrlPr>
                      </m:sSupPr>
                      <m:e>
                        <m:r>
                          <a:rPr lang="en-US" i="1">
                            <a:solidFill>
                              <a:schemeClr val="accent1">
                                <a:lumMod val="75000"/>
                              </a:schemeClr>
                            </a:solidFill>
                            <a:latin typeface="Cambria Math" panose="02040503050406030204" pitchFamily="18" charset="0"/>
                          </a:rPr>
                          <m:t>10</m:t>
                        </m:r>
                      </m:e>
                      <m:sup>
                        <m:r>
                          <a:rPr lang="en-US" i="1">
                            <a:solidFill>
                              <a:schemeClr val="accent1">
                                <a:lumMod val="75000"/>
                              </a:schemeClr>
                            </a:solidFill>
                            <a:latin typeface="Cambria Math" panose="02040503050406030204" pitchFamily="18" charset="0"/>
                          </a:rPr>
                          <m:t>4</m:t>
                        </m:r>
                      </m:sup>
                    </m:sSup>
                    <m:r>
                      <a:rPr lang="en-US">
                        <a:solidFill>
                          <a:schemeClr val="accent1">
                            <a:lumMod val="75000"/>
                          </a:schemeClr>
                        </a:solidFill>
                        <a:latin typeface="Cambria Math" panose="02040503050406030204" pitchFamily="18" charset="0"/>
                      </a:rPr>
                      <m:t> </m:t>
                    </m:r>
                    <m:r>
                      <a:rPr lang="en-US" b="0" i="0" smtClean="0">
                        <a:solidFill>
                          <a:schemeClr val="accent1">
                            <a:lumMod val="75000"/>
                          </a:schemeClr>
                        </a:solidFill>
                        <a:latin typeface="Cambria Math" panose="02040503050406030204" pitchFamily="18" charset="0"/>
                      </a:rPr>
                      <m:t> </m:t>
                    </m:r>
                    <m:sSubSup>
                      <m:sSubSupPr>
                        <m:ctrlPr>
                          <a:rPr lang="en-US" i="1">
                            <a:solidFill>
                              <a:schemeClr val="accent1">
                                <a:lumMod val="75000"/>
                              </a:schemeClr>
                            </a:solidFill>
                            <a:latin typeface="Cambria Math" panose="02040503050406030204" pitchFamily="18" charset="0"/>
                          </a:rPr>
                        </m:ctrlPr>
                      </m:sSubSupPr>
                      <m:e>
                        <m:r>
                          <m:rPr>
                            <m:sty m:val="p"/>
                          </m:rPr>
                          <a:rPr lang="en-US">
                            <a:solidFill>
                              <a:schemeClr val="accent1">
                                <a:lumMod val="75000"/>
                              </a:schemeClr>
                            </a:solidFill>
                            <a:latin typeface="Cambria Math" panose="02040503050406030204" pitchFamily="18" charset="0"/>
                          </a:rPr>
                          <m:t>ν</m:t>
                        </m:r>
                      </m:e>
                      <m:sub>
                        <m:r>
                          <m:rPr>
                            <m:sty m:val="p"/>
                          </m:rPr>
                          <a:rPr lang="en-US">
                            <a:solidFill>
                              <a:schemeClr val="accent1">
                                <a:lumMod val="75000"/>
                              </a:schemeClr>
                            </a:solidFill>
                            <a:latin typeface="Cambria Math" panose="02040503050406030204" pitchFamily="18" charset="0"/>
                          </a:rPr>
                          <m:t>μ</m:t>
                        </m:r>
                      </m:sub>
                      <m:sup>
                        <m:r>
                          <m:rPr>
                            <m:sty m:val="p"/>
                          </m:rPr>
                          <a:rPr lang="en-US">
                            <a:solidFill>
                              <a:schemeClr val="accent1">
                                <a:lumMod val="75000"/>
                              </a:schemeClr>
                            </a:solidFill>
                            <a:latin typeface="Cambria Math" panose="02040503050406030204" pitchFamily="18" charset="0"/>
                          </a:rPr>
                          <m:t>atm</m:t>
                        </m:r>
                      </m:sup>
                    </m:sSubSup>
                  </m:oMath>
                </a14:m>
                <a:endParaRPr lang="en-US">
                  <a:solidFill>
                    <a:schemeClr val="accent1">
                      <a:lumMod val="75000"/>
                    </a:schemeClr>
                  </a:solidFill>
                </a:endParaRPr>
              </a:p>
              <a:p>
                <a:r>
                  <a:rPr lang="en-US">
                    <a:solidFill>
                      <a:schemeClr val="accent1">
                        <a:lumMod val="75000"/>
                      </a:schemeClr>
                    </a:solidFill>
                  </a:rPr>
                  <a:t>                     </a:t>
                </a:r>
                <a14:m>
                  <m:oMath xmlns:m="http://schemas.openxmlformats.org/officeDocument/2006/math">
                    <m:r>
                      <a:rPr lang="en-US">
                        <a:solidFill>
                          <a:schemeClr val="accent1">
                            <a:lumMod val="75000"/>
                          </a:schemeClr>
                        </a:solidFill>
                        <a:latin typeface="Cambria Math" panose="02040503050406030204" pitchFamily="18" charset="0"/>
                      </a:rPr>
                      <m:t>7×</m:t>
                    </m:r>
                    <m:sSup>
                      <m:sSupPr>
                        <m:ctrlPr>
                          <a:rPr lang="en-US" i="1">
                            <a:solidFill>
                              <a:schemeClr val="accent1">
                                <a:lumMod val="75000"/>
                              </a:schemeClr>
                            </a:solidFill>
                            <a:latin typeface="Cambria Math" panose="02040503050406030204" pitchFamily="18" charset="0"/>
                          </a:rPr>
                        </m:ctrlPr>
                      </m:sSupPr>
                      <m:e>
                        <m:r>
                          <a:rPr lang="en-US">
                            <a:solidFill>
                              <a:schemeClr val="accent1">
                                <a:lumMod val="75000"/>
                              </a:schemeClr>
                            </a:solidFill>
                            <a:latin typeface="Cambria Math" panose="02040503050406030204" pitchFamily="18" charset="0"/>
                          </a:rPr>
                          <m:t>10</m:t>
                        </m:r>
                      </m:e>
                      <m:sup>
                        <m:r>
                          <a:rPr lang="en-US">
                            <a:solidFill>
                              <a:schemeClr val="accent1">
                                <a:lumMod val="75000"/>
                              </a:schemeClr>
                            </a:solidFill>
                            <a:latin typeface="Cambria Math" panose="02040503050406030204" pitchFamily="18" charset="0"/>
                          </a:rPr>
                          <m:t>10</m:t>
                        </m:r>
                      </m:sup>
                    </m:sSup>
                    <m:r>
                      <a:rPr lang="en-US">
                        <a:solidFill>
                          <a:schemeClr val="accent1">
                            <a:lumMod val="75000"/>
                          </a:schemeClr>
                        </a:solidFill>
                        <a:latin typeface="Cambria Math" panose="02040503050406030204" pitchFamily="18" charset="0"/>
                      </a:rPr>
                      <m:t> </m:t>
                    </m:r>
                    <m:sSup>
                      <m:sSupPr>
                        <m:ctrlPr>
                          <a:rPr lang="en-US" i="1">
                            <a:solidFill>
                              <a:schemeClr val="accent1">
                                <a:lumMod val="75000"/>
                              </a:schemeClr>
                            </a:solidFill>
                            <a:latin typeface="Cambria Math" panose="02040503050406030204" pitchFamily="18" charset="0"/>
                          </a:rPr>
                        </m:ctrlPr>
                      </m:sSupPr>
                      <m:e>
                        <m:r>
                          <m:rPr>
                            <m:sty m:val="p"/>
                          </m:rPr>
                          <a:rPr lang="en-US">
                            <a:solidFill>
                              <a:schemeClr val="accent1">
                                <a:lumMod val="75000"/>
                              </a:schemeClr>
                            </a:solidFill>
                            <a:latin typeface="Cambria Math" panose="02040503050406030204" pitchFamily="18" charset="0"/>
                          </a:rPr>
                          <m:t>μ</m:t>
                        </m:r>
                      </m:e>
                      <m:sup>
                        <m:r>
                          <m:rPr>
                            <m:sty m:val="p"/>
                          </m:rPr>
                          <a:rPr lang="en-US">
                            <a:solidFill>
                              <a:schemeClr val="accent1">
                                <a:lumMod val="75000"/>
                              </a:schemeClr>
                            </a:solidFill>
                            <a:latin typeface="Cambria Math" panose="02040503050406030204" pitchFamily="18" charset="0"/>
                          </a:rPr>
                          <m:t>atm</m:t>
                        </m:r>
                      </m:sup>
                    </m:sSup>
                  </m:oMath>
                </a14:m>
                <a:endParaRPr lang="en-US">
                  <a:solidFill>
                    <a:schemeClr val="accent1">
                      <a:lumMod val="75000"/>
                    </a:schemeClr>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47962" y="5541647"/>
                <a:ext cx="2707724" cy="977640"/>
              </a:xfrm>
              <a:prstGeom prst="rect">
                <a:avLst/>
              </a:prstGeom>
              <a:blipFill>
                <a:blip r:embed="rId16"/>
                <a:stretch>
                  <a:fillRect l="-1802" t="-2500" b="-2500"/>
                </a:stretch>
              </a:blipFill>
            </p:spPr>
            <p:txBody>
              <a:bodyPr/>
              <a:lstStyle/>
              <a:p>
                <a:r>
                  <a:rPr lang="en-US">
                    <a:noFill/>
                  </a:rPr>
                  <a:t> </a:t>
                </a:r>
              </a:p>
            </p:txBody>
          </p:sp>
        </mc:Fallback>
      </mc:AlternateContent>
    </p:spTree>
    <p:extLst>
      <p:ext uri="{BB962C8B-B14F-4D97-AF65-F5344CB8AC3E}">
        <p14:creationId xmlns:p14="http://schemas.microsoft.com/office/powerpoint/2010/main" val="7479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Grand Unified Neutrino Spectrum (GUNS) at Earth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2" y="1007647"/>
            <a:ext cx="8857230" cy="5265149"/>
          </a:xfrm>
          <a:prstGeom prst="rect">
            <a:avLst/>
          </a:prstGeom>
        </p:spPr>
      </p:pic>
      <p:sp>
        <p:nvSpPr>
          <p:cNvPr id="4" name="TextBox 3">
            <a:hlinkClick r:id="rId4"/>
          </p:cNvPr>
          <p:cNvSpPr txBox="1"/>
          <p:nvPr/>
        </p:nvSpPr>
        <p:spPr>
          <a:xfrm>
            <a:off x="-1" y="647597"/>
            <a:ext cx="9217025" cy="400110"/>
          </a:xfrm>
          <a:prstGeom prst="rect">
            <a:avLst/>
          </a:prstGeom>
          <a:noFill/>
        </p:spPr>
        <p:txBody>
          <a:bodyPr wrap="square" rtlCol="0">
            <a:spAutoFit/>
          </a:bodyPr>
          <a:lstStyle/>
          <a:p>
            <a:pPr algn="ctr"/>
            <a:r>
              <a:rPr lang="en-US" sz="2000" b="1" dirty="0" err="1">
                <a:solidFill>
                  <a:schemeClr val="accent1">
                    <a:lumMod val="75000"/>
                  </a:schemeClr>
                </a:solidFill>
              </a:rPr>
              <a:t>Vitagliano</a:t>
            </a:r>
            <a:r>
              <a:rPr lang="en-US" sz="2000" b="1" dirty="0">
                <a:solidFill>
                  <a:schemeClr val="accent1">
                    <a:lumMod val="75000"/>
                  </a:schemeClr>
                </a:solidFill>
              </a:rPr>
              <a:t>, </a:t>
            </a:r>
            <a:r>
              <a:rPr lang="en-US" sz="2000" b="1" dirty="0" err="1">
                <a:solidFill>
                  <a:schemeClr val="accent1">
                    <a:lumMod val="75000"/>
                  </a:schemeClr>
                </a:solidFill>
              </a:rPr>
              <a:t>Tamborra</a:t>
            </a:r>
            <a:r>
              <a:rPr lang="en-US" sz="2000" b="1" dirty="0">
                <a:solidFill>
                  <a:schemeClr val="accent1">
                    <a:lumMod val="75000"/>
                  </a:schemeClr>
                </a:solidFill>
              </a:rPr>
              <a:t> &amp; Raffelt, arXiv:1910.11878</a:t>
            </a:r>
          </a:p>
        </p:txBody>
      </p:sp>
      <p:sp>
        <p:nvSpPr>
          <p:cNvPr id="3" name="Oval 2">
            <a:extLst>
              <a:ext uri="{FF2B5EF4-FFF2-40B4-BE49-F238E27FC236}">
                <a16:creationId xmlns:a16="http://schemas.microsoft.com/office/drawing/2014/main" id="{DD88A6D6-C155-32D2-ECC5-52739AEE0672}"/>
              </a:ext>
            </a:extLst>
          </p:cNvPr>
          <p:cNvSpPr/>
          <p:nvPr/>
        </p:nvSpPr>
        <p:spPr>
          <a:xfrm rot="1866983">
            <a:off x="5001154" y="3240113"/>
            <a:ext cx="3010021" cy="180025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780367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a:t>Predicting Atmospheric Neutrinos (1936)</a:t>
            </a:r>
            <a:endParaRPr lang="en-US"/>
          </a:p>
        </p:txBody>
      </p:sp>
      <p:pic>
        <p:nvPicPr>
          <p:cNvPr id="32" name="Picture 2" descr="C:\Documents and Settings\nb166\My Documents\My Pictures\Heisenbe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12" y="863627"/>
            <a:ext cx="3115970" cy="367251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33" name="Content Placeholder 2"/>
          <p:cNvSpPr txBox="1">
            <a:spLocks/>
          </p:cNvSpPr>
          <p:nvPr/>
        </p:nvSpPr>
        <p:spPr>
          <a:xfrm>
            <a:off x="3520545" y="755464"/>
            <a:ext cx="5624597" cy="4572783"/>
          </a:xfrm>
          <a:prstGeom prst="rect">
            <a:avLst/>
          </a:prstGeom>
        </p:spPr>
        <p:txBody>
          <a:bodyPr>
            <a:noAutofit/>
          </a:bodyPr>
          <a:lstStyle>
            <a:lvl1pPr marL="345545" indent="-345545" algn="l" defTabSz="9214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8679" indent="-287953" algn="l" defTabSz="92145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51815" indent="-230364" algn="l" defTabSz="9214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12540" indent="-230364" algn="l" defTabSz="9214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73263" indent="-230364" algn="l" defTabSz="9214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33991" indent="-230364" algn="l" defTabSz="9214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94716" indent="-230364" algn="l" defTabSz="9214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55442" indent="-230364" algn="l" defTabSz="9214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16166" indent="-230364" algn="l" defTabSz="9214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b="1">
                <a:solidFill>
                  <a:schemeClr val="accent1">
                    <a:lumMod val="75000"/>
                  </a:schemeClr>
                </a:solidFill>
              </a:rPr>
              <a:t>Instead [of protons and neutrons] </a:t>
            </a:r>
            <a:r>
              <a:rPr lang="en-US" sz="2200" b="1">
                <a:solidFill>
                  <a:schemeClr val="accent2">
                    <a:lumMod val="75000"/>
                  </a:schemeClr>
                </a:solidFill>
              </a:rPr>
              <a:t>Pauli's hypothetical 'neutrinos' should contribute substantially to the penetrating radiation. </a:t>
            </a:r>
            <a:r>
              <a:rPr lang="en-US" sz="2200" b="1">
                <a:solidFill>
                  <a:schemeClr val="accent1">
                    <a:lumMod val="75000"/>
                  </a:schemeClr>
                </a:solidFill>
              </a:rPr>
              <a:t>This is because in each shower ... neutrinos should be generated which then would lead to the generation of small secondary showers. The cross section for the generation of these secondary showers would likely not be much smaller than 10</a:t>
            </a:r>
            <a:r>
              <a:rPr lang="en-US" sz="2200" b="1" baseline="30000">
                <a:solidFill>
                  <a:schemeClr val="accent1">
                    <a:lumMod val="75000"/>
                  </a:schemeClr>
                </a:solidFill>
              </a:rPr>
              <a:t>-26</a:t>
            </a:r>
            <a:r>
              <a:rPr lang="en-US" sz="2200" b="1">
                <a:solidFill>
                  <a:schemeClr val="accent1">
                    <a:lumMod val="75000"/>
                  </a:schemeClr>
                </a:solidFill>
              </a:rPr>
              <a:t> cm². Contrary to the low-energy neutrinos from </a:t>
            </a:r>
            <a:r>
              <a:rPr lang="en-US" sz="2200" b="1">
                <a:solidFill>
                  <a:schemeClr val="accent1">
                    <a:lumMod val="75000"/>
                  </a:schemeClr>
                </a:solidFill>
                <a:sym typeface="Symbol"/>
              </a:rPr>
              <a:t> </a:t>
            </a:r>
            <a:r>
              <a:rPr lang="en-US" sz="2200" b="1">
                <a:solidFill>
                  <a:schemeClr val="accent1">
                    <a:lumMod val="75000"/>
                  </a:schemeClr>
                </a:solidFill>
              </a:rPr>
              <a:t>decay one should be able to detect the energetic neutrinos from cosmic rays via their interactions.</a:t>
            </a:r>
          </a:p>
          <a:p>
            <a:pPr marL="0" indent="0">
              <a:buFont typeface="Arial" pitchFamily="34" charset="0"/>
              <a:buNone/>
            </a:pPr>
            <a:endParaRPr lang="de-DE" sz="2200"/>
          </a:p>
        </p:txBody>
      </p:sp>
      <p:sp>
        <p:nvSpPr>
          <p:cNvPr id="10" name="Rectangle 9"/>
          <p:cNvSpPr/>
          <p:nvPr/>
        </p:nvSpPr>
        <p:spPr>
          <a:xfrm>
            <a:off x="287338" y="5280078"/>
            <a:ext cx="8642350" cy="1200329"/>
          </a:xfrm>
          <a:prstGeom prst="rect">
            <a:avLst/>
          </a:prstGeom>
        </p:spPr>
        <p:txBody>
          <a:bodyPr wrap="square">
            <a:spAutoFit/>
          </a:bodyPr>
          <a:lstStyle/>
          <a:p>
            <a:r>
              <a:rPr lang="de-DE" sz="2400"/>
              <a:t>Werner Heisenberg </a:t>
            </a:r>
          </a:p>
          <a:p>
            <a:r>
              <a:rPr lang="de-DE" sz="2400" i="1"/>
              <a:t>Zur Theorie der Schauerbildung in der Höhenstrahlung </a:t>
            </a:r>
          </a:p>
          <a:p>
            <a:r>
              <a:rPr lang="de-DE" sz="2400"/>
              <a:t>Zeitschrift für Physik 101 (1936) 533</a:t>
            </a:r>
            <a:endParaRPr lang="en-US" sz="2400" dirty="0"/>
          </a:p>
        </p:txBody>
      </p:sp>
      <p:sp>
        <p:nvSpPr>
          <p:cNvPr id="6" name="TextBox 5"/>
          <p:cNvSpPr txBox="1"/>
          <p:nvPr/>
        </p:nvSpPr>
        <p:spPr>
          <a:xfrm>
            <a:off x="-128" y="6696437"/>
            <a:ext cx="9217026" cy="216030"/>
          </a:xfrm>
          <a:prstGeom prst="rect">
            <a:avLst/>
          </a:prstGeom>
          <a:solidFill>
            <a:srgbClr val="707070"/>
          </a:solidFill>
        </p:spPr>
        <p:txBody>
          <a:bodyPr wrap="none" bIns="61200" rtlCol="0" anchor="ctr" anchorCtr="0">
            <a:noAutofit/>
          </a:bodyPr>
          <a:lstStyle/>
          <a:p>
            <a:pPr algn="ctr"/>
            <a:r>
              <a:rPr lang="en-US" sz="1200" b="1">
                <a:solidFill>
                  <a:srgbClr val="FFFFFF"/>
                </a:solidFill>
              </a:rPr>
              <a:t>Slide adapted from Christian Spiering</a:t>
            </a:r>
          </a:p>
        </p:txBody>
      </p:sp>
    </p:spTree>
    <p:extLst>
      <p:ext uri="{BB962C8B-B14F-4D97-AF65-F5344CB8AC3E}">
        <p14:creationId xmlns:p14="http://schemas.microsoft.com/office/powerpoint/2010/main" val="115587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971" y="4594048"/>
            <a:ext cx="2088291" cy="192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92" y="1655737"/>
            <a:ext cx="3309053" cy="299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de-DE"/>
              <a:t>Detection of First Atmospheric Neutrinos 1965</a:t>
            </a:r>
            <a:endParaRPr lang="en-US"/>
          </a:p>
        </p:txBody>
      </p:sp>
      <p:sp>
        <p:nvSpPr>
          <p:cNvPr id="9" name="Rectangle 8"/>
          <p:cNvSpPr/>
          <p:nvPr/>
        </p:nvSpPr>
        <p:spPr>
          <a:xfrm>
            <a:off x="143892" y="719138"/>
            <a:ext cx="4393183" cy="1323439"/>
          </a:xfrm>
          <a:prstGeom prst="rect">
            <a:avLst/>
          </a:prstGeom>
        </p:spPr>
        <p:txBody>
          <a:bodyPr wrap="square">
            <a:spAutoFit/>
          </a:bodyPr>
          <a:lstStyle/>
          <a:p>
            <a:r>
              <a:rPr lang="de-DE" sz="2000">
                <a:solidFill>
                  <a:srgbClr val="003399"/>
                </a:solidFill>
                <a:sym typeface="Symbol"/>
              </a:rPr>
              <a:t>Chase-Witwatersrand-Irvine (CWI) Coll.</a:t>
            </a:r>
          </a:p>
          <a:p>
            <a:r>
              <a:rPr lang="de-DE" sz="2000">
                <a:solidFill>
                  <a:srgbClr val="003399"/>
                </a:solidFill>
                <a:sym typeface="Symbol"/>
              </a:rPr>
              <a:t>Mine in South Africa, 8800 mwe</a:t>
            </a:r>
          </a:p>
          <a:p>
            <a:r>
              <a:rPr lang="de-DE" sz="2000">
                <a:solidFill>
                  <a:srgbClr val="003399"/>
                </a:solidFill>
                <a:sym typeface="Symbol"/>
              </a:rPr>
              <a:t>• Liquid scintillator</a:t>
            </a:r>
          </a:p>
          <a:p>
            <a:r>
              <a:rPr lang="de-DE" sz="2000">
                <a:solidFill>
                  <a:srgbClr val="003399"/>
                </a:solidFill>
                <a:sym typeface="Symbol"/>
              </a:rPr>
              <a:t>• Horizontal tracks</a:t>
            </a:r>
            <a:endParaRPr lang="de-DE" sz="2000" dirty="0">
              <a:solidFill>
                <a:srgbClr val="003399"/>
              </a:solidFill>
              <a:sym typeface="Symbol"/>
            </a:endParaRPr>
          </a:p>
        </p:txBody>
      </p:sp>
      <p:sp>
        <p:nvSpPr>
          <p:cNvPr id="10" name="Rectangle 9"/>
          <p:cNvSpPr/>
          <p:nvPr/>
        </p:nvSpPr>
        <p:spPr>
          <a:xfrm>
            <a:off x="4680521" y="712105"/>
            <a:ext cx="4392041" cy="1631216"/>
          </a:xfrm>
          <a:prstGeom prst="rect">
            <a:avLst/>
          </a:prstGeom>
        </p:spPr>
        <p:txBody>
          <a:bodyPr wrap="square">
            <a:spAutoFit/>
          </a:bodyPr>
          <a:lstStyle/>
          <a:p>
            <a:r>
              <a:rPr lang="de-DE" sz="2000">
                <a:solidFill>
                  <a:srgbClr val="003399"/>
                </a:solidFill>
                <a:sym typeface="Symbol"/>
              </a:rPr>
              <a:t>Kolar Gold Field (KGF) Collaboration</a:t>
            </a:r>
          </a:p>
          <a:p>
            <a:r>
              <a:rPr lang="de-DE" sz="2000">
                <a:solidFill>
                  <a:srgbClr val="003399"/>
                </a:solidFill>
                <a:sym typeface="Symbol"/>
              </a:rPr>
              <a:t>(Japan-India-UK group), 7500 mwe</a:t>
            </a:r>
          </a:p>
          <a:p>
            <a:r>
              <a:rPr lang="de-DE" sz="2000">
                <a:solidFill>
                  <a:srgbClr val="003399"/>
                </a:solidFill>
                <a:sym typeface="Symbol"/>
              </a:rPr>
              <a:t>• Plastic scintillator</a:t>
            </a:r>
          </a:p>
          <a:p>
            <a:r>
              <a:rPr lang="de-DE" sz="2000">
                <a:solidFill>
                  <a:srgbClr val="003399"/>
                </a:solidFill>
                <a:sym typeface="Symbol"/>
              </a:rPr>
              <a:t>• Flash tubes</a:t>
            </a:r>
          </a:p>
          <a:p>
            <a:endParaRPr lang="de-DE" sz="2000">
              <a:solidFill>
                <a:srgbClr val="003399"/>
              </a:solidFill>
              <a:sym typeface="Symbol"/>
            </a:endParaRPr>
          </a:p>
        </p:txBody>
      </p:sp>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612" y="2087797"/>
            <a:ext cx="5406956" cy="349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28" y="6696437"/>
            <a:ext cx="9217026" cy="216030"/>
          </a:xfrm>
          <a:prstGeom prst="rect">
            <a:avLst/>
          </a:prstGeom>
          <a:solidFill>
            <a:srgbClr val="707070"/>
          </a:solidFill>
        </p:spPr>
        <p:txBody>
          <a:bodyPr wrap="none" bIns="61200" rtlCol="0" anchor="ctr" anchorCtr="0">
            <a:noAutofit/>
          </a:bodyPr>
          <a:lstStyle/>
          <a:p>
            <a:pPr algn="ctr"/>
            <a:r>
              <a:rPr lang="en-US" sz="1200" b="1">
                <a:solidFill>
                  <a:srgbClr val="FFFFFF"/>
                </a:solidFill>
              </a:rPr>
              <a:t>Slide adapted from Christian Spiering</a:t>
            </a:r>
          </a:p>
        </p:txBody>
      </p:sp>
    </p:spTree>
    <p:extLst>
      <p:ext uri="{BB962C8B-B14F-4D97-AF65-F5344CB8AC3E}">
        <p14:creationId xmlns:p14="http://schemas.microsoft.com/office/powerpoint/2010/main" val="2194630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
            <a:ext cx="9217024" cy="6911975"/>
          </a:xfrm>
          <a:solidFill>
            <a:schemeClr val="tx1"/>
          </a:solidFill>
        </p:spPr>
        <p:txBody>
          <a:bodyPr/>
          <a:lstStyle/>
          <a:p>
            <a:r>
              <a:rPr lang="en-US">
                <a:solidFill>
                  <a:schemeClr val="tx1"/>
                </a:solidFill>
              </a:rPr>
              <a:t>East Rand Neutrino Plaque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882" y="186303"/>
            <a:ext cx="5328000" cy="6489628"/>
          </a:xfrm>
          <a:prstGeom prst="rect">
            <a:avLst/>
          </a:prstGeom>
        </p:spPr>
      </p:pic>
    </p:spTree>
    <p:extLst>
      <p:ext uri="{BB962C8B-B14F-4D97-AF65-F5344CB8AC3E}">
        <p14:creationId xmlns:p14="http://schemas.microsoft.com/office/powerpoint/2010/main" val="253588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Supernova 1987A</a:t>
            </a:r>
          </a:p>
        </p:txBody>
      </p:sp>
      <p:sp>
        <p:nvSpPr>
          <p:cNvPr id="13" name="Rectangle 12"/>
          <p:cNvSpPr/>
          <p:nvPr/>
        </p:nvSpPr>
        <p:spPr>
          <a:xfrm>
            <a:off x="-1" y="492"/>
            <a:ext cx="9217025" cy="6911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3" name="Group 22"/>
          <p:cNvGrpSpPr/>
          <p:nvPr/>
        </p:nvGrpSpPr>
        <p:grpSpPr>
          <a:xfrm>
            <a:off x="-128" y="-493"/>
            <a:ext cx="4608513" cy="6911975"/>
            <a:chOff x="4608512" y="-493"/>
            <a:chExt cx="4608513" cy="6911975"/>
          </a:xfrm>
        </p:grpSpPr>
        <p:pic>
          <p:nvPicPr>
            <p:cNvPr id="24" name="Picture 13" descr="C:\Users\Georg Raffelt\Desktop\sn.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2" y="-493"/>
              <a:ext cx="4608513" cy="69119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752656" y="143527"/>
              <a:ext cx="4320476" cy="1296180"/>
            </a:xfrm>
            <a:prstGeom prst="rect">
              <a:avLst/>
            </a:prstGeom>
            <a:noFill/>
            <a:effectLst/>
          </p:spPr>
          <p:txBody>
            <a:bodyPr wrap="none" rtlCol="0">
              <a:noAutofit/>
            </a:bodyPr>
            <a:lstStyle/>
            <a:p>
              <a:r>
                <a:rPr lang="en-US" sz="3200" b="1">
                  <a:solidFill>
                    <a:schemeClr val="bg1"/>
                  </a:solidFill>
                  <a:effectLst>
                    <a:outerShdw blurRad="38100" dist="38100" dir="2700000" algn="tl">
                      <a:srgbClr val="000000">
                        <a:alpha val="43137"/>
                      </a:srgbClr>
                    </a:outerShdw>
                  </a:effectLst>
                </a:rPr>
                <a:t>Supernova 1987A</a:t>
              </a:r>
            </a:p>
            <a:p>
              <a:r>
                <a:rPr lang="en-US" sz="2400" b="1">
                  <a:solidFill>
                    <a:schemeClr val="bg1"/>
                  </a:solidFill>
                  <a:effectLst>
                    <a:outerShdw blurRad="38100" dist="38100" dir="2700000" algn="tl">
                      <a:srgbClr val="000000">
                        <a:alpha val="43137"/>
                      </a:srgbClr>
                    </a:outerShdw>
                  </a:effectLst>
                </a:rPr>
                <a:t>23 February 1987</a:t>
              </a:r>
            </a:p>
            <a:p>
              <a:endParaRPr lang="en-US" sz="3200" b="1">
                <a:solidFill>
                  <a:schemeClr val="bg1"/>
                </a:solidFill>
                <a:effectLst>
                  <a:outerShdw blurRad="38100" dist="38100" dir="2700000" algn="tl">
                    <a:srgbClr val="000000">
                      <a:alpha val="43137"/>
                    </a:srgbClr>
                  </a:outerShdw>
                </a:effectLst>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532" y="287547"/>
            <a:ext cx="4320031" cy="6388780"/>
          </a:xfrm>
          <a:prstGeom prst="rect">
            <a:avLst/>
          </a:prstGeom>
        </p:spPr>
      </p:pic>
    </p:spTree>
    <p:extLst>
      <p:ext uri="{BB962C8B-B14F-4D97-AF65-F5344CB8AC3E}">
        <p14:creationId xmlns:p14="http://schemas.microsoft.com/office/powerpoint/2010/main" val="427514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6030"/>
            <a:ext cx="9217151" cy="575587"/>
          </a:xfrm>
          <a:noFill/>
        </p:spPr>
        <p:txBody>
          <a:bodyPr/>
          <a:lstStyle/>
          <a:p>
            <a:r>
              <a:rPr lang="en-US"/>
              <a:t>Crab Nebula – Remnant of SN 1054</a:t>
            </a:r>
          </a:p>
        </p:txBody>
      </p:sp>
      <p:pic>
        <p:nvPicPr>
          <p:cNvPr id="3" name="Picture 3" descr="C:\Users\Georg Raffelt\Desktop\cr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 y="-493"/>
            <a:ext cx="9217025" cy="69119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5"/>
          <p:cNvSpPr>
            <a:spLocks noChangeArrowheads="1"/>
          </p:cNvSpPr>
          <p:nvPr/>
        </p:nvSpPr>
        <p:spPr bwMode="auto">
          <a:xfrm>
            <a:off x="215901" y="1439707"/>
            <a:ext cx="8856661" cy="381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r>
              <a:rPr lang="en-US" altLang="en-US" sz="6000" b="1">
                <a:solidFill>
                  <a:srgbClr val="FFFF00"/>
                </a:solidFill>
                <a:effectLst>
                  <a:outerShdw blurRad="38100" dist="38100" dir="2700000" algn="tl">
                    <a:srgbClr val="000000">
                      <a:alpha val="43137"/>
                    </a:srgbClr>
                  </a:outerShdw>
                </a:effectLst>
              </a:rPr>
              <a:t>I.   Neutrinos and the Stars</a:t>
            </a:r>
          </a:p>
          <a:p>
            <a:endParaRPr lang="en-US" altLang="en-US" sz="2000" b="1">
              <a:solidFill>
                <a:srgbClr val="FFFF00"/>
              </a:solidFill>
              <a:effectLst>
                <a:outerShdw blurRad="38100" dist="38100" dir="2700000" algn="tl">
                  <a:srgbClr val="000000">
                    <a:alpha val="43137"/>
                  </a:srgbClr>
                </a:outerShdw>
              </a:effectLst>
            </a:endParaRPr>
          </a:p>
          <a:p>
            <a:r>
              <a:rPr lang="en-US" altLang="en-US" sz="6000" b="1">
                <a:solidFill>
                  <a:srgbClr val="FFFF00"/>
                </a:solidFill>
                <a:effectLst>
                  <a:outerShdw blurRad="38100" dist="38100" dir="2700000" algn="tl">
                    <a:srgbClr val="000000">
                      <a:alpha val="43137"/>
                    </a:srgbClr>
                  </a:outerShdw>
                </a:effectLst>
              </a:rPr>
              <a:t>II.  Supernova neutrinos</a:t>
            </a:r>
          </a:p>
          <a:p>
            <a:endParaRPr lang="en-US" altLang="en-US" sz="2000" b="1">
              <a:solidFill>
                <a:srgbClr val="FFFF00"/>
              </a:solidFill>
              <a:effectLst>
                <a:outerShdw blurRad="38100" dist="38100" dir="2700000" algn="tl">
                  <a:srgbClr val="000000">
                    <a:alpha val="43137"/>
                  </a:srgbClr>
                </a:outerShdw>
              </a:effectLst>
            </a:endParaRPr>
          </a:p>
          <a:p>
            <a:r>
              <a:rPr lang="en-US" altLang="en-US" sz="6000" b="1">
                <a:solidFill>
                  <a:srgbClr val="FFFF00"/>
                </a:solidFill>
                <a:effectLst>
                  <a:outerShdw blurRad="38100" dist="38100" dir="2700000" algn="tl">
                    <a:srgbClr val="000000">
                      <a:alpha val="43137"/>
                    </a:srgbClr>
                  </a:outerShdw>
                </a:effectLst>
              </a:rPr>
              <a:t>III. Neutrinos in cosmology</a:t>
            </a:r>
          </a:p>
        </p:txBody>
      </p:sp>
    </p:spTree>
    <p:extLst>
      <p:ext uri="{BB962C8B-B14F-4D97-AF65-F5344CB8AC3E}">
        <p14:creationId xmlns:p14="http://schemas.microsoft.com/office/powerpoint/2010/main" val="147587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bg1"/>
          </a:solidFill>
        </p:spPr>
        <p:txBody>
          <a:bodyPr/>
          <a:lstStyle/>
          <a:p>
            <a:r>
              <a:rPr lang="en-US"/>
              <a:t>Bethe’s Classic Paper on Nuclear Reactions in Stars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 y="-493"/>
            <a:ext cx="9216000" cy="1807059"/>
          </a:xfrm>
          <a:prstGeom prst="rect">
            <a:avLst/>
          </a:prstGeom>
        </p:spPr>
      </p:pic>
      <p:pic>
        <p:nvPicPr>
          <p:cNvPr id="14" name="Picture 7" descr="C:\Users\Georg Raffelt\Desktop\a2.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5" r="352"/>
          <a:stretch/>
        </p:blipFill>
        <p:spPr bwMode="auto">
          <a:xfrm>
            <a:off x="112095" y="1776236"/>
            <a:ext cx="5256000" cy="46531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73" y="1943777"/>
            <a:ext cx="1800250" cy="2520349"/>
          </a:xfrm>
          <a:prstGeom prst="rect">
            <a:avLst/>
          </a:prstGeom>
          <a:ln>
            <a:solidFill>
              <a:schemeClr val="tx1"/>
            </a:solidFill>
          </a:ln>
        </p:spPr>
      </p:pic>
      <p:sp>
        <p:nvSpPr>
          <p:cNvPr id="17" name="TextBox 16"/>
          <p:cNvSpPr txBox="1"/>
          <p:nvPr/>
        </p:nvSpPr>
        <p:spPr>
          <a:xfrm>
            <a:off x="5823887" y="1833489"/>
            <a:ext cx="1309091" cy="646331"/>
          </a:xfrm>
          <a:prstGeom prst="rect">
            <a:avLst/>
          </a:prstGeom>
          <a:noFill/>
        </p:spPr>
        <p:txBody>
          <a:bodyPr wrap="none" rtlCol="0">
            <a:noAutofit/>
          </a:bodyPr>
          <a:lstStyle/>
          <a:p>
            <a:pPr algn="ctr"/>
            <a:r>
              <a:rPr lang="en-US" sz="2000">
                <a:solidFill>
                  <a:schemeClr val="tx1">
                    <a:lumMod val="75000"/>
                    <a:lumOff val="25000"/>
                  </a:schemeClr>
                </a:solidFill>
              </a:rPr>
              <a:t>Hans Bethe</a:t>
            </a:r>
          </a:p>
          <a:p>
            <a:pPr algn="ctr"/>
            <a:r>
              <a:rPr lang="en-US" sz="2000">
                <a:solidFill>
                  <a:schemeClr val="tx1">
                    <a:lumMod val="75000"/>
                    <a:lumOff val="25000"/>
                  </a:schemeClr>
                </a:solidFill>
              </a:rPr>
              <a:t>1906</a:t>
            </a:r>
            <a:r>
              <a:rPr lang="en-US" sz="2000">
                <a:solidFill>
                  <a:schemeClr val="tx1">
                    <a:lumMod val="75000"/>
                    <a:lumOff val="25000"/>
                  </a:schemeClr>
                </a:solidFill>
                <a:cs typeface="Calibri" panose="020F0502020204030204" pitchFamily="34" charset="0"/>
              </a:rPr>
              <a:t>–2005</a:t>
            </a:r>
            <a:endParaRPr lang="en-US" sz="2000">
              <a:solidFill>
                <a:schemeClr val="tx1">
                  <a:lumMod val="75000"/>
                  <a:lumOff val="25000"/>
                </a:schemeClr>
              </a:solidFill>
            </a:endParaRPr>
          </a:p>
        </p:txBody>
      </p:sp>
      <p:sp>
        <p:nvSpPr>
          <p:cNvPr id="9" name="TextBox 8"/>
          <p:cNvSpPr txBox="1"/>
          <p:nvPr/>
        </p:nvSpPr>
        <p:spPr>
          <a:xfrm>
            <a:off x="5559809" y="4752167"/>
            <a:ext cx="3657216" cy="1569660"/>
          </a:xfrm>
          <a:prstGeom prst="rect">
            <a:avLst/>
          </a:prstGeom>
          <a:noFill/>
        </p:spPr>
        <p:txBody>
          <a:bodyPr wrap="square" rtlCol="0">
            <a:spAutoFit/>
          </a:bodyPr>
          <a:lstStyle/>
          <a:p>
            <a:r>
              <a:rPr lang="en-DE" sz="2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400">
                <a:solidFill>
                  <a:schemeClr val="accent1">
                    <a:lumMod val="75000"/>
                  </a:schemeClr>
                </a:solidFill>
              </a:rPr>
              <a:t>First mention of neutrino</a:t>
            </a:r>
          </a:p>
          <a:p>
            <a:r>
              <a:rPr lang="en-US" sz="2400">
                <a:solidFill>
                  <a:schemeClr val="accent1">
                    <a:lumMod val="75000"/>
                  </a:schemeClr>
                </a:solidFill>
              </a:rPr>
              <a:t>   emission from stars</a:t>
            </a:r>
          </a:p>
          <a:p>
            <a:r>
              <a:rPr lang="en-DE" sz="2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400">
                <a:solidFill>
                  <a:schemeClr val="accent1">
                    <a:lumMod val="75000"/>
                  </a:schemeClr>
                </a:solidFill>
              </a:rPr>
              <a:t>Neutrino losses discussed,</a:t>
            </a:r>
          </a:p>
          <a:p>
            <a:r>
              <a:rPr lang="en-US" sz="2400">
                <a:solidFill>
                  <a:schemeClr val="accent1">
                    <a:lumMod val="75000"/>
                  </a:schemeClr>
                </a:solidFill>
              </a:rPr>
              <a:t>   although overestimated</a:t>
            </a:r>
          </a:p>
        </p:txBody>
      </p:sp>
    </p:spTree>
    <p:extLst>
      <p:ext uri="{BB962C8B-B14F-4D97-AF65-F5344CB8AC3E}">
        <p14:creationId xmlns:p14="http://schemas.microsoft.com/office/powerpoint/2010/main" val="200819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6030"/>
            <a:ext cx="9217151" cy="575587"/>
          </a:xfrm>
          <a:noFill/>
        </p:spPr>
        <p:txBody>
          <a:bodyPr/>
          <a:lstStyle/>
          <a:p>
            <a:r>
              <a:rPr lang="en-US"/>
              <a:t>Crab Nebula – Remnant of SN 1054</a:t>
            </a:r>
          </a:p>
        </p:txBody>
      </p:sp>
      <p:pic>
        <p:nvPicPr>
          <p:cNvPr id="3" name="Picture 3" descr="C:\Users\Georg Raffelt\Desktop\cr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 y="-493"/>
            <a:ext cx="9217025" cy="69119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1152" y="6192467"/>
            <a:ext cx="9216000" cy="720000"/>
          </a:xfrm>
          <a:prstGeom prst="rect">
            <a:avLst/>
          </a:prstGeom>
          <a:noFill/>
          <a:ln>
            <a:noFill/>
          </a:ln>
          <a:effectLst/>
        </p:spPr>
        <p:txBody>
          <a:bodyPr wrap="none" lIns="86402" tIns="43201" rIns="86402" bIns="43201" anchor="ctr"/>
          <a:lstStyle/>
          <a:p>
            <a:pPr algn="ctr"/>
            <a:r>
              <a:rPr lang="en-US" sz="2900" b="1">
                <a:solidFill>
                  <a:schemeClr val="bg1"/>
                </a:solidFill>
                <a:effectLst>
                  <a:outerShdw blurRad="38100" dist="38100" dir="2700000" algn="tl">
                    <a:srgbClr val="000000">
                      <a:alpha val="43137"/>
                    </a:srgbClr>
                  </a:outerShdw>
                </a:effectLst>
              </a:rPr>
              <a:t>Georg G. Raffelt, Max-Planck-Institut f</a:t>
            </a:r>
            <a:r>
              <a:rPr lang="de-DE" sz="2900" b="1">
                <a:solidFill>
                  <a:schemeClr val="bg1"/>
                </a:solidFill>
                <a:effectLst>
                  <a:outerShdw blurRad="38100" dist="38100" dir="2700000" algn="tl">
                    <a:srgbClr val="000000">
                      <a:alpha val="43137"/>
                    </a:srgbClr>
                  </a:outerShdw>
                </a:effectLst>
              </a:rPr>
              <a:t>ür Physik, Garching</a:t>
            </a:r>
            <a:endParaRPr lang="en-US" sz="2900" b="1">
              <a:solidFill>
                <a:schemeClr val="bg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800" y="5001712"/>
            <a:ext cx="2405312" cy="114944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878" y="4948685"/>
            <a:ext cx="2685874" cy="138770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12" y="5001712"/>
            <a:ext cx="1440200" cy="113271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0172" y="4981861"/>
            <a:ext cx="1512210" cy="1167075"/>
          </a:xfrm>
          <a:prstGeom prst="rect">
            <a:avLst/>
          </a:prstGeom>
        </p:spPr>
      </p:pic>
      <p:sp>
        <p:nvSpPr>
          <p:cNvPr id="20" name="Rectangle 19"/>
          <p:cNvSpPr/>
          <p:nvPr/>
        </p:nvSpPr>
        <p:spPr>
          <a:xfrm>
            <a:off x="144463" y="863035"/>
            <a:ext cx="8928100" cy="3817122"/>
          </a:xfrm>
          <a:prstGeom prst="rect">
            <a:avLst/>
          </a:prstGeom>
          <a:noFill/>
          <a:ln>
            <a:noFill/>
          </a:ln>
        </p:spPr>
        <p:txBody>
          <a:bodyPr wrap="none" lIns="91440" tIns="45720" rIns="91440" bIns="45720" anchor="ctr" anchorCtr="0">
            <a:noAutofit/>
          </a:bodyPr>
          <a:lstStyle/>
          <a:p>
            <a:pPr algn="ctr"/>
            <a:r>
              <a:rPr lang="en-US" sz="10500">
                <a:ln w="38100" cmpd="sng">
                  <a:solidFill>
                    <a:schemeClr val="accent1">
                      <a:tint val="3000"/>
                    </a:schemeClr>
                  </a:solidFill>
                  <a:prstDash val="solid"/>
                  <a:miter lim="800000"/>
                </a:ln>
                <a:solidFill>
                  <a:schemeClr val="tx1">
                    <a:lumMod val="75000"/>
                    <a:lumOff val="25000"/>
                  </a:schemeClr>
                </a:solidFill>
                <a:latin typeface="Century Schoolbook" panose="02040604050505020304" pitchFamily="18" charset="0"/>
              </a:rPr>
              <a:t>Neutrinos</a:t>
            </a:r>
          </a:p>
          <a:p>
            <a:pPr algn="ctr"/>
            <a:r>
              <a:rPr lang="en-US" sz="10500">
                <a:ln w="38100" cmpd="sng">
                  <a:solidFill>
                    <a:schemeClr val="accent1">
                      <a:tint val="3000"/>
                    </a:schemeClr>
                  </a:solidFill>
                  <a:prstDash val="solid"/>
                  <a:miter lim="800000"/>
                </a:ln>
                <a:solidFill>
                  <a:schemeClr val="tx1">
                    <a:lumMod val="75000"/>
                    <a:lumOff val="25000"/>
                  </a:schemeClr>
                </a:solidFill>
                <a:latin typeface="Century Schoolbook" panose="02040604050505020304" pitchFamily="18" charset="0"/>
              </a:rPr>
              <a:t>a</a:t>
            </a:r>
            <a:r>
              <a:rPr lang="en-US" sz="10500" cap="none" spc="0">
                <a:ln w="38100" cmpd="sng">
                  <a:solidFill>
                    <a:schemeClr val="accent1">
                      <a:tint val="3000"/>
                    </a:schemeClr>
                  </a:solidFill>
                  <a:prstDash val="solid"/>
                  <a:miter lim="800000"/>
                </a:ln>
                <a:solidFill>
                  <a:schemeClr val="tx1">
                    <a:lumMod val="75000"/>
                    <a:lumOff val="25000"/>
                  </a:schemeClr>
                </a:solidFill>
                <a:effectLst/>
                <a:latin typeface="Century Schoolbook" panose="02040604050505020304" pitchFamily="18" charset="0"/>
              </a:rPr>
              <a:t>nd the Stars</a:t>
            </a:r>
          </a:p>
        </p:txBody>
      </p:sp>
      <p:sp>
        <p:nvSpPr>
          <p:cNvPr id="21" name="Rectangle 4"/>
          <p:cNvSpPr>
            <a:spLocks noChangeArrowheads="1"/>
          </p:cNvSpPr>
          <p:nvPr/>
        </p:nvSpPr>
        <p:spPr bwMode="auto">
          <a:xfrm>
            <a:off x="1" y="-1478"/>
            <a:ext cx="9217151" cy="720000"/>
          </a:xfrm>
          <a:prstGeom prst="rect">
            <a:avLst/>
          </a:prstGeom>
          <a:noFill/>
          <a:ln>
            <a:noFill/>
          </a:ln>
          <a:effectLst/>
        </p:spPr>
        <p:txBody>
          <a:bodyPr wrap="none" lIns="86402" tIns="43201" rIns="86402" bIns="43201" anchor="ctr"/>
          <a:lstStyle/>
          <a:p>
            <a:pPr algn="ctr"/>
            <a:r>
              <a:rPr lang="en-US" sz="3100" b="1">
                <a:solidFill>
                  <a:schemeClr val="bg1"/>
                </a:solidFill>
                <a:effectLst>
                  <a:outerShdw blurRad="38100" dist="38100" dir="2700000" algn="tl">
                    <a:srgbClr val="000000">
                      <a:alpha val="43137"/>
                    </a:srgbClr>
                  </a:outerShdw>
                </a:effectLst>
              </a:rPr>
              <a:t>Dark Matter and Neutrinos, IHP, Paris, 5</a:t>
            </a:r>
            <a:r>
              <a:rPr lang="en-DE" sz="3100" b="1">
                <a:solidFill>
                  <a:schemeClr val="bg1"/>
                </a:solidFill>
                <a:effectLst>
                  <a:outerShdw blurRad="38100" dist="38100" dir="2700000" algn="tl">
                    <a:srgbClr val="000000">
                      <a:alpha val="43137"/>
                    </a:srgbClr>
                  </a:outerShdw>
                </a:effectLst>
              </a:rPr>
              <a:t>−</a:t>
            </a:r>
            <a:r>
              <a:rPr lang="en-US" sz="3100" b="1">
                <a:solidFill>
                  <a:schemeClr val="bg1"/>
                </a:solidFill>
                <a:effectLst>
                  <a:outerShdw blurRad="38100" dist="38100" dir="2700000" algn="tl">
                    <a:srgbClr val="000000">
                      <a:alpha val="43137"/>
                    </a:srgbClr>
                  </a:outerShdw>
                </a:effectLst>
              </a:rPr>
              <a:t>9 May 2025</a:t>
            </a:r>
          </a:p>
        </p:txBody>
      </p:sp>
    </p:spTree>
    <p:extLst>
      <p:ext uri="{BB962C8B-B14F-4D97-AF65-F5344CB8AC3E}">
        <p14:creationId xmlns:p14="http://schemas.microsoft.com/office/powerpoint/2010/main" val="828715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Evolution of Stars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 y="492"/>
            <a:ext cx="9215967" cy="6911975"/>
          </a:xfrm>
          <a:prstGeom prst="rect">
            <a:avLst/>
          </a:prstGeom>
        </p:spPr>
      </p:pic>
      <p:sp>
        <p:nvSpPr>
          <p:cNvPr id="4" name="Rectangle 3">
            <a:hlinkClick r:id="rId4"/>
          </p:cNvPr>
          <p:cNvSpPr/>
          <p:nvPr/>
        </p:nvSpPr>
        <p:spPr>
          <a:xfrm>
            <a:off x="-128" y="6604690"/>
            <a:ext cx="5328740" cy="307777"/>
          </a:xfrm>
          <a:prstGeom prst="rect">
            <a:avLst/>
          </a:prstGeom>
          <a:solidFill>
            <a:schemeClr val="tx1"/>
          </a:solidFill>
        </p:spPr>
        <p:txBody>
          <a:bodyPr wrap="square">
            <a:spAutoFit/>
          </a:bodyPr>
          <a:lstStyle/>
          <a:p>
            <a:r>
              <a:rPr lang="en-US" sz="1400">
                <a:solidFill>
                  <a:schemeClr val="bg1"/>
                </a:solidFill>
              </a:rPr>
              <a:t>http://earthspacecircle.blogspot.com/2013/07/stellar-evolution.html</a:t>
            </a:r>
          </a:p>
        </p:txBody>
      </p:sp>
      <p:sp>
        <p:nvSpPr>
          <p:cNvPr id="5" name="Rectangle 4"/>
          <p:cNvSpPr/>
          <p:nvPr/>
        </p:nvSpPr>
        <p:spPr>
          <a:xfrm rot="1922192">
            <a:off x="7074664" y="6177740"/>
            <a:ext cx="869464" cy="194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7125420" y="6003985"/>
            <a:ext cx="625654" cy="112282"/>
          </a:xfrm>
          <a:prstGeom prst="straightConnector1">
            <a:avLst/>
          </a:prstGeom>
          <a:ln w="28575">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35905" y="5624424"/>
            <a:ext cx="345056" cy="51758"/>
          </a:xfrm>
          <a:prstGeom prst="straightConnector1">
            <a:avLst/>
          </a:prstGeom>
          <a:ln w="28575">
            <a:solidFill>
              <a:schemeClr val="bg1"/>
            </a:solidFill>
            <a:headEnd type="none"/>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2006256" y="4351154"/>
                <a:ext cx="1018036" cy="256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bg1"/>
                          </a:solidFill>
                          <a:latin typeface="Cambria Math" panose="02040503050406030204" pitchFamily="18" charset="0"/>
                        </a:rPr>
                        <m:t> </m:t>
                      </m:r>
                      <m:r>
                        <a:rPr lang="en-US" sz="1600" b="0" i="1" smtClean="0">
                          <a:solidFill>
                            <a:schemeClr val="bg1"/>
                          </a:solidFill>
                          <a:latin typeface="Cambria Math" panose="02040503050406030204" pitchFamily="18" charset="0"/>
                        </a:rPr>
                        <m:t>𝑀</m:t>
                      </m:r>
                      <m:r>
                        <a:rPr lang="en-US" sz="1600" b="0" i="1" smtClean="0">
                          <a:solidFill>
                            <a:schemeClr val="bg1"/>
                          </a:solidFill>
                          <a:latin typeface="Cambria Math" panose="02040503050406030204" pitchFamily="18" charset="0"/>
                        </a:rPr>
                        <m:t>≳8 </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𝑀</m:t>
                          </m:r>
                        </m:e>
                        <m:sub>
                          <m:r>
                            <a:rPr lang="en-US" sz="1600" b="0" i="1" smtClean="0">
                              <a:solidFill>
                                <a:schemeClr val="bg1"/>
                              </a:solidFill>
                              <a:latin typeface="Cambria Math" panose="02040503050406030204" pitchFamily="18" charset="0"/>
                            </a:rPr>
                            <m:t>⊙</m:t>
                          </m:r>
                        </m:sub>
                      </m:sSub>
                    </m:oMath>
                  </m:oMathPara>
                </a14:m>
                <a:endParaRPr lang="en-US" sz="1600" b="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06256" y="4351154"/>
                <a:ext cx="1018036" cy="256993"/>
              </a:xfrm>
              <a:prstGeom prst="rect">
                <a:avLst/>
              </a:prstGeom>
              <a:blipFill>
                <a:blip r:embed="rId5"/>
                <a:stretch>
                  <a:fillRect r="-2994"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038454" y="2288972"/>
                <a:ext cx="1696234" cy="51892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1600" b="0" i="1" smtClean="0">
                          <a:solidFill>
                            <a:schemeClr val="bg1"/>
                          </a:solidFill>
                          <a:latin typeface="Cambria Math" panose="02040503050406030204" pitchFamily="18" charset="0"/>
                        </a:rPr>
                        <m:t> </m:t>
                      </m:r>
                      <m:r>
                        <a:rPr lang="en-US" sz="1600" b="0" i="1" smtClean="0">
                          <a:solidFill>
                            <a:schemeClr val="bg1"/>
                          </a:solidFill>
                          <a:latin typeface="Cambria Math" panose="02040503050406030204" pitchFamily="18" charset="0"/>
                        </a:rPr>
                        <m:t>𝑀</m:t>
                      </m:r>
                      <m:r>
                        <a:rPr lang="en-US" sz="1600" b="0" i="1" smtClean="0">
                          <a:solidFill>
                            <a:schemeClr val="bg1"/>
                          </a:solidFill>
                          <a:latin typeface="Cambria Math" panose="02040503050406030204" pitchFamily="18" charset="0"/>
                        </a:rPr>
                        <m:t>≲8 </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𝑀</m:t>
                          </m:r>
                        </m:e>
                        <m:sub>
                          <m:r>
                            <a:rPr lang="en-US" sz="1600" b="0" i="1" smtClean="0">
                              <a:solidFill>
                                <a:schemeClr val="bg1"/>
                              </a:solidFill>
                              <a:latin typeface="Cambria Math" panose="02040503050406030204" pitchFamily="18" charset="0"/>
                            </a:rPr>
                            <m:t>⊙</m:t>
                          </m:r>
                        </m:sub>
                      </m:sSub>
                    </m:oMath>
                  </m:oMathPara>
                </a14:m>
                <a:endParaRPr lang="en-US" sz="1600" b="0">
                  <a:solidFill>
                    <a:schemeClr val="bg1"/>
                  </a:solidFill>
                </a:endParaRPr>
              </a:p>
              <a:p>
                <a14:m>
                  <m:oMath xmlns:m="http://schemas.openxmlformats.org/officeDocument/2006/math">
                    <m:r>
                      <a:rPr lang="en-US" sz="1600" i="1">
                        <a:solidFill>
                          <a:schemeClr val="bg1"/>
                        </a:solidFill>
                        <a:latin typeface="Cambria Math" panose="02040503050406030204" pitchFamily="18" charset="0"/>
                      </a:rPr>
                      <m:t>1 </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𝑀</m:t>
                        </m:r>
                      </m:e>
                      <m:sub>
                        <m:r>
                          <a:rPr lang="en-US" sz="1600" i="1">
                            <a:solidFill>
                              <a:schemeClr val="bg1"/>
                            </a:solidFill>
                            <a:latin typeface="Cambria Math" panose="02040503050406030204" pitchFamily="18" charset="0"/>
                          </a:rPr>
                          <m:t>⊙</m:t>
                        </m:r>
                      </m:sub>
                    </m:sSub>
                    <m:r>
                      <a:rPr lang="en-US" sz="1600" i="1">
                        <a:solidFill>
                          <a:schemeClr val="bg1"/>
                        </a:solidFill>
                        <a:latin typeface="Cambria Math" panose="02040503050406030204" pitchFamily="18" charset="0"/>
                      </a:rPr>
                      <m:t>=2×</m:t>
                    </m:r>
                    <m:sSup>
                      <m:sSupPr>
                        <m:ctrlPr>
                          <a:rPr lang="en-US" sz="1600" i="1">
                            <a:solidFill>
                              <a:schemeClr val="bg1"/>
                            </a:solidFill>
                            <a:latin typeface="Cambria Math" panose="02040503050406030204" pitchFamily="18" charset="0"/>
                          </a:rPr>
                        </m:ctrlPr>
                      </m:sSupPr>
                      <m:e>
                        <m:r>
                          <a:rPr lang="en-US" sz="1600" i="1">
                            <a:solidFill>
                              <a:schemeClr val="bg1"/>
                            </a:solidFill>
                            <a:latin typeface="Cambria Math" panose="02040503050406030204" pitchFamily="18" charset="0"/>
                          </a:rPr>
                          <m:t>10</m:t>
                        </m:r>
                      </m:e>
                      <m:sup>
                        <m:r>
                          <a:rPr lang="en-US" sz="1600" i="1">
                            <a:solidFill>
                              <a:schemeClr val="bg1"/>
                            </a:solidFill>
                            <a:latin typeface="Cambria Math" panose="02040503050406030204" pitchFamily="18" charset="0"/>
                          </a:rPr>
                          <m:t>30</m:t>
                        </m:r>
                      </m:sup>
                    </m:sSup>
                  </m:oMath>
                </a14:m>
                <a:r>
                  <a:rPr lang="en-US" sz="1600">
                    <a:solidFill>
                      <a:schemeClr val="bg1"/>
                    </a:solidFill>
                  </a:rPr>
                  <a:t>kg</a:t>
                </a:r>
              </a:p>
            </p:txBody>
          </p:sp>
        </mc:Choice>
        <mc:Fallback xmlns="">
          <p:sp>
            <p:nvSpPr>
              <p:cNvPr id="9" name="TextBox 8"/>
              <p:cNvSpPr txBox="1">
                <a:spLocks noRot="1" noChangeAspect="1" noMove="1" noResize="1" noEditPoints="1" noAdjustHandles="1" noChangeArrowheads="1" noChangeShapeType="1" noTextEdit="1"/>
              </p:cNvSpPr>
              <p:nvPr/>
            </p:nvSpPr>
            <p:spPr>
              <a:xfrm>
                <a:off x="2038454" y="2288972"/>
                <a:ext cx="1696234" cy="518925"/>
              </a:xfrm>
              <a:prstGeom prst="rect">
                <a:avLst/>
              </a:prstGeom>
              <a:blipFill>
                <a:blip r:embed="rId6"/>
                <a:stretch>
                  <a:fillRect l="-3943" r="-6452" b="-20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784386" y="2232672"/>
                <a:ext cx="1120627" cy="50321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1"/>
                          </a:solidFill>
                          <a:latin typeface="Cambria Math" panose="02040503050406030204" pitchFamily="18" charset="0"/>
                        </a:rPr>
                        <m:t>𝑀</m:t>
                      </m:r>
                      <m:r>
                        <a:rPr lang="en-US" sz="1600" b="0" i="1" smtClean="0">
                          <a:solidFill>
                            <a:schemeClr val="bg1"/>
                          </a:solidFill>
                          <a:latin typeface="Cambria Math" panose="02040503050406030204" pitchFamily="18" charset="0"/>
                        </a:rPr>
                        <m:t>∼0.6 </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𝑀</m:t>
                          </m:r>
                        </m:e>
                        <m:sub>
                          <m:r>
                            <a:rPr lang="en-US" sz="1600" b="0" i="1" smtClean="0">
                              <a:solidFill>
                                <a:schemeClr val="bg1"/>
                              </a:solidFill>
                              <a:latin typeface="Cambria Math" panose="02040503050406030204" pitchFamily="18" charset="0"/>
                            </a:rPr>
                            <m:t>⊙</m:t>
                          </m:r>
                        </m:sub>
                      </m:sSub>
                    </m:oMath>
                  </m:oMathPara>
                </a14:m>
                <a:endParaRPr lang="en-US" sz="1600" i="1">
                  <a:solidFill>
                    <a:schemeClr val="bg1"/>
                  </a:solidFill>
                </a:endParaRPr>
              </a:p>
              <a:p>
                <a:pPr algn="ctr"/>
                <a:r>
                  <a:rPr lang="en-US" sz="1600" i="1">
                    <a:solidFill>
                      <a:schemeClr val="bg1"/>
                    </a:solidFill>
                  </a:rPr>
                  <a:t>R</a:t>
                </a:r>
                <a:r>
                  <a:rPr lang="en-US" sz="1600">
                    <a:solidFill>
                      <a:schemeClr val="bg1"/>
                    </a:solidFill>
                  </a:rPr>
                  <a:t> </a:t>
                </a:r>
                <a14:m>
                  <m:oMath xmlns:m="http://schemas.openxmlformats.org/officeDocument/2006/math">
                    <m:r>
                      <a:rPr lang="en-US" sz="1600" i="1">
                        <a:solidFill>
                          <a:schemeClr val="bg1"/>
                        </a:solidFill>
                        <a:latin typeface="Cambria Math" panose="02040503050406030204" pitchFamily="18" charset="0"/>
                      </a:rPr>
                      <m:t>∼ </m:t>
                    </m:r>
                  </m:oMath>
                </a14:m>
                <a:r>
                  <a:rPr lang="en-US" sz="1600">
                    <a:solidFill>
                      <a:schemeClr val="bg1"/>
                    </a:solidFill>
                  </a:rPr>
                  <a:t>5000 km</a:t>
                </a:r>
                <a:endParaRPr lang="en-US" sz="1600" b="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784386" y="2232672"/>
                <a:ext cx="1120627" cy="503215"/>
              </a:xfrm>
              <a:prstGeom prst="rect">
                <a:avLst/>
              </a:prstGeom>
              <a:blipFill>
                <a:blip r:embed="rId7"/>
                <a:stretch>
                  <a:fillRect l="-10326" r="-5978" b="-24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786990" y="4040542"/>
                <a:ext cx="1358151" cy="503215"/>
              </a:xfrm>
              <a:prstGeom prst="rect">
                <a:avLst/>
              </a:prstGeom>
              <a:noFill/>
            </p:spPr>
            <p:txBody>
              <a:bodyPr wrap="square" lIns="0" tIns="0" rIns="0" bIns="0" rtlCol="0">
                <a:spAutoFit/>
              </a:bodyPr>
              <a:lstStyle/>
              <a:p>
                <a:pPr algn="ctr"/>
                <a14:m>
                  <m:oMath xmlns:m="http://schemas.openxmlformats.org/officeDocument/2006/math">
                    <m:r>
                      <a:rPr lang="en-US" sz="1600" i="1">
                        <a:solidFill>
                          <a:schemeClr val="bg1"/>
                        </a:solidFill>
                        <a:latin typeface="Cambria Math" panose="02040503050406030204" pitchFamily="18" charset="0"/>
                      </a:rPr>
                      <m:t>𝑀</m:t>
                    </m:r>
                  </m:oMath>
                </a14:m>
                <a:r>
                  <a:rPr lang="en-US" sz="1600">
                    <a:solidFill>
                      <a:schemeClr val="bg1"/>
                    </a:solidFill>
                  </a:rPr>
                  <a:t> = 1–2</a:t>
                </a:r>
                <a14:m>
                  <m:oMath xmlns:m="http://schemas.openxmlformats.org/officeDocument/2006/math">
                    <m:r>
                      <a:rPr lang="en-US" sz="1600" i="1">
                        <a:solidFill>
                          <a:schemeClr val="bg1"/>
                        </a:solidFill>
                        <a:latin typeface="Cambria Math" panose="02040503050406030204" pitchFamily="18" charset="0"/>
                      </a:rPr>
                      <m:t> </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𝑀</m:t>
                        </m:r>
                      </m:e>
                      <m:sub>
                        <m:r>
                          <a:rPr lang="en-US" sz="1600" i="1">
                            <a:solidFill>
                              <a:schemeClr val="bg1"/>
                            </a:solidFill>
                            <a:latin typeface="Cambria Math" panose="02040503050406030204" pitchFamily="18" charset="0"/>
                          </a:rPr>
                          <m:t>⊙</m:t>
                        </m:r>
                      </m:sub>
                    </m:sSub>
                  </m:oMath>
                </a14:m>
                <a:endParaRPr lang="en-US" sz="1600" i="1">
                  <a:solidFill>
                    <a:schemeClr val="bg1"/>
                  </a:solidFill>
                </a:endParaRPr>
              </a:p>
              <a:p>
                <a:pPr algn="ctr"/>
                <a:r>
                  <a:rPr lang="en-US" sz="1600" i="1">
                    <a:solidFill>
                      <a:schemeClr val="bg1"/>
                    </a:solidFill>
                  </a:rPr>
                  <a:t>R</a:t>
                </a:r>
                <a:r>
                  <a:rPr lang="en-US" sz="1600">
                    <a:solidFill>
                      <a:schemeClr val="bg1"/>
                    </a:solidFill>
                  </a:rPr>
                  <a:t> </a:t>
                </a:r>
                <a14:m>
                  <m:oMath xmlns:m="http://schemas.openxmlformats.org/officeDocument/2006/math">
                    <m:r>
                      <a:rPr lang="en-US" sz="1600" i="1">
                        <a:solidFill>
                          <a:schemeClr val="bg1"/>
                        </a:solidFill>
                        <a:latin typeface="Cambria Math" panose="02040503050406030204" pitchFamily="18" charset="0"/>
                      </a:rPr>
                      <m:t>∼ </m:t>
                    </m:r>
                  </m:oMath>
                </a14:m>
                <a:r>
                  <a:rPr lang="en-US" sz="1600">
                    <a:solidFill>
                      <a:schemeClr val="bg1"/>
                    </a:solidFill>
                  </a:rPr>
                  <a:t>12 km</a:t>
                </a:r>
              </a:p>
            </p:txBody>
          </p:sp>
        </mc:Choice>
        <mc:Fallback xmlns="">
          <p:sp>
            <p:nvSpPr>
              <p:cNvPr id="11" name="TextBox 10"/>
              <p:cNvSpPr txBox="1">
                <a:spLocks noRot="1" noChangeAspect="1" noMove="1" noResize="1" noEditPoints="1" noAdjustHandles="1" noChangeArrowheads="1" noChangeShapeType="1" noTextEdit="1"/>
              </p:cNvSpPr>
              <p:nvPr/>
            </p:nvSpPr>
            <p:spPr>
              <a:xfrm>
                <a:off x="7786990" y="4040542"/>
                <a:ext cx="1358151" cy="503215"/>
              </a:xfrm>
              <a:prstGeom prst="rect">
                <a:avLst/>
              </a:prstGeom>
              <a:blipFill>
                <a:blip r:embed="rId8"/>
                <a:stretch>
                  <a:fillRect t="-12195" b="-24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776952" y="5184227"/>
                <a:ext cx="1224170" cy="503215"/>
              </a:xfrm>
              <a:prstGeom prst="rect">
                <a:avLst/>
              </a:prstGeom>
              <a:noFill/>
            </p:spPr>
            <p:txBody>
              <a:bodyPr wrap="square" lIns="0" tIns="0" rIns="0" bIns="0" rtlCol="0">
                <a:spAutoFit/>
              </a:bodyPr>
              <a:lstStyle/>
              <a:p>
                <a:r>
                  <a:rPr lang="en-US" sz="1600" b="0">
                    <a:solidFill>
                      <a:schemeClr val="bg1"/>
                    </a:solidFill>
                  </a:rPr>
                  <a:t>few-tens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𝑀</m:t>
                        </m:r>
                      </m:e>
                      <m:sub>
                        <m:r>
                          <a:rPr lang="en-US" sz="1600" b="0" i="1" smtClean="0">
                            <a:solidFill>
                              <a:schemeClr val="bg1"/>
                            </a:solidFill>
                            <a:latin typeface="Cambria Math" panose="02040503050406030204" pitchFamily="18" charset="0"/>
                          </a:rPr>
                          <m:t>⊙</m:t>
                        </m:r>
                      </m:sub>
                    </m:sSub>
                  </m:oMath>
                </a14:m>
                <a:endParaRPr lang="en-US" sz="1600" b="0">
                  <a:solidFill>
                    <a:schemeClr val="bg1"/>
                  </a:solidFill>
                </a:endParaRPr>
              </a:p>
              <a:p>
                <a:r>
                  <a:rPr lang="en-US" sz="1600">
                    <a:solidFill>
                      <a:schemeClr val="bg1"/>
                    </a:solidFill>
                  </a:rPr>
                  <a:t>few km</a:t>
                </a:r>
                <a:endParaRPr lang="en-US" sz="1600" b="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776952" y="5184227"/>
                <a:ext cx="1224170" cy="503215"/>
              </a:xfrm>
              <a:prstGeom prst="rect">
                <a:avLst/>
              </a:prstGeom>
              <a:blipFill>
                <a:blip r:embed="rId9"/>
                <a:stretch>
                  <a:fillRect l="-10448" t="-10843" b="-24096"/>
                </a:stretch>
              </a:blipFill>
            </p:spPr>
            <p:txBody>
              <a:bodyPr/>
              <a:lstStyle/>
              <a:p>
                <a:r>
                  <a:rPr lang="en-US">
                    <a:noFill/>
                  </a:rPr>
                  <a:t> </a:t>
                </a:r>
              </a:p>
            </p:txBody>
          </p:sp>
        </mc:Fallback>
      </mc:AlternateContent>
      <p:sp>
        <p:nvSpPr>
          <p:cNvPr id="13" name="TextBox 12"/>
          <p:cNvSpPr txBox="1"/>
          <p:nvPr/>
        </p:nvSpPr>
        <p:spPr>
          <a:xfrm>
            <a:off x="7776952" y="719607"/>
            <a:ext cx="1368190" cy="553998"/>
          </a:xfrm>
          <a:prstGeom prst="rect">
            <a:avLst/>
          </a:prstGeom>
          <a:noFill/>
        </p:spPr>
        <p:txBody>
          <a:bodyPr wrap="square" lIns="0" tIns="0" rIns="0" bIns="0" rtlCol="0">
            <a:spAutoFit/>
          </a:bodyPr>
          <a:lstStyle/>
          <a:p>
            <a:r>
              <a:rPr lang="en-US" b="1">
                <a:solidFill>
                  <a:srgbClr val="FFFF00"/>
                </a:solidFill>
              </a:rPr>
              <a:t>Compact</a:t>
            </a:r>
          </a:p>
          <a:p>
            <a:r>
              <a:rPr lang="en-US" b="1">
                <a:solidFill>
                  <a:srgbClr val="FFFF00"/>
                </a:solidFill>
              </a:rPr>
              <a:t>Remnants:</a:t>
            </a:r>
          </a:p>
        </p:txBody>
      </p:sp>
      <p:sp>
        <p:nvSpPr>
          <p:cNvPr id="19" name="TextBox 18"/>
          <p:cNvSpPr txBox="1"/>
          <p:nvPr/>
        </p:nvSpPr>
        <p:spPr>
          <a:xfrm>
            <a:off x="6912832" y="6192367"/>
            <a:ext cx="1080151" cy="246221"/>
          </a:xfrm>
          <a:prstGeom prst="rect">
            <a:avLst/>
          </a:prstGeom>
          <a:noFill/>
        </p:spPr>
        <p:txBody>
          <a:bodyPr wrap="square" lIns="0" tIns="0" rIns="0" bIns="0" rtlCol="0">
            <a:spAutoFit/>
          </a:bodyPr>
          <a:lstStyle/>
          <a:p>
            <a:r>
              <a:rPr lang="en-US" sz="1600">
                <a:solidFill>
                  <a:schemeClr val="bg1"/>
                </a:solidFill>
              </a:rPr>
              <a:t>BR </a:t>
            </a:r>
            <a:r>
              <a:rPr lang="en-US" sz="1600">
                <a:solidFill>
                  <a:schemeClr val="bg1"/>
                </a:solidFill>
                <a:sym typeface="Symbol" panose="05050102010706020507" pitchFamily="18" charset="2"/>
              </a:rPr>
              <a:t> 25% (?)</a:t>
            </a:r>
            <a:endParaRPr lang="en-US" sz="1600" b="0">
              <a:solidFill>
                <a:schemeClr val="bg1"/>
              </a:solidFill>
            </a:endParaRPr>
          </a:p>
        </p:txBody>
      </p:sp>
      <p:grpSp>
        <p:nvGrpSpPr>
          <p:cNvPr id="6" name="Group 5"/>
          <p:cNvGrpSpPr/>
          <p:nvPr/>
        </p:nvGrpSpPr>
        <p:grpSpPr>
          <a:xfrm>
            <a:off x="2006416" y="2879907"/>
            <a:ext cx="7210080" cy="1810536"/>
            <a:chOff x="2006416" y="2879907"/>
            <a:chExt cx="7210080" cy="1810536"/>
          </a:xfrm>
        </p:grpSpPr>
        <p:sp>
          <p:nvSpPr>
            <p:cNvPr id="16" name="TextBox 15"/>
            <p:cNvSpPr txBox="1"/>
            <p:nvPr/>
          </p:nvSpPr>
          <p:spPr>
            <a:xfrm>
              <a:off x="2006416" y="3167946"/>
              <a:ext cx="2890135" cy="707886"/>
            </a:xfrm>
            <a:prstGeom prst="rect">
              <a:avLst/>
            </a:prstGeom>
            <a:noFill/>
          </p:spPr>
          <p:txBody>
            <a:bodyPr wrap="square" rtlCol="0">
              <a:spAutoFit/>
            </a:bodyPr>
            <a:lstStyle/>
            <a:p>
              <a:r>
                <a:rPr lang="en-US" sz="2000" dirty="0">
                  <a:solidFill>
                    <a:srgbClr val="66FF66"/>
                  </a:solidFill>
                </a:rPr>
                <a:t>Surface T </a:t>
              </a:r>
              <a:r>
                <a:rPr lang="en-US" sz="2000" dirty="0">
                  <a:solidFill>
                    <a:srgbClr val="66FF66"/>
                  </a:solidFill>
                  <a:latin typeface="Cambria" panose="02040503050406030204" pitchFamily="18" charset="0"/>
                  <a:ea typeface="Cambria" panose="02040503050406030204" pitchFamily="18" charset="0"/>
                  <a:cs typeface="Arial Unicode MS" panose="020B0604020202020204" pitchFamily="34" charset="-128"/>
                </a:rPr>
                <a:t>~</a:t>
              </a:r>
              <a:r>
                <a:rPr lang="en-US" sz="2000" dirty="0">
                  <a:solidFill>
                    <a:srgbClr val="66FF66"/>
                  </a:solidFill>
                </a:rPr>
                <a:t> eV (IR to UV)</a:t>
              </a:r>
            </a:p>
            <a:p>
              <a:r>
                <a:rPr lang="en-US" sz="2000" dirty="0">
                  <a:solidFill>
                    <a:srgbClr val="66FF66"/>
                  </a:solidFill>
                </a:rPr>
                <a:t>Inner  T </a:t>
              </a:r>
              <a:r>
                <a:rPr lang="en-US" sz="2000" dirty="0">
                  <a:solidFill>
                    <a:srgbClr val="66FF66"/>
                  </a:solidFill>
                  <a:latin typeface="Cambria" panose="02040503050406030204" pitchFamily="18" charset="0"/>
                  <a:ea typeface="Cambria" panose="02040503050406030204" pitchFamily="18" charset="0"/>
                  <a:cs typeface="Arial Unicode MS" panose="020B0604020202020204" pitchFamily="34" charset="-128"/>
                </a:rPr>
                <a:t>~</a:t>
              </a:r>
              <a:r>
                <a:rPr lang="en-US" sz="2000" dirty="0">
                  <a:solidFill>
                    <a:srgbClr val="66FF66"/>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a:solidFill>
                    <a:srgbClr val="66FF66"/>
                  </a:solidFill>
                </a:rPr>
                <a:t>1–100 </a:t>
              </a:r>
              <a:r>
                <a:rPr lang="en-US" sz="2000" dirty="0" err="1">
                  <a:solidFill>
                    <a:srgbClr val="66FF66"/>
                  </a:solidFill>
                </a:rPr>
                <a:t>keV</a:t>
              </a:r>
              <a:endParaRPr lang="en-US" sz="2000" dirty="0">
                <a:solidFill>
                  <a:srgbClr val="66FF66"/>
                </a:solidFill>
              </a:endParaRPr>
            </a:p>
          </p:txBody>
        </p:sp>
        <p:sp>
          <p:nvSpPr>
            <p:cNvPr id="17" name="TextBox 16"/>
            <p:cNvSpPr txBox="1"/>
            <p:nvPr/>
          </p:nvSpPr>
          <p:spPr>
            <a:xfrm>
              <a:off x="5316851" y="4320106"/>
              <a:ext cx="1870289" cy="370337"/>
            </a:xfrm>
            <a:prstGeom prst="rect">
              <a:avLst/>
            </a:prstGeom>
            <a:noFill/>
          </p:spPr>
          <p:txBody>
            <a:bodyPr wrap="square" rtlCol="0">
              <a:spAutoFit/>
            </a:bodyPr>
            <a:lstStyle/>
            <a:p>
              <a:r>
                <a:rPr lang="en-US">
                  <a:solidFill>
                    <a:srgbClr val="66FF66"/>
                  </a:solidFill>
                </a:rPr>
                <a:t>Inner T </a:t>
              </a:r>
              <a:r>
                <a:rPr lang="en-US">
                  <a:solidFill>
                    <a:srgbClr val="66FF66"/>
                  </a:solidFill>
                  <a:latin typeface="Cambria" panose="02040503050406030204" pitchFamily="18" charset="0"/>
                  <a:ea typeface="Cambria" panose="02040503050406030204" pitchFamily="18" charset="0"/>
                  <a:cs typeface="Arial Unicode MS" panose="020B0604020202020204" pitchFamily="34" charset="-128"/>
                </a:rPr>
                <a:t>~</a:t>
              </a:r>
              <a:r>
                <a:rPr lang="en-US">
                  <a:solidFill>
                    <a:srgbClr val="66FF66"/>
                  </a:solidFill>
                </a:rPr>
                <a:t> 30 MeV </a:t>
              </a:r>
            </a:p>
          </p:txBody>
        </p:sp>
        <p:sp>
          <p:nvSpPr>
            <p:cNvPr id="18" name="TextBox 17"/>
            <p:cNvSpPr txBox="1"/>
            <p:nvPr/>
          </p:nvSpPr>
          <p:spPr>
            <a:xfrm>
              <a:off x="7549458" y="2879907"/>
              <a:ext cx="1667038" cy="648090"/>
            </a:xfrm>
            <a:prstGeom prst="rect">
              <a:avLst/>
            </a:prstGeom>
            <a:noFill/>
          </p:spPr>
          <p:txBody>
            <a:bodyPr wrap="square" rtlCol="0">
              <a:spAutoFit/>
            </a:bodyPr>
            <a:lstStyle/>
            <a:p>
              <a:r>
                <a:rPr lang="en-US">
                  <a:solidFill>
                    <a:srgbClr val="66FF66"/>
                  </a:solidFill>
                </a:rPr>
                <a:t>Surface T </a:t>
              </a:r>
              <a:r>
                <a:rPr lang="en-US">
                  <a:solidFill>
                    <a:srgbClr val="66FF66"/>
                  </a:solidFill>
                  <a:latin typeface="Cambria" panose="02040503050406030204" pitchFamily="18" charset="0"/>
                  <a:ea typeface="Cambria" panose="02040503050406030204" pitchFamily="18" charset="0"/>
                  <a:cs typeface="Arial Unicode MS" panose="020B0604020202020204" pitchFamily="34" charset="-128"/>
                </a:rPr>
                <a:t>~</a:t>
              </a:r>
              <a:r>
                <a:rPr lang="en-US">
                  <a:solidFill>
                    <a:srgbClr val="66FF66"/>
                  </a:solidFill>
                </a:rPr>
                <a:t> keV</a:t>
              </a:r>
            </a:p>
            <a:p>
              <a:r>
                <a:rPr lang="en-US">
                  <a:solidFill>
                    <a:srgbClr val="66FF66"/>
                  </a:solidFill>
                </a:rPr>
                <a:t>Nuclear density </a:t>
              </a:r>
            </a:p>
          </p:txBody>
        </p:sp>
      </p:grpSp>
    </p:spTree>
    <p:extLst>
      <p:ext uri="{BB962C8B-B14F-4D97-AF65-F5344CB8AC3E}">
        <p14:creationId xmlns:p14="http://schemas.microsoft.com/office/powerpoint/2010/main" val="2127042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Evolution of Stars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 y="0"/>
            <a:ext cx="9215967" cy="6911975"/>
          </a:xfrm>
          <a:prstGeom prst="rect">
            <a:avLst/>
          </a:prstGeom>
        </p:spPr>
      </p:pic>
      <p:sp>
        <p:nvSpPr>
          <p:cNvPr id="5" name="Rectangle 4"/>
          <p:cNvSpPr/>
          <p:nvPr/>
        </p:nvSpPr>
        <p:spPr>
          <a:xfrm rot="1922192">
            <a:off x="7074664" y="6177740"/>
            <a:ext cx="869464" cy="194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7125420" y="6003985"/>
            <a:ext cx="625654" cy="112282"/>
          </a:xfrm>
          <a:prstGeom prst="straightConnector1">
            <a:avLst/>
          </a:prstGeom>
          <a:ln w="28575">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35905" y="5624424"/>
            <a:ext cx="345056" cy="51758"/>
          </a:xfrm>
          <a:prstGeom prst="straightConnector1">
            <a:avLst/>
          </a:prstGeom>
          <a:ln w="28575">
            <a:solidFill>
              <a:schemeClr val="bg1"/>
            </a:solidFill>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6552417"/>
            <a:ext cx="3002562" cy="360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50564" y="6532680"/>
            <a:ext cx="1978298" cy="307777"/>
          </a:xfrm>
          <a:prstGeom prst="rect">
            <a:avLst/>
          </a:prstGeom>
          <a:noFill/>
        </p:spPr>
        <p:txBody>
          <a:bodyPr wrap="none" rtlCol="0">
            <a:spAutoFit/>
          </a:bodyPr>
          <a:lstStyle/>
          <a:p>
            <a:r>
              <a:rPr lang="en-US" sz="1400">
                <a:solidFill>
                  <a:srgbClr val="FFFF66"/>
                </a:solidFill>
              </a:rPr>
              <a:t>Core-collapse supernova</a:t>
            </a:r>
          </a:p>
        </p:txBody>
      </p:sp>
      <p:sp>
        <p:nvSpPr>
          <p:cNvPr id="10" name="Rectangle 9"/>
          <p:cNvSpPr/>
          <p:nvPr/>
        </p:nvSpPr>
        <p:spPr>
          <a:xfrm>
            <a:off x="-129" y="-493"/>
            <a:ext cx="9217153" cy="583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143892" y="215537"/>
            <a:ext cx="2552302" cy="1015663"/>
          </a:xfrm>
          <a:prstGeom prst="rect">
            <a:avLst/>
          </a:prstGeom>
          <a:noFill/>
        </p:spPr>
        <p:txBody>
          <a:bodyPr wrap="none" rtlCol="0">
            <a:spAutoFit/>
          </a:bodyPr>
          <a:lstStyle/>
          <a:p>
            <a:r>
              <a:rPr lang="en-US" sz="2000">
                <a:solidFill>
                  <a:srgbClr val="FF66CC"/>
                </a:solidFill>
              </a:rPr>
              <a:t>Particles from the Sun:</a:t>
            </a:r>
          </a:p>
          <a:p>
            <a:r>
              <a:rPr lang="en-US" sz="2000">
                <a:solidFill>
                  <a:srgbClr val="FF66CC"/>
                </a:solidFill>
                <a:sym typeface="Symbol" panose="05050102010706020507" pitchFamily="18" charset="2"/>
              </a:rPr>
              <a:t> </a:t>
            </a:r>
            <a:r>
              <a:rPr lang="en-US" sz="2000">
                <a:solidFill>
                  <a:srgbClr val="FF66CC"/>
                </a:solidFill>
              </a:rPr>
              <a:t>Direct search</a:t>
            </a:r>
          </a:p>
          <a:p>
            <a:r>
              <a:rPr lang="en-US" sz="2000">
                <a:solidFill>
                  <a:srgbClr val="FF66CC"/>
                </a:solidFill>
                <a:sym typeface="Symbol" panose="05050102010706020507" pitchFamily="18" charset="2"/>
              </a:rPr>
              <a:t> B</a:t>
            </a:r>
            <a:r>
              <a:rPr lang="en-US" sz="2000">
                <a:solidFill>
                  <a:srgbClr val="FF66CC"/>
                </a:solidFill>
              </a:rPr>
              <a:t>ack-reaction on Sun</a:t>
            </a:r>
          </a:p>
        </p:txBody>
      </p:sp>
      <p:sp>
        <p:nvSpPr>
          <p:cNvPr id="12" name="TextBox 11"/>
          <p:cNvSpPr txBox="1"/>
          <p:nvPr/>
        </p:nvSpPr>
        <p:spPr>
          <a:xfrm>
            <a:off x="3024292" y="242171"/>
            <a:ext cx="4907049" cy="707886"/>
          </a:xfrm>
          <a:prstGeom prst="rect">
            <a:avLst/>
          </a:prstGeom>
          <a:solidFill>
            <a:schemeClr val="tx1"/>
          </a:solidFill>
        </p:spPr>
        <p:txBody>
          <a:bodyPr wrap="none" rtlCol="0">
            <a:spAutoFit/>
          </a:bodyPr>
          <a:lstStyle/>
          <a:p>
            <a:r>
              <a:rPr lang="en-US" sz="2000" dirty="0">
                <a:solidFill>
                  <a:srgbClr val="FF66CC"/>
                </a:solidFill>
                <a:sym typeface="Symbol" panose="05050102010706020507" pitchFamily="18" charset="2"/>
              </a:rPr>
              <a:t> Number counts</a:t>
            </a:r>
            <a:r>
              <a:rPr lang="en-US" sz="2000" dirty="0">
                <a:solidFill>
                  <a:srgbClr val="FF66CC"/>
                </a:solidFill>
              </a:rPr>
              <a:t> in globular clusters</a:t>
            </a:r>
          </a:p>
          <a:p>
            <a:r>
              <a:rPr lang="en-US" sz="2000" dirty="0">
                <a:solidFill>
                  <a:srgbClr val="FF66CC"/>
                </a:solidFill>
                <a:sym typeface="Symbol" panose="05050102010706020507" pitchFamily="18" charset="2"/>
              </a:rPr>
              <a:t> </a:t>
            </a:r>
            <a:r>
              <a:rPr lang="en-US" sz="2000" dirty="0">
                <a:solidFill>
                  <a:srgbClr val="FF66CC"/>
                </a:solidFill>
              </a:rPr>
              <a:t>Brightness of tip of red-giant branch (TRGB)</a:t>
            </a:r>
          </a:p>
        </p:txBody>
      </p:sp>
      <p:sp>
        <p:nvSpPr>
          <p:cNvPr id="13" name="TextBox 12"/>
          <p:cNvSpPr txBox="1"/>
          <p:nvPr/>
        </p:nvSpPr>
        <p:spPr>
          <a:xfrm>
            <a:off x="5481065" y="935637"/>
            <a:ext cx="3736087" cy="1015663"/>
          </a:xfrm>
          <a:prstGeom prst="rect">
            <a:avLst/>
          </a:prstGeom>
          <a:solidFill>
            <a:schemeClr val="tx1"/>
          </a:solidFill>
        </p:spPr>
        <p:txBody>
          <a:bodyPr wrap="none" rtlCol="0">
            <a:spAutoFit/>
          </a:bodyPr>
          <a:lstStyle/>
          <a:p>
            <a:r>
              <a:rPr lang="en-US" sz="2000">
                <a:solidFill>
                  <a:srgbClr val="FF66CC"/>
                </a:solidFill>
                <a:sym typeface="Symbol" panose="05050102010706020507" pitchFamily="18" charset="2"/>
              </a:rPr>
              <a:t> White dwarf luminosity function</a:t>
            </a:r>
          </a:p>
          <a:p>
            <a:r>
              <a:rPr lang="en-US" sz="2000">
                <a:solidFill>
                  <a:srgbClr val="FF66CC"/>
                </a:solidFill>
                <a:sym typeface="Symbol" panose="05050102010706020507" pitchFamily="18" charset="2"/>
              </a:rPr>
              <a:t> Period decrease of variable WDs</a:t>
            </a:r>
          </a:p>
          <a:p>
            <a:r>
              <a:rPr lang="en-US" sz="2000">
                <a:solidFill>
                  <a:srgbClr val="FF66CC"/>
                </a:solidFill>
                <a:sym typeface="Symbol" panose="05050102010706020507" pitchFamily="18" charset="2"/>
              </a:rPr>
              <a:t> WD Initial-final mass function</a:t>
            </a:r>
            <a:endParaRPr lang="en-US" sz="2000">
              <a:solidFill>
                <a:srgbClr val="FF66CC"/>
              </a:solidFill>
            </a:endParaRPr>
          </a:p>
        </p:txBody>
      </p:sp>
      <p:cxnSp>
        <p:nvCxnSpPr>
          <p:cNvPr id="14" name="Straight Arrow Connector 13"/>
          <p:cNvCxnSpPr/>
          <p:nvPr/>
        </p:nvCxnSpPr>
        <p:spPr>
          <a:xfrm>
            <a:off x="3924912" y="950057"/>
            <a:ext cx="0" cy="345630"/>
          </a:xfrm>
          <a:prstGeom prst="straightConnector1">
            <a:avLst/>
          </a:prstGeom>
          <a:ln w="28575">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4782" y="1292351"/>
            <a:ext cx="936130" cy="561660"/>
          </a:xfrm>
          <a:prstGeom prst="straightConnector1">
            <a:avLst/>
          </a:prstGeom>
          <a:ln w="28575">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88912" y="5472267"/>
            <a:ext cx="1728240" cy="400110"/>
          </a:xfrm>
          <a:prstGeom prst="rect">
            <a:avLst/>
          </a:prstGeom>
          <a:noFill/>
        </p:spPr>
        <p:txBody>
          <a:bodyPr wrap="square" rtlCol="0">
            <a:spAutoFit/>
          </a:bodyPr>
          <a:lstStyle/>
          <a:p>
            <a:r>
              <a:rPr lang="en-US" sz="2000">
                <a:solidFill>
                  <a:srgbClr val="FF66CC"/>
                </a:solidFill>
              </a:rPr>
              <a:t>Superradiance</a:t>
            </a:r>
          </a:p>
        </p:txBody>
      </p:sp>
      <p:sp>
        <p:nvSpPr>
          <p:cNvPr id="19" name="TextBox 18"/>
          <p:cNvSpPr txBox="1"/>
          <p:nvPr/>
        </p:nvSpPr>
        <p:spPr>
          <a:xfrm>
            <a:off x="7416902" y="4712107"/>
            <a:ext cx="1844640" cy="707886"/>
          </a:xfrm>
          <a:prstGeom prst="rect">
            <a:avLst/>
          </a:prstGeom>
          <a:noFill/>
        </p:spPr>
        <p:txBody>
          <a:bodyPr wrap="square" rtlCol="0">
            <a:spAutoFit/>
          </a:bodyPr>
          <a:lstStyle/>
          <a:p>
            <a:r>
              <a:rPr lang="en-US" sz="2000">
                <a:solidFill>
                  <a:srgbClr val="FF66CC"/>
                </a:solidFill>
                <a:sym typeface="Symbol" panose="05050102010706020507" pitchFamily="18" charset="2"/>
              </a:rPr>
              <a:t> </a:t>
            </a:r>
            <a:r>
              <a:rPr lang="en-US" sz="2000">
                <a:solidFill>
                  <a:srgbClr val="FF66CC"/>
                </a:solidFill>
              </a:rPr>
              <a:t>Cooling speed</a:t>
            </a:r>
          </a:p>
          <a:p>
            <a:r>
              <a:rPr lang="en-US" sz="2000">
                <a:solidFill>
                  <a:srgbClr val="FF66CC"/>
                </a:solidFill>
                <a:sym typeface="Symbol" panose="05050102010706020507" pitchFamily="18" charset="2"/>
              </a:rPr>
              <a:t> </a:t>
            </a:r>
            <a:r>
              <a:rPr lang="en-US" sz="2000">
                <a:solidFill>
                  <a:srgbClr val="FF66CC"/>
                </a:solidFill>
              </a:rPr>
              <a:t>EoS w/ axions</a:t>
            </a:r>
            <a:endParaRPr lang="en-US" sz="2000" dirty="0">
              <a:solidFill>
                <a:srgbClr val="FF66CC"/>
              </a:solidFill>
            </a:endParaRPr>
          </a:p>
        </p:txBody>
      </p:sp>
      <p:sp>
        <p:nvSpPr>
          <p:cNvPr id="20" name="TextBox 19"/>
          <p:cNvSpPr txBox="1"/>
          <p:nvPr/>
        </p:nvSpPr>
        <p:spPr>
          <a:xfrm>
            <a:off x="6624792" y="2775207"/>
            <a:ext cx="2664370" cy="707886"/>
          </a:xfrm>
          <a:prstGeom prst="rect">
            <a:avLst/>
          </a:prstGeom>
          <a:noFill/>
        </p:spPr>
        <p:txBody>
          <a:bodyPr wrap="square" rtlCol="0">
            <a:spAutoFit/>
          </a:bodyPr>
          <a:lstStyle/>
          <a:p>
            <a:r>
              <a:rPr lang="en-US" sz="2000">
                <a:solidFill>
                  <a:srgbClr val="FF66CC"/>
                </a:solidFill>
              </a:rPr>
              <a:t>DM axion conversion in</a:t>
            </a:r>
          </a:p>
          <a:p>
            <a:r>
              <a:rPr lang="en-US" sz="2000">
                <a:solidFill>
                  <a:srgbClr val="FF66CC"/>
                </a:solidFill>
              </a:rPr>
              <a:t>pulsar magnetosphere</a:t>
            </a:r>
          </a:p>
        </p:txBody>
      </p:sp>
      <p:sp>
        <p:nvSpPr>
          <p:cNvPr id="22" name="TextBox 21"/>
          <p:cNvSpPr txBox="1"/>
          <p:nvPr/>
        </p:nvSpPr>
        <p:spPr>
          <a:xfrm>
            <a:off x="5328612" y="3894944"/>
            <a:ext cx="1368190" cy="461665"/>
          </a:xfrm>
          <a:prstGeom prst="rect">
            <a:avLst/>
          </a:prstGeom>
          <a:solidFill>
            <a:schemeClr val="tx1"/>
          </a:solidFill>
        </p:spPr>
        <p:txBody>
          <a:bodyPr wrap="square" rtlCol="0">
            <a:spAutoFit/>
          </a:bodyPr>
          <a:lstStyle/>
          <a:p>
            <a:endParaRPr lang="en-US" sz="2400" dirty="0"/>
          </a:p>
        </p:txBody>
      </p:sp>
      <p:sp>
        <p:nvSpPr>
          <p:cNvPr id="21" name="TextBox 20"/>
          <p:cNvSpPr txBox="1"/>
          <p:nvPr/>
        </p:nvSpPr>
        <p:spPr>
          <a:xfrm>
            <a:off x="4392483" y="3527997"/>
            <a:ext cx="3672509" cy="1015663"/>
          </a:xfrm>
          <a:prstGeom prst="rect">
            <a:avLst/>
          </a:prstGeom>
          <a:noFill/>
        </p:spPr>
        <p:txBody>
          <a:bodyPr wrap="square" rtlCol="0">
            <a:spAutoFit/>
          </a:bodyPr>
          <a:lstStyle/>
          <a:p>
            <a:r>
              <a:rPr lang="en-US" sz="2000">
                <a:solidFill>
                  <a:srgbClr val="FF66CC"/>
                </a:solidFill>
                <a:sym typeface="Symbol" panose="05050102010706020507" pitchFamily="18" charset="2"/>
              </a:rPr>
              <a:t> </a:t>
            </a:r>
            <a:r>
              <a:rPr lang="en-US" sz="2000">
                <a:solidFill>
                  <a:srgbClr val="FF66CC"/>
                </a:solidFill>
              </a:rPr>
              <a:t>Nus from SN 1987A &amp; future SN</a:t>
            </a:r>
          </a:p>
          <a:p>
            <a:r>
              <a:rPr lang="en-US" sz="2000">
                <a:solidFill>
                  <a:srgbClr val="FF66CC"/>
                </a:solidFill>
                <a:sym typeface="Symbol" panose="05050102010706020507" pitchFamily="18" charset="2"/>
              </a:rPr>
              <a:t> </a:t>
            </a:r>
            <a:r>
              <a:rPr lang="en-US" sz="2000">
                <a:solidFill>
                  <a:srgbClr val="FF66CC"/>
                </a:solidFill>
              </a:rPr>
              <a:t>Explosion energy</a:t>
            </a:r>
          </a:p>
          <a:p>
            <a:r>
              <a:rPr lang="en-US" sz="2000">
                <a:solidFill>
                  <a:srgbClr val="FF66CC"/>
                </a:solidFill>
                <a:sym typeface="Symbol" panose="05050102010706020507" pitchFamily="18" charset="2"/>
              </a:rPr>
              <a:t> </a:t>
            </a:r>
            <a:r>
              <a:rPr lang="en-US" sz="2000">
                <a:solidFill>
                  <a:srgbClr val="FF66CC"/>
                </a:solidFill>
              </a:rPr>
              <a:t>Radiation from all past SNe</a:t>
            </a:r>
            <a:endParaRPr lang="en-US" sz="2000" dirty="0">
              <a:solidFill>
                <a:srgbClr val="FF66CC"/>
              </a:solidFill>
            </a:endParaRPr>
          </a:p>
        </p:txBody>
      </p:sp>
      <p:sp>
        <p:nvSpPr>
          <p:cNvPr id="23" name="TextBox 22"/>
          <p:cNvSpPr txBox="1"/>
          <p:nvPr/>
        </p:nvSpPr>
        <p:spPr>
          <a:xfrm>
            <a:off x="5479612" y="1846057"/>
            <a:ext cx="1844640" cy="400110"/>
          </a:xfrm>
          <a:prstGeom prst="rect">
            <a:avLst/>
          </a:prstGeom>
          <a:solidFill>
            <a:schemeClr val="tx1"/>
          </a:solidFill>
        </p:spPr>
        <p:txBody>
          <a:bodyPr wrap="square" rtlCol="0">
            <a:spAutoFit/>
          </a:bodyPr>
          <a:lstStyle/>
          <a:p>
            <a:r>
              <a:rPr lang="en-US" sz="2000">
                <a:solidFill>
                  <a:srgbClr val="FF66CC"/>
                </a:solidFill>
                <a:sym typeface="Symbol" panose="05050102010706020507" pitchFamily="18" charset="2"/>
              </a:rPr>
              <a:t> </a:t>
            </a:r>
            <a:r>
              <a:rPr lang="en-US" sz="2000">
                <a:solidFill>
                  <a:srgbClr val="FF66CC"/>
                </a:solidFill>
              </a:rPr>
              <a:t>EoS w/ axions</a:t>
            </a:r>
            <a:endParaRPr lang="en-US" sz="2000" dirty="0">
              <a:solidFill>
                <a:srgbClr val="FF66CC"/>
              </a:solidFill>
            </a:endParaRPr>
          </a:p>
        </p:txBody>
      </p:sp>
    </p:spTree>
    <p:extLst>
      <p:ext uri="{BB962C8B-B14F-4D97-AF65-F5344CB8AC3E}">
        <p14:creationId xmlns:p14="http://schemas.microsoft.com/office/powerpoint/2010/main" val="652271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4665"/>
            <a:ext cx="9217024" cy="582932"/>
          </a:xfrm>
        </p:spPr>
        <p:txBody>
          <a:bodyPr/>
          <a:lstStyle/>
          <a:p>
            <a:r>
              <a:rPr lang="en-US" sz="3600"/>
              <a:t>Particles from the Sun</a:t>
            </a:r>
          </a:p>
        </p:txBody>
      </p:sp>
      <p:sp>
        <p:nvSpPr>
          <p:cNvPr id="5" name="Oval 1034" descr="C:\Users\Georg Raffelt\Desktop\nobel3.jpg"/>
          <p:cNvSpPr>
            <a:spLocks noChangeAspect="1" noChangeArrowheads="1"/>
          </p:cNvSpPr>
          <p:nvPr/>
        </p:nvSpPr>
        <p:spPr bwMode="auto">
          <a:xfrm>
            <a:off x="2664242" y="962578"/>
            <a:ext cx="765249" cy="765169"/>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3" name="TextBox 2"/>
          <p:cNvSpPr txBox="1"/>
          <p:nvPr/>
        </p:nvSpPr>
        <p:spPr>
          <a:xfrm>
            <a:off x="3744392" y="962578"/>
            <a:ext cx="5438092" cy="984885"/>
          </a:xfrm>
          <a:prstGeom prst="rect">
            <a:avLst/>
          </a:prstGeom>
          <a:noFill/>
        </p:spPr>
        <p:txBody>
          <a:bodyPr wrap="none" rtlCol="0">
            <a:spAutoFit/>
          </a:bodyPr>
          <a:lstStyle/>
          <a:p>
            <a:r>
              <a:rPr lang="en-US" sz="2400">
                <a:solidFill>
                  <a:schemeClr val="bg1"/>
                </a:solidFill>
              </a:rPr>
              <a:t>2002 Solar Neutrinos (R.Davis, M.Koshiba)</a:t>
            </a:r>
          </a:p>
          <a:p>
            <a:endParaRPr lang="en-US" sz="1000">
              <a:solidFill>
                <a:schemeClr val="bg1"/>
              </a:solidFill>
            </a:endParaRPr>
          </a:p>
          <a:p>
            <a:r>
              <a:rPr lang="en-US" sz="2400">
                <a:solidFill>
                  <a:schemeClr val="bg1"/>
                </a:solidFill>
              </a:rPr>
              <a:t>2015 Solar Nu Oscillations (A.McDonald)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396" y="2375837"/>
            <a:ext cx="1910862" cy="15842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92" y="2303827"/>
            <a:ext cx="2448340" cy="2301440"/>
          </a:xfrm>
          <a:prstGeom prst="rect">
            <a:avLst/>
          </a:prstGeom>
        </p:spPr>
      </p:pic>
      <p:sp>
        <p:nvSpPr>
          <p:cNvPr id="10" name="Oval 1034" descr="C:\Users\Georg Raffelt\Desktop\nobel3.jpg"/>
          <p:cNvSpPr>
            <a:spLocks noChangeAspect="1" noChangeArrowheads="1"/>
          </p:cNvSpPr>
          <p:nvPr/>
        </p:nvSpPr>
        <p:spPr bwMode="auto">
          <a:xfrm>
            <a:off x="2835670" y="1250618"/>
            <a:ext cx="765249" cy="765169"/>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11" name="TextBox 10"/>
          <p:cNvSpPr txBox="1"/>
          <p:nvPr/>
        </p:nvSpPr>
        <p:spPr>
          <a:xfrm>
            <a:off x="5351334" y="2408960"/>
            <a:ext cx="3505768" cy="830997"/>
          </a:xfrm>
          <a:prstGeom prst="rect">
            <a:avLst/>
          </a:prstGeom>
          <a:noFill/>
        </p:spPr>
        <p:txBody>
          <a:bodyPr wrap="none" rtlCol="0">
            <a:spAutoFit/>
          </a:bodyPr>
          <a:lstStyle/>
          <a:p>
            <a:r>
              <a:rPr lang="en-US" sz="2400">
                <a:solidFill>
                  <a:schemeClr val="bg1"/>
                </a:solidFill>
              </a:rPr>
              <a:t>Search for solar axions</a:t>
            </a:r>
          </a:p>
          <a:p>
            <a:r>
              <a:rPr lang="en-US" sz="2400">
                <a:solidFill>
                  <a:schemeClr val="bg1"/>
                </a:solidFill>
              </a:rPr>
              <a:t>with CAST and future IAXO</a:t>
            </a:r>
          </a:p>
        </p:txBody>
      </p:sp>
      <p:sp>
        <p:nvSpPr>
          <p:cNvPr id="12" name="TextBox 11">
            <a:hlinkClick r:id="rId6"/>
          </p:cNvPr>
          <p:cNvSpPr txBox="1"/>
          <p:nvPr/>
        </p:nvSpPr>
        <p:spPr>
          <a:xfrm>
            <a:off x="6143444" y="4320107"/>
            <a:ext cx="3067058" cy="1938992"/>
          </a:xfrm>
          <a:prstGeom prst="rect">
            <a:avLst/>
          </a:prstGeom>
          <a:noFill/>
        </p:spPr>
        <p:txBody>
          <a:bodyPr wrap="none" rtlCol="0">
            <a:spAutoFit/>
          </a:bodyPr>
          <a:lstStyle/>
          <a:p>
            <a:r>
              <a:rPr lang="en-US" sz="2400">
                <a:solidFill>
                  <a:schemeClr val="bg1"/>
                </a:solidFill>
              </a:rPr>
              <a:t>No excess in XENONnT</a:t>
            </a:r>
          </a:p>
          <a:p>
            <a:r>
              <a:rPr lang="en-US" sz="2400">
                <a:solidFill>
                  <a:schemeClr val="bg1"/>
                </a:solidFill>
              </a:rPr>
              <a:t>arXiv:2207.11330</a:t>
            </a:r>
          </a:p>
          <a:p>
            <a:r>
              <a:rPr lang="en-US" sz="2400">
                <a:solidFill>
                  <a:schemeClr val="bg1"/>
                </a:solidFill>
              </a:rPr>
              <a:t>Bounds on axions,</a:t>
            </a:r>
          </a:p>
          <a:p>
            <a:r>
              <a:rPr lang="en-US" sz="2400">
                <a:solidFill>
                  <a:schemeClr val="bg1"/>
                </a:solidFill>
              </a:rPr>
              <a:t>dark photons, neutrino</a:t>
            </a:r>
          </a:p>
          <a:p>
            <a:r>
              <a:rPr lang="en-US" sz="2400">
                <a:solidFill>
                  <a:schemeClr val="bg1"/>
                </a:solidFill>
              </a:rPr>
              <a:t>dipole moments</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9249" y="4388431"/>
            <a:ext cx="2971806" cy="2171704"/>
          </a:xfrm>
          <a:prstGeom prst="rect">
            <a:avLst/>
          </a:prstGeom>
        </p:spPr>
      </p:pic>
    </p:spTree>
    <p:extLst>
      <p:ext uri="{BB962C8B-B14F-4D97-AF65-F5344CB8AC3E}">
        <p14:creationId xmlns:p14="http://schemas.microsoft.com/office/powerpoint/2010/main" val="377953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Hydrogen Burning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63" y="719607"/>
            <a:ext cx="4392039" cy="58560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275" y="2517901"/>
            <a:ext cx="4519287" cy="39625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602" y="719607"/>
            <a:ext cx="3361836" cy="1224170"/>
          </a:xfrm>
          <a:prstGeom prst="rect">
            <a:avLst/>
          </a:prstGeom>
        </p:spPr>
      </p:pic>
      <p:sp>
        <p:nvSpPr>
          <p:cNvPr id="8" name="TextBox 7"/>
          <p:cNvSpPr txBox="1"/>
          <p:nvPr/>
        </p:nvSpPr>
        <p:spPr>
          <a:xfrm>
            <a:off x="1648470" y="1151667"/>
            <a:ext cx="1478290" cy="461665"/>
          </a:xfrm>
          <a:prstGeom prst="rect">
            <a:avLst/>
          </a:prstGeom>
          <a:noFill/>
        </p:spPr>
        <p:txBody>
          <a:bodyPr wrap="none" rtlCol="0">
            <a:spAutoFit/>
          </a:bodyPr>
          <a:lstStyle/>
          <a:p>
            <a:r>
              <a:rPr lang="en-US" sz="2400" b="1"/>
              <a:t>PP-I Chain</a:t>
            </a:r>
          </a:p>
        </p:txBody>
      </p:sp>
      <p:sp>
        <p:nvSpPr>
          <p:cNvPr id="9" name="TextBox 8"/>
          <p:cNvSpPr txBox="1"/>
          <p:nvPr/>
        </p:nvSpPr>
        <p:spPr>
          <a:xfrm>
            <a:off x="6048712" y="4290502"/>
            <a:ext cx="1492012" cy="461665"/>
          </a:xfrm>
          <a:prstGeom prst="rect">
            <a:avLst/>
          </a:prstGeom>
          <a:noFill/>
        </p:spPr>
        <p:txBody>
          <a:bodyPr wrap="none" rtlCol="0">
            <a:spAutoFit/>
          </a:bodyPr>
          <a:lstStyle/>
          <a:p>
            <a:r>
              <a:rPr lang="en-US" sz="2400" b="1"/>
              <a:t>CNO Cycle</a:t>
            </a:r>
          </a:p>
        </p:txBody>
      </p:sp>
      <p:sp>
        <p:nvSpPr>
          <p:cNvPr id="4" name="TextBox 3"/>
          <p:cNvSpPr txBox="1"/>
          <p:nvPr/>
        </p:nvSpPr>
        <p:spPr>
          <a:xfrm>
            <a:off x="294839" y="6053377"/>
            <a:ext cx="1475084" cy="461665"/>
          </a:xfrm>
          <a:prstGeom prst="rect">
            <a:avLst/>
          </a:prstGeom>
          <a:noFill/>
        </p:spPr>
        <p:txBody>
          <a:bodyPr wrap="none" rtlCol="0">
            <a:spAutoFit/>
          </a:bodyPr>
          <a:lstStyle/>
          <a:p>
            <a:r>
              <a:rPr lang="en-US" sz="2400"/>
              <a:t>4p + 2e </a:t>
            </a:r>
            <a:r>
              <a:rPr lang="en-US" sz="2400">
                <a:sym typeface="Symbol" panose="05050102010706020507" pitchFamily="18" charset="2"/>
              </a:rPr>
              <a:t></a:t>
            </a:r>
            <a:endParaRPr lang="en-US" sz="2400"/>
          </a:p>
        </p:txBody>
      </p:sp>
      <mc:AlternateContent xmlns:mc="http://schemas.openxmlformats.org/markup-compatibility/2006" xmlns:a14="http://schemas.microsoft.com/office/drawing/2010/main">
        <mc:Choice Requires="a14">
          <p:sp>
            <p:nvSpPr>
              <p:cNvPr id="10" name="TextBox 9"/>
              <p:cNvSpPr txBox="1"/>
              <p:nvPr/>
            </p:nvSpPr>
            <p:spPr>
              <a:xfrm>
                <a:off x="2736252" y="6048347"/>
                <a:ext cx="2344424" cy="461665"/>
              </a:xfrm>
              <a:prstGeom prst="rect">
                <a:avLst/>
              </a:prstGeom>
              <a:noFill/>
            </p:spPr>
            <p:txBody>
              <a:bodyPr wrap="none" rtlCol="0">
                <a:spAutoFit/>
              </a:bodyPr>
              <a:lstStyle/>
              <a:p>
                <a:r>
                  <a:rPr lang="en-US" sz="2400"/>
                  <a:t>+ 2</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𝜈</m:t>
                        </m:r>
                      </m:e>
                      <m:sub>
                        <m:r>
                          <a:rPr lang="en-US" sz="2400" b="0" i="1" smtClean="0">
                            <a:latin typeface="Cambria Math" panose="02040503050406030204" pitchFamily="18" charset="0"/>
                          </a:rPr>
                          <m:t>𝑒</m:t>
                        </m:r>
                      </m:sub>
                    </m:sSub>
                  </m:oMath>
                </a14:m>
                <a:r>
                  <a:rPr lang="en-US" sz="2400"/>
                  <a:t> </a:t>
                </a:r>
                <a:r>
                  <a:rPr lang="en-US" sz="2400">
                    <a:sym typeface="Symbol" panose="05050102010706020507" pitchFamily="18" charset="2"/>
                  </a:rPr>
                  <a:t>+ 26.7 MeV</a:t>
                </a:r>
                <a:endParaRPr lang="en-US" sz="2400"/>
              </a:p>
            </p:txBody>
          </p:sp>
        </mc:Choice>
        <mc:Fallback xmlns="">
          <p:sp>
            <p:nvSpPr>
              <p:cNvPr id="10" name="TextBox 9"/>
              <p:cNvSpPr txBox="1">
                <a:spLocks noRot="1" noChangeAspect="1" noMove="1" noResize="1" noEditPoints="1" noAdjustHandles="1" noChangeArrowheads="1" noChangeShapeType="1" noTextEdit="1"/>
              </p:cNvSpPr>
              <p:nvPr/>
            </p:nvSpPr>
            <p:spPr>
              <a:xfrm>
                <a:off x="2736252" y="6048347"/>
                <a:ext cx="2344424" cy="461665"/>
              </a:xfrm>
              <a:prstGeom prst="rect">
                <a:avLst/>
              </a:prstGeom>
              <a:blipFill>
                <a:blip r:embed="rId5"/>
                <a:stretch>
                  <a:fillRect l="-4167" t="-10526" r="-2865" b="-28947"/>
                </a:stretch>
              </a:blipFill>
            </p:spPr>
            <p:txBody>
              <a:bodyPr/>
              <a:lstStyle/>
              <a:p>
                <a:r>
                  <a:rPr lang="en-US">
                    <a:noFill/>
                  </a:rPr>
                  <a:t> </a:t>
                </a:r>
              </a:p>
            </p:txBody>
          </p:sp>
        </mc:Fallback>
      </mc:AlternateContent>
      <p:sp>
        <p:nvSpPr>
          <p:cNvPr id="7" name="TextBox 6"/>
          <p:cNvSpPr txBox="1"/>
          <p:nvPr/>
        </p:nvSpPr>
        <p:spPr>
          <a:xfrm>
            <a:off x="7805953" y="6401470"/>
            <a:ext cx="1404680" cy="307777"/>
          </a:xfrm>
          <a:prstGeom prst="rect">
            <a:avLst/>
          </a:prstGeom>
          <a:noFill/>
        </p:spPr>
        <p:txBody>
          <a:bodyPr wrap="none" rtlCol="0">
            <a:spAutoFit/>
          </a:bodyPr>
          <a:lstStyle/>
          <a:p>
            <a:r>
              <a:rPr lang="en-US" sz="1400"/>
              <a:t>Image Wikipedia</a:t>
            </a:r>
          </a:p>
        </p:txBody>
      </p:sp>
    </p:spTree>
    <p:extLst>
      <p:ext uri="{BB962C8B-B14F-4D97-AF65-F5344CB8AC3E}">
        <p14:creationId xmlns:p14="http://schemas.microsoft.com/office/powerpoint/2010/main" val="2488215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Solar Neutrinos from Nuclear Reactions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32" y="879602"/>
            <a:ext cx="5904820" cy="5631580"/>
          </a:xfrm>
          <a:prstGeom prst="rect">
            <a:avLst/>
          </a:prstGeom>
        </p:spPr>
      </p:pic>
      <p:sp>
        <p:nvSpPr>
          <p:cNvPr id="4" name="TextBox 3"/>
          <p:cNvSpPr txBox="1"/>
          <p:nvPr/>
        </p:nvSpPr>
        <p:spPr>
          <a:xfrm>
            <a:off x="1424170" y="679547"/>
            <a:ext cx="4752660" cy="338554"/>
          </a:xfrm>
          <a:prstGeom prst="rect">
            <a:avLst/>
          </a:prstGeom>
          <a:noFill/>
        </p:spPr>
        <p:txBody>
          <a:bodyPr wrap="square" rtlCol="0">
            <a:spAutoFit/>
          </a:bodyPr>
          <a:lstStyle/>
          <a:p>
            <a:pPr algn="ctr"/>
            <a:r>
              <a:rPr lang="en-US" sz="1600">
                <a:solidFill>
                  <a:schemeClr val="accent1">
                    <a:lumMod val="75000"/>
                  </a:schemeClr>
                </a:solidFill>
              </a:rPr>
              <a:t>Vitagliano, Tamborra &amp; Raffelt, arXiv:1910.11878</a:t>
            </a:r>
          </a:p>
        </p:txBody>
      </p:sp>
      <p:sp>
        <p:nvSpPr>
          <p:cNvPr id="3" name="TextBox 2"/>
          <p:cNvSpPr txBox="1"/>
          <p:nvPr/>
        </p:nvSpPr>
        <p:spPr>
          <a:xfrm>
            <a:off x="6255112" y="964106"/>
            <a:ext cx="2811988" cy="4924425"/>
          </a:xfrm>
          <a:prstGeom prst="rect">
            <a:avLst/>
          </a:prstGeom>
          <a:noFill/>
        </p:spPr>
        <p:txBody>
          <a:bodyPr wrap="none" rtlCol="0">
            <a:spAutoFit/>
          </a:bodyPr>
          <a:lstStyle/>
          <a:p>
            <a:r>
              <a:rPr lang="en-US" sz="2000" dirty="0">
                <a:solidFill>
                  <a:schemeClr val="accent1">
                    <a:lumMod val="75000"/>
                  </a:schemeClr>
                </a:solidFill>
              </a:rPr>
              <a:t>All components of pp</a:t>
            </a:r>
          </a:p>
          <a:p>
            <a:r>
              <a:rPr lang="en-US" sz="2000" dirty="0">
                <a:solidFill>
                  <a:schemeClr val="accent1">
                    <a:lumMod val="75000"/>
                  </a:schemeClr>
                </a:solidFill>
              </a:rPr>
              <a:t>chains (blue) have</a:t>
            </a:r>
          </a:p>
          <a:p>
            <a:r>
              <a:rPr lang="en-US" sz="2000" dirty="0">
                <a:solidFill>
                  <a:schemeClr val="accent1">
                    <a:lumMod val="75000"/>
                  </a:schemeClr>
                </a:solidFill>
              </a:rPr>
              <a:t>been measured</a:t>
            </a:r>
          </a:p>
          <a:p>
            <a:endParaRPr lang="en-US" sz="2000" dirty="0"/>
          </a:p>
          <a:p>
            <a:r>
              <a:rPr lang="en-US" sz="2000" dirty="0">
                <a:solidFill>
                  <a:schemeClr val="accent6">
                    <a:lumMod val="75000"/>
                  </a:schemeClr>
                </a:solidFill>
              </a:rPr>
              <a:t>Very recently direct</a:t>
            </a:r>
          </a:p>
          <a:p>
            <a:r>
              <a:rPr lang="en-US" sz="2000" dirty="0">
                <a:solidFill>
                  <a:schemeClr val="accent6">
                    <a:lumMod val="75000"/>
                  </a:schemeClr>
                </a:solidFill>
              </a:rPr>
              <a:t>experimental evidence</a:t>
            </a:r>
          </a:p>
          <a:p>
            <a:r>
              <a:rPr lang="en-US" sz="2000" dirty="0">
                <a:solidFill>
                  <a:schemeClr val="accent6">
                    <a:lumMod val="75000"/>
                  </a:schemeClr>
                </a:solidFill>
              </a:rPr>
              <a:t>for CNO fluxes (orange)</a:t>
            </a:r>
          </a:p>
          <a:p>
            <a:r>
              <a:rPr lang="en-US" sz="2000" dirty="0">
                <a:solidFill>
                  <a:schemeClr val="accent6">
                    <a:lumMod val="75000"/>
                  </a:schemeClr>
                </a:solidFill>
              </a:rPr>
              <a:t>in </a:t>
            </a:r>
            <a:r>
              <a:rPr lang="en-US" sz="2000" dirty="0" err="1">
                <a:solidFill>
                  <a:schemeClr val="accent6">
                    <a:lumMod val="75000"/>
                  </a:schemeClr>
                </a:solidFill>
              </a:rPr>
              <a:t>Borexino</a:t>
            </a:r>
            <a:endParaRPr lang="en-US" sz="2000" dirty="0">
              <a:solidFill>
                <a:schemeClr val="accent6">
                  <a:lumMod val="75000"/>
                </a:schemeClr>
              </a:solidFill>
            </a:endParaRPr>
          </a:p>
          <a:p>
            <a:r>
              <a:rPr lang="en-US" dirty="0">
                <a:solidFill>
                  <a:schemeClr val="accent6">
                    <a:lumMod val="75000"/>
                  </a:schemeClr>
                </a:solidFill>
              </a:rPr>
              <a:t>arXiv:2006.15115 (06/2020)</a:t>
            </a:r>
          </a:p>
          <a:p>
            <a:r>
              <a:rPr lang="en-US" dirty="0">
                <a:solidFill>
                  <a:schemeClr val="accent6">
                    <a:lumMod val="75000"/>
                  </a:schemeClr>
                </a:solidFill>
              </a:rPr>
              <a:t>Nature 587 (2020</a:t>
            </a:r>
            <a:r>
              <a:rPr lang="en-US">
                <a:solidFill>
                  <a:schemeClr val="accent6">
                    <a:lumMod val="75000"/>
                  </a:schemeClr>
                </a:solidFill>
              </a:rPr>
              <a:t>) 577</a:t>
            </a:r>
          </a:p>
          <a:p>
            <a:r>
              <a:rPr lang="en-US">
                <a:solidFill>
                  <a:schemeClr val="accent6">
                    <a:lumMod val="75000"/>
                  </a:schemeClr>
                </a:solidFill>
              </a:rPr>
              <a:t>and arXiv:</a:t>
            </a:r>
            <a:r>
              <a:rPr lang="en-DE">
                <a:solidFill>
                  <a:schemeClr val="accent6">
                    <a:lumMod val="75000"/>
                  </a:schemeClr>
                </a:solidFill>
              </a:rPr>
              <a:t>2205.15975</a:t>
            </a:r>
            <a:endParaRPr lang="en-US" dirty="0">
              <a:solidFill>
                <a:schemeClr val="accent6">
                  <a:lumMod val="75000"/>
                </a:schemeClr>
              </a:solidFill>
            </a:endParaRPr>
          </a:p>
          <a:p>
            <a:endParaRPr lang="en-US" sz="2000" dirty="0">
              <a:solidFill>
                <a:schemeClr val="accent6">
                  <a:lumMod val="75000"/>
                </a:schemeClr>
              </a:solidFill>
            </a:endParaRPr>
          </a:p>
          <a:p>
            <a:r>
              <a:rPr lang="en-US" sz="2000" dirty="0">
                <a:solidFill>
                  <a:schemeClr val="accent6">
                    <a:lumMod val="75000"/>
                  </a:schemeClr>
                </a:solidFill>
              </a:rPr>
              <a:t>Favors </a:t>
            </a:r>
            <a:r>
              <a:rPr lang="en-US" sz="2000">
                <a:solidFill>
                  <a:schemeClr val="accent6">
                    <a:lumMod val="75000"/>
                  </a:schemeClr>
                </a:solidFill>
              </a:rPr>
              <a:t>higher flux,</a:t>
            </a:r>
          </a:p>
          <a:p>
            <a:r>
              <a:rPr lang="en-US" sz="2000">
                <a:solidFill>
                  <a:schemeClr val="accent6">
                    <a:lumMod val="75000"/>
                  </a:schemeClr>
                </a:solidFill>
              </a:rPr>
              <a:t>and thus “</a:t>
            </a:r>
            <a:r>
              <a:rPr lang="en-US" sz="2000" dirty="0">
                <a:solidFill>
                  <a:schemeClr val="accent6">
                    <a:lumMod val="75000"/>
                  </a:schemeClr>
                </a:solidFill>
              </a:rPr>
              <a:t>high</a:t>
            </a:r>
            <a:r>
              <a:rPr lang="en-US" sz="2000">
                <a:solidFill>
                  <a:schemeClr val="accent6">
                    <a:lumMod val="75000"/>
                  </a:schemeClr>
                </a:solidFill>
              </a:rPr>
              <a:t>” CNO</a:t>
            </a:r>
            <a:endParaRPr lang="en-US" sz="2000" dirty="0">
              <a:solidFill>
                <a:schemeClr val="accent6">
                  <a:lumMod val="75000"/>
                </a:schemeClr>
              </a:solidFill>
            </a:endParaRPr>
          </a:p>
          <a:p>
            <a:r>
              <a:rPr lang="en-US" sz="2000">
                <a:solidFill>
                  <a:schemeClr val="accent6">
                    <a:lumMod val="75000"/>
                  </a:schemeClr>
                </a:solidFill>
              </a:rPr>
              <a:t>abundance</a:t>
            </a:r>
          </a:p>
          <a:p>
            <a:endParaRPr lang="en-US" sz="2000" dirty="0">
              <a:solidFill>
                <a:schemeClr val="accent6">
                  <a:lumMod val="75000"/>
                </a:schemeClr>
              </a:solidFill>
            </a:endParaRPr>
          </a:p>
        </p:txBody>
      </p:sp>
    </p:spTree>
    <p:extLst>
      <p:ext uri="{BB962C8B-B14F-4D97-AF65-F5344CB8AC3E}">
        <p14:creationId xmlns:p14="http://schemas.microsoft.com/office/powerpoint/2010/main" val="866117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“Nuclear” vs. Thermal Neutrinos</a:t>
            </a:r>
          </a:p>
        </p:txBody>
      </p:sp>
      <mc:AlternateContent xmlns:mc="http://schemas.openxmlformats.org/markup-compatibility/2006" xmlns:a14="http://schemas.microsoft.com/office/drawing/2010/main">
        <mc:Choice Requires="a14">
          <p:sp>
            <p:nvSpPr>
              <p:cNvPr id="8" name="TextBox 7"/>
              <p:cNvSpPr txBox="1"/>
              <p:nvPr/>
            </p:nvSpPr>
            <p:spPr>
              <a:xfrm>
                <a:off x="647961" y="815458"/>
                <a:ext cx="8425171" cy="1631216"/>
              </a:xfrm>
              <a:prstGeom prst="rect">
                <a:avLst/>
              </a:prstGeom>
              <a:noFill/>
            </p:spPr>
            <p:txBody>
              <a:bodyPr wrap="square" rtlCol="0">
                <a:spAutoFit/>
              </a:bodyPr>
              <a:lstStyle/>
              <a:p>
                <a:r>
                  <a:rPr lang="en-DE" sz="2000" b="1">
                    <a:solidFill>
                      <a:schemeClr val="tx1">
                        <a:lumMod val="75000"/>
                        <a:lumOff val="25000"/>
                      </a:schemeClr>
                    </a:solidFill>
                    <a:latin typeface="Calibri" panose="020F0502020204030204" pitchFamily="34" charset="0"/>
                    <a:cs typeface="Calibri" panose="020F0502020204030204" pitchFamily="34" charset="0"/>
                  </a:rPr>
                  <a:t>•</a:t>
                </a:r>
                <a:r>
                  <a:rPr lang="en-US" sz="2000" b="1">
                    <a:solidFill>
                      <a:schemeClr val="tx1">
                        <a:lumMod val="75000"/>
                        <a:lumOff val="25000"/>
                      </a:schemeClr>
                    </a:solidFill>
                    <a:latin typeface="Calibri" panose="020F0502020204030204" pitchFamily="34" charset="0"/>
                    <a:cs typeface="Calibri" panose="020F0502020204030204" pitchFamily="34" charset="0"/>
                  </a:rPr>
                  <a:t> </a:t>
                </a:r>
                <a:r>
                  <a:rPr lang="en-US" sz="2000" b="1">
                    <a:solidFill>
                      <a:schemeClr val="tx1">
                        <a:lumMod val="75000"/>
                        <a:lumOff val="25000"/>
                      </a:schemeClr>
                    </a:solidFill>
                    <a:cs typeface="Arial"/>
                  </a:rPr>
                  <a:t>Hydrogen burning</a:t>
                </a:r>
              </a:p>
              <a:p>
                <a:r>
                  <a:rPr lang="en-US" sz="2000">
                    <a:solidFill>
                      <a:schemeClr val="accent1">
                        <a:lumMod val="75000"/>
                      </a:schemeClr>
                    </a:solidFill>
                    <a:cs typeface="Arial"/>
                  </a:rPr>
                  <a:t>   Effectively proton-neutron conversion </a:t>
                </a:r>
              </a:p>
              <a:p>
                <a:pPr/>
                <a14:m>
                  <m:oMathPara xmlns:m="http://schemas.openxmlformats.org/officeDocument/2006/math">
                    <m:oMathParaPr>
                      <m:jc m:val="centerGroup"/>
                    </m:oMathParaPr>
                    <m:oMath xmlns:m="http://schemas.openxmlformats.org/officeDocument/2006/math">
                      <m:r>
                        <a:rPr lang="en-US" sz="2000" b="0" i="1" smtClean="0">
                          <a:solidFill>
                            <a:schemeClr val="accent6">
                              <a:lumMod val="75000"/>
                            </a:schemeClr>
                          </a:solidFill>
                          <a:latin typeface="Cambria Math" panose="02040503050406030204" pitchFamily="18" charset="0"/>
                          <a:cs typeface="Arial"/>
                        </a:rPr>
                        <m:t>4</m:t>
                      </m:r>
                      <m:r>
                        <a:rPr lang="en-US" sz="2000" b="0" i="1" smtClean="0">
                          <a:solidFill>
                            <a:schemeClr val="accent6">
                              <a:lumMod val="75000"/>
                            </a:schemeClr>
                          </a:solidFill>
                          <a:latin typeface="Cambria Math" panose="02040503050406030204" pitchFamily="18" charset="0"/>
                          <a:cs typeface="Arial"/>
                        </a:rPr>
                        <m:t>𝑝</m:t>
                      </m:r>
                      <m:r>
                        <a:rPr lang="en-US" sz="2000" b="0" i="1" smtClean="0">
                          <a:solidFill>
                            <a:schemeClr val="accent6">
                              <a:lumMod val="75000"/>
                            </a:schemeClr>
                          </a:solidFill>
                          <a:latin typeface="Cambria Math" panose="02040503050406030204" pitchFamily="18" charset="0"/>
                          <a:cs typeface="Arial"/>
                        </a:rPr>
                        <m:t>+2</m:t>
                      </m:r>
                      <m:r>
                        <a:rPr lang="en-US" sz="2000" b="0" i="1" smtClean="0">
                          <a:solidFill>
                            <a:schemeClr val="accent6">
                              <a:lumMod val="75000"/>
                            </a:schemeClr>
                          </a:solidFill>
                          <a:latin typeface="Cambria Math" panose="02040503050406030204" pitchFamily="18" charset="0"/>
                          <a:cs typeface="Arial"/>
                        </a:rPr>
                        <m:t>𝑒</m:t>
                      </m:r>
                      <m:r>
                        <a:rPr lang="en-US" sz="2000" b="0" i="1" smtClean="0">
                          <a:solidFill>
                            <a:schemeClr val="accent6">
                              <a:lumMod val="75000"/>
                            </a:schemeClr>
                          </a:solidFill>
                          <a:latin typeface="Cambria Math" panose="02040503050406030204" pitchFamily="18" charset="0"/>
                          <a:cs typeface="Arial"/>
                        </a:rPr>
                        <m:t>→</m:t>
                      </m:r>
                      <m:sPre>
                        <m:sPrePr>
                          <m:ctrlPr>
                            <a:rPr lang="en-US" sz="2000" i="1" smtClean="0">
                              <a:solidFill>
                                <a:schemeClr val="accent6">
                                  <a:lumMod val="75000"/>
                                </a:schemeClr>
                              </a:solidFill>
                              <a:latin typeface="Cambria Math" panose="02040503050406030204" pitchFamily="18" charset="0"/>
                              <a:cs typeface="Arial"/>
                            </a:rPr>
                          </m:ctrlPr>
                        </m:sPrePr>
                        <m:sub>
                          <m:r>
                            <a:rPr lang="en-US" sz="2000" b="0" i="1" smtClean="0">
                              <a:solidFill>
                                <a:schemeClr val="accent6">
                                  <a:lumMod val="75000"/>
                                </a:schemeClr>
                              </a:solidFill>
                              <a:latin typeface="Cambria Math" panose="02040503050406030204" pitchFamily="18" charset="0"/>
                              <a:cs typeface="Arial"/>
                            </a:rPr>
                            <m:t> </m:t>
                          </m:r>
                        </m:sub>
                        <m:sup>
                          <m:r>
                            <a:rPr lang="en-US" sz="2000" b="0" i="1" smtClean="0">
                              <a:solidFill>
                                <a:schemeClr val="accent6">
                                  <a:lumMod val="75000"/>
                                </a:schemeClr>
                              </a:solidFill>
                              <a:latin typeface="Cambria Math" panose="02040503050406030204" pitchFamily="18" charset="0"/>
                              <a:cs typeface="Arial"/>
                            </a:rPr>
                            <m:t>4</m:t>
                          </m:r>
                        </m:sup>
                        <m:e>
                          <m:r>
                            <m:rPr>
                              <m:sty m:val="p"/>
                            </m:rPr>
                            <a:rPr lang="en-US" sz="2000" b="0" i="0" smtClean="0">
                              <a:solidFill>
                                <a:schemeClr val="accent6">
                                  <a:lumMod val="75000"/>
                                </a:schemeClr>
                              </a:solidFill>
                              <a:latin typeface="Cambria Math" panose="02040503050406030204" pitchFamily="18" charset="0"/>
                              <a:cs typeface="Arial"/>
                            </a:rPr>
                            <m:t>He</m:t>
                          </m:r>
                        </m:e>
                      </m:sPre>
                      <m:r>
                        <a:rPr lang="en-US" sz="2000" b="0" i="1" smtClean="0">
                          <a:solidFill>
                            <a:schemeClr val="accent6">
                              <a:lumMod val="75000"/>
                            </a:schemeClr>
                          </a:solidFill>
                          <a:latin typeface="Cambria Math" panose="02040503050406030204" pitchFamily="18" charset="0"/>
                          <a:cs typeface="Arial"/>
                        </a:rPr>
                        <m:t>+2</m:t>
                      </m:r>
                      <m:sSub>
                        <m:sSubPr>
                          <m:ctrlPr>
                            <a:rPr lang="en-US" sz="2000" i="1" smtClean="0">
                              <a:solidFill>
                                <a:schemeClr val="accent6">
                                  <a:lumMod val="75000"/>
                                </a:schemeClr>
                              </a:solidFill>
                              <a:latin typeface="Cambria Math" panose="02040503050406030204" pitchFamily="18" charset="0"/>
                              <a:cs typeface="Arial"/>
                            </a:rPr>
                          </m:ctrlPr>
                        </m:sSubPr>
                        <m:e>
                          <m:r>
                            <a:rPr lang="en-US" sz="2000" b="0" i="1" smtClean="0">
                              <a:solidFill>
                                <a:schemeClr val="accent6">
                                  <a:lumMod val="75000"/>
                                </a:schemeClr>
                              </a:solidFill>
                              <a:latin typeface="Cambria Math" panose="02040503050406030204" pitchFamily="18" charset="0"/>
                              <a:cs typeface="Arial"/>
                            </a:rPr>
                            <m:t>𝜈</m:t>
                          </m:r>
                        </m:e>
                        <m:sub>
                          <m:r>
                            <a:rPr lang="en-US" sz="2000" b="0" i="1" smtClean="0">
                              <a:solidFill>
                                <a:schemeClr val="accent6">
                                  <a:lumMod val="75000"/>
                                </a:schemeClr>
                              </a:solidFill>
                              <a:latin typeface="Cambria Math" panose="02040503050406030204" pitchFamily="18" charset="0"/>
                              <a:cs typeface="Arial"/>
                            </a:rPr>
                            <m:t>𝑒</m:t>
                          </m:r>
                        </m:sub>
                      </m:sSub>
                    </m:oMath>
                  </m:oMathPara>
                </a14:m>
                <a:endParaRPr lang="en-US" sz="2000">
                  <a:solidFill>
                    <a:schemeClr val="accent1">
                      <a:lumMod val="75000"/>
                    </a:schemeClr>
                  </a:solidFill>
                  <a:cs typeface="Arial"/>
                </a:endParaRPr>
              </a:p>
              <a:p>
                <a:r>
                  <a:rPr lang="en-US" sz="2000">
                    <a:solidFill>
                      <a:schemeClr val="accent1">
                        <a:lumMod val="75000"/>
                      </a:schemeClr>
                    </a:solidFill>
                    <a:cs typeface="Arial"/>
                  </a:rPr>
                  <a:t>   Charged-current electron-neutrino production</a:t>
                </a:r>
              </a:p>
              <a:p>
                <a:r>
                  <a:rPr lang="en-US" sz="2000">
                    <a:solidFill>
                      <a:schemeClr val="accent1">
                        <a:lumMod val="75000"/>
                      </a:schemeClr>
                    </a:solidFill>
                    <a:cs typeface="Arial"/>
                  </a:rPr>
                  <a:t>   Other flavors (or sterile) by flavor conversion</a:t>
                </a:r>
              </a:p>
            </p:txBody>
          </p:sp>
        </mc:Choice>
        <mc:Fallback xmlns="">
          <p:sp>
            <p:nvSpPr>
              <p:cNvPr id="8" name="TextBox 7"/>
              <p:cNvSpPr txBox="1">
                <a:spLocks noRot="1" noChangeAspect="1" noMove="1" noResize="1" noEditPoints="1" noAdjustHandles="1" noChangeArrowheads="1" noChangeShapeType="1" noTextEdit="1"/>
              </p:cNvSpPr>
              <p:nvPr/>
            </p:nvSpPr>
            <p:spPr>
              <a:xfrm>
                <a:off x="647961" y="815458"/>
                <a:ext cx="8425171" cy="1631216"/>
              </a:xfrm>
              <a:prstGeom prst="rect">
                <a:avLst/>
              </a:prstGeom>
              <a:blipFill>
                <a:blip r:embed="rId3"/>
                <a:stretch>
                  <a:fillRect l="-724" t="-2247" b="-59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47962" y="2519857"/>
                <a:ext cx="8425170" cy="1323439"/>
              </a:xfrm>
              <a:prstGeom prst="rect">
                <a:avLst/>
              </a:prstGeom>
              <a:noFill/>
            </p:spPr>
            <p:txBody>
              <a:bodyPr wrap="square" rtlCol="0">
                <a:spAutoFit/>
              </a:bodyPr>
              <a:lstStyle/>
              <a:p>
                <a:r>
                  <a:rPr lang="en-DE" sz="2000" b="1">
                    <a:solidFill>
                      <a:schemeClr val="tx1">
                        <a:lumMod val="75000"/>
                        <a:lumOff val="25000"/>
                      </a:schemeClr>
                    </a:solidFill>
                    <a:latin typeface="Calibri" panose="020F0502020204030204" pitchFamily="34" charset="0"/>
                    <a:cs typeface="Calibri" panose="020F0502020204030204" pitchFamily="34" charset="0"/>
                  </a:rPr>
                  <a:t>• </a:t>
                </a:r>
                <a:r>
                  <a:rPr lang="en-US" sz="2000" b="1">
                    <a:solidFill>
                      <a:schemeClr val="tx1">
                        <a:lumMod val="75000"/>
                        <a:lumOff val="25000"/>
                      </a:schemeClr>
                    </a:solidFill>
                    <a:cs typeface="Arial"/>
                  </a:rPr>
                  <a:t>Advanced burning phases</a:t>
                </a:r>
              </a:p>
              <a:p>
                <a:r>
                  <a:rPr lang="en-US" sz="2000">
                    <a:solidFill>
                      <a:schemeClr val="accent1">
                        <a:lumMod val="75000"/>
                      </a:schemeClr>
                    </a:solidFill>
                    <a:cs typeface="Arial"/>
                  </a:rPr>
                  <a:t>   Effectively combine alpha particles (</a:t>
                </a:r>
                <a14:m>
                  <m:oMath xmlns:m="http://schemas.openxmlformats.org/officeDocument/2006/math">
                    <m:sPre>
                      <m:sPrePr>
                        <m:ctrlPr>
                          <a:rPr lang="en-US" sz="2000" i="1">
                            <a:solidFill>
                              <a:schemeClr val="accent1">
                                <a:lumMod val="75000"/>
                              </a:schemeClr>
                            </a:solidFill>
                            <a:latin typeface="Cambria Math" panose="02040503050406030204" pitchFamily="18" charset="0"/>
                            <a:cs typeface="Arial"/>
                          </a:rPr>
                        </m:ctrlPr>
                      </m:sPrePr>
                      <m:sub>
                        <m:r>
                          <a:rPr lang="en-US" sz="2000" i="1">
                            <a:solidFill>
                              <a:schemeClr val="accent1">
                                <a:lumMod val="75000"/>
                              </a:schemeClr>
                            </a:solidFill>
                            <a:latin typeface="Cambria Math" panose="02040503050406030204" pitchFamily="18" charset="0"/>
                            <a:cs typeface="Arial"/>
                          </a:rPr>
                          <m:t> </m:t>
                        </m:r>
                      </m:sub>
                      <m:sup>
                        <m:r>
                          <a:rPr lang="en-US" sz="2000" i="1">
                            <a:solidFill>
                              <a:schemeClr val="accent1">
                                <a:lumMod val="75000"/>
                              </a:schemeClr>
                            </a:solidFill>
                            <a:latin typeface="Cambria Math" panose="02040503050406030204" pitchFamily="18" charset="0"/>
                            <a:cs typeface="Arial"/>
                          </a:rPr>
                          <m:t>4</m:t>
                        </m:r>
                      </m:sup>
                      <m:e>
                        <m:r>
                          <m:rPr>
                            <m:sty m:val="p"/>
                          </m:rPr>
                          <a:rPr lang="en-US" sz="2000">
                            <a:solidFill>
                              <a:schemeClr val="accent1">
                                <a:lumMod val="75000"/>
                              </a:schemeClr>
                            </a:solidFill>
                            <a:latin typeface="Cambria Math" panose="02040503050406030204" pitchFamily="18" charset="0"/>
                            <a:cs typeface="Arial"/>
                          </a:rPr>
                          <m:t>He</m:t>
                        </m:r>
                      </m:e>
                    </m:sPre>
                  </m:oMath>
                </a14:m>
                <a:r>
                  <a:rPr lang="en-US" sz="2000">
                    <a:solidFill>
                      <a:schemeClr val="accent1">
                        <a:lumMod val="75000"/>
                      </a:schemeClr>
                    </a:solidFill>
                    <a:cs typeface="Arial"/>
                  </a:rPr>
                  <a:t>) to larger nuclei, eg helium burning</a:t>
                </a:r>
              </a:p>
              <a:p>
                <a:pPr/>
                <a14:m>
                  <m:oMathPara xmlns:m="http://schemas.openxmlformats.org/officeDocument/2006/math">
                    <m:oMathParaPr>
                      <m:jc m:val="centerGroup"/>
                    </m:oMathParaPr>
                    <m:oMath xmlns:m="http://schemas.openxmlformats.org/officeDocument/2006/math">
                      <m:r>
                        <a:rPr lang="en-US" sz="2000" b="0" i="1" smtClean="0">
                          <a:solidFill>
                            <a:schemeClr val="accent6">
                              <a:lumMod val="75000"/>
                            </a:schemeClr>
                          </a:solidFill>
                          <a:latin typeface="Cambria Math" panose="02040503050406030204" pitchFamily="18" charset="0"/>
                          <a:cs typeface="Arial"/>
                        </a:rPr>
                        <m:t>3</m:t>
                      </m:r>
                      <m:r>
                        <a:rPr lang="en-US" sz="2000" b="0" i="1" smtClean="0">
                          <a:solidFill>
                            <a:schemeClr val="accent6">
                              <a:lumMod val="75000"/>
                            </a:schemeClr>
                          </a:solidFill>
                          <a:latin typeface="Cambria Math" panose="02040503050406030204" pitchFamily="18" charset="0"/>
                          <a:cs typeface="Arial"/>
                        </a:rPr>
                        <m:t>𝛼</m:t>
                      </m:r>
                      <m:r>
                        <a:rPr lang="en-US" sz="2000" b="0" i="1" smtClean="0">
                          <a:solidFill>
                            <a:schemeClr val="accent6">
                              <a:lumMod val="75000"/>
                            </a:schemeClr>
                          </a:solidFill>
                          <a:latin typeface="Cambria Math" panose="02040503050406030204" pitchFamily="18" charset="0"/>
                          <a:cs typeface="Arial"/>
                        </a:rPr>
                        <m:t>→</m:t>
                      </m:r>
                      <m:sPre>
                        <m:sPrePr>
                          <m:ctrlPr>
                            <a:rPr lang="en-US" sz="2000" i="1">
                              <a:solidFill>
                                <a:schemeClr val="accent6">
                                  <a:lumMod val="75000"/>
                                </a:schemeClr>
                              </a:solidFill>
                              <a:latin typeface="Cambria Math" panose="02040503050406030204" pitchFamily="18" charset="0"/>
                              <a:cs typeface="Arial"/>
                            </a:rPr>
                          </m:ctrlPr>
                        </m:sPrePr>
                        <m:sub>
                          <m:r>
                            <a:rPr lang="en-US" sz="2000" i="1">
                              <a:solidFill>
                                <a:schemeClr val="accent6">
                                  <a:lumMod val="75000"/>
                                </a:schemeClr>
                              </a:solidFill>
                              <a:latin typeface="Cambria Math" panose="02040503050406030204" pitchFamily="18" charset="0"/>
                              <a:cs typeface="Arial"/>
                            </a:rPr>
                            <m:t> </m:t>
                          </m:r>
                        </m:sub>
                        <m:sup>
                          <m:r>
                            <a:rPr lang="en-US" sz="2000" b="0" i="1" smtClean="0">
                              <a:solidFill>
                                <a:schemeClr val="accent6">
                                  <a:lumMod val="75000"/>
                                </a:schemeClr>
                              </a:solidFill>
                              <a:latin typeface="Cambria Math" panose="02040503050406030204" pitchFamily="18" charset="0"/>
                              <a:cs typeface="Arial"/>
                            </a:rPr>
                            <m:t>12</m:t>
                          </m:r>
                        </m:sup>
                        <m:e>
                          <m:r>
                            <m:rPr>
                              <m:sty m:val="p"/>
                            </m:rPr>
                            <a:rPr lang="en-US" sz="2000" b="0" i="0" smtClean="0">
                              <a:solidFill>
                                <a:schemeClr val="accent6">
                                  <a:lumMod val="75000"/>
                                </a:schemeClr>
                              </a:solidFill>
                              <a:latin typeface="Cambria Math" panose="02040503050406030204" pitchFamily="18" charset="0"/>
                              <a:cs typeface="Arial"/>
                            </a:rPr>
                            <m:t>C</m:t>
                          </m:r>
                        </m:e>
                      </m:sPre>
                    </m:oMath>
                  </m:oMathPara>
                </a14:m>
                <a:endParaRPr lang="en-US" sz="2000">
                  <a:solidFill>
                    <a:schemeClr val="accent1">
                      <a:lumMod val="75000"/>
                    </a:schemeClr>
                  </a:solidFill>
                  <a:cs typeface="Arial"/>
                </a:endParaRPr>
              </a:p>
              <a:p>
                <a:r>
                  <a:rPr lang="en-US" sz="2000">
                    <a:solidFill>
                      <a:schemeClr val="accent1">
                        <a:lumMod val="75000"/>
                      </a:schemeClr>
                    </a:solidFill>
                    <a:cs typeface="Arial"/>
                  </a:rPr>
                  <a:t>   No proton-neutron conversion necessary, no “nuclear” neutrinos</a:t>
                </a:r>
              </a:p>
            </p:txBody>
          </p:sp>
        </mc:Choice>
        <mc:Fallback xmlns="">
          <p:sp>
            <p:nvSpPr>
              <p:cNvPr id="9" name="TextBox 8"/>
              <p:cNvSpPr txBox="1">
                <a:spLocks noRot="1" noChangeAspect="1" noMove="1" noResize="1" noEditPoints="1" noAdjustHandles="1" noChangeArrowheads="1" noChangeShapeType="1" noTextEdit="1"/>
              </p:cNvSpPr>
              <p:nvPr/>
            </p:nvSpPr>
            <p:spPr>
              <a:xfrm>
                <a:off x="647962" y="2519857"/>
                <a:ext cx="8425170" cy="1323439"/>
              </a:xfrm>
              <a:prstGeom prst="rect">
                <a:avLst/>
              </a:prstGeom>
              <a:blipFill>
                <a:blip r:embed="rId4"/>
                <a:stretch>
                  <a:fillRect l="-724" t="-2304" b="-7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47961" y="4195823"/>
                <a:ext cx="8425171" cy="1015663"/>
              </a:xfrm>
              <a:prstGeom prst="rect">
                <a:avLst/>
              </a:prstGeom>
              <a:noFill/>
            </p:spPr>
            <p:txBody>
              <a:bodyPr wrap="square" rtlCol="0">
                <a:spAutoFit/>
              </a:bodyPr>
              <a:lstStyle/>
              <a:p>
                <a:r>
                  <a:rPr lang="en-DE" sz="2000" b="1">
                    <a:solidFill>
                      <a:schemeClr val="tx1">
                        <a:lumMod val="75000"/>
                        <a:lumOff val="25000"/>
                      </a:schemeClr>
                    </a:solidFill>
                    <a:latin typeface="Calibri" panose="020F0502020204030204" pitchFamily="34" charset="0"/>
                    <a:cs typeface="Calibri" panose="020F0502020204030204" pitchFamily="34" charset="0"/>
                  </a:rPr>
                  <a:t>• </a:t>
                </a:r>
                <a:r>
                  <a:rPr lang="en-US" sz="2000" b="1">
                    <a:solidFill>
                      <a:schemeClr val="tx1">
                        <a:lumMod val="75000"/>
                        <a:lumOff val="25000"/>
                      </a:schemeClr>
                    </a:solidFill>
                    <a:cs typeface="Arial"/>
                  </a:rPr>
                  <a:t>Neutrinos from neutral-current processes in pairs of all flavors</a:t>
                </a:r>
              </a:p>
              <a:p>
                <a:r>
                  <a:rPr lang="en-US" sz="2000">
                    <a:solidFill>
                      <a:schemeClr val="tx1">
                        <a:lumMod val="75000"/>
                        <a:lumOff val="25000"/>
                      </a:schemeClr>
                    </a:solidFill>
                    <a:cs typeface="Arial"/>
                  </a:rPr>
                  <a:t>   </a:t>
                </a:r>
                <a:r>
                  <a:rPr lang="en-US" sz="2000">
                    <a:solidFill>
                      <a:schemeClr val="accent1">
                        <a:lumMod val="75000"/>
                      </a:schemeClr>
                    </a:solidFill>
                    <a:cs typeface="Arial"/>
                  </a:rPr>
                  <a:t>eg photo production</a:t>
                </a:r>
              </a:p>
              <a:p>
                <a:pPr/>
                <a14:m>
                  <m:oMathPara xmlns:m="http://schemas.openxmlformats.org/officeDocument/2006/math">
                    <m:oMathParaPr>
                      <m:jc m:val="centerGroup"/>
                    </m:oMathParaPr>
                    <m:oMath xmlns:m="http://schemas.openxmlformats.org/officeDocument/2006/math">
                      <m:r>
                        <a:rPr lang="en-US" sz="2000" b="0" i="1" smtClean="0">
                          <a:solidFill>
                            <a:schemeClr val="accent6">
                              <a:lumMod val="75000"/>
                            </a:schemeClr>
                          </a:solidFill>
                          <a:latin typeface="Cambria Math" panose="02040503050406030204" pitchFamily="18" charset="0"/>
                          <a:cs typeface="Arial"/>
                        </a:rPr>
                        <m:t>𝛾</m:t>
                      </m:r>
                      <m:r>
                        <a:rPr lang="en-US" sz="2000" b="0" i="1" smtClean="0">
                          <a:solidFill>
                            <a:schemeClr val="accent6">
                              <a:lumMod val="75000"/>
                            </a:schemeClr>
                          </a:solidFill>
                          <a:latin typeface="Cambria Math" panose="02040503050406030204" pitchFamily="18" charset="0"/>
                          <a:cs typeface="Arial"/>
                        </a:rPr>
                        <m:t>+</m:t>
                      </m:r>
                      <m:r>
                        <a:rPr lang="en-US" sz="2000" b="0" i="1" smtClean="0">
                          <a:solidFill>
                            <a:schemeClr val="accent6">
                              <a:lumMod val="75000"/>
                            </a:schemeClr>
                          </a:solidFill>
                          <a:latin typeface="Cambria Math" panose="02040503050406030204" pitchFamily="18" charset="0"/>
                          <a:cs typeface="Arial"/>
                        </a:rPr>
                        <m:t>𝑒</m:t>
                      </m:r>
                      <m:r>
                        <a:rPr lang="en-US" sz="2000" i="1">
                          <a:solidFill>
                            <a:schemeClr val="accent6">
                              <a:lumMod val="75000"/>
                            </a:schemeClr>
                          </a:solidFill>
                          <a:latin typeface="Cambria Math" panose="02040503050406030204" pitchFamily="18" charset="0"/>
                          <a:cs typeface="Arial"/>
                        </a:rPr>
                        <m:t>→</m:t>
                      </m:r>
                      <m:r>
                        <a:rPr lang="en-US" sz="2000" b="0" i="1" smtClean="0">
                          <a:solidFill>
                            <a:schemeClr val="accent6">
                              <a:lumMod val="75000"/>
                            </a:schemeClr>
                          </a:solidFill>
                          <a:latin typeface="Cambria Math" panose="02040503050406030204" pitchFamily="18" charset="0"/>
                          <a:cs typeface="Arial"/>
                        </a:rPr>
                        <m:t>𝑒</m:t>
                      </m:r>
                      <m:r>
                        <a:rPr lang="en-US" sz="2000" b="0" i="1" smtClean="0">
                          <a:solidFill>
                            <a:schemeClr val="accent6">
                              <a:lumMod val="75000"/>
                            </a:schemeClr>
                          </a:solidFill>
                          <a:latin typeface="Cambria Math" panose="02040503050406030204" pitchFamily="18" charset="0"/>
                          <a:cs typeface="Arial"/>
                        </a:rPr>
                        <m:t>+</m:t>
                      </m:r>
                      <m:r>
                        <a:rPr lang="en-US" sz="2000" b="0" i="1" smtClean="0">
                          <a:solidFill>
                            <a:schemeClr val="accent6">
                              <a:lumMod val="75000"/>
                            </a:schemeClr>
                          </a:solidFill>
                          <a:latin typeface="Cambria Math" panose="02040503050406030204" pitchFamily="18" charset="0"/>
                          <a:cs typeface="Arial"/>
                        </a:rPr>
                        <m:t>𝜈</m:t>
                      </m:r>
                      <m:r>
                        <a:rPr lang="en-US" sz="2000" b="0" i="1" smtClean="0">
                          <a:solidFill>
                            <a:schemeClr val="accent6">
                              <a:lumMod val="75000"/>
                            </a:schemeClr>
                          </a:solidFill>
                          <a:latin typeface="Cambria Math" panose="02040503050406030204" pitchFamily="18" charset="0"/>
                          <a:cs typeface="Arial"/>
                        </a:rPr>
                        <m:t>+</m:t>
                      </m:r>
                      <m:bar>
                        <m:barPr>
                          <m:pos m:val="top"/>
                          <m:ctrlPr>
                            <a:rPr lang="en-US" sz="2000" b="0" i="1" smtClean="0">
                              <a:solidFill>
                                <a:schemeClr val="accent6">
                                  <a:lumMod val="75000"/>
                                </a:schemeClr>
                              </a:solidFill>
                              <a:latin typeface="Cambria Math" panose="02040503050406030204" pitchFamily="18" charset="0"/>
                              <a:cs typeface="Arial"/>
                            </a:rPr>
                          </m:ctrlPr>
                        </m:barPr>
                        <m:e>
                          <m:r>
                            <a:rPr lang="en-US" sz="2000" b="0" i="1" smtClean="0">
                              <a:solidFill>
                                <a:schemeClr val="accent6">
                                  <a:lumMod val="75000"/>
                                </a:schemeClr>
                              </a:solidFill>
                              <a:latin typeface="Cambria Math" panose="02040503050406030204" pitchFamily="18" charset="0"/>
                              <a:cs typeface="Arial"/>
                            </a:rPr>
                            <m:t>𝜈</m:t>
                          </m:r>
                        </m:e>
                      </m:bar>
                    </m:oMath>
                  </m:oMathPara>
                </a14:m>
                <a:endParaRPr lang="en-US" sz="2000">
                  <a:solidFill>
                    <a:schemeClr val="tx1">
                      <a:lumMod val="75000"/>
                      <a:lumOff val="25000"/>
                    </a:schemeClr>
                  </a:solidFill>
                  <a:cs typeface="Aria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47961" y="4195823"/>
                <a:ext cx="8425171" cy="1015663"/>
              </a:xfrm>
              <a:prstGeom prst="rect">
                <a:avLst/>
              </a:prstGeom>
              <a:blipFill>
                <a:blip r:embed="rId5"/>
                <a:stretch>
                  <a:fillRect l="-724" t="-2994" b="-1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47962" y="5427516"/>
                <a:ext cx="8424601" cy="830997"/>
              </a:xfrm>
              <a:prstGeom prst="rect">
                <a:avLst/>
              </a:prstGeom>
              <a:noFill/>
            </p:spPr>
            <p:txBody>
              <a:bodyPr wrap="square" rtlCol="0">
                <a:spAutoFit/>
              </a:bodyPr>
              <a:lstStyle/>
              <a:p>
                <a:r>
                  <a:rPr lang="en-DE" sz="2000" b="1">
                    <a:solidFill>
                      <a:schemeClr val="tx1">
                        <a:lumMod val="75000"/>
                        <a:lumOff val="25000"/>
                      </a:schemeClr>
                    </a:solidFill>
                    <a:latin typeface="Calibri" panose="020F0502020204030204" pitchFamily="34" charset="0"/>
                    <a:cs typeface="Calibri" panose="020F0502020204030204" pitchFamily="34" charset="0"/>
                  </a:rPr>
                  <a:t>• </a:t>
                </a:r>
                <a:r>
                  <a:rPr lang="en-US" sz="2000" b="1">
                    <a:solidFill>
                      <a:schemeClr val="tx1">
                        <a:lumMod val="75000"/>
                        <a:lumOff val="25000"/>
                      </a:schemeClr>
                    </a:solidFill>
                    <a:cs typeface="Arial"/>
                  </a:rPr>
                  <a:t>Analogous for axions or other particles</a:t>
                </a:r>
              </a:p>
              <a:p>
                <a:endParaRPr lang="en-US" sz="800" b="1">
                  <a:solidFill>
                    <a:schemeClr val="tx1">
                      <a:lumMod val="75000"/>
                      <a:lumOff val="25000"/>
                    </a:schemeClr>
                  </a:solidFill>
                  <a:cs typeface="Arial"/>
                </a:endParaRPr>
              </a:p>
              <a:p>
                <a:pPr/>
                <a14:m>
                  <m:oMathPara xmlns:m="http://schemas.openxmlformats.org/officeDocument/2006/math">
                    <m:oMathParaPr>
                      <m:jc m:val="centerGroup"/>
                    </m:oMathParaPr>
                    <m:oMath xmlns:m="http://schemas.openxmlformats.org/officeDocument/2006/math">
                      <m:r>
                        <a:rPr lang="en-US" sz="2000" b="0" i="1" smtClean="0">
                          <a:solidFill>
                            <a:schemeClr val="accent6">
                              <a:lumMod val="75000"/>
                            </a:schemeClr>
                          </a:solidFill>
                          <a:latin typeface="Cambria Math" panose="02040503050406030204" pitchFamily="18" charset="0"/>
                          <a:cs typeface="Arial"/>
                        </a:rPr>
                        <m:t>𝛾</m:t>
                      </m:r>
                      <m:r>
                        <a:rPr lang="en-US" sz="2000" b="0" i="1" smtClean="0">
                          <a:solidFill>
                            <a:schemeClr val="accent6">
                              <a:lumMod val="75000"/>
                            </a:schemeClr>
                          </a:solidFill>
                          <a:latin typeface="Cambria Math" panose="02040503050406030204" pitchFamily="18" charset="0"/>
                          <a:cs typeface="Arial"/>
                        </a:rPr>
                        <m:t>+</m:t>
                      </m:r>
                      <m:r>
                        <a:rPr lang="en-US" sz="2000" b="0" i="1" smtClean="0">
                          <a:solidFill>
                            <a:schemeClr val="accent6">
                              <a:lumMod val="75000"/>
                            </a:schemeClr>
                          </a:solidFill>
                          <a:latin typeface="Cambria Math" panose="02040503050406030204" pitchFamily="18" charset="0"/>
                          <a:cs typeface="Arial"/>
                        </a:rPr>
                        <m:t>𝑒</m:t>
                      </m:r>
                      <m:r>
                        <a:rPr lang="en-US" sz="2000" i="1">
                          <a:solidFill>
                            <a:schemeClr val="accent6">
                              <a:lumMod val="75000"/>
                            </a:schemeClr>
                          </a:solidFill>
                          <a:latin typeface="Cambria Math" panose="02040503050406030204" pitchFamily="18" charset="0"/>
                          <a:cs typeface="Arial"/>
                        </a:rPr>
                        <m:t>→</m:t>
                      </m:r>
                      <m:r>
                        <a:rPr lang="en-US" sz="2000" b="0" i="1" smtClean="0">
                          <a:solidFill>
                            <a:schemeClr val="accent6">
                              <a:lumMod val="75000"/>
                            </a:schemeClr>
                          </a:solidFill>
                          <a:latin typeface="Cambria Math" panose="02040503050406030204" pitchFamily="18" charset="0"/>
                          <a:cs typeface="Arial"/>
                        </a:rPr>
                        <m:t>𝑒</m:t>
                      </m:r>
                      <m:r>
                        <a:rPr lang="en-US" sz="2000" b="0" i="1" smtClean="0">
                          <a:solidFill>
                            <a:schemeClr val="accent6">
                              <a:lumMod val="75000"/>
                            </a:schemeClr>
                          </a:solidFill>
                          <a:latin typeface="Cambria Math" panose="02040503050406030204" pitchFamily="18" charset="0"/>
                          <a:cs typeface="Arial"/>
                        </a:rPr>
                        <m:t>+</m:t>
                      </m:r>
                      <m:r>
                        <a:rPr lang="en-US" sz="2000" b="0" i="1" smtClean="0">
                          <a:solidFill>
                            <a:schemeClr val="accent6">
                              <a:lumMod val="75000"/>
                            </a:schemeClr>
                          </a:solidFill>
                          <a:latin typeface="Cambria Math" panose="02040503050406030204" pitchFamily="18" charset="0"/>
                          <a:cs typeface="Arial"/>
                        </a:rPr>
                        <m:t>𝑎</m:t>
                      </m:r>
                    </m:oMath>
                  </m:oMathPara>
                </a14:m>
                <a:endParaRPr lang="en-US" sz="2000">
                  <a:solidFill>
                    <a:schemeClr val="accent6">
                      <a:lumMod val="75000"/>
                    </a:schemeClr>
                  </a:solidFill>
                  <a:cs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47962" y="5427516"/>
                <a:ext cx="8424601" cy="830997"/>
              </a:xfrm>
              <a:prstGeom prst="rect">
                <a:avLst/>
              </a:prstGeom>
              <a:blipFill>
                <a:blip r:embed="rId6"/>
                <a:stretch>
                  <a:fillRect l="-724" t="-3650" b="-1460"/>
                </a:stretch>
              </a:blipFill>
            </p:spPr>
            <p:txBody>
              <a:bodyPr/>
              <a:lstStyle/>
              <a:p>
                <a:r>
                  <a:rPr lang="en-US">
                    <a:noFill/>
                  </a:rPr>
                  <a:t> </a:t>
                </a:r>
              </a:p>
            </p:txBody>
          </p:sp>
        </mc:Fallback>
      </mc:AlternateContent>
    </p:spTree>
    <p:extLst>
      <p:ext uri="{BB962C8B-B14F-4D97-AF65-F5344CB8AC3E}">
        <p14:creationId xmlns:p14="http://schemas.microsoft.com/office/powerpoint/2010/main" val="117873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Thermal Neutrinos: Production Processes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64" y="1089383"/>
            <a:ext cx="8928100" cy="4526904"/>
          </a:xfrm>
          <a:prstGeom prst="rect">
            <a:avLst/>
          </a:prstGeom>
        </p:spPr>
      </p:pic>
      <p:sp>
        <p:nvSpPr>
          <p:cNvPr id="7" name="TextBox 6">
            <a:hlinkClick r:id="rId4"/>
          </p:cNvPr>
          <p:cNvSpPr txBox="1"/>
          <p:nvPr/>
        </p:nvSpPr>
        <p:spPr>
          <a:xfrm>
            <a:off x="144463" y="6120357"/>
            <a:ext cx="8928099" cy="400110"/>
          </a:xfrm>
          <a:prstGeom prst="rect">
            <a:avLst/>
          </a:prstGeom>
          <a:noFill/>
        </p:spPr>
        <p:txBody>
          <a:bodyPr wrap="square" rtlCol="0">
            <a:spAutoFit/>
          </a:bodyPr>
          <a:lstStyle/>
          <a:p>
            <a:pPr algn="ctr"/>
            <a:r>
              <a:rPr lang="en-US" sz="2000">
                <a:solidFill>
                  <a:schemeClr val="accent1">
                    <a:lumMod val="75000"/>
                  </a:schemeClr>
                </a:solidFill>
              </a:rPr>
              <a:t>Vitagliano, Redondo &amp; Raffelt, arXiv:1708.02248</a:t>
            </a:r>
          </a:p>
        </p:txBody>
      </p:sp>
    </p:spTree>
    <p:extLst>
      <p:ext uri="{BB962C8B-B14F-4D97-AF65-F5344CB8AC3E}">
        <p14:creationId xmlns:p14="http://schemas.microsoft.com/office/powerpoint/2010/main" val="1232357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Grand Unified Neutrino Spectrum (GUNS) at Earth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2" y="1007647"/>
            <a:ext cx="8857230" cy="5265149"/>
          </a:xfrm>
          <a:prstGeom prst="rect">
            <a:avLst/>
          </a:prstGeom>
        </p:spPr>
      </p:pic>
      <p:sp>
        <p:nvSpPr>
          <p:cNvPr id="4" name="TextBox 3">
            <a:hlinkClick r:id="rId4"/>
          </p:cNvPr>
          <p:cNvSpPr txBox="1"/>
          <p:nvPr/>
        </p:nvSpPr>
        <p:spPr>
          <a:xfrm>
            <a:off x="-1" y="647597"/>
            <a:ext cx="9217025" cy="400110"/>
          </a:xfrm>
          <a:prstGeom prst="rect">
            <a:avLst/>
          </a:prstGeom>
          <a:noFill/>
        </p:spPr>
        <p:txBody>
          <a:bodyPr wrap="square" rtlCol="0">
            <a:spAutoFit/>
          </a:bodyPr>
          <a:lstStyle/>
          <a:p>
            <a:pPr algn="ctr"/>
            <a:r>
              <a:rPr lang="en-US" sz="2000" b="1" dirty="0" err="1">
                <a:solidFill>
                  <a:schemeClr val="accent1">
                    <a:lumMod val="75000"/>
                  </a:schemeClr>
                </a:solidFill>
              </a:rPr>
              <a:t>Vitagliano</a:t>
            </a:r>
            <a:r>
              <a:rPr lang="en-US" sz="2000" b="1" dirty="0">
                <a:solidFill>
                  <a:schemeClr val="accent1">
                    <a:lumMod val="75000"/>
                  </a:schemeClr>
                </a:solidFill>
              </a:rPr>
              <a:t>, </a:t>
            </a:r>
            <a:r>
              <a:rPr lang="en-US" sz="2000" b="1" dirty="0" err="1">
                <a:solidFill>
                  <a:schemeClr val="accent1">
                    <a:lumMod val="75000"/>
                  </a:schemeClr>
                </a:solidFill>
              </a:rPr>
              <a:t>Tamborra</a:t>
            </a:r>
            <a:r>
              <a:rPr lang="en-US" sz="2000" b="1" dirty="0">
                <a:solidFill>
                  <a:schemeClr val="accent1">
                    <a:lumMod val="75000"/>
                  </a:schemeClr>
                </a:solidFill>
              </a:rPr>
              <a:t> &amp; Raffelt, arXiv:1910.11878</a:t>
            </a:r>
          </a:p>
        </p:txBody>
      </p:sp>
      <p:sp>
        <p:nvSpPr>
          <p:cNvPr id="3" name="Oval 2">
            <a:extLst>
              <a:ext uri="{FF2B5EF4-FFF2-40B4-BE49-F238E27FC236}">
                <a16:creationId xmlns:a16="http://schemas.microsoft.com/office/drawing/2014/main" id="{DD88A6D6-C155-32D2-ECC5-52739AEE0672}"/>
              </a:ext>
            </a:extLst>
          </p:cNvPr>
          <p:cNvSpPr/>
          <p:nvPr/>
        </p:nvSpPr>
        <p:spPr>
          <a:xfrm>
            <a:off x="2376202" y="1223677"/>
            <a:ext cx="2232310" cy="374261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971209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408" y="83482"/>
            <a:ext cx="1070914" cy="1212205"/>
          </a:xfrm>
          <a:prstGeom prst="rect">
            <a:avLst/>
          </a:prstGeom>
        </p:spPr>
      </p:pic>
      <p:sp>
        <p:nvSpPr>
          <p:cNvPr id="40" name="Rectangle 39"/>
          <p:cNvSpPr/>
          <p:nvPr/>
        </p:nvSpPr>
        <p:spPr>
          <a:xfrm>
            <a:off x="222" y="6672431"/>
            <a:ext cx="9216930" cy="240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a:p>
        </p:txBody>
      </p:sp>
      <p:sp>
        <p:nvSpPr>
          <p:cNvPr id="42" name="TextBox 41"/>
          <p:cNvSpPr txBox="1"/>
          <p:nvPr/>
        </p:nvSpPr>
        <p:spPr>
          <a:xfrm>
            <a:off x="3312332" y="-493"/>
            <a:ext cx="5850704" cy="1200329"/>
          </a:xfrm>
          <a:prstGeom prst="rect">
            <a:avLst/>
          </a:prstGeom>
          <a:noFill/>
        </p:spPr>
        <p:txBody>
          <a:bodyPr wrap="none" rtlCol="0">
            <a:spAutoFit/>
          </a:bodyPr>
          <a:lstStyle/>
          <a:p>
            <a:r>
              <a:rPr lang="en-US" sz="2400" b="1">
                <a:solidFill>
                  <a:srgbClr val="FFFF00"/>
                </a:solidFill>
              </a:rPr>
              <a:t>Demystifying the ghost particles</a:t>
            </a:r>
          </a:p>
          <a:p>
            <a:r>
              <a:rPr lang="en-US" sz="2400">
                <a:solidFill>
                  <a:schemeClr val="bg1"/>
                </a:solidFill>
              </a:rPr>
              <a:t>Flavor oscillations, New properties, </a:t>
            </a:r>
            <a:r>
              <a:rPr lang="en-DE" sz="2400">
                <a:solidFill>
                  <a:schemeClr val="bg1"/>
                </a:solidFill>
              </a:rPr>
              <a:t>…</a:t>
            </a:r>
            <a:endParaRPr lang="en-US" sz="2400">
              <a:solidFill>
                <a:schemeClr val="bg1"/>
              </a:solidFill>
            </a:endParaRPr>
          </a:p>
          <a:p>
            <a:r>
              <a:rPr lang="en-US" sz="2400">
                <a:solidFill>
                  <a:schemeClr val="bg1"/>
                </a:solidFill>
              </a:rPr>
              <a:t>Masses (limits, toward cosmo measurement)</a:t>
            </a:r>
          </a:p>
        </p:txBody>
      </p:sp>
      <p:sp>
        <p:nvSpPr>
          <p:cNvPr id="43" name="TextBox 42"/>
          <p:cNvSpPr txBox="1"/>
          <p:nvPr/>
        </p:nvSpPr>
        <p:spPr>
          <a:xfrm>
            <a:off x="3312332" y="1319528"/>
            <a:ext cx="5940152" cy="1200329"/>
          </a:xfrm>
          <a:prstGeom prst="rect">
            <a:avLst/>
          </a:prstGeom>
          <a:noFill/>
        </p:spPr>
        <p:txBody>
          <a:bodyPr wrap="none" rtlCol="0">
            <a:spAutoFit/>
          </a:bodyPr>
          <a:lstStyle/>
          <a:p>
            <a:r>
              <a:rPr lang="en-US" sz="2400" b="1">
                <a:solidFill>
                  <a:srgbClr val="FFFF00"/>
                </a:solidFill>
              </a:rPr>
              <a:t>Astrophysical messengers</a:t>
            </a:r>
          </a:p>
          <a:p>
            <a:r>
              <a:rPr lang="en-US" sz="2400">
                <a:solidFill>
                  <a:schemeClr val="bg1"/>
                </a:solidFill>
              </a:rPr>
              <a:t>Solar interior, Geonus &amp; Reactors, Supernovae</a:t>
            </a:r>
          </a:p>
          <a:p>
            <a:r>
              <a:rPr lang="en-US" sz="2400">
                <a:solidFill>
                  <a:schemeClr val="bg1"/>
                </a:solidFill>
              </a:rPr>
              <a:t>Cosmic-ray sources, Dark matter annihilation</a:t>
            </a:r>
          </a:p>
        </p:txBody>
      </p:sp>
      <p:sp>
        <p:nvSpPr>
          <p:cNvPr id="44" name="TextBox 43"/>
          <p:cNvSpPr txBox="1"/>
          <p:nvPr/>
        </p:nvSpPr>
        <p:spPr>
          <a:xfrm>
            <a:off x="3312332" y="2663877"/>
            <a:ext cx="5688000" cy="1569660"/>
          </a:xfrm>
          <a:prstGeom prst="rect">
            <a:avLst/>
          </a:prstGeom>
          <a:noFill/>
        </p:spPr>
        <p:txBody>
          <a:bodyPr wrap="none" rtlCol="0">
            <a:spAutoFit/>
          </a:bodyPr>
          <a:lstStyle/>
          <a:p>
            <a:r>
              <a:rPr lang="en-US" sz="2400" b="1">
                <a:solidFill>
                  <a:srgbClr val="FFFF00"/>
                </a:solidFill>
              </a:rPr>
              <a:t>Workers in astrophysics &amp; cosmology</a:t>
            </a:r>
          </a:p>
          <a:p>
            <a:r>
              <a:rPr lang="en-US" sz="2400">
                <a:solidFill>
                  <a:schemeClr val="bg1"/>
                </a:solidFill>
              </a:rPr>
              <a:t>Stellar cooling, Supernova explosions</a:t>
            </a:r>
          </a:p>
          <a:p>
            <a:r>
              <a:rPr lang="en-US" sz="2400">
                <a:solidFill>
                  <a:schemeClr val="bg1"/>
                </a:solidFill>
              </a:rPr>
              <a:t>Big-bang nucleosynthesis, Leptogenesis</a:t>
            </a:r>
          </a:p>
          <a:p>
            <a:r>
              <a:rPr lang="en-US" sz="2400">
                <a:solidFill>
                  <a:schemeClr val="bg1"/>
                </a:solidFill>
              </a:rPr>
              <a:t>Hot dark matter</a:t>
            </a:r>
          </a:p>
        </p:txBody>
      </p:sp>
      <p:sp>
        <p:nvSpPr>
          <p:cNvPr id="45" name="TextBox 44"/>
          <p:cNvSpPr txBox="1"/>
          <p:nvPr/>
        </p:nvSpPr>
        <p:spPr>
          <a:xfrm>
            <a:off x="3312332" y="4320107"/>
            <a:ext cx="5688000" cy="1569660"/>
          </a:xfrm>
          <a:prstGeom prst="rect">
            <a:avLst/>
          </a:prstGeom>
          <a:noFill/>
        </p:spPr>
        <p:txBody>
          <a:bodyPr wrap="none" rtlCol="0">
            <a:spAutoFit/>
          </a:bodyPr>
          <a:lstStyle/>
          <a:p>
            <a:r>
              <a:rPr lang="en-US" sz="2400" b="1">
                <a:solidFill>
                  <a:srgbClr val="FFFF00"/>
                </a:solidFill>
              </a:rPr>
              <a:t>Role model</a:t>
            </a:r>
          </a:p>
          <a:p>
            <a:r>
              <a:rPr lang="en-US" sz="2400">
                <a:solidFill>
                  <a:schemeClr val="bg1"/>
                </a:solidFill>
              </a:rPr>
              <a:t>Axions and other feebly interacting particles</a:t>
            </a:r>
          </a:p>
          <a:p>
            <a:r>
              <a:rPr lang="en-US" sz="2400">
                <a:solidFill>
                  <a:schemeClr val="bg1"/>
                </a:solidFill>
              </a:rPr>
              <a:t>(FIPs, WISPs, ALPs, </a:t>
            </a:r>
            <a:r>
              <a:rPr lang="en-DE" sz="2400">
                <a:solidFill>
                  <a:schemeClr val="bg1"/>
                </a:solidFill>
              </a:rPr>
              <a:t>…</a:t>
            </a:r>
            <a:r>
              <a:rPr lang="en-US" sz="2400">
                <a:solidFill>
                  <a:schemeClr val="bg1"/>
                </a:solidFill>
              </a:rPr>
              <a:t>) can do similar things</a:t>
            </a:r>
          </a:p>
          <a:p>
            <a:r>
              <a:rPr lang="en-US" sz="2400">
                <a:solidFill>
                  <a:schemeClr val="bg1"/>
                </a:solidFill>
              </a:rPr>
              <a:t>Astrophysical constraints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062" y="2749950"/>
            <a:ext cx="1584220" cy="1584220"/>
          </a:xfrm>
          <a:prstGeom prst="rect">
            <a:avLst/>
          </a:prstGeom>
        </p:spPr>
      </p:pic>
      <p:sp>
        <p:nvSpPr>
          <p:cNvPr id="13" name="TextBox 12"/>
          <p:cNvSpPr txBox="1"/>
          <p:nvPr/>
        </p:nvSpPr>
        <p:spPr>
          <a:xfrm>
            <a:off x="3313122" y="6009460"/>
            <a:ext cx="5687210" cy="830997"/>
          </a:xfrm>
          <a:prstGeom prst="rect">
            <a:avLst/>
          </a:prstGeom>
          <a:noFill/>
        </p:spPr>
        <p:txBody>
          <a:bodyPr wrap="square" rtlCol="0">
            <a:spAutoFit/>
          </a:bodyPr>
          <a:lstStyle/>
          <a:p>
            <a:r>
              <a:rPr lang="en-US" sz="2400" b="1">
                <a:solidFill>
                  <a:srgbClr val="FFFF00"/>
                </a:solidFill>
              </a:rPr>
              <a:t>Pest</a:t>
            </a:r>
          </a:p>
          <a:p>
            <a:r>
              <a:rPr lang="en-US" sz="2400">
                <a:solidFill>
                  <a:schemeClr val="bg1"/>
                </a:solidFill>
              </a:rPr>
              <a:t>Background for dark matter searches</a:t>
            </a: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1931" y="1174997"/>
            <a:ext cx="2521517" cy="16335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142" y="5814388"/>
            <a:ext cx="1224083" cy="102606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63" y="4411881"/>
            <a:ext cx="3077518" cy="1520594"/>
          </a:xfrm>
          <a:prstGeom prst="rect">
            <a:avLst/>
          </a:prstGeom>
        </p:spPr>
      </p:pic>
    </p:spTree>
    <p:extLst>
      <p:ext uri="{BB962C8B-B14F-4D97-AF65-F5344CB8AC3E}">
        <p14:creationId xmlns:p14="http://schemas.microsoft.com/office/powerpoint/2010/main" val="66037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Temperature in the Sun</a:t>
            </a:r>
          </a:p>
        </p:txBody>
      </p:sp>
      <mc:AlternateContent xmlns:mc="http://schemas.openxmlformats.org/markup-compatibility/2006" xmlns:a14="http://schemas.microsoft.com/office/drawing/2010/main">
        <mc:Choice Requires="a14">
          <p:sp>
            <p:nvSpPr>
              <p:cNvPr id="11" name="Rectangle 5"/>
              <p:cNvSpPr>
                <a:spLocks noChangeArrowheads="1"/>
              </p:cNvSpPr>
              <p:nvPr/>
            </p:nvSpPr>
            <p:spPr bwMode="auto">
              <a:xfrm>
                <a:off x="287912" y="791617"/>
                <a:ext cx="4536058" cy="720100"/>
              </a:xfrm>
              <a:prstGeom prst="rect">
                <a:avLst/>
              </a:prstGeom>
              <a:solidFill>
                <a:schemeClr val="bg1"/>
              </a:solidFill>
              <a:ln w="9525">
                <a:noFill/>
                <a:miter lim="800000"/>
                <a:headEnd/>
                <a:tailEnd/>
              </a:ln>
              <a:effectLst/>
            </p:spPr>
            <p:txBody>
              <a:bodyPr wrap="none" anchor="ctr"/>
              <a:lstStyle/>
              <a:p>
                <a:pPr algn="l"/>
                <a:r>
                  <a:rPr lang="en-US" sz="2200">
                    <a:solidFill>
                      <a:srgbClr val="003399"/>
                    </a:solidFill>
                  </a:rPr>
                  <a:t>Virial Theorem   </a:t>
                </a:r>
                <a14:m>
                  <m:oMath xmlns:m="http://schemas.openxmlformats.org/officeDocument/2006/math">
                    <m:d>
                      <m:dPr>
                        <m:begChr m:val="〈"/>
                        <m:endChr m:val="〉"/>
                        <m:ctrlPr>
                          <a:rPr lang="en-U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𝐸</m:t>
                            </m:r>
                          </m:e>
                          <m:sub>
                            <m:r>
                              <m:rPr>
                                <m:sty m:val="p"/>
                              </m:rPr>
                              <a:rPr lang="en-US" sz="2200" b="0" i="0" smtClean="0">
                                <a:solidFill>
                                  <a:srgbClr val="C00000"/>
                                </a:solidFill>
                                <a:latin typeface="Cambria Math"/>
                              </a:rPr>
                              <m:t>kin</m:t>
                            </m:r>
                          </m:sub>
                        </m:sSub>
                      </m:e>
                    </m:d>
                    <m:r>
                      <a:rPr lang="en-US" sz="2200" b="0" i="1" smtClean="0">
                        <a:solidFill>
                          <a:srgbClr val="C00000"/>
                        </a:solidFill>
                        <a:latin typeface="Cambria Math"/>
                      </a:rPr>
                      <m:t>=−</m:t>
                    </m:r>
                    <m:f>
                      <m:fPr>
                        <m:ctrlPr>
                          <a:rPr lang="en-US" sz="2200" b="0" i="1" smtClean="0">
                            <a:solidFill>
                              <a:srgbClr val="C00000"/>
                            </a:solidFill>
                            <a:latin typeface="Cambria Math" panose="02040503050406030204" pitchFamily="18" charset="0"/>
                          </a:rPr>
                        </m:ctrlPr>
                      </m:fPr>
                      <m:num>
                        <m:r>
                          <a:rPr lang="en-US" sz="2200" b="0" i="1" smtClean="0">
                            <a:solidFill>
                              <a:srgbClr val="C00000"/>
                            </a:solidFill>
                            <a:latin typeface="Cambria Math"/>
                          </a:rPr>
                          <m:t>1</m:t>
                        </m:r>
                      </m:num>
                      <m:den>
                        <m:r>
                          <a:rPr lang="en-US" sz="2200" b="0" i="1" smtClean="0">
                            <a:solidFill>
                              <a:srgbClr val="C00000"/>
                            </a:solidFill>
                            <a:latin typeface="Cambria Math"/>
                          </a:rPr>
                          <m:t>2</m:t>
                        </m:r>
                      </m:den>
                    </m:f>
                    <m:r>
                      <a:rPr lang="en-US" sz="2200" b="0" i="1" smtClean="0">
                        <a:solidFill>
                          <a:srgbClr val="C00000"/>
                        </a:solidFill>
                        <a:latin typeface="Cambria Math"/>
                      </a:rPr>
                      <m:t>〈</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𝐸</m:t>
                        </m:r>
                      </m:e>
                      <m:sub>
                        <m:r>
                          <m:rPr>
                            <m:sty m:val="p"/>
                          </m:rPr>
                          <a:rPr lang="en-US" sz="2200" b="0" i="0" smtClean="0">
                            <a:solidFill>
                              <a:srgbClr val="C00000"/>
                            </a:solidFill>
                            <a:latin typeface="Cambria Math"/>
                          </a:rPr>
                          <m:t>grav</m:t>
                        </m:r>
                      </m:sub>
                    </m:sSub>
                    <m:r>
                      <a:rPr lang="en-US" sz="2200" b="0" i="1" smtClean="0">
                        <a:solidFill>
                          <a:srgbClr val="C00000"/>
                        </a:solidFill>
                        <a:latin typeface="Cambria Math"/>
                      </a:rPr>
                      <m:t>〉</m:t>
                    </m:r>
                  </m:oMath>
                </a14:m>
                <a:endParaRPr lang="en-US" sz="2200">
                  <a:solidFill>
                    <a:srgbClr val="C00000"/>
                  </a:solidFill>
                </a:endParaRPr>
              </a:p>
            </p:txBody>
          </p:sp>
        </mc:Choice>
        <mc:Fallback xmlns="">
          <p:sp>
            <p:nvSpPr>
              <p:cNvPr id="11" name="Rectangle 5"/>
              <p:cNvSpPr>
                <a:spLocks noRot="1" noChangeAspect="1" noMove="1" noResize="1" noEditPoints="1" noAdjustHandles="1" noChangeArrowheads="1" noChangeShapeType="1" noTextEdit="1"/>
              </p:cNvSpPr>
              <p:nvPr/>
            </p:nvSpPr>
            <p:spPr bwMode="auto">
              <a:xfrm>
                <a:off x="287912" y="791617"/>
                <a:ext cx="4536058" cy="720100"/>
              </a:xfrm>
              <a:prstGeom prst="rect">
                <a:avLst/>
              </a:prstGeom>
              <a:blipFill rotWithShape="1">
                <a:blip r:embed="rId2"/>
                <a:stretch>
                  <a:fillRect l="-1613"/>
                </a:stretch>
              </a:blipFill>
              <a:ln w="9525">
                <a:no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6"/>
              <p:cNvSpPr>
                <a:spLocks noChangeArrowheads="1"/>
              </p:cNvSpPr>
              <p:nvPr/>
            </p:nvSpPr>
            <p:spPr bwMode="auto">
              <a:xfrm>
                <a:off x="287912" y="1524341"/>
                <a:ext cx="4392594" cy="4812046"/>
              </a:xfrm>
              <a:prstGeom prst="rect">
                <a:avLst/>
              </a:prstGeom>
              <a:solidFill>
                <a:schemeClr val="bg1"/>
              </a:solidFill>
              <a:ln w="9525">
                <a:noFill/>
                <a:miter lim="800000"/>
                <a:headEnd/>
                <a:tailEnd/>
              </a:ln>
              <a:effectLst/>
            </p:spPr>
            <p:txBody>
              <a:bodyPr wrap="none"/>
              <a:lstStyle/>
              <a:p>
                <a:pPr algn="l"/>
                <a:r>
                  <a:rPr lang="en-US" sz="2200">
                    <a:solidFill>
                      <a:srgbClr val="003399"/>
                    </a:solidFill>
                  </a:rPr>
                  <a:t>Approximate Sun as a homogeneous</a:t>
                </a:r>
              </a:p>
              <a:p>
                <a:pPr algn="l"/>
                <a:r>
                  <a:rPr lang="en-US" sz="2200">
                    <a:solidFill>
                      <a:srgbClr val="003399"/>
                    </a:solidFill>
                  </a:rPr>
                  <a:t>sphere with</a:t>
                </a:r>
              </a:p>
              <a:p>
                <a:pPr algn="l"/>
                <a:endParaRPr lang="en-US" sz="500">
                  <a:solidFill>
                    <a:srgbClr val="003399"/>
                  </a:solidFill>
                </a:endParaRPr>
              </a:p>
              <a:p>
                <a:pPr algn="l"/>
                <a:r>
                  <a:rPr lang="en-US" sz="2200">
                    <a:solidFill>
                      <a:srgbClr val="003399"/>
                    </a:solidFill>
                  </a:rPr>
                  <a:t>   Mass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𝑀</m:t>
                        </m:r>
                      </m:e>
                      <m:sub>
                        <m:r>
                          <m:rPr>
                            <m:sty m:val="p"/>
                          </m:rPr>
                          <a:rPr lang="en-US" sz="2200" b="0" i="0" smtClean="0">
                            <a:solidFill>
                              <a:schemeClr val="tx1"/>
                            </a:solidFill>
                            <a:latin typeface="Cambria Math"/>
                          </a:rPr>
                          <m:t>sun</m:t>
                        </m:r>
                      </m:sub>
                    </m:sSub>
                    <m:r>
                      <a:rPr lang="en-US" sz="2200" b="0" i="1" smtClean="0">
                        <a:solidFill>
                          <a:schemeClr val="tx1"/>
                        </a:solidFill>
                        <a:latin typeface="Cambria Math"/>
                      </a:rPr>
                      <m:t>=1.99×</m:t>
                    </m:r>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a:rPr>
                          <m:t>10</m:t>
                        </m:r>
                      </m:e>
                      <m:sup>
                        <m:r>
                          <a:rPr lang="en-US" sz="2200" b="0" i="1" smtClean="0">
                            <a:solidFill>
                              <a:schemeClr val="tx1"/>
                            </a:solidFill>
                            <a:latin typeface="Cambria Math"/>
                          </a:rPr>
                          <m:t>33</m:t>
                        </m:r>
                      </m:sup>
                    </m:sSup>
                    <m:r>
                      <m:rPr>
                        <m:sty m:val="p"/>
                      </m:rPr>
                      <a:rPr lang="en-US" sz="2200" b="0" i="0" smtClean="0">
                        <a:solidFill>
                          <a:schemeClr val="tx1"/>
                        </a:solidFill>
                        <a:latin typeface="Cambria Math"/>
                      </a:rPr>
                      <m:t>g</m:t>
                    </m:r>
                  </m:oMath>
                </a14:m>
                <a:endParaRPr lang="en-US" sz="2200">
                  <a:solidFill>
                    <a:srgbClr val="003399"/>
                  </a:solidFill>
                </a:endParaRPr>
              </a:p>
              <a:p>
                <a:pPr algn="l"/>
                <a:endParaRPr lang="en-US" sz="500">
                  <a:solidFill>
                    <a:srgbClr val="003399"/>
                  </a:solidFill>
                </a:endParaRPr>
              </a:p>
              <a:p>
                <a:pPr algn="l"/>
                <a:r>
                  <a:rPr lang="en-US" sz="2200">
                    <a:solidFill>
                      <a:srgbClr val="003399"/>
                    </a:solidFill>
                  </a:rPr>
                  <a:t>   Radius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𝑅</m:t>
                        </m:r>
                      </m:e>
                      <m:sub>
                        <m:r>
                          <m:rPr>
                            <m:sty m:val="p"/>
                          </m:rPr>
                          <a:rPr lang="en-US" sz="2200" b="0" i="0" smtClean="0">
                            <a:solidFill>
                              <a:schemeClr val="tx1"/>
                            </a:solidFill>
                            <a:latin typeface="Cambria Math"/>
                          </a:rPr>
                          <m:t>sun</m:t>
                        </m:r>
                      </m:sub>
                    </m:sSub>
                    <m:r>
                      <a:rPr lang="en-US" sz="2200" b="0" i="1" smtClean="0">
                        <a:solidFill>
                          <a:schemeClr val="tx1"/>
                        </a:solidFill>
                        <a:latin typeface="Cambria Math"/>
                      </a:rPr>
                      <m:t>=6.96×</m:t>
                    </m:r>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a:rPr>
                          <m:t>10</m:t>
                        </m:r>
                      </m:e>
                      <m:sup>
                        <m:r>
                          <a:rPr lang="en-US" sz="2200" b="0" i="1" smtClean="0">
                            <a:solidFill>
                              <a:schemeClr val="tx1"/>
                            </a:solidFill>
                            <a:latin typeface="Cambria Math"/>
                          </a:rPr>
                          <m:t>10</m:t>
                        </m:r>
                      </m:sup>
                    </m:sSup>
                    <m:r>
                      <m:rPr>
                        <m:sty m:val="p"/>
                      </m:rPr>
                      <a:rPr lang="en-US" sz="2200" b="0" i="0" smtClean="0">
                        <a:solidFill>
                          <a:schemeClr val="tx1"/>
                        </a:solidFill>
                        <a:latin typeface="Cambria Math"/>
                      </a:rPr>
                      <m:t>cm</m:t>
                    </m:r>
                  </m:oMath>
                </a14:m>
                <a:endParaRPr lang="en-US" sz="2200">
                  <a:solidFill>
                    <a:schemeClr val="tx1"/>
                  </a:solidFill>
                </a:endParaRPr>
              </a:p>
              <a:p>
                <a:pPr algn="l"/>
                <a:endParaRPr lang="en-US" sz="500">
                  <a:solidFill>
                    <a:srgbClr val="003399"/>
                  </a:solidFill>
                </a:endParaRPr>
              </a:p>
              <a:p>
                <a:pPr algn="l"/>
                <a:r>
                  <a:rPr lang="en-US" sz="2200">
                    <a:solidFill>
                      <a:srgbClr val="003399"/>
                    </a:solidFill>
                  </a:rPr>
                  <a:t>Gravitational potential energy of a</a:t>
                </a:r>
              </a:p>
              <a:p>
                <a:pPr algn="l"/>
                <a:r>
                  <a:rPr lang="en-US" sz="2200">
                    <a:solidFill>
                      <a:srgbClr val="003399"/>
                    </a:solidFill>
                  </a:rPr>
                  <a:t>proton near center of the sphere</a:t>
                </a:r>
              </a:p>
              <a:p>
                <a:pPr algn="l"/>
                <a:endParaRPr lang="en-US" sz="400">
                  <a:solidFill>
                    <a:srgbClr val="003399"/>
                  </a:solidFill>
                </a:endParaRPr>
              </a:p>
              <a:p>
                <a:r>
                  <a:rPr lang="en-US" sz="2200" b="0">
                    <a:solidFill>
                      <a:schemeClr val="tx1"/>
                    </a:solidFill>
                  </a:rPr>
                  <a:t>    </a:t>
                </a:r>
                <a14:m>
                  <m:oMath xmlns:m="http://schemas.openxmlformats.org/officeDocument/2006/math">
                    <m:d>
                      <m:dPr>
                        <m:begChr m:val="〈"/>
                        <m:endChr m:val="〉"/>
                        <m:ctrlPr>
                          <a:rPr lang="en-US" sz="2200" b="0" i="1" smtClean="0">
                            <a:solidFill>
                              <a:schemeClr val="tx1"/>
                            </a:solidFill>
                            <a:latin typeface="Cambria Math" panose="02040503050406030204" pitchFamily="18" charset="0"/>
                          </a:rPr>
                        </m:ctrlPr>
                      </m:dPr>
                      <m:e>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𝐸</m:t>
                            </m:r>
                          </m:e>
                          <m:sub>
                            <m:r>
                              <m:rPr>
                                <m:sty m:val="p"/>
                              </m:rPr>
                              <a:rPr lang="en-US" sz="2200" b="0" i="0" smtClean="0">
                                <a:solidFill>
                                  <a:schemeClr val="tx1"/>
                                </a:solidFill>
                                <a:latin typeface="Cambria Math"/>
                              </a:rPr>
                              <m:t>grav</m:t>
                            </m:r>
                          </m:sub>
                        </m:sSub>
                      </m:e>
                    </m:d>
                    <m:r>
                      <a:rPr lang="en-US" sz="2200" b="0" i="1" smtClean="0">
                        <a:solidFill>
                          <a:schemeClr val="tx1"/>
                        </a:solidFill>
                        <a:latin typeface="Cambria Math"/>
                      </a:rPr>
                      <m:t>=−</m:t>
                    </m:r>
                    <m:f>
                      <m:fPr>
                        <m:ctrlPr>
                          <a:rPr lang="en-US" sz="2200" b="0" i="1" smtClean="0">
                            <a:solidFill>
                              <a:schemeClr val="tx1"/>
                            </a:solidFill>
                            <a:latin typeface="Cambria Math" panose="02040503050406030204" pitchFamily="18" charset="0"/>
                          </a:rPr>
                        </m:ctrlPr>
                      </m:fPr>
                      <m:num>
                        <m:r>
                          <a:rPr lang="en-US" sz="2200" b="0" i="1" smtClean="0">
                            <a:solidFill>
                              <a:schemeClr val="tx1"/>
                            </a:solidFill>
                            <a:latin typeface="Cambria Math"/>
                          </a:rPr>
                          <m:t>3</m:t>
                        </m:r>
                      </m:num>
                      <m:den>
                        <m:r>
                          <a:rPr lang="en-US" sz="2200" b="0" i="1" smtClean="0">
                            <a:solidFill>
                              <a:schemeClr val="tx1"/>
                            </a:solidFill>
                            <a:latin typeface="Cambria Math"/>
                          </a:rPr>
                          <m:t>2</m:t>
                        </m:r>
                      </m:den>
                    </m:f>
                    <m:f>
                      <m:fPr>
                        <m:ctrlPr>
                          <a:rPr lang="en-US" sz="2200" b="0" i="1" smtClean="0">
                            <a:solidFill>
                              <a:schemeClr val="tx1"/>
                            </a:solidFill>
                            <a:latin typeface="Cambria Math" panose="02040503050406030204" pitchFamily="18" charset="0"/>
                          </a:rPr>
                        </m:ctrlPr>
                      </m:fPr>
                      <m:num>
                        <m:sSub>
                          <m:sSubPr>
                            <m:ctrlPr>
                              <a:rPr lang="en-US" sz="2200" i="1">
                                <a:solidFill>
                                  <a:schemeClr val="tx1"/>
                                </a:solidFill>
                                <a:latin typeface="Cambria Math" panose="02040503050406030204" pitchFamily="18" charset="0"/>
                              </a:rPr>
                            </m:ctrlPr>
                          </m:sSubPr>
                          <m:e>
                            <m:r>
                              <a:rPr lang="en-US" sz="2200" i="1">
                                <a:solidFill>
                                  <a:schemeClr val="tx1"/>
                                </a:solidFill>
                                <a:latin typeface="Cambria Math"/>
                              </a:rPr>
                              <m:t>𝐺</m:t>
                            </m:r>
                          </m:e>
                          <m:sub>
                            <m:r>
                              <a:rPr lang="en-US" sz="2200" i="1">
                                <a:solidFill>
                                  <a:schemeClr val="tx1"/>
                                </a:solidFill>
                                <a:latin typeface="Cambria Math"/>
                              </a:rPr>
                              <m:t>𝑁</m:t>
                            </m:r>
                          </m:sub>
                        </m:sSub>
                        <m:sSub>
                          <m:sSubPr>
                            <m:ctrlPr>
                              <a:rPr lang="en-US" sz="2200" i="1">
                                <a:solidFill>
                                  <a:schemeClr val="tx1"/>
                                </a:solidFill>
                                <a:latin typeface="Cambria Math" panose="02040503050406030204" pitchFamily="18" charset="0"/>
                              </a:rPr>
                            </m:ctrlPr>
                          </m:sSubPr>
                          <m:e>
                            <m:r>
                              <a:rPr lang="en-US" sz="2200" i="1">
                                <a:solidFill>
                                  <a:schemeClr val="tx1"/>
                                </a:solidFill>
                                <a:latin typeface="Cambria Math"/>
                              </a:rPr>
                              <m:t>𝑀</m:t>
                            </m:r>
                          </m:e>
                          <m:sub>
                            <m:r>
                              <m:rPr>
                                <m:sty m:val="p"/>
                              </m:rPr>
                              <a:rPr lang="en-US" sz="2200" i="0">
                                <a:solidFill>
                                  <a:schemeClr val="tx1"/>
                                </a:solidFill>
                                <a:latin typeface="Cambria Math"/>
                              </a:rPr>
                              <m:t>sun</m:t>
                            </m:r>
                          </m:sub>
                        </m:sSub>
                        <m:sSub>
                          <m:sSubPr>
                            <m:ctrlPr>
                              <a:rPr lang="en-US" sz="2200" i="1">
                                <a:solidFill>
                                  <a:schemeClr val="tx1"/>
                                </a:solidFill>
                                <a:latin typeface="Cambria Math" panose="02040503050406030204" pitchFamily="18" charset="0"/>
                              </a:rPr>
                            </m:ctrlPr>
                          </m:sSubPr>
                          <m:e>
                            <m:r>
                              <a:rPr lang="en-US" sz="2200" i="1">
                                <a:solidFill>
                                  <a:schemeClr val="tx1"/>
                                </a:solidFill>
                                <a:latin typeface="Cambria Math"/>
                              </a:rPr>
                              <m:t>𝑚</m:t>
                            </m:r>
                          </m:e>
                          <m:sub>
                            <m:r>
                              <a:rPr lang="en-US" sz="2200" i="1">
                                <a:solidFill>
                                  <a:schemeClr val="tx1"/>
                                </a:solidFill>
                                <a:latin typeface="Cambria Math"/>
                              </a:rPr>
                              <m:t>𝑝</m:t>
                            </m:r>
                          </m:sub>
                        </m:sSub>
                      </m:num>
                      <m:den>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𝑅</m:t>
                            </m:r>
                          </m:e>
                          <m:sub>
                            <m:r>
                              <m:rPr>
                                <m:sty m:val="p"/>
                              </m:rPr>
                              <a:rPr lang="en-US" sz="2200" b="0" i="0" smtClean="0">
                                <a:solidFill>
                                  <a:schemeClr val="tx1"/>
                                </a:solidFill>
                                <a:latin typeface="Cambria Math"/>
                              </a:rPr>
                              <m:t>sun</m:t>
                            </m:r>
                          </m:sub>
                        </m:sSub>
                      </m:den>
                    </m:f>
                    <m:r>
                      <a:rPr lang="en-US" sz="2200" b="0" i="1" smtClean="0">
                        <a:solidFill>
                          <a:schemeClr val="tx1"/>
                        </a:solidFill>
                        <a:latin typeface="Cambria Math"/>
                      </a:rPr>
                      <m:t>=−3.2 </m:t>
                    </m:r>
                    <m:r>
                      <m:rPr>
                        <m:sty m:val="p"/>
                      </m:rPr>
                      <a:rPr lang="en-US" sz="2200" b="0" i="0" smtClean="0">
                        <a:solidFill>
                          <a:schemeClr val="tx1"/>
                        </a:solidFill>
                        <a:latin typeface="Cambria Math"/>
                      </a:rPr>
                      <m:t>keV</m:t>
                    </m:r>
                  </m:oMath>
                </a14:m>
                <a:endParaRPr lang="en-US" sz="2200" b="0">
                  <a:solidFill>
                    <a:schemeClr val="tx1"/>
                  </a:solidFill>
                </a:endParaRPr>
              </a:p>
              <a:p>
                <a:pPr algn="l"/>
                <a:endParaRPr lang="en-US" sz="500">
                  <a:solidFill>
                    <a:srgbClr val="003399"/>
                  </a:solidFill>
                </a:endParaRPr>
              </a:p>
              <a:p>
                <a:pPr algn="l"/>
                <a:r>
                  <a:rPr lang="en-US" sz="2200">
                    <a:solidFill>
                      <a:srgbClr val="003399"/>
                    </a:solidFill>
                  </a:rPr>
                  <a:t>Thermal velocity distribution</a:t>
                </a:r>
              </a:p>
              <a:p>
                <a:pPr algn="l"/>
                <a:r>
                  <a:rPr lang="en-US" sz="2200" b="0">
                    <a:solidFill>
                      <a:srgbClr val="003399"/>
                    </a:solidFill>
                  </a:rPr>
                  <a:t>    </a:t>
                </a:r>
                <a14:m>
                  <m:oMath xmlns:m="http://schemas.openxmlformats.org/officeDocument/2006/math">
                    <m:d>
                      <m:dPr>
                        <m:begChr m:val="〈"/>
                        <m:endChr m:val="〉"/>
                        <m:ctrlPr>
                          <a:rPr lang="en-US" sz="2200" b="0" i="1" smtClean="0">
                            <a:solidFill>
                              <a:schemeClr val="tx1"/>
                            </a:solidFill>
                            <a:latin typeface="Cambria Math" panose="02040503050406030204" pitchFamily="18" charset="0"/>
                          </a:rPr>
                        </m:ctrlPr>
                      </m:dPr>
                      <m:e>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𝐸</m:t>
                            </m:r>
                          </m:e>
                          <m:sub>
                            <m:r>
                              <m:rPr>
                                <m:sty m:val="p"/>
                              </m:rPr>
                              <a:rPr lang="en-US" sz="2200" b="0" i="0" smtClean="0">
                                <a:solidFill>
                                  <a:schemeClr val="tx1"/>
                                </a:solidFill>
                                <a:latin typeface="Cambria Math"/>
                              </a:rPr>
                              <m:t>kin</m:t>
                            </m:r>
                          </m:sub>
                        </m:sSub>
                      </m:e>
                    </m:d>
                    <m:r>
                      <a:rPr lang="en-US" sz="2200" b="0" i="1" smtClean="0">
                        <a:solidFill>
                          <a:schemeClr val="tx1"/>
                        </a:solidFill>
                        <a:latin typeface="Cambria Math"/>
                      </a:rPr>
                      <m:t>=</m:t>
                    </m:r>
                    <m:f>
                      <m:fPr>
                        <m:ctrlPr>
                          <a:rPr lang="en-US" sz="2200" b="0" i="1" smtClean="0">
                            <a:solidFill>
                              <a:schemeClr val="tx1"/>
                            </a:solidFill>
                            <a:latin typeface="Cambria Math" panose="02040503050406030204" pitchFamily="18" charset="0"/>
                          </a:rPr>
                        </m:ctrlPr>
                      </m:fPr>
                      <m:num>
                        <m:r>
                          <a:rPr lang="en-US" sz="2200" b="0" i="1" smtClean="0">
                            <a:solidFill>
                              <a:schemeClr val="tx1"/>
                            </a:solidFill>
                            <a:latin typeface="Cambria Math"/>
                          </a:rPr>
                          <m:t>3</m:t>
                        </m:r>
                      </m:num>
                      <m:den>
                        <m:r>
                          <a:rPr lang="en-US" sz="2200" b="0" i="1" smtClean="0">
                            <a:solidFill>
                              <a:schemeClr val="tx1"/>
                            </a:solidFill>
                            <a:latin typeface="Cambria Math"/>
                          </a:rPr>
                          <m:t>2</m:t>
                        </m:r>
                      </m:den>
                    </m:f>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𝑘</m:t>
                        </m:r>
                      </m:e>
                      <m:sub>
                        <m:r>
                          <m:rPr>
                            <m:sty m:val="p"/>
                          </m:rPr>
                          <a:rPr lang="en-US" sz="2200" b="0" i="0" smtClean="0">
                            <a:solidFill>
                              <a:schemeClr val="tx1"/>
                            </a:solidFill>
                            <a:latin typeface="Cambria Math"/>
                          </a:rPr>
                          <m:t>B</m:t>
                        </m:r>
                      </m:sub>
                    </m:sSub>
                    <m:r>
                      <a:rPr lang="en-US" sz="2200" b="0" i="1" smtClean="0">
                        <a:solidFill>
                          <a:schemeClr val="tx1"/>
                        </a:solidFill>
                        <a:latin typeface="Cambria Math"/>
                      </a:rPr>
                      <m:t>𝑇</m:t>
                    </m:r>
                    <m:r>
                      <a:rPr lang="en-US" sz="2200" b="0" i="1" smtClean="0">
                        <a:solidFill>
                          <a:schemeClr val="tx1"/>
                        </a:solidFill>
                        <a:latin typeface="Cambria Math"/>
                      </a:rPr>
                      <m:t>=−</m:t>
                    </m:r>
                    <m:f>
                      <m:fPr>
                        <m:ctrlPr>
                          <a:rPr lang="en-US" sz="2200" b="0" i="1" smtClean="0">
                            <a:solidFill>
                              <a:schemeClr val="tx1"/>
                            </a:solidFill>
                            <a:latin typeface="Cambria Math" panose="02040503050406030204" pitchFamily="18" charset="0"/>
                          </a:rPr>
                        </m:ctrlPr>
                      </m:fPr>
                      <m:num>
                        <m:r>
                          <a:rPr lang="en-US" sz="2200" b="0" i="1" smtClean="0">
                            <a:solidFill>
                              <a:schemeClr val="tx1"/>
                            </a:solidFill>
                            <a:latin typeface="Cambria Math"/>
                          </a:rPr>
                          <m:t>1</m:t>
                        </m:r>
                      </m:num>
                      <m:den>
                        <m:r>
                          <a:rPr lang="en-US" sz="2200" b="0" i="1" smtClean="0">
                            <a:solidFill>
                              <a:schemeClr val="tx1"/>
                            </a:solidFill>
                            <a:latin typeface="Cambria Math"/>
                          </a:rPr>
                          <m:t>2</m:t>
                        </m:r>
                      </m:den>
                    </m:f>
                    <m:r>
                      <a:rPr lang="en-US" sz="2200" b="0" i="1" smtClean="0">
                        <a:solidFill>
                          <a:schemeClr val="tx1"/>
                        </a:solidFill>
                        <a:latin typeface="Cambria Math"/>
                      </a:rPr>
                      <m:t>〈</m:t>
                    </m:r>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a:rPr>
                          <m:t>𝐸</m:t>
                        </m:r>
                      </m:e>
                      <m:sub>
                        <m:r>
                          <m:rPr>
                            <m:sty m:val="p"/>
                          </m:rPr>
                          <a:rPr lang="en-US" sz="2200" b="0" i="0" smtClean="0">
                            <a:solidFill>
                              <a:schemeClr val="tx1"/>
                            </a:solidFill>
                            <a:latin typeface="Cambria Math"/>
                          </a:rPr>
                          <m:t>grav</m:t>
                        </m:r>
                      </m:sub>
                    </m:sSub>
                    <m:r>
                      <a:rPr lang="en-US" sz="2200" b="0" i="1" smtClean="0">
                        <a:solidFill>
                          <a:schemeClr val="tx1"/>
                        </a:solidFill>
                        <a:latin typeface="Cambria Math"/>
                      </a:rPr>
                      <m:t>〉</m:t>
                    </m:r>
                  </m:oMath>
                </a14:m>
                <a:endParaRPr lang="en-US" sz="2200">
                  <a:solidFill>
                    <a:schemeClr val="tx1"/>
                  </a:solidFill>
                </a:endParaRPr>
              </a:p>
              <a:p>
                <a:pPr algn="l"/>
                <a:endParaRPr lang="en-US" sz="500">
                  <a:solidFill>
                    <a:srgbClr val="003399"/>
                  </a:solidFill>
                </a:endParaRPr>
              </a:p>
              <a:p>
                <a:pPr algn="l"/>
                <a:r>
                  <a:rPr lang="en-US" sz="2200">
                    <a:solidFill>
                      <a:srgbClr val="003399"/>
                    </a:solidFill>
                  </a:rPr>
                  <a:t>Estimated temperature</a:t>
                </a:r>
              </a:p>
              <a:p>
                <a:pPr algn="l"/>
                <a:endParaRPr lang="en-US" sz="400">
                  <a:solidFill>
                    <a:srgbClr val="003399"/>
                  </a:solidFill>
                </a:endParaRPr>
              </a:p>
              <a:p>
                <a:pPr algn="l"/>
                <a:r>
                  <a:rPr lang="en-US" sz="2200">
                    <a:solidFill>
                      <a:srgbClr val="003399"/>
                    </a:solidFill>
                  </a:rPr>
                  <a:t>    </a:t>
                </a:r>
                <a14:m>
                  <m:oMath xmlns:m="http://schemas.openxmlformats.org/officeDocument/2006/math">
                    <m:r>
                      <a:rPr lang="en-US" sz="2200" i="1" smtClean="0">
                        <a:solidFill>
                          <a:srgbClr val="C00000"/>
                        </a:solidFill>
                        <a:latin typeface="Cambria Math"/>
                      </a:rPr>
                      <m:t>𝑇</m:t>
                    </m:r>
                    <m:r>
                      <a:rPr lang="en-US" sz="2200" i="1" smtClean="0">
                        <a:solidFill>
                          <a:srgbClr val="C00000"/>
                        </a:solidFill>
                        <a:latin typeface="Cambria Math"/>
                      </a:rPr>
                      <m:t>=1.1 </m:t>
                    </m:r>
                    <m:r>
                      <m:rPr>
                        <m:sty m:val="p"/>
                      </m:rPr>
                      <a:rPr lang="en-US" sz="2200" i="0" smtClean="0">
                        <a:solidFill>
                          <a:srgbClr val="C00000"/>
                        </a:solidFill>
                        <a:latin typeface="Cambria Math"/>
                      </a:rPr>
                      <m:t>keV</m:t>
                    </m:r>
                  </m:oMath>
                </a14:m>
                <a:endParaRPr lang="en-US" sz="2200">
                  <a:solidFill>
                    <a:schemeClr val="tx1"/>
                  </a:solidFill>
                </a:endParaRPr>
              </a:p>
            </p:txBody>
          </p:sp>
        </mc:Choice>
        <mc:Fallback xmlns="">
          <p:sp>
            <p:nvSpPr>
              <p:cNvPr id="12" name="Rectangle 6"/>
              <p:cNvSpPr>
                <a:spLocks noRot="1" noChangeAspect="1" noMove="1" noResize="1" noEditPoints="1" noAdjustHandles="1" noChangeArrowheads="1" noChangeShapeType="1" noTextEdit="1"/>
              </p:cNvSpPr>
              <p:nvPr/>
            </p:nvSpPr>
            <p:spPr bwMode="auto">
              <a:xfrm>
                <a:off x="287912" y="1524341"/>
                <a:ext cx="4392594" cy="4812046"/>
              </a:xfrm>
              <a:prstGeom prst="rect">
                <a:avLst/>
              </a:prstGeom>
              <a:blipFill rotWithShape="1">
                <a:blip r:embed="rId3"/>
                <a:stretch>
                  <a:fillRect l="-1664" t="-760" r="-2080"/>
                </a:stretch>
              </a:blipFill>
              <a:ln w="9525">
                <a:no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5"/>
              <p:cNvSpPr>
                <a:spLocks noChangeArrowheads="1"/>
              </p:cNvSpPr>
              <p:nvPr/>
            </p:nvSpPr>
            <p:spPr bwMode="auto">
              <a:xfrm>
                <a:off x="5241743" y="4968197"/>
                <a:ext cx="3687370" cy="1224170"/>
              </a:xfrm>
              <a:prstGeom prst="rect">
                <a:avLst/>
              </a:prstGeom>
              <a:solidFill>
                <a:schemeClr val="bg1"/>
              </a:solidFill>
              <a:ln w="9525">
                <a:noFill/>
                <a:miter lim="800000"/>
                <a:headEnd/>
                <a:tailEnd/>
              </a:ln>
              <a:effectLst/>
            </p:spPr>
            <p:txBody>
              <a:bodyPr wrap="none"/>
              <a:lstStyle/>
              <a:p>
                <a:pPr algn="l"/>
                <a:r>
                  <a:rPr lang="en-US" sz="2200"/>
                  <a:t>Central temperature from</a:t>
                </a:r>
              </a:p>
              <a:p>
                <a:pPr algn="l"/>
                <a:r>
                  <a:rPr lang="en-US" sz="2200"/>
                  <a:t>standard solar models</a:t>
                </a:r>
              </a:p>
              <a:p>
                <a:pPr algn="l"/>
                <a:endParaRPr lang="en-US" sz="400"/>
              </a:p>
              <a:p>
                <a:pPr algn="l"/>
                <a14:m>
                  <m:oMathPara xmlns:m="http://schemas.openxmlformats.org/officeDocument/2006/math">
                    <m:oMathParaPr>
                      <m:jc m:val="left"/>
                    </m:oMathParaPr>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𝑇</m:t>
                          </m:r>
                        </m:e>
                        <m:sub>
                          <m:r>
                            <m:rPr>
                              <m:sty m:val="p"/>
                            </m:rPr>
                            <a:rPr lang="en-US" sz="2200" b="0" i="0" smtClean="0">
                              <a:solidFill>
                                <a:srgbClr val="C00000"/>
                              </a:solidFill>
                              <a:latin typeface="Cambria Math"/>
                            </a:rPr>
                            <m:t>c</m:t>
                          </m:r>
                        </m:sub>
                      </m:sSub>
                      <m:r>
                        <a:rPr lang="en-US" sz="2200" b="0" i="1" smtClean="0">
                          <a:solidFill>
                            <a:srgbClr val="C00000"/>
                          </a:solidFill>
                          <a:latin typeface="Cambria Math"/>
                        </a:rPr>
                        <m:t>=1.56×</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a:rPr>
                            <m:t>10</m:t>
                          </m:r>
                        </m:e>
                        <m:sup>
                          <m:r>
                            <a:rPr lang="en-US" sz="2200" b="0" i="1" smtClean="0">
                              <a:solidFill>
                                <a:srgbClr val="C00000"/>
                              </a:solidFill>
                              <a:latin typeface="Cambria Math"/>
                            </a:rPr>
                            <m:t>7</m:t>
                          </m:r>
                        </m:sup>
                      </m:sSup>
                      <m:r>
                        <m:rPr>
                          <m:sty m:val="p"/>
                        </m:rPr>
                        <a:rPr lang="en-US" sz="2200" b="0" i="0" smtClean="0">
                          <a:solidFill>
                            <a:srgbClr val="C00000"/>
                          </a:solidFill>
                          <a:latin typeface="Cambria Math"/>
                        </a:rPr>
                        <m:t>K</m:t>
                      </m:r>
                      <m:r>
                        <a:rPr lang="en-US" sz="2200" b="0" i="1" smtClean="0">
                          <a:solidFill>
                            <a:srgbClr val="C00000"/>
                          </a:solidFill>
                          <a:latin typeface="Cambria Math"/>
                        </a:rPr>
                        <m:t>=1.34 </m:t>
                      </m:r>
                      <m:r>
                        <m:rPr>
                          <m:sty m:val="p"/>
                        </m:rPr>
                        <a:rPr lang="en-US" sz="2200" b="0" i="0" smtClean="0">
                          <a:solidFill>
                            <a:srgbClr val="C00000"/>
                          </a:solidFill>
                          <a:latin typeface="Cambria Math"/>
                        </a:rPr>
                        <m:t>keV</m:t>
                      </m:r>
                    </m:oMath>
                  </m:oMathPara>
                </a14:m>
                <a:endParaRPr lang="en-US" sz="2200">
                  <a:latin typeface="Comic Sans MS" pitchFamily="66" charset="0"/>
                </a:endParaRPr>
              </a:p>
            </p:txBody>
          </p:sp>
        </mc:Choice>
        <mc:Fallback xmlns="">
          <p:sp>
            <p:nvSpPr>
              <p:cNvPr id="14" name="Rectangle 15"/>
              <p:cNvSpPr>
                <a:spLocks noRot="1" noChangeAspect="1" noMove="1" noResize="1" noEditPoints="1" noAdjustHandles="1" noChangeArrowheads="1" noChangeShapeType="1" noTextEdit="1"/>
              </p:cNvSpPr>
              <p:nvPr/>
            </p:nvSpPr>
            <p:spPr bwMode="auto">
              <a:xfrm>
                <a:off x="5241743" y="4968197"/>
                <a:ext cx="3687370" cy="1224170"/>
              </a:xfrm>
              <a:prstGeom prst="rect">
                <a:avLst/>
              </a:prstGeom>
              <a:blipFill rotWithShape="1">
                <a:blip r:embed="rId4"/>
                <a:stretch>
                  <a:fillRect l="-2149" t="-2985"/>
                </a:stretch>
              </a:blipFill>
              <a:ln w="9525">
                <a:noFill/>
                <a:miter lim="800000"/>
                <a:headEnd/>
                <a:tailEnd/>
              </a:ln>
              <a:effectLst/>
              <a:extLst/>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8770" y="988979"/>
            <a:ext cx="3626321" cy="3619168"/>
          </a:xfrm>
          <a:prstGeom prst="rect">
            <a:avLst/>
          </a:prstGeom>
        </p:spPr>
      </p:pic>
    </p:spTree>
    <p:extLst>
      <p:ext uri="{BB962C8B-B14F-4D97-AF65-F5344CB8AC3E}">
        <p14:creationId xmlns:p14="http://schemas.microsoft.com/office/powerpoint/2010/main" val="3044577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Virial Theorem – Dark Matter in Galaxy Clusters</a:t>
            </a:r>
          </a:p>
        </p:txBody>
      </p:sp>
      <p:pic>
        <p:nvPicPr>
          <p:cNvPr id="3" name="Picture 3" descr="C:\Users\Georg Raffelt\Desktop\s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719998"/>
            <a:ext cx="5832922" cy="5831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43938" y="6120419"/>
            <a:ext cx="1656184" cy="43199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FF3300"/>
                  </a:outerShdw>
                </a:effectLst>
              </a14:hiddenEffects>
            </a:ext>
          </a:extLst>
        </p:spPr>
        <p:txBody>
          <a:bodyPr wrap="none" anchor="ctr"/>
          <a:lstStyle/>
          <a:p>
            <a:pPr algn="ctr"/>
            <a:r>
              <a:rPr lang="en-US" sz="2000">
                <a:solidFill>
                  <a:srgbClr val="FFCC00"/>
                </a:solidFill>
              </a:rPr>
              <a:t>Coma Cluster</a:t>
            </a:r>
          </a:p>
        </p:txBody>
      </p:sp>
      <mc:AlternateContent xmlns:mc="http://schemas.openxmlformats.org/markup-compatibility/2006" xmlns:a14="http://schemas.microsoft.com/office/drawing/2010/main">
        <mc:Choice Requires="a14">
          <p:sp>
            <p:nvSpPr>
              <p:cNvPr id="5" name="Rectangle 4"/>
              <p:cNvSpPr>
                <a:spLocks noChangeArrowheads="1"/>
              </p:cNvSpPr>
              <p:nvPr/>
            </p:nvSpPr>
            <p:spPr bwMode="auto">
              <a:xfrm>
                <a:off x="6120802" y="719607"/>
                <a:ext cx="2952330" cy="2916199"/>
              </a:xfrm>
              <a:prstGeom prst="rect">
                <a:avLst/>
              </a:prstGeom>
              <a:noFill/>
              <a:ln w="9525">
                <a:solidFill>
                  <a:schemeClr val="tx1"/>
                </a:solidFill>
                <a:miter lim="800000"/>
                <a:headEnd/>
                <a:tailEnd/>
              </a:ln>
              <a:effectLst/>
            </p:spPr>
            <p:txBody>
              <a:bodyPr wrap="none"/>
              <a:lstStyle/>
              <a:p>
                <a:pPr algn="l"/>
                <a:r>
                  <a:rPr lang="en-US" sz="2200">
                    <a:solidFill>
                      <a:srgbClr val="003399"/>
                    </a:solidFill>
                  </a:rPr>
                  <a:t>A gravitationally bound</a:t>
                </a:r>
              </a:p>
              <a:p>
                <a:pPr algn="l"/>
                <a:r>
                  <a:rPr lang="en-US" sz="2200">
                    <a:solidFill>
                      <a:srgbClr val="003399"/>
                    </a:solidFill>
                  </a:rPr>
                  <a:t>system of many particles</a:t>
                </a:r>
              </a:p>
              <a:p>
                <a:pPr algn="l"/>
                <a:r>
                  <a:rPr lang="en-US" sz="2200">
                    <a:solidFill>
                      <a:srgbClr val="003399"/>
                    </a:solidFill>
                  </a:rPr>
                  <a:t>obeys the virial theorem</a:t>
                </a:r>
              </a:p>
              <a:p>
                <a:pPr algn="l"/>
                <a:endParaRPr lang="en-US" sz="400"/>
              </a:p>
              <a:p>
                <a:pPr algn="l"/>
                <a14:m>
                  <m:oMathPara xmlns:m="http://schemas.openxmlformats.org/officeDocument/2006/math">
                    <m:oMathParaPr>
                      <m:jc m:val="left"/>
                    </m:oMathParaPr>
                    <m:oMath xmlns:m="http://schemas.openxmlformats.org/officeDocument/2006/math">
                      <m:r>
                        <a:rPr lang="en-US" sz="2200" b="0" i="1" smtClean="0">
                          <a:latin typeface="Cambria Math"/>
                        </a:rPr>
                        <m:t>    2</m:t>
                      </m:r>
                      <m:d>
                        <m:dPr>
                          <m:begChr m:val="〈"/>
                          <m:endChr m:val="〉"/>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a:rPr>
                                <m:t>𝐸</m:t>
                              </m:r>
                            </m:e>
                            <m:sub>
                              <m:r>
                                <m:rPr>
                                  <m:sty m:val="p"/>
                                </m:rPr>
                                <a:rPr lang="en-US" sz="2200" b="0" i="0" smtClean="0">
                                  <a:latin typeface="Cambria Math"/>
                                </a:rPr>
                                <m:t>kin</m:t>
                              </m:r>
                            </m:sub>
                          </m:sSub>
                        </m:e>
                      </m:d>
                      <m:r>
                        <a:rPr lang="en-US" sz="2200" b="0" i="1" smtClean="0">
                          <a:latin typeface="Cambria Math"/>
                        </a:rPr>
                        <m:t>=−〈</m:t>
                      </m:r>
                      <m:sSub>
                        <m:sSubPr>
                          <m:ctrlPr>
                            <a:rPr lang="en-US" sz="2200" b="0" i="1" smtClean="0">
                              <a:latin typeface="Cambria Math" panose="02040503050406030204" pitchFamily="18" charset="0"/>
                            </a:rPr>
                          </m:ctrlPr>
                        </m:sSubPr>
                        <m:e>
                          <m:r>
                            <a:rPr lang="en-US" sz="2200" b="0" i="1" smtClean="0">
                              <a:latin typeface="Cambria Math"/>
                            </a:rPr>
                            <m:t>𝐸</m:t>
                          </m:r>
                        </m:e>
                        <m:sub>
                          <m:r>
                            <m:rPr>
                              <m:sty m:val="p"/>
                            </m:rPr>
                            <a:rPr lang="en-US" sz="2200" b="0" i="0" smtClean="0">
                              <a:latin typeface="Cambria Math"/>
                            </a:rPr>
                            <m:t>grav</m:t>
                          </m:r>
                        </m:sub>
                      </m:sSub>
                      <m:r>
                        <a:rPr lang="en-US" sz="2200" b="0" i="1" smtClean="0">
                          <a:latin typeface="Cambria Math"/>
                        </a:rPr>
                        <m:t>〉</m:t>
                      </m:r>
                    </m:oMath>
                  </m:oMathPara>
                </a14:m>
                <a:endParaRPr lang="en-US" sz="2200"/>
              </a:p>
              <a:p>
                <a:pPr algn="l"/>
                <a:endParaRPr lang="en-US" sz="400"/>
              </a:p>
              <a:p>
                <a:pPr/>
                <a14:m>
                  <m:oMathPara xmlns:m="http://schemas.openxmlformats.org/officeDocument/2006/math">
                    <m:oMathParaPr>
                      <m:jc m:val="left"/>
                    </m:oMathParaPr>
                    <m:oMath xmlns:m="http://schemas.openxmlformats.org/officeDocument/2006/math">
                      <m:r>
                        <a:rPr lang="en-US" sz="2200" b="0" i="1" smtClean="0">
                          <a:latin typeface="Cambria Math"/>
                        </a:rPr>
                        <m:t>    2</m:t>
                      </m:r>
                      <m:d>
                        <m:dPr>
                          <m:begChr m:val="⟨"/>
                          <m:endChr m:val="⟩"/>
                          <m:ctrlPr>
                            <a:rPr lang="en-US" sz="2200" b="0" i="1" smtClean="0">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a:rPr>
                                <m:t>𝑚</m:t>
                              </m:r>
                              <m:sSup>
                                <m:sSupPr>
                                  <m:ctrlPr>
                                    <a:rPr lang="en-US" sz="2200" i="1">
                                      <a:latin typeface="Cambria Math" panose="02040503050406030204" pitchFamily="18" charset="0"/>
                                    </a:rPr>
                                  </m:ctrlPr>
                                </m:sSupPr>
                                <m:e>
                                  <m:r>
                                    <a:rPr lang="en-US" sz="2200" i="1">
                                      <a:latin typeface="Cambria Math"/>
                                    </a:rPr>
                                    <m:t>𝑣</m:t>
                                  </m:r>
                                </m:e>
                                <m:sup>
                                  <m:r>
                                    <a:rPr lang="en-US" sz="2200" i="1">
                                      <a:latin typeface="Cambria Math"/>
                                    </a:rPr>
                                    <m:t>2</m:t>
                                  </m:r>
                                </m:sup>
                              </m:sSup>
                            </m:num>
                            <m:den>
                              <m:r>
                                <a:rPr lang="en-US" sz="2200" i="1">
                                  <a:latin typeface="Cambria Math"/>
                                </a:rPr>
                                <m:t>2</m:t>
                              </m:r>
                            </m:den>
                          </m:f>
                        </m:e>
                      </m:d>
                      <m:r>
                        <a:rPr lang="en-US" sz="2200" b="0" i="1" smtClean="0">
                          <a:latin typeface="Cambria Math"/>
                        </a:rPr>
                        <m:t>=</m:t>
                      </m:r>
                      <m:d>
                        <m:dPr>
                          <m:begChr m:val="⟨"/>
                          <m:endChr m:val="⟩"/>
                          <m:ctrlPr>
                            <a:rPr lang="en-US" sz="2200" i="1">
                              <a:latin typeface="Cambria Math" panose="02040503050406030204" pitchFamily="18" charset="0"/>
                            </a:rPr>
                          </m:ctrlPr>
                        </m:dPr>
                        <m:e>
                          <m:f>
                            <m:fPr>
                              <m:ctrlPr>
                                <a:rPr lang="en-US" sz="2200" i="1">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a:rPr>
                                    <m:t>𝐺</m:t>
                                  </m:r>
                                </m:e>
                                <m:sub>
                                  <m:r>
                                    <a:rPr lang="en-US" sz="2200" b="0" i="1" smtClean="0">
                                      <a:latin typeface="Cambria Math"/>
                                    </a:rPr>
                                    <m:t>𝑁</m:t>
                                  </m:r>
                                </m:sub>
                              </m:sSub>
                              <m:sSub>
                                <m:sSubPr>
                                  <m:ctrlPr>
                                    <a:rPr lang="en-US" sz="2200" b="0" i="1" smtClean="0">
                                      <a:latin typeface="Cambria Math" panose="02040503050406030204" pitchFamily="18" charset="0"/>
                                    </a:rPr>
                                  </m:ctrlPr>
                                </m:sSubPr>
                                <m:e>
                                  <m:r>
                                    <a:rPr lang="en-US" sz="2200" b="0" i="1" smtClean="0">
                                      <a:latin typeface="Cambria Math"/>
                                    </a:rPr>
                                    <m:t>𝑀</m:t>
                                  </m:r>
                                </m:e>
                                <m:sub>
                                  <m:r>
                                    <a:rPr lang="en-US" sz="2200" b="0" i="1" smtClean="0">
                                      <a:latin typeface="Cambria Math"/>
                                    </a:rPr>
                                    <m:t>𝑟</m:t>
                                  </m:r>
                                </m:sub>
                              </m:sSub>
                              <m:r>
                                <a:rPr lang="en-US" sz="2200" b="0" i="1" smtClean="0">
                                  <a:latin typeface="Cambria Math"/>
                                </a:rPr>
                                <m:t>𝑚</m:t>
                              </m:r>
                            </m:num>
                            <m:den>
                              <m:r>
                                <a:rPr lang="en-US" sz="2200" b="0" i="1" smtClean="0">
                                  <a:latin typeface="Cambria Math"/>
                                </a:rPr>
                                <m:t>𝑟</m:t>
                              </m:r>
                            </m:den>
                          </m:f>
                        </m:e>
                      </m:d>
                    </m:oMath>
                  </m:oMathPara>
                </a14:m>
                <a:endParaRPr lang="en-US" sz="2200"/>
              </a:p>
              <a:p>
                <a:endParaRPr lang="en-US" sz="400"/>
              </a:p>
              <a:p>
                <a:pPr/>
                <a14:m>
                  <m:oMathPara xmlns:m="http://schemas.openxmlformats.org/officeDocument/2006/math">
                    <m:oMathParaPr>
                      <m:jc m:val="left"/>
                    </m:oMathParaPr>
                    <m:oMath xmlns:m="http://schemas.openxmlformats.org/officeDocument/2006/math">
                      <m:r>
                        <a:rPr lang="en-US" sz="2200" b="0" i="1" smtClean="0">
                          <a:latin typeface="Cambria Math"/>
                        </a:rPr>
                        <m:t>    </m:t>
                      </m:r>
                      <m:d>
                        <m:dPr>
                          <m:begChr m:val="⟨"/>
                          <m:endChr m:val="⟩"/>
                          <m:ctrlPr>
                            <a:rPr lang="en-US" sz="2200" i="1" smtClean="0">
                              <a:solidFill>
                                <a:srgbClr val="FF0000"/>
                              </a:solidFill>
                              <a:latin typeface="Cambria Math" panose="02040503050406030204" pitchFamily="18" charset="0"/>
                            </a:rPr>
                          </m:ctrlPr>
                        </m:dPr>
                        <m:e>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a:rPr>
                                <m:t>𝑣</m:t>
                              </m:r>
                            </m:e>
                            <m:sup>
                              <m:r>
                                <a:rPr lang="en-US" sz="2200" b="0" i="1" smtClean="0">
                                  <a:solidFill>
                                    <a:srgbClr val="FF0000"/>
                                  </a:solidFill>
                                  <a:latin typeface="Cambria Math"/>
                                </a:rPr>
                                <m:t>2</m:t>
                              </m:r>
                            </m:sup>
                          </m:sSup>
                        </m:e>
                      </m:d>
                      <m:r>
                        <a:rPr lang="en-US" sz="2200" b="0" i="1" smtClean="0">
                          <a:solidFill>
                            <a:srgbClr val="FF0000"/>
                          </a:solidFill>
                          <a:latin typeface="Cambria Math"/>
                        </a:rPr>
                        <m:t>≈</m:t>
                      </m:r>
                      <m:sSub>
                        <m:sSubPr>
                          <m:ctrlPr>
                            <a:rPr lang="en-US" sz="2200" b="0" i="1" smtClean="0">
                              <a:solidFill>
                                <a:srgbClr val="FF0000"/>
                              </a:solidFill>
                              <a:latin typeface="Cambria Math" panose="02040503050406030204" pitchFamily="18" charset="0"/>
                            </a:rPr>
                          </m:ctrlPr>
                        </m:sSubPr>
                        <m:e>
                          <m:r>
                            <a:rPr lang="en-US" sz="2200" b="0" i="1" smtClean="0">
                              <a:solidFill>
                                <a:srgbClr val="FF0000"/>
                              </a:solidFill>
                              <a:latin typeface="Cambria Math"/>
                            </a:rPr>
                            <m:t>𝐺</m:t>
                          </m:r>
                        </m:e>
                        <m:sub>
                          <m:r>
                            <a:rPr lang="en-US" sz="2200" b="0" i="1" smtClean="0">
                              <a:solidFill>
                                <a:srgbClr val="FF0000"/>
                              </a:solidFill>
                              <a:latin typeface="Cambria Math"/>
                            </a:rPr>
                            <m:t>𝑁</m:t>
                          </m:r>
                        </m:sub>
                      </m:sSub>
                      <m:sSub>
                        <m:sSubPr>
                          <m:ctrlPr>
                            <a:rPr lang="en-US" sz="2200" b="0" i="1" smtClean="0">
                              <a:solidFill>
                                <a:srgbClr val="FF0000"/>
                              </a:solidFill>
                              <a:latin typeface="Cambria Math" panose="02040503050406030204" pitchFamily="18" charset="0"/>
                            </a:rPr>
                          </m:ctrlPr>
                        </m:sSubPr>
                        <m:e>
                          <m:r>
                            <a:rPr lang="en-US" sz="2200" b="0" i="1" smtClean="0">
                              <a:solidFill>
                                <a:srgbClr val="FF0000"/>
                              </a:solidFill>
                              <a:latin typeface="Cambria Math"/>
                            </a:rPr>
                            <m:t>𝑀</m:t>
                          </m:r>
                        </m:e>
                        <m:sub>
                          <m:r>
                            <a:rPr lang="en-US" sz="2200" b="0" i="1" smtClean="0">
                              <a:solidFill>
                                <a:srgbClr val="FF0000"/>
                              </a:solidFill>
                              <a:latin typeface="Cambria Math"/>
                            </a:rPr>
                            <m:t>𝑟</m:t>
                          </m:r>
                        </m:sub>
                      </m:sSub>
                      <m:d>
                        <m:dPr>
                          <m:begChr m:val="⟨"/>
                          <m:endChr m:val="⟩"/>
                          <m:ctrlPr>
                            <a:rPr lang="en-US" sz="2200" b="0" i="1" smtClean="0">
                              <a:solidFill>
                                <a:srgbClr val="FF0000"/>
                              </a:solidFill>
                              <a:latin typeface="Cambria Math" panose="02040503050406030204" pitchFamily="18" charset="0"/>
                            </a:rPr>
                          </m:ctrlPr>
                        </m:dPr>
                        <m:e>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a:rPr>
                                <m:t>𝑟</m:t>
                              </m:r>
                            </m:e>
                            <m:sup>
                              <m:r>
                                <a:rPr lang="en-US" sz="2200" b="0" i="1" smtClean="0">
                                  <a:solidFill>
                                    <a:srgbClr val="FF0000"/>
                                  </a:solidFill>
                                  <a:latin typeface="Cambria Math"/>
                                </a:rPr>
                                <m:t>−1</m:t>
                              </m:r>
                            </m:sup>
                          </m:sSup>
                        </m:e>
                      </m:d>
                    </m:oMath>
                  </m:oMathPara>
                </a14:m>
                <a:endParaRPr lang="en-US" sz="2200"/>
              </a:p>
            </p:txBody>
          </p:sp>
        </mc:Choice>
        <mc:Fallback xmlns="">
          <p:sp>
            <p:nvSpPr>
              <p:cNvPr id="5" name="Rectangle 4"/>
              <p:cNvSpPr>
                <a:spLocks noRot="1" noChangeAspect="1" noMove="1" noResize="1" noEditPoints="1" noAdjustHandles="1" noChangeArrowheads="1" noChangeShapeType="1" noTextEdit="1"/>
              </p:cNvSpPr>
              <p:nvPr/>
            </p:nvSpPr>
            <p:spPr bwMode="auto">
              <a:xfrm>
                <a:off x="6120802" y="719607"/>
                <a:ext cx="2952330" cy="2916199"/>
              </a:xfrm>
              <a:prstGeom prst="rect">
                <a:avLst/>
              </a:prstGeom>
              <a:blipFill rotWithShape="1">
                <a:blip r:embed="rId3"/>
                <a:stretch>
                  <a:fillRect l="-2263" t="-1042" r="-4115"/>
                </a:stretch>
              </a:blipFill>
              <a:ln w="9525">
                <a:solidFill>
                  <a:schemeClr val="tx1"/>
                </a:solidFill>
                <a:miter lim="800000"/>
                <a:headEnd/>
                <a:tailEnd/>
              </a:ln>
              <a:effectLst/>
              <a:extLst/>
            </p:spPr>
            <p:txBody>
              <a:bodyPr/>
              <a:lstStyle/>
              <a:p>
                <a:r>
                  <a:rPr lang="en-US">
                    <a:noFill/>
                  </a:rPr>
                  <a:t> </a:t>
                </a:r>
              </a:p>
            </p:txBody>
          </p:sp>
        </mc:Fallback>
      </mc:AlternateContent>
      <p:grpSp>
        <p:nvGrpSpPr>
          <p:cNvPr id="26" name="Group 25"/>
          <p:cNvGrpSpPr/>
          <p:nvPr/>
        </p:nvGrpSpPr>
        <p:grpSpPr>
          <a:xfrm>
            <a:off x="611576" y="995012"/>
            <a:ext cx="8461556" cy="5557405"/>
            <a:chOff x="611576" y="995012"/>
            <a:chExt cx="8461556" cy="5557405"/>
          </a:xfrm>
        </p:grpSpPr>
        <p:sp>
          <p:nvSpPr>
            <p:cNvPr id="7" name="Rectangle 13"/>
            <p:cNvSpPr>
              <a:spLocks noChangeArrowheads="1"/>
            </p:cNvSpPr>
            <p:nvPr/>
          </p:nvSpPr>
          <p:spPr bwMode="auto">
            <a:xfrm>
              <a:off x="6121400" y="4044029"/>
              <a:ext cx="2951732" cy="1003012"/>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en-US" sz="2000">
                  <a:solidFill>
                    <a:schemeClr val="bg1"/>
                  </a:solidFill>
                </a:rPr>
                <a:t>Velocity dispersion</a:t>
              </a:r>
            </a:p>
            <a:p>
              <a:pPr algn="ctr"/>
              <a:r>
                <a:rPr lang="en-US" sz="2000">
                  <a:solidFill>
                    <a:schemeClr val="bg1"/>
                  </a:solidFill>
                </a:rPr>
                <a:t>from Doppler shifts</a:t>
              </a:r>
            </a:p>
            <a:p>
              <a:pPr algn="ctr"/>
              <a:r>
                <a:rPr lang="en-US" sz="2000">
                  <a:solidFill>
                    <a:schemeClr val="bg1"/>
                  </a:solidFill>
                </a:rPr>
                <a:t>and geometric size</a:t>
              </a:r>
            </a:p>
          </p:txBody>
        </p:sp>
        <p:sp>
          <p:nvSpPr>
            <p:cNvPr id="8" name="Rectangle 14"/>
            <p:cNvSpPr>
              <a:spLocks noChangeArrowheads="1"/>
            </p:cNvSpPr>
            <p:nvPr/>
          </p:nvSpPr>
          <p:spPr bwMode="auto">
            <a:xfrm>
              <a:off x="6121400" y="5820068"/>
              <a:ext cx="2951732" cy="732349"/>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300">
                  <a:solidFill>
                    <a:schemeClr val="bg1"/>
                  </a:solidFill>
                  <a:effectLst>
                    <a:outerShdw blurRad="38100" dist="38100" dir="2700000" algn="tl">
                      <a:srgbClr val="000000">
                        <a:alpha val="43137"/>
                      </a:srgbClr>
                    </a:outerShdw>
                  </a:effectLst>
                </a:rPr>
                <a:t>Total Mass</a:t>
              </a:r>
            </a:p>
          </p:txBody>
        </p:sp>
        <p:sp>
          <p:nvSpPr>
            <p:cNvPr id="9" name="AutoShape 15"/>
            <p:cNvSpPr>
              <a:spLocks noChangeArrowheads="1"/>
            </p:cNvSpPr>
            <p:nvPr/>
          </p:nvSpPr>
          <p:spPr bwMode="auto">
            <a:xfrm>
              <a:off x="7453296" y="5107997"/>
              <a:ext cx="360109" cy="647998"/>
            </a:xfrm>
            <a:prstGeom prst="downArrow">
              <a:avLst>
                <a:gd name="adj1" fmla="val 50000"/>
                <a:gd name="adj2" fmla="val 50000"/>
              </a:avLst>
            </a:prstGeom>
            <a:gradFill rotWithShape="0">
              <a:gsLst>
                <a:gs pos="0">
                  <a:srgbClr val="333333"/>
                </a:gs>
                <a:gs pos="100000">
                  <a:srgbClr val="CC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16"/>
            <p:cNvGrpSpPr>
              <a:grpSpLocks/>
            </p:cNvGrpSpPr>
            <p:nvPr/>
          </p:nvGrpSpPr>
          <p:grpSpPr bwMode="auto">
            <a:xfrm>
              <a:off x="611576" y="995012"/>
              <a:ext cx="4931999" cy="4795483"/>
              <a:chOff x="402" y="666"/>
              <a:chExt cx="3287" cy="3197"/>
            </a:xfrm>
          </p:grpSpPr>
          <p:sp>
            <p:nvSpPr>
              <p:cNvPr id="11" name="AutoShape 17"/>
              <p:cNvSpPr>
                <a:spLocks noChangeAspect="1" noChangeArrowheads="1"/>
              </p:cNvSpPr>
              <p:nvPr/>
            </p:nvSpPr>
            <p:spPr bwMode="auto">
              <a:xfrm>
                <a:off x="402" y="1785"/>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2" name="AutoShape 18"/>
              <p:cNvSpPr>
                <a:spLocks noChangeAspect="1" noChangeArrowheads="1"/>
              </p:cNvSpPr>
              <p:nvPr/>
            </p:nvSpPr>
            <p:spPr bwMode="auto">
              <a:xfrm rot="18900000">
                <a:off x="3072" y="3097"/>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3" name="AutoShape 19"/>
              <p:cNvSpPr>
                <a:spLocks noChangeAspect="1" noChangeArrowheads="1"/>
              </p:cNvSpPr>
              <p:nvPr/>
            </p:nvSpPr>
            <p:spPr bwMode="auto">
              <a:xfrm rot="11700000">
                <a:off x="3192" y="1706"/>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4" name="AutoShape 20"/>
              <p:cNvSpPr>
                <a:spLocks noChangeAspect="1" noChangeArrowheads="1"/>
              </p:cNvSpPr>
              <p:nvPr/>
            </p:nvSpPr>
            <p:spPr bwMode="auto">
              <a:xfrm rot="7860000">
                <a:off x="1988" y="3029"/>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5" name="AutoShape 21"/>
              <p:cNvSpPr>
                <a:spLocks noChangeAspect="1" noChangeArrowheads="1"/>
              </p:cNvSpPr>
              <p:nvPr/>
            </p:nvSpPr>
            <p:spPr bwMode="auto">
              <a:xfrm rot="4020000">
                <a:off x="1358" y="2806"/>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6" name="AutoShape 22"/>
              <p:cNvSpPr>
                <a:spLocks noChangeAspect="1" noChangeArrowheads="1"/>
              </p:cNvSpPr>
              <p:nvPr/>
            </p:nvSpPr>
            <p:spPr bwMode="auto">
              <a:xfrm rot="720000">
                <a:off x="2946" y="2520"/>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7" name="AutoShape 23"/>
              <p:cNvSpPr>
                <a:spLocks noChangeAspect="1" noChangeArrowheads="1"/>
              </p:cNvSpPr>
              <p:nvPr/>
            </p:nvSpPr>
            <p:spPr bwMode="auto">
              <a:xfrm rot="4020000">
                <a:off x="2403" y="1545"/>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8" name="AutoShape 24"/>
              <p:cNvSpPr>
                <a:spLocks noChangeAspect="1" noChangeArrowheads="1"/>
              </p:cNvSpPr>
              <p:nvPr/>
            </p:nvSpPr>
            <p:spPr bwMode="auto">
              <a:xfrm rot="18780000">
                <a:off x="1604" y="1060"/>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19" name="AutoShape 25"/>
              <p:cNvSpPr>
                <a:spLocks noChangeAspect="1" noChangeArrowheads="1"/>
              </p:cNvSpPr>
              <p:nvPr/>
            </p:nvSpPr>
            <p:spPr bwMode="auto">
              <a:xfrm rot="14280000">
                <a:off x="776" y="3604"/>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0" name="AutoShape 26"/>
              <p:cNvSpPr>
                <a:spLocks noChangeAspect="1" noChangeArrowheads="1"/>
              </p:cNvSpPr>
              <p:nvPr/>
            </p:nvSpPr>
            <p:spPr bwMode="auto">
              <a:xfrm rot="5700000">
                <a:off x="1149" y="2205"/>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1" name="AutoShape 27"/>
              <p:cNvSpPr>
                <a:spLocks noChangeAspect="1" noChangeArrowheads="1"/>
              </p:cNvSpPr>
              <p:nvPr/>
            </p:nvSpPr>
            <p:spPr bwMode="auto">
              <a:xfrm rot="16260000">
                <a:off x="597" y="2181"/>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2" name="AutoShape 28"/>
              <p:cNvSpPr>
                <a:spLocks noChangeAspect="1" noChangeArrowheads="1"/>
              </p:cNvSpPr>
              <p:nvPr/>
            </p:nvSpPr>
            <p:spPr bwMode="auto">
              <a:xfrm rot="5700000">
                <a:off x="3429" y="2187"/>
                <a:ext cx="347" cy="173"/>
              </a:xfrm>
              <a:prstGeom prst="rightArrow">
                <a:avLst>
                  <a:gd name="adj1" fmla="val 50000"/>
                  <a:gd name="adj2" fmla="val 5014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3" name="AutoShape 29"/>
              <p:cNvSpPr>
                <a:spLocks noChangeAspect="1" noChangeArrowheads="1"/>
              </p:cNvSpPr>
              <p:nvPr/>
            </p:nvSpPr>
            <p:spPr bwMode="auto">
              <a:xfrm rot="5700000">
                <a:off x="3206" y="940"/>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24" name="AutoShape 30"/>
              <p:cNvSpPr>
                <a:spLocks noChangeAspect="1" noChangeArrowheads="1"/>
              </p:cNvSpPr>
              <p:nvPr/>
            </p:nvSpPr>
            <p:spPr bwMode="auto">
              <a:xfrm rot="14280000">
                <a:off x="548" y="754"/>
                <a:ext cx="347" cy="172"/>
              </a:xfrm>
              <a:prstGeom prst="rightArrow">
                <a:avLst>
                  <a:gd name="adj1" fmla="val 50000"/>
                  <a:gd name="adj2" fmla="val 50436"/>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256565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Experimental Tests of Invisible Axions</a:t>
            </a:r>
          </a:p>
        </p:txBody>
      </p:sp>
      <p:pic>
        <p:nvPicPr>
          <p:cNvPr id="3" name="Picture 3" descr="C:\Users\Georg Raffelt\Desktop\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 y="0"/>
            <a:ext cx="9217153" cy="260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18" y="2591867"/>
            <a:ext cx="7128990" cy="18518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097" y="4515719"/>
            <a:ext cx="2484225" cy="2128963"/>
          </a:xfrm>
          <a:prstGeom prst="rect">
            <a:avLst/>
          </a:prstGeom>
        </p:spPr>
      </p:pic>
      <p:sp>
        <p:nvSpPr>
          <p:cNvPr id="10" name="Rectangle 9">
            <a:hlinkClick r:id="rId5"/>
          </p:cNvPr>
          <p:cNvSpPr/>
          <p:nvPr/>
        </p:nvSpPr>
        <p:spPr>
          <a:xfrm>
            <a:off x="3315090" y="6264102"/>
            <a:ext cx="3317062" cy="338554"/>
          </a:xfrm>
          <a:prstGeom prst="rect">
            <a:avLst/>
          </a:prstGeom>
        </p:spPr>
        <p:txBody>
          <a:bodyPr wrap="square">
            <a:spAutoFit/>
          </a:bodyPr>
          <a:lstStyle/>
          <a:p>
            <a:r>
              <a:rPr lang="en-US" sz="1600">
                <a:solidFill>
                  <a:schemeClr val="tx1">
                    <a:lumMod val="50000"/>
                    <a:lumOff val="50000"/>
                  </a:schemeClr>
                </a:solidFill>
              </a:rPr>
              <a:t>https://cajohare.github.io/IAXOmass/</a:t>
            </a:r>
          </a:p>
        </p:txBody>
      </p:sp>
      <p:sp>
        <p:nvSpPr>
          <p:cNvPr id="11" name="TextBox 10"/>
          <p:cNvSpPr txBox="1"/>
          <p:nvPr/>
        </p:nvSpPr>
        <p:spPr>
          <a:xfrm>
            <a:off x="4392482" y="4464127"/>
            <a:ext cx="4752533" cy="1754326"/>
          </a:xfrm>
          <a:prstGeom prst="rect">
            <a:avLst/>
          </a:prstGeom>
          <a:noFill/>
        </p:spPr>
        <p:txBody>
          <a:bodyPr wrap="square" rtlCol="0">
            <a:spAutoFit/>
          </a:bodyPr>
          <a:lstStyle/>
          <a:p>
            <a:r>
              <a:rPr lang="en-US">
                <a:solidFill>
                  <a:schemeClr val="accent1">
                    <a:lumMod val="75000"/>
                  </a:schemeClr>
                </a:solidFill>
              </a:rPr>
              <a:t>● Large coherence length overcomes</a:t>
            </a:r>
          </a:p>
          <a:p>
            <a:r>
              <a:rPr lang="en-US">
                <a:solidFill>
                  <a:schemeClr val="accent1">
                    <a:lumMod val="75000"/>
                  </a:schemeClr>
                </a:solidFill>
              </a:rPr>
              <a:t>    small coupling</a:t>
            </a:r>
          </a:p>
          <a:p>
            <a:r>
              <a:rPr lang="en-US">
                <a:solidFill>
                  <a:schemeClr val="accent1">
                    <a:lumMod val="75000"/>
                  </a:schemeClr>
                </a:solidFill>
              </a:rPr>
              <a:t>● Axion-photon conversion in B-field similar to</a:t>
            </a:r>
          </a:p>
          <a:p>
            <a:r>
              <a:rPr lang="en-US">
                <a:solidFill>
                  <a:schemeClr val="accent1">
                    <a:lumMod val="75000"/>
                  </a:schemeClr>
                </a:solidFill>
              </a:rPr>
              <a:t>    neutrino flavor oscillation, PRD 37 (1988) 1237</a:t>
            </a:r>
          </a:p>
          <a:p>
            <a:r>
              <a:rPr lang="en-US">
                <a:solidFill>
                  <a:schemeClr val="accent1">
                    <a:lumMod val="75000"/>
                  </a:schemeClr>
                </a:solidFill>
              </a:rPr>
              <a:t>● Can be enhanced with gas filling </a:t>
            </a:r>
          </a:p>
          <a:p>
            <a:r>
              <a:rPr lang="en-US">
                <a:solidFill>
                  <a:schemeClr val="accent1">
                    <a:lumMod val="75000"/>
                  </a:schemeClr>
                </a:solidFill>
              </a:rPr>
              <a:t>    van Bibber+ PRD 39 (1989) 2089</a:t>
            </a:r>
          </a:p>
        </p:txBody>
      </p:sp>
      <p:sp>
        <p:nvSpPr>
          <p:cNvPr id="12" name="TextBox 11"/>
          <p:cNvSpPr txBox="1"/>
          <p:nvPr/>
        </p:nvSpPr>
        <p:spPr>
          <a:xfrm>
            <a:off x="2135651" y="5380520"/>
            <a:ext cx="888641" cy="307777"/>
          </a:xfrm>
          <a:prstGeom prst="rect">
            <a:avLst/>
          </a:prstGeom>
          <a:noFill/>
        </p:spPr>
        <p:txBody>
          <a:bodyPr wrap="none" rtlCol="0">
            <a:spAutoFit/>
          </a:bodyPr>
          <a:lstStyle/>
          <a:p>
            <a:r>
              <a:rPr lang="en-US" sz="1400">
                <a:solidFill>
                  <a:schemeClr val="accent1">
                    <a:lumMod val="75000"/>
                  </a:schemeClr>
                </a:solidFill>
              </a:rPr>
              <a:t>Primakoff</a:t>
            </a:r>
          </a:p>
        </p:txBody>
      </p:sp>
    </p:spTree>
    <p:extLst>
      <p:ext uri="{BB962C8B-B14F-4D97-AF65-F5344CB8AC3E}">
        <p14:creationId xmlns:p14="http://schemas.microsoft.com/office/powerpoint/2010/main" val="1527465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bg1"/>
          </a:solidFill>
        </p:spPr>
        <p:txBody>
          <a:bodyPr/>
          <a:lstStyle/>
          <a:p>
            <a:r>
              <a:rPr lang="en-US"/>
              <a:t>Pointing a Magnet to the Sun</a:t>
            </a:r>
          </a:p>
        </p:txBody>
      </p:sp>
      <p:sp>
        <p:nvSpPr>
          <p:cNvPr id="3" name="Rectangle 2"/>
          <p:cNvSpPr/>
          <p:nvPr/>
        </p:nvSpPr>
        <p:spPr>
          <a:xfrm>
            <a:off x="-128" y="5327755"/>
            <a:ext cx="9215839" cy="158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301" b="-7301"/>
          <a:stretch/>
        </p:blipFill>
        <p:spPr>
          <a:xfrm>
            <a:off x="-128" y="-494"/>
            <a:ext cx="4464620" cy="3348477"/>
          </a:xfrm>
          <a:prstGeom prst="rect">
            <a:avLst/>
          </a:prstGeom>
        </p:spPr>
      </p:pic>
      <p:sp>
        <p:nvSpPr>
          <p:cNvPr id="7" name="TextBox 6"/>
          <p:cNvSpPr txBox="1"/>
          <p:nvPr/>
        </p:nvSpPr>
        <p:spPr>
          <a:xfrm>
            <a:off x="2742280" y="1685892"/>
            <a:ext cx="1540422" cy="307777"/>
          </a:xfrm>
          <a:prstGeom prst="rect">
            <a:avLst/>
          </a:prstGeom>
          <a:noFill/>
        </p:spPr>
        <p:txBody>
          <a:bodyPr wrap="none" rtlCol="0">
            <a:spAutoFit/>
          </a:bodyPr>
          <a:lstStyle/>
          <a:p>
            <a:r>
              <a:rPr lang="en-US" sz="1400" dirty="0">
                <a:solidFill>
                  <a:schemeClr val="tx1">
                    <a:lumMod val="65000"/>
                    <a:lumOff val="35000"/>
                  </a:schemeClr>
                </a:solidFill>
              </a:rPr>
              <a:t>© Sebastian Baum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062" y="1968460"/>
            <a:ext cx="3528000" cy="2337301"/>
          </a:xfrm>
          <a:prstGeom prst="rect">
            <a:avLst/>
          </a:prstGeom>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062" y="4462598"/>
            <a:ext cx="3528000" cy="2296693"/>
          </a:xfrm>
          <a:prstGeom prst="rect">
            <a:avLst/>
          </a:prstGeom>
          <a:ln>
            <a:noFill/>
          </a:ln>
        </p:spPr>
      </p:pic>
      <mc:AlternateContent xmlns:mc="http://schemas.openxmlformats.org/markup-compatibility/2006" xmlns:a14="http://schemas.microsoft.com/office/drawing/2010/main">
        <mc:Choice Requires="a14">
          <p:sp>
            <p:nvSpPr>
              <p:cNvPr id="9" name="TextBox 8"/>
              <p:cNvSpPr txBox="1"/>
              <p:nvPr/>
            </p:nvSpPr>
            <p:spPr>
              <a:xfrm>
                <a:off x="4824542" y="196233"/>
                <a:ext cx="4260910" cy="1320361"/>
              </a:xfrm>
              <a:prstGeom prst="rect">
                <a:avLst/>
              </a:prstGeom>
              <a:noFill/>
            </p:spPr>
            <p:txBody>
              <a:bodyPr wrap="none" rtlCol="0">
                <a:spAutoFit/>
              </a:bodyPr>
              <a:lstStyle/>
              <a:p>
                <a:r>
                  <a:rPr lang="en-US" sz="2400" dirty="0">
                    <a:solidFill>
                      <a:schemeClr val="tx1">
                        <a:lumMod val="75000"/>
                        <a:lumOff val="25000"/>
                      </a:schemeClr>
                    </a:solidFill>
                  </a:rPr>
                  <a:t>Rochester-Brookhaven-</a:t>
                </a:r>
                <a:r>
                  <a:rPr lang="en-US" sz="2400" dirty="0" err="1">
                    <a:solidFill>
                      <a:schemeClr val="tx1">
                        <a:lumMod val="75000"/>
                        <a:lumOff val="25000"/>
                      </a:schemeClr>
                    </a:solidFill>
                  </a:rPr>
                  <a:t>FermiLab</a:t>
                </a:r>
                <a:endParaRPr lang="en-US" sz="2400" dirty="0">
                  <a:solidFill>
                    <a:schemeClr val="tx1">
                      <a:lumMod val="75000"/>
                      <a:lumOff val="25000"/>
                    </a:schemeClr>
                  </a:solidFill>
                </a:endParaRPr>
              </a:p>
              <a:p>
                <a:r>
                  <a:rPr lang="en-US" dirty="0"/>
                  <a:t>   </a:t>
                </a:r>
                <a:r>
                  <a:rPr lang="en-US" dirty="0">
                    <a:solidFill>
                      <a:schemeClr val="accent1">
                        <a:lumMod val="75000"/>
                      </a:schemeClr>
                    </a:solidFill>
                  </a:rPr>
                  <a:t>Lazarus+ PRL 69 (1992) 2333 </a:t>
                </a:r>
              </a:p>
              <a:p>
                <a:r>
                  <a:rPr lang="en-US" dirty="0">
                    <a:solidFill>
                      <a:schemeClr val="accent1">
                        <a:lumMod val="75000"/>
                      </a:schemeClr>
                    </a:solidFill>
                  </a:rPr>
                  <a:t>   Few hours of data, fixed magnet </a:t>
                </a:r>
              </a:p>
              <a:p>
                <a:r>
                  <a:rPr lang="en-US" b="0" dirty="0">
                    <a:solidFill>
                      <a:schemeClr val="accent1">
                        <a:lumMod val="75000"/>
                      </a:schemeClr>
                    </a:solidFill>
                  </a:rPr>
                  <a:t>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𝐺</m:t>
                        </m:r>
                      </m:e>
                      <m:sub>
                        <m:r>
                          <a:rPr lang="en-US" b="0" i="1" smtClean="0">
                            <a:solidFill>
                              <a:srgbClr val="C00000"/>
                            </a:solidFill>
                            <a:latin typeface="Cambria Math" panose="02040503050406030204" pitchFamily="18" charset="0"/>
                          </a:rPr>
                          <m:t>𝑎</m:t>
                        </m:r>
                        <m:r>
                          <a:rPr lang="en-US" b="0" i="1" smtClean="0">
                            <a:solidFill>
                              <a:srgbClr val="C00000"/>
                            </a:solidFill>
                            <a:latin typeface="Cambria Math" panose="02040503050406030204" pitchFamily="18" charset="0"/>
                          </a:rPr>
                          <m:t>𝛾𝛾</m:t>
                        </m:r>
                      </m:sub>
                    </m:sSub>
                    <m:r>
                      <a:rPr lang="en-US" b="0" i="1" smtClean="0">
                        <a:solidFill>
                          <a:srgbClr val="C00000"/>
                        </a:solidFill>
                        <a:latin typeface="Cambria Math" panose="02040503050406030204" pitchFamily="18" charset="0"/>
                      </a:rPr>
                      <m:t>&lt;0.77×</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10</m:t>
                        </m:r>
                      </m:e>
                      <m:sup>
                        <m:r>
                          <a:rPr lang="en-US" b="0" i="1" smtClean="0">
                            <a:solidFill>
                              <a:srgbClr val="C00000"/>
                            </a:solidFill>
                            <a:latin typeface="Cambria Math" panose="02040503050406030204" pitchFamily="18" charset="0"/>
                          </a:rPr>
                          <m:t>−8</m:t>
                        </m:r>
                      </m:sup>
                    </m:sSup>
                    <m:r>
                      <a:rPr lang="en-US" b="0" i="0" smtClean="0">
                        <a:solidFill>
                          <a:srgbClr val="C00000"/>
                        </a:solidFill>
                        <a:latin typeface="Cambria Math" panose="02040503050406030204" pitchFamily="18" charset="0"/>
                      </a:rPr>
                      <m:t> </m:t>
                    </m:r>
                    <m:r>
                      <m:rPr>
                        <m:sty m:val="p"/>
                      </m:rPr>
                      <a:rPr lang="en-US" b="0" i="0" smtClean="0">
                        <a:solidFill>
                          <a:srgbClr val="C00000"/>
                        </a:solidFill>
                        <a:latin typeface="Cambria Math" panose="02040503050406030204" pitchFamily="18" charset="0"/>
                      </a:rPr>
                      <m:t>Ge</m:t>
                    </m:r>
                    <m:sSup>
                      <m:sSupPr>
                        <m:ctrlPr>
                          <a:rPr lang="en-US" b="0" i="1" smtClean="0">
                            <a:solidFill>
                              <a:srgbClr val="C00000"/>
                            </a:solidFill>
                            <a:latin typeface="Cambria Math" panose="02040503050406030204" pitchFamily="18" charset="0"/>
                          </a:rPr>
                        </m:ctrlPr>
                      </m:sSupPr>
                      <m:e>
                        <m:r>
                          <m:rPr>
                            <m:sty m:val="p"/>
                          </m:rPr>
                          <a:rPr lang="en-US" b="0" i="0" smtClean="0">
                            <a:solidFill>
                              <a:srgbClr val="C00000"/>
                            </a:solidFill>
                            <a:latin typeface="Cambria Math" panose="02040503050406030204" pitchFamily="18" charset="0"/>
                          </a:rPr>
                          <m:t>V</m:t>
                        </m:r>
                      </m:e>
                      <m:sup>
                        <m:r>
                          <a:rPr lang="en-US" b="0" i="0" smtClean="0">
                            <a:solidFill>
                              <a:srgbClr val="C00000"/>
                            </a:solidFill>
                            <a:latin typeface="Cambria Math" panose="02040503050406030204" pitchFamily="18" charset="0"/>
                          </a:rPr>
                          <m:t>−1</m:t>
                        </m:r>
                      </m:sup>
                    </m:sSup>
                  </m:oMath>
                </a14:m>
                <a:endParaRPr lang="en-US" b="0" dirty="0"/>
              </a:p>
            </p:txBody>
          </p:sp>
        </mc:Choice>
        <mc:Fallback xmlns="">
          <p:sp>
            <p:nvSpPr>
              <p:cNvPr id="9" name="TextBox 8"/>
              <p:cNvSpPr txBox="1">
                <a:spLocks noRot="1" noChangeAspect="1" noMove="1" noResize="1" noEditPoints="1" noAdjustHandles="1" noChangeArrowheads="1" noChangeShapeType="1" noTextEdit="1"/>
              </p:cNvSpPr>
              <p:nvPr/>
            </p:nvSpPr>
            <p:spPr>
              <a:xfrm>
                <a:off x="4824542" y="196233"/>
                <a:ext cx="4260910" cy="1320361"/>
              </a:xfrm>
              <a:prstGeom prst="rect">
                <a:avLst/>
              </a:prstGeom>
              <a:blipFill>
                <a:blip r:embed="rId5"/>
                <a:stretch>
                  <a:fillRect l="-2146" t="-3687" r="-715" b="-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29323" y="2785334"/>
                <a:ext cx="3539239" cy="1597360"/>
              </a:xfrm>
              <a:prstGeom prst="rect">
                <a:avLst/>
              </a:prstGeom>
              <a:noFill/>
            </p:spPr>
            <p:txBody>
              <a:bodyPr wrap="none" rtlCol="0">
                <a:spAutoFit/>
              </a:bodyPr>
              <a:lstStyle/>
              <a:p>
                <a:r>
                  <a:rPr lang="en-US" sz="2400">
                    <a:solidFill>
                      <a:schemeClr val="tx1">
                        <a:lumMod val="75000"/>
                        <a:lumOff val="25000"/>
                      </a:schemeClr>
                    </a:solidFill>
                  </a:rPr>
                  <a:t>Tokyo Helioscope (Sumico)</a:t>
                </a:r>
              </a:p>
              <a:p>
                <a:r>
                  <a:rPr lang="en-US"/>
                  <a:t>   </a:t>
                </a:r>
                <a:r>
                  <a:rPr lang="en-US">
                    <a:solidFill>
                      <a:schemeClr val="accent1">
                        <a:lumMod val="75000"/>
                      </a:schemeClr>
                    </a:solidFill>
                  </a:rPr>
                  <a:t>Fully stearable, 2.3 m long, 4 Tesla</a:t>
                </a:r>
              </a:p>
              <a:p>
                <a:r>
                  <a:rPr lang="en-US"/>
                  <a:t>   </a:t>
                </a:r>
                <a:r>
                  <a:rPr lang="en-US">
                    <a:solidFill>
                      <a:schemeClr val="accent1">
                        <a:lumMod val="75000"/>
                      </a:schemeClr>
                    </a:solidFill>
                  </a:rPr>
                  <a:t>Moriyama+ [hep-ex/9805026]</a:t>
                </a:r>
              </a:p>
              <a:p>
                <a:r>
                  <a:rPr lang="en-US">
                    <a:solidFill>
                      <a:schemeClr val="accent1">
                        <a:lumMod val="75000"/>
                      </a:schemeClr>
                    </a:solidFill>
                  </a:rPr>
                  <a:t>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𝐺</m:t>
                        </m:r>
                      </m:e>
                      <m:sub>
                        <m:r>
                          <a:rPr lang="en-US" i="1">
                            <a:solidFill>
                              <a:srgbClr val="C00000"/>
                            </a:solidFill>
                            <a:latin typeface="Cambria Math" panose="02040503050406030204" pitchFamily="18" charset="0"/>
                          </a:rPr>
                          <m:t>𝑎</m:t>
                        </m:r>
                        <m:r>
                          <a:rPr lang="en-US" i="1">
                            <a:solidFill>
                              <a:srgbClr val="C00000"/>
                            </a:solidFill>
                            <a:latin typeface="Cambria Math" panose="02040503050406030204" pitchFamily="18" charset="0"/>
                          </a:rPr>
                          <m:t>𝛾𝛾</m:t>
                        </m:r>
                      </m:sub>
                    </m:sSub>
                    <m:r>
                      <a:rPr lang="en-US" i="1">
                        <a:solidFill>
                          <a:srgbClr val="C00000"/>
                        </a:solidFill>
                        <a:latin typeface="Cambria Math" panose="02040503050406030204" pitchFamily="18" charset="0"/>
                      </a:rPr>
                      <m:t>&lt;0.</m:t>
                    </m:r>
                    <m:r>
                      <a:rPr lang="en-US" b="0" i="1" smtClean="0">
                        <a:solidFill>
                          <a:srgbClr val="C00000"/>
                        </a:solidFill>
                        <a:latin typeface="Cambria Math" panose="02040503050406030204" pitchFamily="18" charset="0"/>
                      </a:rPr>
                      <m:t>60</m:t>
                    </m:r>
                    <m:r>
                      <a:rPr lang="en-US" i="1">
                        <a:solidFill>
                          <a:srgbClr val="C00000"/>
                        </a:solidFill>
                        <a:latin typeface="Cambria Math" panose="02040503050406030204" pitchFamily="18"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10</m:t>
                        </m:r>
                      </m:e>
                      <m:sup>
                        <m:r>
                          <a:rPr lang="en-US"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9</m:t>
                        </m:r>
                      </m:sup>
                    </m:sSup>
                    <m:r>
                      <a:rPr lang="en-US">
                        <a:solidFill>
                          <a:srgbClr val="C00000"/>
                        </a:solidFill>
                        <a:latin typeface="Cambria Math" panose="02040503050406030204" pitchFamily="18" charset="0"/>
                      </a:rPr>
                      <m:t> </m:t>
                    </m:r>
                    <m:r>
                      <m:rPr>
                        <m:sty m:val="p"/>
                      </m:rPr>
                      <a:rPr lang="en-US">
                        <a:solidFill>
                          <a:srgbClr val="C00000"/>
                        </a:solidFill>
                        <a:latin typeface="Cambria Math" panose="02040503050406030204" pitchFamily="18" charset="0"/>
                      </a:rPr>
                      <m:t>Ge</m:t>
                    </m:r>
                    <m:sSup>
                      <m:sSupPr>
                        <m:ctrlPr>
                          <a:rPr lang="en-US" i="1">
                            <a:solidFill>
                              <a:srgbClr val="C00000"/>
                            </a:solidFill>
                            <a:latin typeface="Cambria Math" panose="02040503050406030204" pitchFamily="18" charset="0"/>
                          </a:rPr>
                        </m:ctrlPr>
                      </m:sSupPr>
                      <m:e>
                        <m:r>
                          <m:rPr>
                            <m:sty m:val="p"/>
                          </m:rPr>
                          <a:rPr lang="en-US">
                            <a:solidFill>
                              <a:srgbClr val="C00000"/>
                            </a:solidFill>
                            <a:latin typeface="Cambria Math" panose="02040503050406030204" pitchFamily="18" charset="0"/>
                          </a:rPr>
                          <m:t>V</m:t>
                        </m:r>
                      </m:e>
                      <m:sup>
                        <m:r>
                          <a:rPr lang="en-US">
                            <a:solidFill>
                              <a:srgbClr val="C00000"/>
                            </a:solidFill>
                            <a:latin typeface="Cambria Math" panose="02040503050406030204" pitchFamily="18" charset="0"/>
                          </a:rPr>
                          <m:t>−1</m:t>
                        </m:r>
                      </m:sup>
                    </m:sSup>
                  </m:oMath>
                </a14:m>
                <a:endParaRPr lang="en-US">
                  <a:solidFill>
                    <a:schemeClr val="accent1">
                      <a:lumMod val="75000"/>
                    </a:schemeClr>
                  </a:solidFill>
                </a:endParaRPr>
              </a:p>
              <a:p>
                <a:r>
                  <a:rPr lang="en-US">
                    <a:solidFill>
                      <a:schemeClr val="accent1">
                        <a:lumMod val="75000"/>
                      </a:schemeClr>
                    </a:solidFill>
                  </a:rPr>
                  <a:t>   See also Ohta+ [1201.4622]</a:t>
                </a:r>
              </a:p>
            </p:txBody>
          </p:sp>
        </mc:Choice>
        <mc:Fallback xmlns="">
          <p:sp>
            <p:nvSpPr>
              <p:cNvPr id="10" name="TextBox 9"/>
              <p:cNvSpPr txBox="1">
                <a:spLocks noRot="1" noChangeAspect="1" noMove="1" noResize="1" noEditPoints="1" noAdjustHandles="1" noChangeArrowheads="1" noChangeShapeType="1" noTextEdit="1"/>
              </p:cNvSpPr>
              <p:nvPr/>
            </p:nvSpPr>
            <p:spPr>
              <a:xfrm>
                <a:off x="1429323" y="2785334"/>
                <a:ext cx="3539239" cy="1597360"/>
              </a:xfrm>
              <a:prstGeom prst="rect">
                <a:avLst/>
              </a:prstGeom>
              <a:blipFill>
                <a:blip r:embed="rId6"/>
                <a:stretch>
                  <a:fillRect l="-2582" t="-3053" r="-861" b="-53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420145" y="4450987"/>
                <a:ext cx="3332387" cy="1320361"/>
              </a:xfrm>
              <a:prstGeom prst="rect">
                <a:avLst/>
              </a:prstGeom>
              <a:noFill/>
            </p:spPr>
            <p:txBody>
              <a:bodyPr wrap="none" rtlCol="0">
                <a:spAutoFit/>
              </a:bodyPr>
              <a:lstStyle/>
              <a:p>
                <a:r>
                  <a:rPr lang="en-US" sz="2400">
                    <a:solidFill>
                      <a:schemeClr val="tx1">
                        <a:lumMod val="75000"/>
                        <a:lumOff val="25000"/>
                      </a:schemeClr>
                    </a:solidFill>
                  </a:rPr>
                  <a:t>CAST (1998–2021) </a:t>
                </a:r>
              </a:p>
              <a:p>
                <a:r>
                  <a:rPr lang="en-US"/>
                  <a:t>   </a:t>
                </a:r>
                <a:r>
                  <a:rPr lang="en-US">
                    <a:solidFill>
                      <a:schemeClr val="accent1">
                        <a:lumMod val="75000"/>
                      </a:schemeClr>
                    </a:solidFill>
                  </a:rPr>
                  <a:t>Stearable, 9.26 m long, 9 Tesla</a:t>
                </a:r>
              </a:p>
              <a:p>
                <a:r>
                  <a:rPr lang="en-US"/>
                  <a:t>   Anastassopoulos</a:t>
                </a:r>
                <a:r>
                  <a:rPr lang="en-US">
                    <a:solidFill>
                      <a:schemeClr val="accent1">
                        <a:lumMod val="75000"/>
                      </a:schemeClr>
                    </a:solidFill>
                  </a:rPr>
                  <a:t>+ </a:t>
                </a:r>
                <a:r>
                  <a:rPr lang="en-US"/>
                  <a:t>[1705.02290]</a:t>
                </a:r>
                <a:endParaRPr lang="en-US">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𝐺</m:t>
                          </m:r>
                        </m:e>
                        <m:sub>
                          <m:r>
                            <a:rPr lang="en-US" i="1">
                              <a:solidFill>
                                <a:srgbClr val="C00000"/>
                              </a:solidFill>
                              <a:latin typeface="Cambria Math" panose="02040503050406030204" pitchFamily="18" charset="0"/>
                            </a:rPr>
                            <m:t>𝑎</m:t>
                          </m:r>
                          <m:r>
                            <a:rPr lang="en-US" i="1">
                              <a:solidFill>
                                <a:srgbClr val="C00000"/>
                              </a:solidFill>
                              <a:latin typeface="Cambria Math" panose="02040503050406030204" pitchFamily="18" charset="0"/>
                            </a:rPr>
                            <m:t>𝛾𝛾</m:t>
                          </m:r>
                        </m:sub>
                      </m:sSub>
                      <m:r>
                        <a:rPr lang="en-US" i="1">
                          <a:solidFill>
                            <a:srgbClr val="C00000"/>
                          </a:solidFill>
                          <a:latin typeface="Cambria Math" panose="02040503050406030204" pitchFamily="18" charset="0"/>
                        </a:rPr>
                        <m:t>&lt;0.</m:t>
                      </m:r>
                      <m:r>
                        <a:rPr lang="en-US" b="0" i="1" smtClean="0">
                          <a:solidFill>
                            <a:srgbClr val="C00000"/>
                          </a:solidFill>
                          <a:latin typeface="Cambria Math" panose="02040503050406030204" pitchFamily="18" charset="0"/>
                        </a:rPr>
                        <m:t>66</m:t>
                      </m:r>
                      <m:r>
                        <a:rPr lang="en-US" i="1">
                          <a:solidFill>
                            <a:srgbClr val="C00000"/>
                          </a:solidFill>
                          <a:latin typeface="Cambria Math" panose="02040503050406030204" pitchFamily="18"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10</m:t>
                          </m:r>
                        </m:e>
                        <m:sup>
                          <m:r>
                            <a:rPr lang="en-US"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10</m:t>
                          </m:r>
                        </m:sup>
                      </m:sSup>
                      <m:r>
                        <a:rPr lang="en-US">
                          <a:solidFill>
                            <a:srgbClr val="C00000"/>
                          </a:solidFill>
                          <a:latin typeface="Cambria Math" panose="02040503050406030204" pitchFamily="18" charset="0"/>
                        </a:rPr>
                        <m:t> </m:t>
                      </m:r>
                      <m:r>
                        <m:rPr>
                          <m:sty m:val="p"/>
                        </m:rPr>
                        <a:rPr lang="en-US">
                          <a:solidFill>
                            <a:srgbClr val="C00000"/>
                          </a:solidFill>
                          <a:latin typeface="Cambria Math" panose="02040503050406030204" pitchFamily="18" charset="0"/>
                        </a:rPr>
                        <m:t>Ge</m:t>
                      </m:r>
                      <m:sSup>
                        <m:sSupPr>
                          <m:ctrlPr>
                            <a:rPr lang="en-US" i="1">
                              <a:solidFill>
                                <a:srgbClr val="C00000"/>
                              </a:solidFill>
                              <a:latin typeface="Cambria Math" panose="02040503050406030204" pitchFamily="18" charset="0"/>
                            </a:rPr>
                          </m:ctrlPr>
                        </m:sSupPr>
                        <m:e>
                          <m:r>
                            <m:rPr>
                              <m:sty m:val="p"/>
                            </m:rPr>
                            <a:rPr lang="en-US">
                              <a:solidFill>
                                <a:srgbClr val="C00000"/>
                              </a:solidFill>
                              <a:latin typeface="Cambria Math" panose="02040503050406030204" pitchFamily="18" charset="0"/>
                            </a:rPr>
                            <m:t>V</m:t>
                          </m:r>
                        </m:e>
                        <m:sup>
                          <m:r>
                            <a:rPr lang="en-US">
                              <a:solidFill>
                                <a:srgbClr val="C00000"/>
                              </a:solidFill>
                              <a:latin typeface="Cambria Math" panose="02040503050406030204" pitchFamily="18" charset="0"/>
                            </a:rPr>
                            <m:t>−1</m:t>
                          </m:r>
                        </m:sup>
                      </m:sSup>
                    </m:oMath>
                  </m:oMathPara>
                </a14:m>
                <a:endParaRPr lang="en-US">
                  <a:solidFill>
                    <a:schemeClr val="accent1">
                      <a:lumMod val="7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420145" y="4450987"/>
                <a:ext cx="3332387" cy="1320361"/>
              </a:xfrm>
              <a:prstGeom prst="rect">
                <a:avLst/>
              </a:prstGeom>
              <a:blipFill>
                <a:blip r:embed="rId7"/>
                <a:stretch>
                  <a:fillRect l="-2925" t="-3687" r="-731" b="-461"/>
                </a:stretch>
              </a:blipFill>
            </p:spPr>
            <p:txBody>
              <a:bodyPr/>
              <a:lstStyle/>
              <a:p>
                <a:r>
                  <a:rPr lang="en-US">
                    <a:noFill/>
                  </a:rPr>
                  <a:t> </a:t>
                </a:r>
              </a:p>
            </p:txBody>
          </p:sp>
        </mc:Fallback>
      </mc:AlternateContent>
      <p:sp>
        <p:nvSpPr>
          <p:cNvPr id="12" name="TextBox 11">
            <a:hlinkClick r:id="rId8"/>
          </p:cNvPr>
          <p:cNvSpPr txBox="1"/>
          <p:nvPr/>
        </p:nvSpPr>
        <p:spPr>
          <a:xfrm>
            <a:off x="1511873" y="5983264"/>
            <a:ext cx="3384679" cy="769441"/>
          </a:xfrm>
          <a:prstGeom prst="rect">
            <a:avLst/>
          </a:prstGeom>
          <a:solidFill>
            <a:schemeClr val="bg1">
              <a:lumMod val="50000"/>
            </a:schemeClr>
          </a:solidFill>
          <a:ln>
            <a:solidFill>
              <a:schemeClr val="tx1"/>
            </a:solidFill>
          </a:ln>
        </p:spPr>
        <p:txBody>
          <a:bodyPr wrap="square" rtlCol="0">
            <a:spAutoFit/>
          </a:bodyPr>
          <a:lstStyle/>
          <a:p>
            <a:pPr algn="ctr"/>
            <a:r>
              <a:rPr lang="en-US" sz="2400" b="1">
                <a:solidFill>
                  <a:schemeClr val="bg1"/>
                </a:solidFill>
              </a:rPr>
              <a:t>CAST Movie on YouTube</a:t>
            </a:r>
          </a:p>
          <a:p>
            <a:pPr algn="ctr"/>
            <a:r>
              <a:rPr lang="en-US" sz="2000">
                <a:solidFill>
                  <a:schemeClr val="bg1"/>
                </a:solidFill>
              </a:rPr>
              <a:t>https://youtu.be/XY2lFDXz8aQ</a:t>
            </a:r>
          </a:p>
        </p:txBody>
      </p:sp>
    </p:spTree>
    <p:extLst>
      <p:ext uri="{BB962C8B-B14F-4D97-AF65-F5344CB8AC3E}">
        <p14:creationId xmlns:p14="http://schemas.microsoft.com/office/powerpoint/2010/main" val="246826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(Baby) IAXO Sensitivity Forecast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2" y="791617"/>
            <a:ext cx="5377468" cy="5073823"/>
          </a:xfrm>
          <a:prstGeom prst="rect">
            <a:avLst/>
          </a:prstGeom>
        </p:spPr>
      </p:pic>
      <p:sp>
        <p:nvSpPr>
          <p:cNvPr id="5" name="TextBox 4">
            <a:hlinkClick r:id="rId3"/>
          </p:cNvPr>
          <p:cNvSpPr txBox="1"/>
          <p:nvPr/>
        </p:nvSpPr>
        <p:spPr>
          <a:xfrm>
            <a:off x="118230" y="5865440"/>
            <a:ext cx="9098795" cy="830997"/>
          </a:xfrm>
          <a:prstGeom prst="rect">
            <a:avLst/>
          </a:prstGeom>
          <a:noFill/>
        </p:spPr>
        <p:txBody>
          <a:bodyPr wrap="square" rtlCol="0">
            <a:spAutoFit/>
          </a:bodyPr>
          <a:lstStyle/>
          <a:p>
            <a:pPr algn="ctr"/>
            <a:r>
              <a:rPr lang="en-US" sz="2400" b="1">
                <a:solidFill>
                  <a:schemeClr val="accent1">
                    <a:lumMod val="75000"/>
                  </a:schemeClr>
                </a:solidFill>
                <a:latin typeface="+mj-lt"/>
              </a:rPr>
              <a:t>Physics potential of the International Axion Observatory (IAXO) </a:t>
            </a:r>
          </a:p>
          <a:p>
            <a:pPr algn="ctr"/>
            <a:r>
              <a:rPr lang="en-US" altLang="en-US" sz="2400" b="1">
                <a:solidFill>
                  <a:schemeClr val="accent1">
                    <a:lumMod val="75000"/>
                  </a:schemeClr>
                </a:solidFill>
                <a:latin typeface="+mj-lt"/>
              </a:rPr>
              <a:t>JCAP 1906 (2019) 047, arXiv:1904.09155</a:t>
            </a:r>
            <a:endParaRPr lang="en-US" sz="2400" b="1">
              <a:solidFill>
                <a:schemeClr val="accent1">
                  <a:lumMod val="75000"/>
                </a:schemeClr>
              </a:solidFill>
              <a:latin typeface="+mj-lt"/>
            </a:endParaRPr>
          </a:p>
        </p:txBody>
      </p:sp>
      <p:sp>
        <p:nvSpPr>
          <p:cNvPr id="7" name="TextBox 6"/>
          <p:cNvSpPr txBox="1"/>
          <p:nvPr/>
        </p:nvSpPr>
        <p:spPr>
          <a:xfrm>
            <a:off x="4162881" y="4249856"/>
            <a:ext cx="2029851" cy="646331"/>
          </a:xfrm>
          <a:prstGeom prst="rect">
            <a:avLst/>
          </a:prstGeom>
          <a:noFill/>
        </p:spPr>
        <p:txBody>
          <a:bodyPr wrap="none" rtlCol="0">
            <a:spAutoFit/>
          </a:bodyPr>
          <a:lstStyle/>
          <a:p>
            <a:r>
              <a:rPr lang="en-US" b="1">
                <a:solidFill>
                  <a:srgbClr val="FF0000"/>
                </a:solidFill>
              </a:rPr>
              <a:t>Discovery potential</a:t>
            </a:r>
          </a:p>
          <a:p>
            <a:r>
              <a:rPr lang="en-US" b="1">
                <a:solidFill>
                  <a:srgbClr val="FF0000"/>
                </a:solidFill>
              </a:rPr>
              <a:t>for QCD axions</a:t>
            </a:r>
          </a:p>
        </p:txBody>
      </p:sp>
      <p:cxnSp>
        <p:nvCxnSpPr>
          <p:cNvPr id="8" name="Straight Arrow Connector 7"/>
          <p:cNvCxnSpPr/>
          <p:nvPr/>
        </p:nvCxnSpPr>
        <p:spPr>
          <a:xfrm flipV="1">
            <a:off x="5544642" y="3238198"/>
            <a:ext cx="0" cy="100989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782" y="853025"/>
            <a:ext cx="2160300" cy="7201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251" y="1655421"/>
            <a:ext cx="2548871" cy="20886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4792" y="3512321"/>
            <a:ext cx="2304320" cy="1910421"/>
          </a:xfrm>
          <a:prstGeom prst="rect">
            <a:avLst/>
          </a:prstGeom>
        </p:spPr>
      </p:pic>
    </p:spTree>
    <p:extLst>
      <p:ext uri="{BB962C8B-B14F-4D97-AF65-F5344CB8AC3E}">
        <p14:creationId xmlns:p14="http://schemas.microsoft.com/office/powerpoint/2010/main" val="252321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Solar Neutrino Limit on Solar Energy Losses</a:t>
            </a:r>
          </a:p>
        </p:txBody>
      </p:sp>
      <p:sp>
        <p:nvSpPr>
          <p:cNvPr id="3" name="Rectangle 7"/>
          <p:cNvSpPr>
            <a:spLocks noChangeArrowheads="1"/>
          </p:cNvSpPr>
          <p:nvPr/>
        </p:nvSpPr>
        <p:spPr bwMode="auto">
          <a:xfrm>
            <a:off x="144139" y="647998"/>
            <a:ext cx="8928993" cy="679713"/>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Self-consistent models of the present-day Sun provide a simple power-law connection</a:t>
            </a:r>
          </a:p>
          <a:p>
            <a:pPr algn="l"/>
            <a:r>
              <a:rPr lang="en-US" sz="2000">
                <a:solidFill>
                  <a:srgbClr val="003399"/>
                </a:solidFill>
              </a:rPr>
              <a:t>between a new energy loss L</a:t>
            </a:r>
            <a:r>
              <a:rPr lang="en-US" sz="2800" baseline="-25000">
                <a:solidFill>
                  <a:srgbClr val="003399"/>
                </a:solidFill>
              </a:rPr>
              <a:t>a</a:t>
            </a:r>
            <a:r>
              <a:rPr lang="en-US" sz="2000">
                <a:solidFill>
                  <a:srgbClr val="003399"/>
                </a:solidFill>
              </a:rPr>
              <a:t> (e.g. axions) and the solar neutrino flux from B</a:t>
            </a:r>
            <a:r>
              <a:rPr lang="en-US" sz="2400" baseline="30000">
                <a:solidFill>
                  <a:srgbClr val="003399"/>
                </a:solidFill>
              </a:rPr>
              <a:t>8</a:t>
            </a:r>
          </a:p>
        </p:txBody>
      </p:sp>
      <p:pic>
        <p:nvPicPr>
          <p:cNvPr id="4" name="Picture 8" descr="C:\Users\Georg Raffelt\Desktop\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27" y="1759771"/>
            <a:ext cx="4896545" cy="3640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025060" y="1408109"/>
            <a:ext cx="3878635" cy="469325"/>
          </a:xfrm>
          <a:prstGeom prst="rect">
            <a:avLst/>
          </a:prstGeom>
          <a:noFill/>
          <a:ln w="9525">
            <a:noFill/>
            <a:miter lim="800000"/>
            <a:headEnd/>
            <a:tailEnd/>
          </a:ln>
          <a:effectLst/>
        </p:spPr>
        <p:txBody>
          <a:bodyPr wrap="none" lIns="86402" tIns="43201" rIns="86402" bIns="43201" anchor="ctr"/>
          <a:lstStyle/>
          <a:p>
            <a:pPr algn="ctr"/>
            <a:r>
              <a:rPr lang="en-US"/>
              <a:t>Schlattl, Weiss &amp; Raffelt, hep-ph/9807476</a:t>
            </a:r>
          </a:p>
        </p:txBody>
      </p:sp>
      <mc:AlternateContent xmlns:mc="http://schemas.openxmlformats.org/markup-compatibility/2006" xmlns:a14="http://schemas.microsoft.com/office/drawing/2010/main">
        <mc:Choice Requires="a14">
          <p:sp>
            <p:nvSpPr>
              <p:cNvPr id="6" name="TextBox 5"/>
              <p:cNvSpPr txBox="1"/>
              <p:nvPr/>
            </p:nvSpPr>
            <p:spPr>
              <a:xfrm>
                <a:off x="5155207" y="3187412"/>
                <a:ext cx="3308918" cy="8446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m:rPr>
                              <m:sty m:val="p"/>
                            </m:rPr>
                            <a:rPr lang="en-US" sz="2000" b="0" i="0" smtClean="0">
                              <a:latin typeface="Cambria Math"/>
                            </a:rPr>
                            <m:t>Φ</m:t>
                          </m:r>
                        </m:e>
                        <m:sub>
                          <m:r>
                            <m:rPr>
                              <m:sty m:val="p"/>
                            </m:rPr>
                            <a:rPr lang="en-US" sz="2000" b="0" i="0" smtClean="0">
                              <a:latin typeface="Cambria Math"/>
                            </a:rPr>
                            <m:t>B</m:t>
                          </m:r>
                          <m:r>
                            <a:rPr lang="en-US" sz="2000" b="0" i="0" smtClean="0">
                              <a:latin typeface="Cambria Math"/>
                            </a:rPr>
                            <m:t>8</m:t>
                          </m:r>
                          <m:r>
                            <a:rPr lang="en-US" sz="2000" b="0" i="1" smtClean="0">
                              <a:latin typeface="Cambria Math" panose="02040503050406030204" pitchFamily="18" charset="0"/>
                            </a:rPr>
                            <m:t>,</m:t>
                          </m:r>
                          <m:r>
                            <a:rPr lang="en-US" sz="2000" b="0" i="1" smtClean="0">
                              <a:latin typeface="Cambria Math" panose="02040503050406030204" pitchFamily="18" charset="0"/>
                            </a:rPr>
                            <m:t>𝑎</m:t>
                          </m:r>
                        </m:sub>
                        <m:sup>
                          <m:r>
                            <a:rPr lang="en-US" sz="2000" b="0" i="1" smtClean="0">
                              <a:latin typeface="Cambria Math" panose="02040503050406030204" pitchFamily="18" charset="0"/>
                            </a:rPr>
                            <m:t> </m:t>
                          </m:r>
                        </m:sup>
                      </m:sSubSup>
                      <m:r>
                        <a:rPr lang="en-US" sz="2000" b="0" i="1" smtClean="0">
                          <a:latin typeface="Cambria Math"/>
                        </a:rPr>
                        <m:t>=</m:t>
                      </m:r>
                      <m:sSubSup>
                        <m:sSubSupPr>
                          <m:ctrlPr>
                            <a:rPr lang="en-US" sz="2000" i="1">
                              <a:latin typeface="Cambria Math" panose="02040503050406030204" pitchFamily="18" charset="0"/>
                            </a:rPr>
                          </m:ctrlPr>
                        </m:sSubSupPr>
                        <m:e>
                          <m:r>
                            <m:rPr>
                              <m:sty m:val="p"/>
                            </m:rPr>
                            <a:rPr lang="en-US" sz="2000">
                              <a:latin typeface="Cambria Math"/>
                            </a:rPr>
                            <m:t>Φ</m:t>
                          </m:r>
                        </m:e>
                        <m:sub>
                          <m:r>
                            <m:rPr>
                              <m:sty m:val="p"/>
                            </m:rPr>
                            <a:rPr lang="en-US" sz="2000">
                              <a:latin typeface="Cambria Math"/>
                            </a:rPr>
                            <m:t>B</m:t>
                          </m:r>
                          <m:r>
                            <a:rPr lang="en-US" sz="2000">
                              <a:latin typeface="Cambria Math"/>
                            </a:rPr>
                            <m:t>8</m:t>
                          </m:r>
                          <m:r>
                            <a:rPr lang="en-US" sz="2000" b="0" i="1" smtClean="0">
                              <a:latin typeface="Cambria Math" panose="02040503050406030204" pitchFamily="18" charset="0"/>
                            </a:rPr>
                            <m:t>,</m:t>
                          </m:r>
                          <m:r>
                            <a:rPr lang="en-US" sz="2000" b="0" i="1" smtClean="0">
                              <a:latin typeface="Cambria Math" panose="02040503050406030204" pitchFamily="18" charset="0"/>
                            </a:rPr>
                            <m:t>𝑎</m:t>
                          </m:r>
                        </m:sub>
                        <m:sup>
                          <m:r>
                            <a:rPr lang="en-US" sz="2000" b="0" i="1" smtClean="0">
                              <a:latin typeface="Cambria Math" panose="02040503050406030204" pitchFamily="18" charset="0"/>
                            </a:rPr>
                            <m:t> </m:t>
                          </m:r>
                        </m:sup>
                      </m:sSubSup>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m:t>
                                      </m:r>
                                    </m:sub>
                                  </m:sSub>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𝑎</m:t>
                                      </m:r>
                                    </m:sub>
                                  </m:sSub>
                                </m:num>
                                <m:den>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m:t>
                                      </m:r>
                                    </m:sub>
                                  </m:sSub>
                                </m:den>
                              </m:f>
                            </m:e>
                          </m:d>
                        </m:e>
                        <m:sup>
                          <m:r>
                            <a:rPr lang="en-US" sz="2000" b="0" i="1" smtClean="0">
                              <a:latin typeface="Cambria Math"/>
                            </a:rPr>
                            <m:t>4.6</m:t>
                          </m:r>
                        </m:sup>
                      </m:sSup>
                    </m:oMath>
                  </m:oMathPara>
                </a14:m>
                <a:endParaRPr lang="en-US" sz="2000"/>
              </a:p>
            </p:txBody>
          </p:sp>
        </mc:Choice>
        <mc:Fallback xmlns="">
          <p:sp>
            <p:nvSpPr>
              <p:cNvPr id="6" name="TextBox 5"/>
              <p:cNvSpPr txBox="1">
                <a:spLocks noRot="1" noChangeAspect="1" noMove="1" noResize="1" noEditPoints="1" noAdjustHandles="1" noChangeArrowheads="1" noChangeShapeType="1" noTextEdit="1"/>
              </p:cNvSpPr>
              <p:nvPr/>
            </p:nvSpPr>
            <p:spPr>
              <a:xfrm>
                <a:off x="5155207" y="3187412"/>
                <a:ext cx="3308918" cy="8446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a:spLocks noChangeArrowheads="1"/>
              </p:cNvSpPr>
              <p:nvPr/>
            </p:nvSpPr>
            <p:spPr bwMode="auto">
              <a:xfrm>
                <a:off x="5184592" y="4104077"/>
                <a:ext cx="3888540" cy="1152160"/>
              </a:xfrm>
              <a:prstGeom prst="rect">
                <a:avLst/>
              </a:prstGeom>
              <a:noFill/>
              <a:ln w="9525">
                <a:noFill/>
                <a:miter lim="800000"/>
                <a:headEnd/>
                <a:tailEnd/>
              </a:ln>
              <a:effectLst/>
            </p:spPr>
            <p:txBody>
              <a:bodyPr wrap="none" lIns="86402" tIns="43201" rIns="86402" bIns="43201" anchor="t" anchorCtr="0"/>
              <a:lstStyle/>
              <a:p>
                <a:r>
                  <a:rPr lang="en-US" sz="2000">
                    <a:solidFill>
                      <a:srgbClr val="003399"/>
                    </a:solidFill>
                  </a:rPr>
                  <a:t>Solar models with SNO all-flavor</a:t>
                </a:r>
              </a:p>
              <a:p>
                <a:r>
                  <a:rPr lang="en-US" sz="2000">
                    <a:solidFill>
                      <a:srgbClr val="003399"/>
                    </a:solidFill>
                  </a:rPr>
                  <a:t>measurements imply roughly</a:t>
                </a:r>
              </a:p>
              <a:p>
                <a:endParaRPr lang="en-US" sz="600">
                  <a:solidFill>
                    <a:srgbClr val="003399"/>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𝐿</m:t>
                          </m:r>
                        </m:e>
                        <m:sub>
                          <m:r>
                            <a:rPr lang="en-US" sz="2000" b="0" i="1" smtClean="0">
                              <a:solidFill>
                                <a:srgbClr val="C00000"/>
                              </a:solidFill>
                              <a:latin typeface="Cambria Math"/>
                            </a:rPr>
                            <m:t>𝑎</m:t>
                          </m:r>
                        </m:sub>
                      </m:sSub>
                      <m:r>
                        <a:rPr lang="en-US" sz="2000" i="1">
                          <a:solidFill>
                            <a:srgbClr val="C00000"/>
                          </a:solidFill>
                          <a:latin typeface="Cambria Math"/>
                          <a:ea typeface="Cambria Math"/>
                        </a:rPr>
                        <m:t>≲</m:t>
                      </m:r>
                      <m:r>
                        <a:rPr lang="en-US" sz="2000" b="0" i="1" smtClean="0">
                          <a:solidFill>
                            <a:srgbClr val="C00000"/>
                          </a:solidFill>
                          <a:latin typeface="Cambria Math"/>
                          <a:ea typeface="Cambria Math"/>
                        </a:rPr>
                        <m:t>0.1 </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𝐿</m:t>
                          </m:r>
                        </m:e>
                        <m:sub>
                          <m:r>
                            <a:rPr lang="en-US" sz="2000" b="0" i="1" smtClean="0">
                              <a:solidFill>
                                <a:srgbClr val="C00000"/>
                              </a:solidFill>
                              <a:latin typeface="Cambria Math"/>
                              <a:ea typeface="Cambria Math"/>
                            </a:rPr>
                            <m:t>⊙</m:t>
                          </m:r>
                        </m:sub>
                      </m:sSub>
                    </m:oMath>
                  </m:oMathPara>
                </a14:m>
                <a:endParaRPr lang="en-US" sz="2000" b="0">
                  <a:ea typeface="Cambria Math"/>
                </a:endParaRPr>
              </a:p>
              <a:p>
                <a:endParaRPr lang="en-US" sz="2000"/>
              </a:p>
            </p:txBody>
          </p:sp>
        </mc:Choice>
        <mc:Fallback xmlns="">
          <p:sp>
            <p:nvSpPr>
              <p:cNvPr id="7" name="Rectangle 6"/>
              <p:cNvSpPr>
                <a:spLocks noRot="1" noChangeAspect="1" noMove="1" noResize="1" noEditPoints="1" noAdjustHandles="1" noChangeArrowheads="1" noChangeShapeType="1" noTextEdit="1"/>
              </p:cNvSpPr>
              <p:nvPr/>
            </p:nvSpPr>
            <p:spPr bwMode="auto">
              <a:xfrm>
                <a:off x="5184592" y="4104077"/>
                <a:ext cx="3888540" cy="1152160"/>
              </a:xfrm>
              <a:prstGeom prst="rect">
                <a:avLst/>
              </a:prstGeom>
              <a:blipFill>
                <a:blip r:embed="rId5"/>
                <a:stretch>
                  <a:fillRect l="-1724" t="-3175"/>
                </a:stretch>
              </a:blipFill>
              <a:ln w="9525">
                <a:noFill/>
                <a:miter lim="800000"/>
                <a:headEnd/>
                <a:tailEnd/>
              </a:ln>
              <a:effectLst/>
              <a:extLst/>
            </p:spPr>
            <p:txBody>
              <a:bodyPr/>
              <a:lstStyle/>
              <a:p>
                <a:r>
                  <a:rPr lang="en-US">
                    <a:noFill/>
                  </a:rPr>
                  <a:t> </a:t>
                </a:r>
              </a:p>
            </p:txBody>
          </p:sp>
        </mc:Fallback>
      </mc:AlternateContent>
      <p:sp>
        <p:nvSpPr>
          <p:cNvPr id="8" name="Rectangle 7"/>
          <p:cNvSpPr>
            <a:spLocks noChangeArrowheads="1"/>
          </p:cNvSpPr>
          <p:nvPr/>
        </p:nvSpPr>
        <p:spPr bwMode="auto">
          <a:xfrm>
            <a:off x="5184592" y="1447999"/>
            <a:ext cx="3888540" cy="402914"/>
          </a:xfrm>
          <a:prstGeom prst="rect">
            <a:avLst/>
          </a:prstGeom>
          <a:noFill/>
          <a:ln w="9525">
            <a:noFill/>
            <a:miter lim="800000"/>
            <a:headEnd/>
            <a:tailEnd/>
          </a:ln>
          <a:effectLst/>
        </p:spPr>
        <p:txBody>
          <a:bodyPr wrap="none" lIns="86402" tIns="43201" rIns="86402" bIns="43201" anchor="ctr"/>
          <a:lstStyle/>
          <a:p>
            <a:r>
              <a:rPr lang="en-US"/>
              <a:t>Gondolo &amp; Raffelt, arXiv:0807.2926</a:t>
            </a:r>
          </a:p>
        </p:txBody>
      </p:sp>
      <p:cxnSp>
        <p:nvCxnSpPr>
          <p:cNvPr id="10" name="Straight Connector 9"/>
          <p:cNvCxnSpPr/>
          <p:nvPr/>
        </p:nvCxnSpPr>
        <p:spPr>
          <a:xfrm>
            <a:off x="1017917" y="4175185"/>
            <a:ext cx="782308" cy="15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794294" y="4176713"/>
            <a:ext cx="5931" cy="5591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141728" y="1871767"/>
                <a:ext cx="2969916" cy="8446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𝑇</m:t>
                          </m:r>
                        </m:e>
                        <m:sub>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𝑎</m:t>
                          </m:r>
                        </m:sub>
                        <m:sup>
                          <m:r>
                            <a:rPr lang="en-US" sz="2000" b="0" i="1" smtClean="0">
                              <a:latin typeface="Cambria Math" panose="02040503050406030204" pitchFamily="18" charset="0"/>
                            </a:rPr>
                            <m:t> </m:t>
                          </m:r>
                        </m:sup>
                      </m:sSubSup>
                      <m:r>
                        <a:rPr lang="en-US" sz="2000" b="0" i="1" smtClean="0">
                          <a:latin typeface="Cambria Math"/>
                        </a:rPr>
                        <m:t>=</m:t>
                      </m:r>
                      <m:sSubSup>
                        <m:sSubSupPr>
                          <m:ctrlPr>
                            <a:rPr lang="en-US" sz="2000" i="1">
                              <a:latin typeface="Cambria Math" panose="02040503050406030204" pitchFamily="18" charset="0"/>
                            </a:rPr>
                          </m:ctrlPr>
                        </m:sSubSupPr>
                        <m:e>
                          <m:r>
                            <a:rPr lang="en-US" sz="2000" b="0" i="1" smtClean="0">
                              <a:latin typeface="Cambria Math" panose="02040503050406030204" pitchFamily="18" charset="0"/>
                            </a:rPr>
                            <m:t>𝑇</m:t>
                          </m:r>
                        </m:e>
                        <m:sub>
                          <m:r>
                            <a:rPr lang="en-US" sz="2000" b="0" i="1" smtClean="0">
                              <a:latin typeface="Cambria Math" panose="02040503050406030204" pitchFamily="18" charset="0"/>
                            </a:rPr>
                            <m:t>𝑐</m:t>
                          </m:r>
                          <m:r>
                            <a:rPr lang="en-US" sz="2000" b="0" i="1" smtClean="0">
                              <a:latin typeface="Cambria Math" panose="02040503050406030204" pitchFamily="18" charset="0"/>
                            </a:rPr>
                            <m:t>,0</m:t>
                          </m:r>
                        </m:sub>
                        <m:sup>
                          <m:r>
                            <a:rPr lang="en-US" sz="2000" b="0" i="1" smtClean="0">
                              <a:latin typeface="Cambria Math" panose="02040503050406030204" pitchFamily="18" charset="0"/>
                            </a:rPr>
                            <m:t> </m:t>
                          </m:r>
                        </m:sup>
                      </m:sSubSup>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m:t>
                                      </m:r>
                                    </m:sub>
                                  </m:sSub>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𝑎</m:t>
                                      </m:r>
                                    </m:sub>
                                  </m:sSub>
                                </m:num>
                                <m:den>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m:t>
                                      </m:r>
                                    </m:sub>
                                  </m:sSub>
                                </m:den>
                              </m:f>
                            </m:e>
                          </m:d>
                        </m:e>
                        <m:sup>
                          <m:r>
                            <a:rPr lang="en-US" sz="2000" b="0" i="1" smtClean="0">
                              <a:latin typeface="Cambria Math" panose="02040503050406030204" pitchFamily="18" charset="0"/>
                            </a:rPr>
                            <m:t>0.22</m:t>
                          </m:r>
                        </m:sup>
                      </m:sSup>
                    </m:oMath>
                  </m:oMathPara>
                </a14:m>
                <a:endParaRPr lang="en-US" sz="2000"/>
              </a:p>
            </p:txBody>
          </p:sp>
        </mc:Choice>
        <mc:Fallback xmlns="">
          <p:sp>
            <p:nvSpPr>
              <p:cNvPr id="11" name="TextBox 10"/>
              <p:cNvSpPr txBox="1">
                <a:spLocks noRot="1" noChangeAspect="1" noMove="1" noResize="1" noEditPoints="1" noAdjustHandles="1" noChangeArrowheads="1" noChangeShapeType="1" noTextEdit="1"/>
              </p:cNvSpPr>
              <p:nvPr/>
            </p:nvSpPr>
            <p:spPr>
              <a:xfrm>
                <a:off x="5141728" y="1871767"/>
                <a:ext cx="2969916" cy="84465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163730" y="2780918"/>
                <a:ext cx="1318887" cy="3870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n-US">
                              <a:latin typeface="Cambria Math"/>
                            </a:rPr>
                            <m:t>Φ</m:t>
                          </m:r>
                        </m:e>
                        <m:sub>
                          <m:r>
                            <m:rPr>
                              <m:sty m:val="p"/>
                            </m:rPr>
                            <a:rPr lang="en-US">
                              <a:latin typeface="Cambria Math"/>
                            </a:rPr>
                            <m:t>B</m:t>
                          </m:r>
                          <m:r>
                            <a:rPr lang="en-US">
                              <a:latin typeface="Cambria Math"/>
                            </a:rPr>
                            <m:t>8</m:t>
                          </m:r>
                        </m:sub>
                        <m:sup>
                          <m:r>
                            <a:rPr lang="en-US" i="1">
                              <a:latin typeface="Cambria Math" panose="02040503050406030204" pitchFamily="18" charset="0"/>
                            </a:rPr>
                            <m:t> </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𝑐</m:t>
                          </m:r>
                        </m:sub>
                        <m:sup>
                          <m:r>
                            <a:rPr lang="en-US" i="1">
                              <a:latin typeface="Cambria Math" panose="02040503050406030204" pitchFamily="18" charset="0"/>
                            </a:rPr>
                            <m:t>18 </m:t>
                          </m:r>
                        </m:sup>
                      </m:sSubSup>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163730" y="2780918"/>
                <a:ext cx="1318887" cy="38702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15900" y="5688297"/>
                <a:ext cx="8785225" cy="720100"/>
              </a:xfrm>
              <a:prstGeom prst="rect">
                <a:avLst/>
              </a:prstGeom>
              <a:noFill/>
            </p:spPr>
            <p:txBody>
              <a:bodyPr wrap="none" rtlCol="0" anchor="ctr" anchorCtr="0">
                <a:no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a:rPr>
                            <m:t>𝐿</m:t>
                          </m:r>
                        </m:e>
                        <m:sub>
                          <m:r>
                            <a:rPr lang="en-US" sz="2000" i="1">
                              <a:latin typeface="Cambria Math"/>
                            </a:rPr>
                            <m:t>𝑎</m:t>
                          </m:r>
                        </m:sub>
                      </m:sSub>
                      <m:r>
                        <a:rPr lang="en-US" sz="2000" b="0" i="0" smtClean="0">
                          <a:latin typeface="Cambria Math"/>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a:rPr>
                                        <m:t>𝑔</m:t>
                                      </m:r>
                                    </m:e>
                                    <m:sub>
                                      <m:r>
                                        <a:rPr lang="en-US" sz="2000" b="0" i="1" smtClean="0">
                                          <a:latin typeface="Cambria Math"/>
                                        </a:rPr>
                                        <m:t>𝑎</m:t>
                                      </m:r>
                                      <m:r>
                                        <a:rPr lang="en-US" sz="2000" b="0" i="1" smtClean="0">
                                          <a:latin typeface="Cambria Math"/>
                                        </a:rPr>
                                        <m:t>𝛾</m:t>
                                      </m:r>
                                    </m:sub>
                                    <m:sup>
                                      <m:r>
                                        <a:rPr lang="en-US" sz="2000" b="0" i="1" smtClean="0">
                                          <a:latin typeface="Cambria Math" panose="02040503050406030204" pitchFamily="18" charset="0"/>
                                        </a:rPr>
                                        <m:t> </m:t>
                                      </m:r>
                                    </m:sup>
                                  </m:sSubSup>
                                </m:num>
                                <m:den>
                                  <m:sSup>
                                    <m:sSupPr>
                                      <m:ctrlPr>
                                        <a:rPr lang="en-US" sz="2000" i="1">
                                          <a:latin typeface="Cambria Math" panose="02040503050406030204" pitchFamily="18" charset="0"/>
                                        </a:rPr>
                                      </m:ctrlPr>
                                    </m:sSupPr>
                                    <m:e>
                                      <m:r>
                                        <a:rPr lang="en-US" sz="2000" i="1">
                                          <a:latin typeface="Cambria Math"/>
                                        </a:rPr>
                                        <m:t>10</m:t>
                                      </m:r>
                                    </m:e>
                                    <m:sup>
                                      <m:r>
                                        <a:rPr lang="en-US" sz="2000" i="1">
                                          <a:latin typeface="Cambria Math"/>
                                        </a:rPr>
                                        <m:t>−10</m:t>
                                      </m:r>
                                    </m:sup>
                                  </m:sSup>
                                  <m:r>
                                    <m:rPr>
                                      <m:sty m:val="p"/>
                                    </m:rPr>
                                    <a:rPr lang="en-US" sz="2000">
                                      <a:latin typeface="Cambria Math"/>
                                    </a:rPr>
                                    <m:t>Ge</m:t>
                                  </m:r>
                                  <m:sSup>
                                    <m:sSupPr>
                                      <m:ctrlPr>
                                        <a:rPr lang="en-US" sz="2000" i="1">
                                          <a:latin typeface="Cambria Math" panose="02040503050406030204" pitchFamily="18" charset="0"/>
                                        </a:rPr>
                                      </m:ctrlPr>
                                    </m:sSupPr>
                                    <m:e>
                                      <m:r>
                                        <m:rPr>
                                          <m:sty m:val="p"/>
                                        </m:rPr>
                                        <a:rPr lang="en-US" sz="2000">
                                          <a:latin typeface="Cambria Math"/>
                                        </a:rPr>
                                        <m:t>V</m:t>
                                      </m:r>
                                    </m:e>
                                    <m:sup>
                                      <m:r>
                                        <a:rPr lang="en-US" sz="2000">
                                          <a:latin typeface="Cambria Math"/>
                                        </a:rPr>
                                        <m:t>−1</m:t>
                                      </m:r>
                                    </m:sup>
                                  </m:sSup>
                                </m:den>
                              </m:f>
                            </m:e>
                          </m:d>
                        </m:e>
                        <m:sup>
                          <m:r>
                            <a:rPr lang="en-US" sz="2000" b="0" i="1" smtClean="0">
                              <a:latin typeface="Cambria Math"/>
                            </a:rPr>
                            <m:t>2</m:t>
                          </m:r>
                        </m:sup>
                      </m:sSup>
                      <m:r>
                        <a:rPr lang="en-US" sz="2000" b="0" i="1" smtClean="0">
                          <a:latin typeface="Cambria Math"/>
                        </a:rPr>
                        <m:t>1.85×</m:t>
                      </m:r>
                      <m:sSup>
                        <m:sSupPr>
                          <m:ctrlPr>
                            <a:rPr lang="en-US" sz="2000" b="0" i="1" smtClean="0">
                              <a:latin typeface="Cambria Math" panose="02040503050406030204" pitchFamily="18" charset="0"/>
                            </a:rPr>
                          </m:ctrlPr>
                        </m:sSupPr>
                        <m:e>
                          <m:r>
                            <a:rPr lang="en-US" sz="2000" b="0" i="1" smtClean="0">
                              <a:latin typeface="Cambria Math"/>
                            </a:rPr>
                            <m:t>10</m:t>
                          </m:r>
                        </m:e>
                        <m:sup>
                          <m:r>
                            <a:rPr lang="en-US" sz="2000" b="0" i="1" smtClean="0">
                              <a:latin typeface="Cambria Math"/>
                            </a:rPr>
                            <m:t>−3</m:t>
                          </m:r>
                        </m:sup>
                      </m:sSup>
                      <m:sSub>
                        <m:sSubPr>
                          <m:ctrlPr>
                            <a:rPr lang="en-US" sz="2000" b="0" i="1" smtClean="0">
                              <a:latin typeface="Cambria Math" panose="02040503050406030204" pitchFamily="18" charset="0"/>
                            </a:rPr>
                          </m:ctrlPr>
                        </m:sSubPr>
                        <m:e>
                          <m:r>
                            <a:rPr lang="en-US" sz="2000" b="0" i="1" smtClean="0">
                              <a:latin typeface="Cambria Math"/>
                            </a:rPr>
                            <m:t>𝐿</m:t>
                          </m:r>
                        </m:e>
                        <m:sub>
                          <m:r>
                            <a:rPr lang="en-US" sz="2000" b="0" i="1" smtClean="0">
                              <a:latin typeface="Cambria Math"/>
                            </a:rPr>
                            <m:t>⊙</m:t>
                          </m:r>
                        </m:sub>
                      </m:sSub>
                      <m:r>
                        <a:rPr lang="en-US" sz="2000" b="0" i="1" smtClean="0">
                          <a:latin typeface="Cambria Math"/>
                        </a:rPr>
                        <m:t> </m:t>
                      </m:r>
                      <m:r>
                        <a:rPr lang="en-US" sz="2000" i="1">
                          <a:latin typeface="Cambria Math"/>
                        </a:rPr>
                        <m:t>⇒</m:t>
                      </m:r>
                      <m:r>
                        <a:rPr lang="en-US" sz="2000" b="0" i="1" smtClean="0">
                          <a:latin typeface="Cambria Math"/>
                        </a:rPr>
                        <m:t> </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𝑔</m:t>
                          </m:r>
                        </m:e>
                        <m:sub>
                          <m:r>
                            <a:rPr lang="en-US" sz="2000" b="0" i="1" smtClean="0">
                              <a:solidFill>
                                <a:srgbClr val="C00000"/>
                              </a:solidFill>
                              <a:latin typeface="Cambria Math"/>
                            </a:rPr>
                            <m:t>𝑎</m:t>
                          </m:r>
                          <m:r>
                            <a:rPr lang="en-US" sz="2000" b="0" i="1" smtClean="0">
                              <a:solidFill>
                                <a:srgbClr val="C00000"/>
                              </a:solidFill>
                              <a:latin typeface="Cambria Math"/>
                            </a:rPr>
                            <m:t>𝛾</m:t>
                          </m:r>
                        </m:sub>
                      </m:sSub>
                      <m:r>
                        <a:rPr lang="en-US" sz="2000" i="1">
                          <a:solidFill>
                            <a:srgbClr val="C00000"/>
                          </a:solidFill>
                          <a:latin typeface="Cambria Math"/>
                          <a:ea typeface="Cambria Math"/>
                        </a:rPr>
                        <m:t>≲</m:t>
                      </m:r>
                      <m:r>
                        <a:rPr lang="en-US" sz="2000" b="0" i="1" smtClean="0">
                          <a:solidFill>
                            <a:srgbClr val="C00000"/>
                          </a:solidFill>
                          <a:latin typeface="Cambria Math" panose="02040503050406030204" pitchFamily="18" charset="0"/>
                          <a:ea typeface="Cambria Math"/>
                        </a:rPr>
                        <m:t>7</m:t>
                      </m:r>
                      <m:r>
                        <a:rPr lang="en-US" sz="2000" b="0" i="1" smtClean="0">
                          <a:solidFill>
                            <a:srgbClr val="C00000"/>
                          </a:solidFill>
                          <a:latin typeface="Cambria Math"/>
                        </a:rPr>
                        <m:t>×</m:t>
                      </m:r>
                      <m:sSup>
                        <m:sSupPr>
                          <m:ctrlPr>
                            <a:rPr lang="en-US" sz="2000" b="0" i="1" smtClean="0">
                              <a:solidFill>
                                <a:srgbClr val="C00000"/>
                              </a:solidFill>
                              <a:latin typeface="Cambria Math" panose="02040503050406030204" pitchFamily="18" charset="0"/>
                            </a:rPr>
                          </m:ctrlPr>
                        </m:sSupPr>
                        <m:e>
                          <m:r>
                            <a:rPr lang="en-US" sz="2000" b="0" i="0" smtClean="0">
                              <a:solidFill>
                                <a:srgbClr val="C00000"/>
                              </a:solidFill>
                              <a:latin typeface="Cambria Math"/>
                            </a:rPr>
                            <m:t>10</m:t>
                          </m:r>
                        </m:e>
                        <m:sup>
                          <m:r>
                            <a:rPr lang="en-US" sz="2000" b="0" i="0" smtClean="0">
                              <a:solidFill>
                                <a:srgbClr val="C00000"/>
                              </a:solidFill>
                              <a:latin typeface="Cambria Math"/>
                            </a:rPr>
                            <m:t>−10</m:t>
                          </m:r>
                        </m:sup>
                      </m:sSup>
                      <m:r>
                        <m:rPr>
                          <m:sty m:val="p"/>
                        </m:rPr>
                        <a:rPr lang="en-US" sz="2000" b="0" i="0" smtClean="0">
                          <a:solidFill>
                            <a:srgbClr val="C00000"/>
                          </a:solidFill>
                          <a:latin typeface="Cambria Math"/>
                        </a:rPr>
                        <m:t>Ge</m:t>
                      </m:r>
                      <m:sSup>
                        <m:sSupPr>
                          <m:ctrlPr>
                            <a:rPr lang="en-US" sz="2000" b="0" i="1" smtClean="0">
                              <a:solidFill>
                                <a:srgbClr val="C00000"/>
                              </a:solidFill>
                              <a:latin typeface="Cambria Math" panose="02040503050406030204" pitchFamily="18" charset="0"/>
                            </a:rPr>
                          </m:ctrlPr>
                        </m:sSupPr>
                        <m:e>
                          <m:r>
                            <m:rPr>
                              <m:sty m:val="p"/>
                            </m:rPr>
                            <a:rPr lang="en-US" sz="2000" b="0" i="0" smtClean="0">
                              <a:solidFill>
                                <a:srgbClr val="C00000"/>
                              </a:solidFill>
                              <a:latin typeface="Cambria Math"/>
                            </a:rPr>
                            <m:t>V</m:t>
                          </m:r>
                        </m:e>
                        <m:sup>
                          <m:r>
                            <a:rPr lang="en-US" sz="2000" b="0" i="0" smtClean="0">
                              <a:solidFill>
                                <a:srgbClr val="C00000"/>
                              </a:solidFill>
                              <a:latin typeface="Cambria Math"/>
                            </a:rPr>
                            <m:t>−1</m:t>
                          </m:r>
                        </m:sup>
                      </m:sSup>
                    </m:oMath>
                  </m:oMathPara>
                </a14:m>
                <a:endParaRPr lang="en-US" sz="2000"/>
              </a:p>
            </p:txBody>
          </p:sp>
        </mc:Choice>
        <mc:Fallback xmlns="">
          <p:sp>
            <p:nvSpPr>
              <p:cNvPr id="13" name="TextBox 12"/>
              <p:cNvSpPr txBox="1">
                <a:spLocks noRot="1" noChangeAspect="1" noMove="1" noResize="1" noEditPoints="1" noAdjustHandles="1" noChangeArrowheads="1" noChangeShapeType="1" noTextEdit="1"/>
              </p:cNvSpPr>
              <p:nvPr/>
            </p:nvSpPr>
            <p:spPr>
              <a:xfrm>
                <a:off x="215900" y="5688297"/>
                <a:ext cx="8785225" cy="72010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53837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Solar Observables Modified by Axion Losses</a:t>
            </a:r>
          </a:p>
        </p:txBody>
      </p:sp>
      <p:sp>
        <p:nvSpPr>
          <p:cNvPr id="7" name="TextBox 6"/>
          <p:cNvSpPr txBox="1"/>
          <p:nvPr/>
        </p:nvSpPr>
        <p:spPr>
          <a:xfrm>
            <a:off x="-128" y="6696437"/>
            <a:ext cx="9217026" cy="216392"/>
          </a:xfrm>
          <a:prstGeom prst="rect">
            <a:avLst/>
          </a:prstGeom>
          <a:solidFill>
            <a:srgbClr val="707070"/>
          </a:solidFill>
        </p:spPr>
        <p:txBody>
          <a:bodyPr wrap="none" bIns="61200" rtlCol="0" anchor="ctr" anchorCtr="0">
            <a:noAutofit/>
          </a:bodyPr>
          <a:lstStyle/>
          <a:p>
            <a:pPr algn="ctr"/>
            <a:r>
              <a:rPr lang="it-IT" sz="1200" b="1">
                <a:solidFill>
                  <a:schemeClr val="bg1"/>
                </a:solidFill>
              </a:rPr>
              <a:t>Vinyoles, Serenelli, Villante, Basu, </a:t>
            </a:r>
            <a:r>
              <a:rPr lang="en-US" sz="1200" b="1">
                <a:solidFill>
                  <a:schemeClr val="bg1"/>
                </a:solidFill>
              </a:rPr>
              <a:t>Redondo &amp; Isern, arXiv:1501.01639</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3" y="928187"/>
            <a:ext cx="7946303" cy="5480210"/>
          </a:xfrm>
          <a:prstGeom prst="rect">
            <a:avLst/>
          </a:prstGeom>
        </p:spPr>
      </p:pic>
      <p:sp>
        <p:nvSpPr>
          <p:cNvPr id="4" name="TextBox 3"/>
          <p:cNvSpPr txBox="1"/>
          <p:nvPr/>
        </p:nvSpPr>
        <p:spPr>
          <a:xfrm>
            <a:off x="791853" y="2663877"/>
            <a:ext cx="3168440" cy="400110"/>
          </a:xfrm>
          <a:prstGeom prst="rect">
            <a:avLst/>
          </a:prstGeom>
          <a:noFill/>
        </p:spPr>
        <p:txBody>
          <a:bodyPr wrap="square" rtlCol="0">
            <a:spAutoFit/>
          </a:bodyPr>
          <a:lstStyle/>
          <a:p>
            <a:pPr algn="ctr"/>
            <a:r>
              <a:rPr lang="en-US" sz="2000" b="1">
                <a:solidFill>
                  <a:schemeClr val="accent1">
                    <a:lumMod val="75000"/>
                  </a:schemeClr>
                </a:solidFill>
              </a:rPr>
              <a:t>Surface He abundance</a:t>
            </a:r>
          </a:p>
        </p:txBody>
      </p:sp>
      <p:sp>
        <p:nvSpPr>
          <p:cNvPr id="10" name="TextBox 9"/>
          <p:cNvSpPr txBox="1"/>
          <p:nvPr/>
        </p:nvSpPr>
        <p:spPr>
          <a:xfrm>
            <a:off x="4714303" y="2663877"/>
            <a:ext cx="3168440" cy="400110"/>
          </a:xfrm>
          <a:prstGeom prst="rect">
            <a:avLst/>
          </a:prstGeom>
          <a:noFill/>
        </p:spPr>
        <p:txBody>
          <a:bodyPr wrap="square" rtlCol="0">
            <a:spAutoFit/>
          </a:bodyPr>
          <a:lstStyle/>
          <a:p>
            <a:pPr algn="ctr"/>
            <a:r>
              <a:rPr lang="en-US" sz="2000" b="1">
                <a:solidFill>
                  <a:schemeClr val="accent1">
                    <a:lumMod val="75000"/>
                  </a:schemeClr>
                </a:solidFill>
              </a:rPr>
              <a:t>Depth Convective Zone</a:t>
            </a:r>
          </a:p>
        </p:txBody>
      </p:sp>
      <p:sp>
        <p:nvSpPr>
          <p:cNvPr id="11" name="TextBox 10"/>
          <p:cNvSpPr txBox="1"/>
          <p:nvPr/>
        </p:nvSpPr>
        <p:spPr>
          <a:xfrm>
            <a:off x="791853" y="3744027"/>
            <a:ext cx="3168440" cy="400110"/>
          </a:xfrm>
          <a:prstGeom prst="rect">
            <a:avLst/>
          </a:prstGeom>
          <a:noFill/>
        </p:spPr>
        <p:txBody>
          <a:bodyPr wrap="square" rtlCol="0">
            <a:spAutoFit/>
          </a:bodyPr>
          <a:lstStyle/>
          <a:p>
            <a:pPr algn="ctr"/>
            <a:r>
              <a:rPr lang="en-US" sz="2000" b="1">
                <a:solidFill>
                  <a:schemeClr val="accent1">
                    <a:lumMod val="75000"/>
                  </a:schemeClr>
                </a:solidFill>
              </a:rPr>
              <a:t>Boron  neutrinos</a:t>
            </a:r>
          </a:p>
        </p:txBody>
      </p:sp>
      <p:sp>
        <p:nvSpPr>
          <p:cNvPr id="12" name="TextBox 11"/>
          <p:cNvSpPr txBox="1"/>
          <p:nvPr/>
        </p:nvSpPr>
        <p:spPr>
          <a:xfrm>
            <a:off x="4708968" y="3744027"/>
            <a:ext cx="3168440" cy="400110"/>
          </a:xfrm>
          <a:prstGeom prst="rect">
            <a:avLst/>
          </a:prstGeom>
          <a:noFill/>
        </p:spPr>
        <p:txBody>
          <a:bodyPr wrap="square" rtlCol="0">
            <a:spAutoFit/>
          </a:bodyPr>
          <a:lstStyle/>
          <a:p>
            <a:pPr algn="ctr"/>
            <a:r>
              <a:rPr lang="en-US" sz="2000" b="1">
                <a:solidFill>
                  <a:schemeClr val="accent1">
                    <a:lumMod val="75000"/>
                  </a:schemeClr>
                </a:solidFill>
              </a:rPr>
              <a:t>Beryllium  neutrinos</a:t>
            </a:r>
          </a:p>
        </p:txBody>
      </p:sp>
      <p:sp>
        <p:nvSpPr>
          <p:cNvPr id="13" name="TextBox 12"/>
          <p:cNvSpPr txBox="1"/>
          <p:nvPr/>
        </p:nvSpPr>
        <p:spPr>
          <a:xfrm>
            <a:off x="8137002" y="1871767"/>
            <a:ext cx="965979" cy="605294"/>
          </a:xfrm>
          <a:prstGeom prst="rect">
            <a:avLst/>
          </a:prstGeom>
          <a:noFill/>
        </p:spPr>
        <p:txBody>
          <a:bodyPr wrap="square" rtlCol="0">
            <a:spAutoFit/>
          </a:bodyPr>
          <a:lstStyle/>
          <a:p>
            <a:pPr>
              <a:lnSpc>
                <a:spcPts val="2000"/>
              </a:lnSpc>
            </a:pPr>
            <a:r>
              <a:rPr lang="en-US" sz="2000" b="1">
                <a:solidFill>
                  <a:schemeClr val="accent1">
                    <a:lumMod val="75000"/>
                  </a:schemeClr>
                </a:solidFill>
              </a:rPr>
              <a:t>Old</a:t>
            </a:r>
          </a:p>
          <a:p>
            <a:pPr>
              <a:lnSpc>
                <a:spcPts val="2000"/>
              </a:lnSpc>
            </a:pPr>
            <a:r>
              <a:rPr lang="en-US" sz="2000" b="1">
                <a:solidFill>
                  <a:schemeClr val="accent1">
                    <a:lumMod val="75000"/>
                  </a:schemeClr>
                </a:solidFill>
              </a:rPr>
              <a:t>opacity</a:t>
            </a:r>
          </a:p>
        </p:txBody>
      </p:sp>
      <p:sp>
        <p:nvSpPr>
          <p:cNvPr id="14" name="TextBox 13"/>
          <p:cNvSpPr txBox="1"/>
          <p:nvPr/>
        </p:nvSpPr>
        <p:spPr>
          <a:xfrm>
            <a:off x="8169638" y="1180242"/>
            <a:ext cx="965979" cy="605294"/>
          </a:xfrm>
          <a:prstGeom prst="rect">
            <a:avLst/>
          </a:prstGeom>
          <a:noFill/>
        </p:spPr>
        <p:txBody>
          <a:bodyPr wrap="square" rtlCol="0">
            <a:spAutoFit/>
          </a:bodyPr>
          <a:lstStyle/>
          <a:p>
            <a:pPr>
              <a:lnSpc>
                <a:spcPts val="2000"/>
              </a:lnSpc>
            </a:pPr>
            <a:r>
              <a:rPr lang="en-US" sz="2000" b="1">
                <a:solidFill>
                  <a:schemeClr val="accent2">
                    <a:lumMod val="75000"/>
                  </a:schemeClr>
                </a:solidFill>
              </a:rPr>
              <a:t>New</a:t>
            </a:r>
          </a:p>
          <a:p>
            <a:pPr>
              <a:lnSpc>
                <a:spcPts val="2000"/>
              </a:lnSpc>
            </a:pPr>
            <a:r>
              <a:rPr lang="en-US" sz="2000" b="1">
                <a:solidFill>
                  <a:schemeClr val="accent2">
                    <a:lumMod val="75000"/>
                  </a:schemeClr>
                </a:solidFill>
              </a:rPr>
              <a:t>opacity</a:t>
            </a:r>
          </a:p>
        </p:txBody>
      </p:sp>
      <p:cxnSp>
        <p:nvCxnSpPr>
          <p:cNvPr id="6" name="Straight Arrow Connector 5"/>
          <p:cNvCxnSpPr/>
          <p:nvPr/>
        </p:nvCxnSpPr>
        <p:spPr>
          <a:xfrm flipH="1">
            <a:off x="7920972" y="1483142"/>
            <a:ext cx="262966" cy="0"/>
          </a:xfrm>
          <a:prstGeom prst="straightConnector1">
            <a:avLst/>
          </a:prstGeom>
          <a:ln w="28575">
            <a:solidFill>
              <a:srgbClr val="953737"/>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920972" y="2159807"/>
            <a:ext cx="262966" cy="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58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Hidden Photon Limits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2" y="791617"/>
            <a:ext cx="7718857" cy="5184306"/>
          </a:xfrm>
          <a:prstGeom prst="rect">
            <a:avLst/>
          </a:prstGeom>
        </p:spPr>
      </p:pic>
      <p:sp>
        <p:nvSpPr>
          <p:cNvPr id="4" name="TextBox 3"/>
          <p:cNvSpPr txBox="1"/>
          <p:nvPr/>
        </p:nvSpPr>
        <p:spPr>
          <a:xfrm>
            <a:off x="215900" y="6152307"/>
            <a:ext cx="8785222" cy="400110"/>
          </a:xfrm>
          <a:prstGeom prst="rect">
            <a:avLst/>
          </a:prstGeom>
          <a:noFill/>
        </p:spPr>
        <p:txBody>
          <a:bodyPr wrap="square" rtlCol="0">
            <a:spAutoFit/>
          </a:bodyPr>
          <a:lstStyle/>
          <a:p>
            <a:pPr algn="ctr"/>
            <a:r>
              <a:rPr lang="en-US" sz="2000"/>
              <a:t>Dolan, Hiskens &amp; Volkas, </a:t>
            </a:r>
            <a:r>
              <a:rPr lang="en-US" sz="2000">
                <a:hlinkClick r:id="rId3"/>
              </a:rPr>
              <a:t>arXiv:2306.13335</a:t>
            </a:r>
            <a:endParaRPr lang="en-US" sz="2000"/>
          </a:p>
        </p:txBody>
      </p:sp>
      <p:sp>
        <p:nvSpPr>
          <p:cNvPr id="5" name="TextBox 4"/>
          <p:cNvSpPr txBox="1"/>
          <p:nvPr/>
        </p:nvSpPr>
        <p:spPr>
          <a:xfrm>
            <a:off x="2302745" y="3210352"/>
            <a:ext cx="660758" cy="461665"/>
          </a:xfrm>
          <a:prstGeom prst="rect">
            <a:avLst/>
          </a:prstGeom>
          <a:noFill/>
        </p:spPr>
        <p:txBody>
          <a:bodyPr wrap="none" rtlCol="0">
            <a:spAutoFit/>
          </a:bodyPr>
          <a:lstStyle/>
          <a:p>
            <a:r>
              <a:rPr lang="en-US" sz="2400" b="1">
                <a:solidFill>
                  <a:srgbClr val="FF0000"/>
                </a:solidFill>
              </a:rPr>
              <a:t>Sun</a:t>
            </a:r>
          </a:p>
        </p:txBody>
      </p:sp>
      <p:sp>
        <p:nvSpPr>
          <p:cNvPr id="9" name="TextBox 8"/>
          <p:cNvSpPr txBox="1"/>
          <p:nvPr/>
        </p:nvSpPr>
        <p:spPr>
          <a:xfrm>
            <a:off x="4392482" y="4578542"/>
            <a:ext cx="1251881" cy="461665"/>
          </a:xfrm>
          <a:prstGeom prst="rect">
            <a:avLst/>
          </a:prstGeom>
          <a:noFill/>
        </p:spPr>
        <p:txBody>
          <a:bodyPr wrap="none" rtlCol="0">
            <a:spAutoFit/>
          </a:bodyPr>
          <a:lstStyle/>
          <a:p>
            <a:r>
              <a:rPr lang="en-US" sz="2400" b="1">
                <a:solidFill>
                  <a:srgbClr val="FF0000"/>
                </a:solidFill>
              </a:rPr>
              <a:t>HB Stars</a:t>
            </a:r>
          </a:p>
        </p:txBody>
      </p:sp>
      <p:sp>
        <p:nvSpPr>
          <p:cNvPr id="10" name="TextBox 9"/>
          <p:cNvSpPr txBox="1"/>
          <p:nvPr/>
        </p:nvSpPr>
        <p:spPr>
          <a:xfrm>
            <a:off x="5762456" y="4320107"/>
            <a:ext cx="876330" cy="461665"/>
          </a:xfrm>
          <a:prstGeom prst="rect">
            <a:avLst/>
          </a:prstGeom>
          <a:noFill/>
        </p:spPr>
        <p:txBody>
          <a:bodyPr wrap="none" rtlCol="0">
            <a:spAutoFit/>
          </a:bodyPr>
          <a:lstStyle/>
          <a:p>
            <a:r>
              <a:rPr lang="en-US" sz="2400" b="1">
                <a:solidFill>
                  <a:srgbClr val="FF0000"/>
                </a:solidFill>
              </a:rPr>
              <a:t>TRGB</a:t>
            </a:r>
          </a:p>
        </p:txBody>
      </p:sp>
    </p:spTree>
    <p:extLst>
      <p:ext uri="{BB962C8B-B14F-4D97-AF65-F5344CB8AC3E}">
        <p14:creationId xmlns:p14="http://schemas.microsoft.com/office/powerpoint/2010/main" val="1814578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4665"/>
            <a:ext cx="9217024" cy="582932"/>
          </a:xfrm>
        </p:spPr>
        <p:txBody>
          <a:bodyPr/>
          <a:lstStyle/>
          <a:p>
            <a:r>
              <a:rPr lang="en-US"/>
              <a:t>Hertzsprung Russell Diagram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706" y="719607"/>
            <a:ext cx="5544770" cy="5523111"/>
          </a:xfrm>
          <a:prstGeom prst="rect">
            <a:avLst/>
          </a:prstGeom>
        </p:spPr>
      </p:pic>
      <p:sp>
        <p:nvSpPr>
          <p:cNvPr id="4" name="Rectangle 3">
            <a:hlinkClick r:id="rId3"/>
          </p:cNvPr>
          <p:cNvSpPr/>
          <p:nvPr/>
        </p:nvSpPr>
        <p:spPr>
          <a:xfrm>
            <a:off x="-128" y="6635468"/>
            <a:ext cx="9195272" cy="276999"/>
          </a:xfrm>
          <a:prstGeom prst="rect">
            <a:avLst/>
          </a:prstGeom>
          <a:solidFill>
            <a:schemeClr val="tx1"/>
          </a:solidFill>
        </p:spPr>
        <p:txBody>
          <a:bodyPr wrap="square">
            <a:spAutoFit/>
          </a:bodyPr>
          <a:lstStyle/>
          <a:p>
            <a:pPr algn="ctr"/>
            <a:r>
              <a:rPr lang="en-US" sz="1200">
                <a:solidFill>
                  <a:schemeClr val="bg1">
                    <a:lumMod val="65000"/>
                  </a:schemeClr>
                </a:solidFill>
              </a:rPr>
              <a:t>https://www.eso.org/public/images/eso0728c/</a:t>
            </a:r>
          </a:p>
        </p:txBody>
      </p:sp>
      <p:sp>
        <p:nvSpPr>
          <p:cNvPr id="5" name="TextBox 4"/>
          <p:cNvSpPr txBox="1"/>
          <p:nvPr/>
        </p:nvSpPr>
        <p:spPr>
          <a:xfrm>
            <a:off x="2173050" y="6011885"/>
            <a:ext cx="4752660" cy="461665"/>
          </a:xfrm>
          <a:prstGeom prst="rect">
            <a:avLst/>
          </a:prstGeom>
          <a:solidFill>
            <a:schemeClr val="tx1"/>
          </a:solidFill>
        </p:spPr>
        <p:txBody>
          <a:bodyPr wrap="square" rtlCol="0">
            <a:spAutoFit/>
          </a:bodyPr>
          <a:lstStyle/>
          <a:p>
            <a:pPr algn="ctr"/>
            <a:r>
              <a:rPr lang="en-US" sz="2400">
                <a:solidFill>
                  <a:schemeClr val="bg1"/>
                </a:solidFill>
              </a:rPr>
              <a:t>Surface Temperature (Kelvin)</a:t>
            </a:r>
          </a:p>
        </p:txBody>
      </p:sp>
      <p:sp>
        <p:nvSpPr>
          <p:cNvPr id="7" name="TextBox 6"/>
          <p:cNvSpPr txBox="1"/>
          <p:nvPr/>
        </p:nvSpPr>
        <p:spPr>
          <a:xfrm rot="16200000">
            <a:off x="-849445" y="3009124"/>
            <a:ext cx="4752660" cy="461665"/>
          </a:xfrm>
          <a:prstGeom prst="rect">
            <a:avLst/>
          </a:prstGeom>
          <a:solidFill>
            <a:schemeClr val="tx1"/>
          </a:solidFill>
        </p:spPr>
        <p:txBody>
          <a:bodyPr wrap="square" rtlCol="0">
            <a:spAutoFit/>
          </a:bodyPr>
          <a:lstStyle/>
          <a:p>
            <a:pPr algn="ctr"/>
            <a:r>
              <a:rPr lang="en-US" sz="2400">
                <a:solidFill>
                  <a:schemeClr val="bg1"/>
                </a:solidFill>
              </a:rPr>
              <a:t>Luminosity (compared with Sun)</a:t>
            </a:r>
          </a:p>
        </p:txBody>
      </p:sp>
    </p:spTree>
    <p:extLst>
      <p:ext uri="{BB962C8B-B14F-4D97-AF65-F5344CB8AC3E}">
        <p14:creationId xmlns:p14="http://schemas.microsoft.com/office/powerpoint/2010/main" val="2057467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Equations of Stellar Structure</a:t>
            </a:r>
          </a:p>
        </p:txBody>
      </p:sp>
      <p:sp>
        <p:nvSpPr>
          <p:cNvPr id="3" name="Rectangle 3"/>
          <p:cNvSpPr>
            <a:spLocks noChangeArrowheads="1"/>
          </p:cNvSpPr>
          <p:nvPr/>
        </p:nvSpPr>
        <p:spPr bwMode="auto">
          <a:xfrm>
            <a:off x="432501" y="719607"/>
            <a:ext cx="8424601" cy="720100"/>
          </a:xfrm>
          <a:prstGeom prst="rect">
            <a:avLst/>
          </a:prstGeom>
          <a:noFill/>
          <a:ln w="9525">
            <a:noFill/>
            <a:miter lim="800000"/>
            <a:headEnd/>
            <a:tailEnd/>
          </a:ln>
          <a:effectLst/>
        </p:spPr>
        <p:txBody>
          <a:bodyPr wrap="none" lIns="86402" tIns="43201" rIns="86402" bIns="43201" anchor="ctr"/>
          <a:lstStyle/>
          <a:p>
            <a:r>
              <a:rPr lang="en-US" sz="2200">
                <a:solidFill>
                  <a:srgbClr val="003399"/>
                </a:solidFill>
              </a:rPr>
              <a:t>Assume spherical symmetry and static structure (neglect kinetic energy)</a:t>
            </a:r>
          </a:p>
          <a:p>
            <a:r>
              <a:rPr lang="en-US" sz="2200">
                <a:solidFill>
                  <a:srgbClr val="003399"/>
                </a:solidFill>
              </a:rPr>
              <a:t>Excludes: Rotation, convection, magnetic fields, supernova-dynamics, …</a:t>
            </a:r>
          </a:p>
        </p:txBody>
      </p:sp>
      <mc:AlternateContent xmlns:mc="http://schemas.openxmlformats.org/markup-compatibility/2006" xmlns:a14="http://schemas.microsoft.com/office/drawing/2010/main">
        <mc:Choice Requires="a14">
          <p:sp>
            <p:nvSpPr>
              <p:cNvPr id="6" name="Rectangle 7"/>
              <p:cNvSpPr>
                <a:spLocks noChangeArrowheads="1"/>
              </p:cNvSpPr>
              <p:nvPr/>
            </p:nvSpPr>
            <p:spPr bwMode="auto">
              <a:xfrm>
                <a:off x="432501" y="1583727"/>
                <a:ext cx="3168440" cy="4967886"/>
              </a:xfrm>
              <a:prstGeom prst="rect">
                <a:avLst/>
              </a:prstGeom>
              <a:noFill/>
              <a:ln w="9525">
                <a:noFill/>
                <a:miter lim="800000"/>
                <a:headEnd/>
                <a:tailEnd/>
              </a:ln>
              <a:effectLst/>
            </p:spPr>
            <p:txBody>
              <a:bodyPr wrap="none" anchor="t" anchorCtr="0"/>
              <a:lstStyle/>
              <a:p>
                <a:r>
                  <a:rPr lang="en-US" sz="2200">
                    <a:solidFill>
                      <a:srgbClr val="003399"/>
                    </a:solidFill>
                  </a:rPr>
                  <a:t>Hydrostatic equilibrium</a:t>
                </a:r>
              </a:p>
              <a:p>
                <a:endParaRPr lang="en-US" sz="400">
                  <a:solidFill>
                    <a:srgbClr val="003399"/>
                  </a:solidFill>
                </a:endParaRPr>
              </a:p>
              <a:p>
                <a:pPr/>
                <a14:m>
                  <m:oMathPara xmlns:m="http://schemas.openxmlformats.org/officeDocument/2006/math">
                    <m:oMathParaPr>
                      <m:jc m:val="left"/>
                    </m:oMathParaPr>
                    <m:oMath xmlns:m="http://schemas.openxmlformats.org/officeDocument/2006/math">
                      <m:r>
                        <a:rPr lang="en-US" sz="2000" b="0" i="1" smtClean="0">
                          <a:latin typeface="Cambria Math"/>
                        </a:rPr>
                        <m:t>    </m:t>
                      </m:r>
                      <m:f>
                        <m:fPr>
                          <m:ctrlPr>
                            <a:rPr lang="en-US" sz="2000" i="1">
                              <a:latin typeface="Cambria Math" panose="02040503050406030204" pitchFamily="18" charset="0"/>
                            </a:rPr>
                          </m:ctrlPr>
                        </m:fPr>
                        <m:num>
                          <m:r>
                            <a:rPr lang="en-US" sz="2000" i="1">
                              <a:latin typeface="Cambria Math"/>
                            </a:rPr>
                            <m:t>𝑑𝑃</m:t>
                          </m:r>
                        </m:num>
                        <m:den>
                          <m:r>
                            <a:rPr lang="en-US" sz="2000" i="1">
                              <a:latin typeface="Cambria Math"/>
                            </a:rPr>
                            <m:t>𝑑𝑟</m:t>
                          </m:r>
                        </m:den>
                      </m:f>
                      <m:r>
                        <a:rPr lang="en-US" sz="2000" i="1">
                          <a:latin typeface="Cambria Math"/>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a:rPr>
                                <m:t>𝐺</m:t>
                              </m:r>
                            </m:e>
                            <m:sub>
                              <m:r>
                                <a:rPr lang="en-US" sz="2000" i="1">
                                  <a:latin typeface="Cambria Math"/>
                                </a:rPr>
                                <m:t>𝑁</m:t>
                              </m:r>
                            </m:sub>
                          </m:sSub>
                          <m:sSub>
                            <m:sSubPr>
                              <m:ctrlPr>
                                <a:rPr lang="en-US" sz="2000" i="1">
                                  <a:latin typeface="Cambria Math" panose="02040503050406030204" pitchFamily="18" charset="0"/>
                                </a:rPr>
                              </m:ctrlPr>
                            </m:sSubPr>
                            <m:e>
                              <m:r>
                                <a:rPr lang="en-US" sz="2000" i="1">
                                  <a:latin typeface="Cambria Math"/>
                                </a:rPr>
                                <m:t>𝑀</m:t>
                              </m:r>
                            </m:e>
                            <m:sub>
                              <m:r>
                                <a:rPr lang="en-US" sz="2000" i="1">
                                  <a:latin typeface="Cambria Math"/>
                                </a:rPr>
                                <m:t>𝑟</m:t>
                              </m:r>
                            </m:sub>
                          </m:sSub>
                          <m:r>
                            <a:rPr lang="en-US" sz="2000" i="1">
                              <a:latin typeface="Cambria Math"/>
                            </a:rPr>
                            <m:t>𝜌</m:t>
                          </m:r>
                        </m:num>
                        <m:den>
                          <m:sSup>
                            <m:sSupPr>
                              <m:ctrlPr>
                                <a:rPr lang="en-US" sz="2000" i="1">
                                  <a:latin typeface="Cambria Math" panose="02040503050406030204" pitchFamily="18" charset="0"/>
                                </a:rPr>
                              </m:ctrlPr>
                            </m:sSupPr>
                            <m:e>
                              <m:r>
                                <a:rPr lang="en-US" sz="2000" i="1">
                                  <a:latin typeface="Cambria Math"/>
                                </a:rPr>
                                <m:t>𝑟</m:t>
                              </m:r>
                            </m:e>
                            <m:sup>
                              <m:r>
                                <a:rPr lang="en-US" sz="2000" i="1">
                                  <a:latin typeface="Cambria Math"/>
                                </a:rPr>
                                <m:t>2</m:t>
                              </m:r>
                            </m:sup>
                          </m:sSup>
                        </m:den>
                      </m:f>
                    </m:oMath>
                  </m:oMathPara>
                </a14:m>
                <a:endParaRPr lang="en-US" sz="2000">
                  <a:solidFill>
                    <a:srgbClr val="003399"/>
                  </a:solidFill>
                </a:endParaRPr>
              </a:p>
              <a:p>
                <a:endParaRPr lang="en-US" sz="400">
                  <a:solidFill>
                    <a:srgbClr val="003399"/>
                  </a:solidFill>
                </a:endParaRPr>
              </a:p>
              <a:p>
                <a:r>
                  <a:rPr lang="en-US" sz="2200">
                    <a:solidFill>
                      <a:srgbClr val="003399"/>
                    </a:solidFill>
                  </a:rPr>
                  <a:t>Energy conservation</a:t>
                </a:r>
              </a:p>
              <a:p>
                <a:endParaRPr lang="en-US" sz="400">
                  <a:solidFill>
                    <a:srgbClr val="003399"/>
                  </a:solidFill>
                </a:endParaRPr>
              </a:p>
              <a:p>
                <a:pPr/>
                <a14:m>
                  <m:oMathPara xmlns:m="http://schemas.openxmlformats.org/officeDocument/2006/math">
                    <m:oMathParaPr>
                      <m:jc m:val="left"/>
                    </m:oMathParaPr>
                    <m:oMath xmlns:m="http://schemas.openxmlformats.org/officeDocument/2006/math">
                      <m:r>
                        <a:rPr lang="en-US" sz="2000" b="0" i="1" smtClean="0">
                          <a:latin typeface="Cambria Math"/>
                        </a:rPr>
                        <m:t>    </m:t>
                      </m:r>
                      <m:f>
                        <m:fPr>
                          <m:ctrlPr>
                            <a:rPr lang="en-US" sz="2000" i="1">
                              <a:latin typeface="Cambria Math" panose="02040503050406030204" pitchFamily="18" charset="0"/>
                            </a:rPr>
                          </m:ctrlPr>
                        </m:fPr>
                        <m:num>
                          <m:r>
                            <a:rPr lang="en-US" sz="2000" i="1">
                              <a:latin typeface="Cambria Math"/>
                            </a:rPr>
                            <m:t>𝑑</m:t>
                          </m:r>
                          <m:sSub>
                            <m:sSubPr>
                              <m:ctrlPr>
                                <a:rPr lang="en-US" sz="2000" i="1">
                                  <a:latin typeface="Cambria Math" panose="02040503050406030204" pitchFamily="18" charset="0"/>
                                </a:rPr>
                              </m:ctrlPr>
                            </m:sSubPr>
                            <m:e>
                              <m:r>
                                <a:rPr lang="en-US" sz="2000" i="1">
                                  <a:latin typeface="Cambria Math"/>
                                </a:rPr>
                                <m:t>𝐿</m:t>
                              </m:r>
                            </m:e>
                            <m:sub>
                              <m:r>
                                <a:rPr lang="en-US" sz="2000" i="1">
                                  <a:latin typeface="Cambria Math"/>
                                </a:rPr>
                                <m:t>𝑟</m:t>
                              </m:r>
                            </m:sub>
                          </m:sSub>
                        </m:num>
                        <m:den>
                          <m:r>
                            <a:rPr lang="en-US" sz="2000" i="1">
                              <a:latin typeface="Cambria Math"/>
                            </a:rPr>
                            <m:t>𝑑𝑟</m:t>
                          </m:r>
                        </m:den>
                      </m:f>
                      <m:r>
                        <a:rPr lang="en-US" sz="2000" i="1">
                          <a:latin typeface="Cambria Math"/>
                        </a:rPr>
                        <m:t>=4</m:t>
                      </m:r>
                      <m:r>
                        <a:rPr lang="en-US" sz="2000" i="1">
                          <a:latin typeface="Cambria Math"/>
                        </a:rPr>
                        <m:t>𝜋</m:t>
                      </m:r>
                      <m:sSup>
                        <m:sSupPr>
                          <m:ctrlPr>
                            <a:rPr lang="en-US" sz="2000" i="1">
                              <a:latin typeface="Cambria Math" panose="02040503050406030204" pitchFamily="18" charset="0"/>
                            </a:rPr>
                          </m:ctrlPr>
                        </m:sSupPr>
                        <m:e>
                          <m:r>
                            <a:rPr lang="en-US" sz="2000" i="1">
                              <a:latin typeface="Cambria Math"/>
                            </a:rPr>
                            <m:t>𝑟</m:t>
                          </m:r>
                        </m:e>
                        <m:sup>
                          <m:r>
                            <a:rPr lang="en-US" sz="2000" i="1">
                              <a:latin typeface="Cambria Math"/>
                            </a:rPr>
                            <m:t>2</m:t>
                          </m:r>
                        </m:sup>
                      </m:sSup>
                      <m:r>
                        <a:rPr lang="en-US" sz="2000" i="1">
                          <a:latin typeface="Cambria Math"/>
                        </a:rPr>
                        <m:t>𝜖𝜌</m:t>
                      </m:r>
                    </m:oMath>
                  </m:oMathPara>
                </a14:m>
                <a:endParaRPr lang="en-US" sz="2000">
                  <a:solidFill>
                    <a:srgbClr val="003399"/>
                  </a:solidFill>
                </a:endParaRPr>
              </a:p>
              <a:p>
                <a:endParaRPr lang="en-US" sz="400">
                  <a:solidFill>
                    <a:srgbClr val="003399"/>
                  </a:solidFill>
                </a:endParaRPr>
              </a:p>
              <a:p>
                <a:r>
                  <a:rPr lang="en-US" sz="2200">
                    <a:solidFill>
                      <a:srgbClr val="003399"/>
                    </a:solidFill>
                  </a:rPr>
                  <a:t>Energy transfer</a:t>
                </a:r>
              </a:p>
              <a:p>
                <a:endParaRPr lang="en-US" sz="400">
                  <a:solidFill>
                    <a:srgbClr val="003399"/>
                  </a:solidFill>
                </a:endParaRPr>
              </a:p>
              <a:p>
                <a:pPr/>
                <a14:m>
                  <m:oMathPara xmlns:m="http://schemas.openxmlformats.org/officeDocument/2006/math">
                    <m:oMathParaPr>
                      <m:jc m:val="left"/>
                    </m:oMathParaPr>
                    <m:oMath xmlns:m="http://schemas.openxmlformats.org/officeDocument/2006/math">
                      <m:r>
                        <a:rPr lang="en-US" sz="2000" b="0" i="1" smtClean="0">
                          <a:latin typeface="Cambria Math"/>
                        </a:rPr>
                        <m:t>    </m:t>
                      </m:r>
                      <m:sSub>
                        <m:sSubPr>
                          <m:ctrlPr>
                            <a:rPr lang="en-US" sz="2000" i="1">
                              <a:latin typeface="Cambria Math" panose="02040503050406030204" pitchFamily="18" charset="0"/>
                            </a:rPr>
                          </m:ctrlPr>
                        </m:sSubPr>
                        <m:e>
                          <m:r>
                            <a:rPr lang="en-US" sz="2000" i="1">
                              <a:latin typeface="Cambria Math"/>
                            </a:rPr>
                            <m:t>𝐿</m:t>
                          </m:r>
                        </m:e>
                        <m:sub>
                          <m:r>
                            <a:rPr lang="en-US" sz="2000" i="1">
                              <a:latin typeface="Cambria Math"/>
                            </a:rPr>
                            <m:t>𝑟</m:t>
                          </m:r>
                        </m:sub>
                      </m:sSub>
                      <m:r>
                        <a:rPr lang="en-US" sz="2000" i="1">
                          <a:latin typeface="Cambria Math"/>
                        </a:rPr>
                        <m:t>=</m:t>
                      </m:r>
                      <m:f>
                        <m:fPr>
                          <m:ctrlPr>
                            <a:rPr lang="en-US" sz="2000" i="1">
                              <a:latin typeface="Cambria Math" panose="02040503050406030204" pitchFamily="18" charset="0"/>
                            </a:rPr>
                          </m:ctrlPr>
                        </m:fPr>
                        <m:num>
                          <m:r>
                            <a:rPr lang="en-US" sz="2000" i="1">
                              <a:latin typeface="Cambria Math"/>
                            </a:rPr>
                            <m:t>4</m:t>
                          </m:r>
                          <m:r>
                            <a:rPr lang="en-US" sz="2000" i="1">
                              <a:latin typeface="Cambria Math"/>
                            </a:rPr>
                            <m:t>𝜋</m:t>
                          </m:r>
                          <m:sSup>
                            <m:sSupPr>
                              <m:ctrlPr>
                                <a:rPr lang="en-US" sz="2000" i="1">
                                  <a:latin typeface="Cambria Math" panose="02040503050406030204" pitchFamily="18" charset="0"/>
                                </a:rPr>
                              </m:ctrlPr>
                            </m:sSupPr>
                            <m:e>
                              <m:r>
                                <a:rPr lang="en-US" sz="2000" i="1">
                                  <a:latin typeface="Cambria Math"/>
                                </a:rPr>
                                <m:t>𝑟</m:t>
                              </m:r>
                            </m:e>
                            <m:sup>
                              <m:r>
                                <a:rPr lang="en-US" sz="2000" i="1">
                                  <a:latin typeface="Cambria Math"/>
                                </a:rPr>
                                <m:t>2</m:t>
                              </m:r>
                            </m:sup>
                          </m:sSup>
                        </m:num>
                        <m:den>
                          <m:r>
                            <a:rPr lang="en-US" sz="2000" i="1">
                              <a:latin typeface="Cambria Math"/>
                            </a:rPr>
                            <m:t>3</m:t>
                          </m:r>
                          <m:r>
                            <a:rPr lang="en-US" sz="2000" i="1">
                              <a:latin typeface="Cambria Math"/>
                            </a:rPr>
                            <m:t>𝜅𝜌</m:t>
                          </m:r>
                        </m:den>
                      </m:f>
                      <m:f>
                        <m:fPr>
                          <m:ctrlPr>
                            <a:rPr lang="en-US" sz="2000" i="1">
                              <a:latin typeface="Cambria Math" panose="02040503050406030204" pitchFamily="18" charset="0"/>
                            </a:rPr>
                          </m:ctrlPr>
                        </m:fPr>
                        <m:num>
                          <m:r>
                            <a:rPr lang="en-US" sz="2000" i="1">
                              <a:latin typeface="Cambria Math"/>
                            </a:rPr>
                            <m:t>𝑑</m:t>
                          </m:r>
                          <m:d>
                            <m:dPr>
                              <m:ctrlPr>
                                <a:rPr lang="en-US" sz="2000" i="1">
                                  <a:latin typeface="Cambria Math" panose="02040503050406030204" pitchFamily="18" charset="0"/>
                                </a:rPr>
                              </m:ctrlPr>
                            </m:dPr>
                            <m:e>
                              <m:r>
                                <a:rPr lang="en-US" sz="2000" i="1">
                                  <a:latin typeface="Cambria Math"/>
                                </a:rPr>
                                <m:t>𝑎</m:t>
                              </m:r>
                              <m:sSup>
                                <m:sSupPr>
                                  <m:ctrlPr>
                                    <a:rPr lang="en-US" sz="2000" i="1">
                                      <a:latin typeface="Cambria Math" panose="02040503050406030204" pitchFamily="18" charset="0"/>
                                    </a:rPr>
                                  </m:ctrlPr>
                                </m:sSupPr>
                                <m:e>
                                  <m:r>
                                    <a:rPr lang="en-US" sz="2000" i="1">
                                      <a:latin typeface="Cambria Math"/>
                                    </a:rPr>
                                    <m:t>𝑇</m:t>
                                  </m:r>
                                </m:e>
                                <m:sup>
                                  <m:r>
                                    <a:rPr lang="en-US" sz="2000" i="1">
                                      <a:latin typeface="Cambria Math"/>
                                    </a:rPr>
                                    <m:t>4</m:t>
                                  </m:r>
                                </m:sup>
                              </m:sSup>
                            </m:e>
                          </m:d>
                        </m:num>
                        <m:den>
                          <m:r>
                            <a:rPr lang="en-US" sz="2000" i="1">
                              <a:latin typeface="Cambria Math"/>
                            </a:rPr>
                            <m:t>𝑑𝑟</m:t>
                          </m:r>
                        </m:den>
                      </m:f>
                    </m:oMath>
                  </m:oMathPara>
                </a14:m>
                <a:endParaRPr lang="en-US" sz="2000"/>
              </a:p>
              <a:p>
                <a:endParaRPr lang="en-US" sz="400">
                  <a:solidFill>
                    <a:srgbClr val="003399"/>
                  </a:solidFill>
                </a:endParaRPr>
              </a:p>
              <a:p>
                <a:r>
                  <a:rPr lang="en-US" sz="2000">
                    <a:solidFill>
                      <a:srgbClr val="003399"/>
                    </a:solidFill>
                  </a:rPr>
                  <a:t>Literature</a:t>
                </a:r>
              </a:p>
              <a:p>
                <a:pPr>
                  <a:buFontTx/>
                  <a:buChar char="•"/>
                </a:pPr>
                <a:r>
                  <a:rPr lang="en-US" sz="2000">
                    <a:solidFill>
                      <a:srgbClr val="003399"/>
                    </a:solidFill>
                  </a:rPr>
                  <a:t> Clayton:  Principles of stellar evolution and</a:t>
                </a:r>
              </a:p>
              <a:p>
                <a:r>
                  <a:rPr lang="en-US" sz="2000">
                    <a:solidFill>
                      <a:srgbClr val="003399"/>
                    </a:solidFill>
                  </a:rPr>
                  <a:t>   nucleosynthesis (Univ. Chicago Press 1968)</a:t>
                </a:r>
              </a:p>
              <a:p>
                <a:pPr>
                  <a:buFontTx/>
                  <a:buChar char="•"/>
                </a:pPr>
                <a:r>
                  <a:rPr lang="en-US" sz="2000">
                    <a:solidFill>
                      <a:srgbClr val="003399"/>
                    </a:solidFill>
                  </a:rPr>
                  <a:t> Kippenhahn &amp; Weigert: Stellar structure</a:t>
                </a:r>
              </a:p>
              <a:p>
                <a:r>
                  <a:rPr lang="en-US" sz="2000">
                    <a:solidFill>
                      <a:srgbClr val="003399"/>
                    </a:solidFill>
                  </a:rPr>
                  <a:t>   and evolution (Springer 1990)</a:t>
                </a:r>
              </a:p>
              <a:p>
                <a:endParaRPr lang="en-US" sz="2000">
                  <a:solidFill>
                    <a:srgbClr val="003399"/>
                  </a:solidFill>
                </a:endParaRPr>
              </a:p>
            </p:txBody>
          </p:sp>
        </mc:Choice>
        <mc:Fallback xmlns="">
          <p:sp>
            <p:nvSpPr>
              <p:cNvPr id="6" name="Rectangle 7"/>
              <p:cNvSpPr>
                <a:spLocks noRot="1" noChangeAspect="1" noMove="1" noResize="1" noEditPoints="1" noAdjustHandles="1" noChangeArrowheads="1" noChangeShapeType="1" noTextEdit="1"/>
              </p:cNvSpPr>
              <p:nvPr/>
            </p:nvSpPr>
            <p:spPr bwMode="auto">
              <a:xfrm>
                <a:off x="432501" y="1583727"/>
                <a:ext cx="3168440" cy="4967886"/>
              </a:xfrm>
              <a:prstGeom prst="rect">
                <a:avLst/>
              </a:prstGeom>
              <a:blipFill rotWithShape="1">
                <a:blip r:embed="rId2"/>
                <a:stretch>
                  <a:fillRect l="-2500" t="-736" r="-52308"/>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18"/>
              <p:cNvSpPr>
                <a:spLocks noChangeArrowheads="1"/>
              </p:cNvSpPr>
              <p:nvPr/>
            </p:nvSpPr>
            <p:spPr bwMode="auto">
              <a:xfrm>
                <a:off x="5688715" y="1583727"/>
                <a:ext cx="3384376" cy="4895982"/>
              </a:xfrm>
              <a:prstGeom prst="rect">
                <a:avLst/>
              </a:prstGeom>
              <a:noFill/>
              <a:ln w="9525">
                <a:noFill/>
                <a:miter lim="800000"/>
                <a:headEnd/>
                <a:tailEnd/>
              </a:ln>
              <a:effectLst/>
            </p:spPr>
            <p:txBody>
              <a:bodyPr wrap="none"/>
              <a:lstStyle/>
              <a:p>
                <a:pPr algn="l"/>
                <a14:m>
                  <m:oMath xmlns:m="http://schemas.openxmlformats.org/officeDocument/2006/math">
                    <m:r>
                      <a:rPr lang="en-US" sz="2000" b="0" i="1" smtClean="0">
                        <a:solidFill>
                          <a:srgbClr val="404040"/>
                        </a:solidFill>
                        <a:latin typeface="Cambria Math"/>
                      </a:rPr>
                      <m:t>𝑟</m:t>
                    </m:r>
                  </m:oMath>
                </a14:m>
                <a:r>
                  <a:rPr lang="en-US" sz="2000">
                    <a:solidFill>
                      <a:srgbClr val="404040"/>
                    </a:solidFill>
                    <a:latin typeface="Comic Sans MS" pitchFamily="66" charset="0"/>
                  </a:rPr>
                  <a:t>     </a:t>
                </a:r>
              </a:p>
              <a:p>
                <a:pPr algn="l"/>
                <a14:m>
                  <m:oMath xmlns:m="http://schemas.openxmlformats.org/officeDocument/2006/math">
                    <m:r>
                      <a:rPr lang="en-US" sz="2000" b="0" i="1" smtClean="0">
                        <a:solidFill>
                          <a:srgbClr val="404040"/>
                        </a:solidFill>
                        <a:latin typeface="Cambria Math"/>
                      </a:rPr>
                      <m:t>𝑃</m:t>
                    </m:r>
                  </m:oMath>
                </a14:m>
                <a:r>
                  <a:rPr lang="en-US" sz="2000">
                    <a:solidFill>
                      <a:srgbClr val="404040"/>
                    </a:solidFill>
                    <a:latin typeface="Comic Sans MS" pitchFamily="66" charset="0"/>
                  </a:rPr>
                  <a:t>     </a:t>
                </a:r>
              </a:p>
              <a:p>
                <a:pPr algn="l"/>
                <a14:m>
                  <m:oMath xmlns:m="http://schemas.openxmlformats.org/officeDocument/2006/math">
                    <m:r>
                      <a:rPr lang="en-US" sz="2000" b="0" i="1" smtClean="0">
                        <a:solidFill>
                          <a:srgbClr val="404040"/>
                        </a:solidFill>
                        <a:latin typeface="Cambria Math"/>
                      </a:rPr>
                      <m:t>𝐺</m:t>
                    </m:r>
                    <m:r>
                      <a:rPr lang="en-US" sz="2000" b="0" i="1" baseline="-25000">
                        <a:solidFill>
                          <a:srgbClr val="404040"/>
                        </a:solidFill>
                        <a:latin typeface="Cambria Math"/>
                      </a:rPr>
                      <m:t>𝑁</m:t>
                    </m:r>
                  </m:oMath>
                </a14:m>
                <a:r>
                  <a:rPr lang="en-US" sz="2000">
                    <a:solidFill>
                      <a:srgbClr val="404040"/>
                    </a:solidFill>
                  </a:rPr>
                  <a:t> </a:t>
                </a:r>
                <a:r>
                  <a:rPr lang="en-US" sz="2000">
                    <a:solidFill>
                      <a:srgbClr val="404040"/>
                    </a:solidFill>
                    <a:latin typeface="Comic Sans MS" pitchFamily="66" charset="0"/>
                  </a:rPr>
                  <a:t> </a:t>
                </a:r>
              </a:p>
              <a:p>
                <a:pPr algn="l"/>
                <a14:m>
                  <m:oMath xmlns:m="http://schemas.openxmlformats.org/officeDocument/2006/math">
                    <m:r>
                      <a:rPr lang="en-US" sz="2000" b="0" i="1" smtClean="0">
                        <a:solidFill>
                          <a:srgbClr val="404040"/>
                        </a:solidFill>
                        <a:latin typeface="Cambria Math"/>
                      </a:rPr>
                      <m:t>𝜌</m:t>
                    </m:r>
                  </m:oMath>
                </a14:m>
                <a:r>
                  <a:rPr lang="en-US" sz="2000">
                    <a:solidFill>
                      <a:srgbClr val="404040"/>
                    </a:solidFill>
                    <a:latin typeface="Symbol" pitchFamily="18" charset="2"/>
                  </a:rPr>
                  <a:t>      </a:t>
                </a:r>
              </a:p>
              <a:p>
                <a:pPr algn="l"/>
                <a14:m>
                  <m:oMath xmlns:m="http://schemas.openxmlformats.org/officeDocument/2006/math">
                    <m:sSub>
                      <m:sSubPr>
                        <m:ctrlPr>
                          <a:rPr lang="en-US" sz="2000" i="1" smtClean="0">
                            <a:solidFill>
                              <a:srgbClr val="404040"/>
                            </a:solidFill>
                            <a:latin typeface="Cambria Math" panose="02040503050406030204" pitchFamily="18" charset="0"/>
                          </a:rPr>
                        </m:ctrlPr>
                      </m:sSubPr>
                      <m:e>
                        <m:r>
                          <a:rPr lang="en-US" sz="2000" b="0" i="1" smtClean="0">
                            <a:solidFill>
                              <a:srgbClr val="404040"/>
                            </a:solidFill>
                            <a:latin typeface="Cambria Math"/>
                          </a:rPr>
                          <m:t>𝑀</m:t>
                        </m:r>
                      </m:e>
                      <m:sub>
                        <m:r>
                          <a:rPr lang="en-US" sz="2000" b="0" i="1" smtClean="0">
                            <a:solidFill>
                              <a:srgbClr val="404040"/>
                            </a:solidFill>
                            <a:latin typeface="Cambria Math"/>
                          </a:rPr>
                          <m:t>𝑟</m:t>
                        </m:r>
                      </m:sub>
                    </m:sSub>
                  </m:oMath>
                </a14:m>
                <a:r>
                  <a:rPr lang="en-US" sz="2000">
                    <a:solidFill>
                      <a:srgbClr val="404040"/>
                    </a:solidFill>
                    <a:latin typeface="Comic Sans MS" pitchFamily="66" charset="0"/>
                  </a:rPr>
                  <a:t>  </a:t>
                </a:r>
              </a:p>
              <a:p>
                <a:pPr algn="l"/>
                <a14:m>
                  <m:oMath xmlns:m="http://schemas.openxmlformats.org/officeDocument/2006/math">
                    <m:sSub>
                      <m:sSubPr>
                        <m:ctrlPr>
                          <a:rPr lang="en-US" sz="2000" i="1" smtClean="0">
                            <a:solidFill>
                              <a:srgbClr val="404040"/>
                            </a:solidFill>
                            <a:latin typeface="Cambria Math" panose="02040503050406030204" pitchFamily="18" charset="0"/>
                          </a:rPr>
                        </m:ctrlPr>
                      </m:sSubPr>
                      <m:e>
                        <m:r>
                          <a:rPr lang="en-US" sz="2000" b="0" i="1" smtClean="0">
                            <a:solidFill>
                              <a:srgbClr val="404040"/>
                            </a:solidFill>
                            <a:latin typeface="Cambria Math"/>
                          </a:rPr>
                          <m:t>𝐿</m:t>
                        </m:r>
                      </m:e>
                      <m:sub>
                        <m:r>
                          <a:rPr lang="en-US" sz="2000" b="0" i="1" smtClean="0">
                            <a:solidFill>
                              <a:srgbClr val="404040"/>
                            </a:solidFill>
                            <a:latin typeface="Cambria Math"/>
                          </a:rPr>
                          <m:t>𝑟</m:t>
                        </m:r>
                      </m:sub>
                    </m:sSub>
                  </m:oMath>
                </a14:m>
                <a:r>
                  <a:rPr lang="en-US" sz="2000">
                    <a:solidFill>
                      <a:srgbClr val="404040"/>
                    </a:solidFill>
                    <a:latin typeface="Comic Sans MS" pitchFamily="66" charset="0"/>
                  </a:rPr>
                  <a:t>   </a:t>
                </a:r>
              </a:p>
              <a:p>
                <a:pPr algn="l"/>
                <a14:m>
                  <m:oMath xmlns:m="http://schemas.openxmlformats.org/officeDocument/2006/math">
                    <m:r>
                      <a:rPr lang="en-US" sz="2000" b="0" i="1" smtClean="0">
                        <a:solidFill>
                          <a:srgbClr val="404040"/>
                        </a:solidFill>
                        <a:latin typeface="Cambria Math"/>
                      </a:rPr>
                      <m:t>𝜖</m:t>
                    </m:r>
                  </m:oMath>
                </a14:m>
                <a:r>
                  <a:rPr lang="en-US" sz="2000">
                    <a:solidFill>
                      <a:srgbClr val="404040"/>
                    </a:solidFill>
                    <a:latin typeface="Symbol" pitchFamily="18" charset="2"/>
                  </a:rPr>
                  <a:t>      </a:t>
                </a:r>
                <a:r>
                  <a:rPr lang="en-US" sz="2000">
                    <a:solidFill>
                      <a:srgbClr val="404040"/>
                    </a:solidFill>
                    <a:latin typeface="Comic Sans MS" pitchFamily="66" charset="0"/>
                  </a:rPr>
                  <a:t>   </a:t>
                </a:r>
              </a:p>
              <a:p>
                <a:pPr algn="l"/>
                <a:endParaRPr lang="en-US" sz="2000">
                  <a:solidFill>
                    <a:srgbClr val="404040"/>
                  </a:solidFill>
                  <a:latin typeface="Symbol" pitchFamily="18" charset="2"/>
                </a:endParaRPr>
              </a:p>
              <a:p>
                <a:pPr algn="l"/>
                <a:endParaRPr lang="en-US" sz="2000">
                  <a:solidFill>
                    <a:srgbClr val="404040"/>
                  </a:solidFill>
                  <a:latin typeface="Symbol" pitchFamily="18" charset="2"/>
                </a:endParaRPr>
              </a:p>
              <a:p>
                <a:pPr algn="l"/>
                <a14:m>
                  <m:oMathPara xmlns:m="http://schemas.openxmlformats.org/officeDocument/2006/math">
                    <m:oMathParaPr>
                      <m:jc m:val="left"/>
                    </m:oMathParaPr>
                    <m:oMath xmlns:m="http://schemas.openxmlformats.org/officeDocument/2006/math">
                      <m:r>
                        <a:rPr lang="en-US" sz="2000" b="0" i="1" smtClean="0">
                          <a:solidFill>
                            <a:srgbClr val="404040"/>
                          </a:solidFill>
                          <a:latin typeface="Cambria Math"/>
                        </a:rPr>
                        <m:t>𝜅</m:t>
                      </m:r>
                    </m:oMath>
                  </m:oMathPara>
                </a14:m>
                <a:endParaRPr lang="en-US" sz="2000">
                  <a:solidFill>
                    <a:srgbClr val="404040"/>
                  </a:solidFill>
                  <a:latin typeface="Symbol" pitchFamily="18" charset="2"/>
                </a:endParaRPr>
              </a:p>
              <a:p>
                <a:pPr algn="l"/>
                <a:endParaRPr lang="en-US" sz="2400">
                  <a:solidFill>
                    <a:srgbClr val="404040"/>
                  </a:solidFill>
                  <a:latin typeface="Symbol" pitchFamily="18" charset="2"/>
                </a:endParaRPr>
              </a:p>
              <a:p>
                <a:pPr algn="l"/>
                <a14:m>
                  <m:oMathPara xmlns:m="http://schemas.openxmlformats.org/officeDocument/2006/math">
                    <m:oMathParaPr>
                      <m:jc m:val="left"/>
                    </m:oMathParaPr>
                    <m:oMath xmlns:m="http://schemas.openxmlformats.org/officeDocument/2006/math">
                      <m:sSub>
                        <m:sSubPr>
                          <m:ctrlPr>
                            <a:rPr lang="en-US" sz="2000" i="1" smtClean="0">
                              <a:solidFill>
                                <a:srgbClr val="404040"/>
                              </a:solidFill>
                              <a:latin typeface="Cambria Math" panose="02040503050406030204" pitchFamily="18" charset="0"/>
                            </a:rPr>
                          </m:ctrlPr>
                        </m:sSubPr>
                        <m:e>
                          <m:r>
                            <a:rPr lang="en-US" sz="2000" b="0" i="1" smtClean="0">
                              <a:solidFill>
                                <a:srgbClr val="404040"/>
                              </a:solidFill>
                              <a:latin typeface="Cambria Math"/>
                            </a:rPr>
                            <m:t>𝜅</m:t>
                          </m:r>
                        </m:e>
                        <m:sub>
                          <m:r>
                            <a:rPr lang="en-US" sz="2000" b="0" i="1" smtClean="0">
                              <a:solidFill>
                                <a:srgbClr val="404040"/>
                              </a:solidFill>
                              <a:latin typeface="Cambria Math"/>
                            </a:rPr>
                            <m:t>𝛾</m:t>
                          </m:r>
                        </m:sub>
                      </m:sSub>
                    </m:oMath>
                  </m:oMathPara>
                </a14:m>
                <a:endParaRPr lang="en-US" sz="2000">
                  <a:solidFill>
                    <a:srgbClr val="404040"/>
                  </a:solidFill>
                  <a:latin typeface="Symbol" pitchFamily="18" charset="2"/>
                </a:endParaRPr>
              </a:p>
              <a:p>
                <a:pPr algn="l"/>
                <a:endParaRPr lang="en-US">
                  <a:solidFill>
                    <a:srgbClr val="404040"/>
                  </a:solidFill>
                  <a:latin typeface="Symbol" pitchFamily="18" charset="2"/>
                </a:endParaRPr>
              </a:p>
              <a:p>
                <a:pPr algn="l"/>
                <a14:m>
                  <m:oMathPara xmlns:m="http://schemas.openxmlformats.org/officeDocument/2006/math">
                    <m:oMathParaPr>
                      <m:jc m:val="left"/>
                    </m:oMathParaPr>
                    <m:oMath xmlns:m="http://schemas.openxmlformats.org/officeDocument/2006/math">
                      <m:sSub>
                        <m:sSubPr>
                          <m:ctrlPr>
                            <a:rPr lang="en-US" sz="2000" i="1" smtClean="0">
                              <a:solidFill>
                                <a:srgbClr val="404040"/>
                              </a:solidFill>
                              <a:latin typeface="Cambria Math" panose="02040503050406030204" pitchFamily="18" charset="0"/>
                            </a:rPr>
                          </m:ctrlPr>
                        </m:sSubPr>
                        <m:e>
                          <m:r>
                            <a:rPr lang="en-US" sz="2000" b="0" i="1" smtClean="0">
                              <a:solidFill>
                                <a:srgbClr val="404040"/>
                              </a:solidFill>
                              <a:latin typeface="Cambria Math"/>
                            </a:rPr>
                            <m:t>𝜅</m:t>
                          </m:r>
                        </m:e>
                        <m:sub>
                          <m:r>
                            <m:rPr>
                              <m:sty m:val="p"/>
                            </m:rPr>
                            <a:rPr lang="en-US" sz="2000" b="0" i="0" smtClean="0">
                              <a:solidFill>
                                <a:srgbClr val="404040"/>
                              </a:solidFill>
                              <a:latin typeface="Cambria Math"/>
                            </a:rPr>
                            <m:t>c</m:t>
                          </m:r>
                        </m:sub>
                      </m:sSub>
                    </m:oMath>
                  </m:oMathPara>
                </a14:m>
                <a:endParaRPr lang="en-US" sz="2000">
                  <a:solidFill>
                    <a:srgbClr val="404040"/>
                  </a:solidFill>
                  <a:latin typeface="Symbol" pitchFamily="18" charset="2"/>
                </a:endParaRPr>
              </a:p>
            </p:txBody>
          </p:sp>
        </mc:Choice>
        <mc:Fallback xmlns="">
          <p:sp>
            <p:nvSpPr>
              <p:cNvPr id="21" name="Rectangle 18"/>
              <p:cNvSpPr>
                <a:spLocks noRot="1" noChangeAspect="1" noMove="1" noResize="1" noEditPoints="1" noAdjustHandles="1" noChangeArrowheads="1" noChangeShapeType="1" noTextEdit="1"/>
              </p:cNvSpPr>
              <p:nvPr/>
            </p:nvSpPr>
            <p:spPr bwMode="auto">
              <a:xfrm>
                <a:off x="5688715" y="1583727"/>
                <a:ext cx="3384376" cy="4895982"/>
              </a:xfrm>
              <a:prstGeom prst="rect">
                <a:avLst/>
              </a:prstGeom>
              <a:blipFill rotWithShape="1">
                <a:blip r:embed="rId3"/>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19"/>
              <p:cNvSpPr>
                <a:spLocks noChangeArrowheads="1"/>
              </p:cNvSpPr>
              <p:nvPr/>
            </p:nvSpPr>
            <p:spPr bwMode="auto">
              <a:xfrm>
                <a:off x="6192812" y="1583727"/>
                <a:ext cx="2880320" cy="4463984"/>
              </a:xfrm>
              <a:prstGeom prst="rect">
                <a:avLst/>
              </a:prstGeom>
              <a:noFill/>
              <a:ln>
                <a:noFill/>
              </a:ln>
              <a:effectLst/>
              <a:extLst>
                <a:ext uri="{909E8E84-426E-40DD-AFC4-6F175D3DCCD1}">
                  <a14:hiddenFill>
                    <a:solidFill>
                      <a:srgbClr val="D4D0C8"/>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lstStyle/>
              <a:p>
                <a:pPr algn="l"/>
                <a:r>
                  <a:rPr lang="en-US" sz="2000"/>
                  <a:t>Radius from center</a:t>
                </a:r>
              </a:p>
              <a:p>
                <a:pPr algn="l"/>
                <a:r>
                  <a:rPr lang="en-US" sz="2000"/>
                  <a:t>Pressure</a:t>
                </a:r>
              </a:p>
              <a:p>
                <a:pPr algn="l"/>
                <a:r>
                  <a:rPr lang="en-US" sz="2000"/>
                  <a:t>Newton’s constant</a:t>
                </a:r>
              </a:p>
              <a:p>
                <a:pPr algn="l"/>
                <a:r>
                  <a:rPr lang="en-US" sz="2000"/>
                  <a:t>Mass density</a:t>
                </a:r>
              </a:p>
              <a:p>
                <a:pPr algn="l"/>
                <a:r>
                  <a:rPr lang="en-US" sz="2000"/>
                  <a:t>Integrated mass up to r</a:t>
                </a:r>
              </a:p>
              <a:p>
                <a:pPr algn="l"/>
                <a:r>
                  <a:rPr lang="en-US" sz="2000"/>
                  <a:t>Luminosity (energy flux)</a:t>
                </a:r>
              </a:p>
              <a:p>
                <a:pPr algn="l"/>
                <a:r>
                  <a:rPr lang="en-US" sz="2000"/>
                  <a:t>Local rate of energy</a:t>
                </a:r>
              </a:p>
              <a:p>
                <a:pPr algn="l"/>
                <a:r>
                  <a:rPr lang="en-US" sz="2000"/>
                  <a:t>generation </a:t>
                </a:r>
                <a14:m>
                  <m:oMath xmlns:m="http://schemas.openxmlformats.org/officeDocument/2006/math">
                    <m:r>
                      <a:rPr lang="en-US" sz="2000" i="1" smtClean="0">
                        <a:latin typeface="Cambria Math"/>
                      </a:rPr>
                      <m:t>[</m:t>
                    </m:r>
                    <m:r>
                      <m:rPr>
                        <m:sty m:val="p"/>
                      </m:rPr>
                      <a:rPr lang="en-US" sz="2000" i="0" smtClean="0">
                        <a:latin typeface="Cambria Math"/>
                      </a:rPr>
                      <m:t>erg</m:t>
                    </m:r>
                    <m:r>
                      <a:rPr lang="en-US" sz="2000" b="0" i="1" smtClean="0">
                        <a:latin typeface="Cambria Math"/>
                      </a:rPr>
                      <m:t> </m:t>
                    </m:r>
                    <m:sSup>
                      <m:sSupPr>
                        <m:ctrlPr>
                          <a:rPr lang="en-US" sz="2000" b="0" i="1" smtClean="0">
                            <a:latin typeface="Cambria Math" panose="02040503050406030204" pitchFamily="18" charset="0"/>
                          </a:rPr>
                        </m:ctrlPr>
                      </m:sSupPr>
                      <m:e>
                        <m:r>
                          <m:rPr>
                            <m:sty m:val="p"/>
                          </m:rPr>
                          <a:rPr lang="en-US" sz="2000" i="0" smtClean="0">
                            <a:latin typeface="Cambria Math"/>
                          </a:rPr>
                          <m:t>g</m:t>
                        </m:r>
                      </m:e>
                      <m:sup>
                        <m:r>
                          <a:rPr lang="en-US" sz="2000" b="0" i="1" smtClean="0">
                            <a:latin typeface="Cambria Math"/>
                          </a:rPr>
                          <m:t>−1</m:t>
                        </m:r>
                      </m:sup>
                    </m:sSup>
                    <m:sSup>
                      <m:sSupPr>
                        <m:ctrlPr>
                          <a:rPr lang="en-US" sz="2000" b="0" i="1" smtClean="0">
                            <a:latin typeface="Cambria Math" panose="02040503050406030204" pitchFamily="18" charset="0"/>
                          </a:rPr>
                        </m:ctrlPr>
                      </m:sSupPr>
                      <m:e>
                        <m:r>
                          <m:rPr>
                            <m:sty m:val="p"/>
                          </m:rPr>
                          <a:rPr lang="en-US" sz="2000" i="0" smtClean="0">
                            <a:latin typeface="Cambria Math"/>
                          </a:rPr>
                          <m:t>s</m:t>
                        </m:r>
                      </m:e>
                      <m:sup>
                        <m:r>
                          <a:rPr lang="en-US" sz="2000" b="0" i="1" smtClean="0">
                            <a:latin typeface="Cambria Math"/>
                          </a:rPr>
                          <m:t>−1</m:t>
                        </m:r>
                      </m:sup>
                    </m:sSup>
                    <m:r>
                      <a:rPr lang="en-US" sz="2000" i="1" smtClean="0">
                        <a:latin typeface="Cambria Math"/>
                      </a:rPr>
                      <m:t>]</m:t>
                    </m:r>
                  </m:oMath>
                </a14:m>
                <a:endParaRPr lang="en-US" sz="2000"/>
              </a:p>
              <a:p>
                <a:pPr algn="l"/>
                <a14:m>
                  <m:oMathPara xmlns:m="http://schemas.openxmlformats.org/officeDocument/2006/math">
                    <m:oMathParaPr>
                      <m:jc m:val="left"/>
                    </m:oMathParaPr>
                    <m:oMath xmlns:m="http://schemas.openxmlformats.org/officeDocument/2006/math">
                      <m:r>
                        <a:rPr lang="en-US" sz="2000" b="0" i="1" smtClean="0">
                          <a:latin typeface="Cambria Math"/>
                        </a:rPr>
                        <m:t>   </m:t>
                      </m:r>
                      <m:r>
                        <a:rPr lang="en-US" sz="2000" b="0" i="1" smtClean="0">
                          <a:latin typeface="Cambria Math"/>
                        </a:rPr>
                        <m:t>𝜖</m:t>
                      </m:r>
                      <m:r>
                        <a:rPr lang="en-US" sz="2000" b="0" i="1" smtClean="0">
                          <a:latin typeface="Cambria Math"/>
                        </a:rPr>
                        <m:t>=</m:t>
                      </m:r>
                      <m:sSub>
                        <m:sSubPr>
                          <m:ctrlPr>
                            <a:rPr lang="en-US" sz="2000" i="1" smtClean="0">
                              <a:latin typeface="Cambria Math" panose="02040503050406030204" pitchFamily="18" charset="0"/>
                            </a:rPr>
                          </m:ctrlPr>
                        </m:sSubPr>
                        <m:e>
                          <m:r>
                            <a:rPr lang="en-US" sz="2000" b="0" i="1" smtClean="0">
                              <a:latin typeface="Cambria Math"/>
                            </a:rPr>
                            <m:t>𝜖</m:t>
                          </m:r>
                        </m:e>
                        <m:sub>
                          <m:r>
                            <m:rPr>
                              <m:sty m:val="p"/>
                            </m:rPr>
                            <a:rPr lang="en-US" sz="2000" b="0" i="0" smtClean="0">
                              <a:latin typeface="Cambria Math"/>
                            </a:rPr>
                            <m:t>nuc</m:t>
                          </m:r>
                        </m:sub>
                      </m:sSub>
                      <m:r>
                        <a:rPr lang="en-US" sz="2000" b="0" i="1" smtClean="0">
                          <a:latin typeface="Cambria Math"/>
                        </a:rPr>
                        <m:t>+</m:t>
                      </m:r>
                      <m:sSub>
                        <m:sSubPr>
                          <m:ctrlPr>
                            <a:rPr lang="en-US" sz="2000" i="1" smtClean="0">
                              <a:latin typeface="Cambria Math" panose="02040503050406030204" pitchFamily="18" charset="0"/>
                            </a:rPr>
                          </m:ctrlPr>
                        </m:sSubPr>
                        <m:e>
                          <m:r>
                            <a:rPr lang="en-US" sz="2000" b="0" i="1" smtClean="0">
                              <a:latin typeface="Cambria Math"/>
                            </a:rPr>
                            <m:t>𝜖</m:t>
                          </m:r>
                        </m:e>
                        <m:sub>
                          <m:r>
                            <m:rPr>
                              <m:sty m:val="p"/>
                            </m:rPr>
                            <a:rPr lang="en-US" sz="2000" b="0" i="0" smtClean="0">
                              <a:latin typeface="Cambria Math"/>
                            </a:rPr>
                            <m:t>grav</m:t>
                          </m:r>
                        </m:sub>
                      </m:sSub>
                      <m:r>
                        <a:rPr lang="en-US" sz="2000" b="0" i="1" smtClean="0">
                          <a:latin typeface="Cambria Math"/>
                        </a:rPr>
                        <m:t>−</m:t>
                      </m:r>
                      <m:sSub>
                        <m:sSubPr>
                          <m:ctrlPr>
                            <a:rPr lang="en-US" sz="2000" i="1" smtClean="0">
                              <a:latin typeface="Cambria Math" panose="02040503050406030204" pitchFamily="18" charset="0"/>
                            </a:rPr>
                          </m:ctrlPr>
                        </m:sSubPr>
                        <m:e>
                          <m:r>
                            <a:rPr lang="en-US" sz="2000" b="0" i="1" smtClean="0">
                              <a:latin typeface="Cambria Math"/>
                            </a:rPr>
                            <m:t>𝜖</m:t>
                          </m:r>
                        </m:e>
                        <m:sub>
                          <m:r>
                            <a:rPr lang="en-US" sz="2000" b="0" i="1" smtClean="0">
                              <a:latin typeface="Cambria Math"/>
                            </a:rPr>
                            <m:t>𝜈</m:t>
                          </m:r>
                        </m:sub>
                      </m:sSub>
                    </m:oMath>
                  </m:oMathPara>
                </a14:m>
                <a:endParaRPr lang="en-US" sz="2000"/>
              </a:p>
              <a:p>
                <a:pPr algn="l"/>
                <a:r>
                  <a:rPr lang="en-US" sz="2000"/>
                  <a:t>Opacity</a:t>
                </a:r>
              </a:p>
              <a:p>
                <a:pPr algn="l"/>
                <a14:m>
                  <m:oMathPara xmlns:m="http://schemas.openxmlformats.org/officeDocument/2006/math">
                    <m:oMathParaPr>
                      <m:jc m:val="left"/>
                    </m:oMathParaPr>
                    <m:oMath xmlns:m="http://schemas.openxmlformats.org/officeDocument/2006/math">
                      <m:r>
                        <a:rPr lang="en-US" sz="2000" b="0" i="1" smtClean="0">
                          <a:latin typeface="Cambria Math"/>
                        </a:rPr>
                        <m:t>   </m:t>
                      </m:r>
                      <m:sSup>
                        <m:sSupPr>
                          <m:ctrlPr>
                            <a:rPr lang="en-US" sz="2000" b="0" i="1" smtClean="0">
                              <a:latin typeface="Cambria Math" panose="02040503050406030204" pitchFamily="18" charset="0"/>
                            </a:rPr>
                          </m:ctrlPr>
                        </m:sSupPr>
                        <m:e>
                          <m:r>
                            <a:rPr lang="en-US" sz="2000" b="0" i="1" smtClean="0">
                              <a:latin typeface="Cambria Math"/>
                            </a:rPr>
                            <m:t>𝜅</m:t>
                          </m:r>
                        </m:e>
                        <m:sup>
                          <m:r>
                            <a:rPr lang="en-US" sz="2000" b="0" i="1" smtClean="0">
                              <a:latin typeface="Cambria Math"/>
                            </a:rPr>
                            <m:t>−1</m:t>
                          </m:r>
                        </m:sup>
                      </m:sSup>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latin typeface="Cambria Math"/>
                            </a:rPr>
                            <m:t>𝜅</m:t>
                          </m:r>
                        </m:e>
                        <m:sub>
                          <m:r>
                            <a:rPr lang="en-US" sz="2000" b="0" i="1" smtClean="0">
                              <a:latin typeface="Cambria Math"/>
                            </a:rPr>
                            <m:t>𝛾</m:t>
                          </m:r>
                        </m:sub>
                        <m:sup>
                          <m:r>
                            <a:rPr lang="en-US" sz="2000" b="0" i="1" smtClean="0">
                              <a:latin typeface="Cambria Math"/>
                            </a:rPr>
                            <m:t>−1</m:t>
                          </m:r>
                        </m:sup>
                      </m:sSubSup>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latin typeface="Cambria Math"/>
                            </a:rPr>
                            <m:t>𝜅</m:t>
                          </m:r>
                        </m:e>
                        <m:sub>
                          <m:r>
                            <m:rPr>
                              <m:sty m:val="p"/>
                            </m:rPr>
                            <a:rPr lang="en-US" sz="2000" b="0" i="0" smtClean="0">
                              <a:latin typeface="Cambria Math"/>
                            </a:rPr>
                            <m:t>c</m:t>
                          </m:r>
                        </m:sub>
                        <m:sup>
                          <m:r>
                            <a:rPr lang="en-US" sz="2000" b="0" i="1" smtClean="0">
                              <a:latin typeface="Cambria Math"/>
                            </a:rPr>
                            <m:t>−1</m:t>
                          </m:r>
                        </m:sup>
                      </m:sSubSup>
                    </m:oMath>
                  </m:oMathPara>
                </a14:m>
                <a:endParaRPr lang="en-US" sz="2000"/>
              </a:p>
              <a:p>
                <a:pPr algn="l"/>
                <a:r>
                  <a:rPr lang="en-US" sz="2000"/>
                  <a:t>Radiative opacity</a:t>
                </a:r>
              </a:p>
              <a:p>
                <a:pPr algn="l"/>
                <a14:m>
                  <m:oMathPara xmlns:m="http://schemas.openxmlformats.org/officeDocument/2006/math">
                    <m:oMathParaPr>
                      <m:jc m:val="left"/>
                    </m:oMathParaPr>
                    <m:oMath xmlns:m="http://schemas.openxmlformats.org/officeDocument/2006/math">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𝜅</m:t>
                          </m:r>
                        </m:e>
                        <m:sub>
                          <m:r>
                            <a:rPr lang="en-US" sz="2000" b="0" i="1" smtClean="0">
                              <a:latin typeface="Cambria Math"/>
                            </a:rPr>
                            <m:t>𝛾</m:t>
                          </m:r>
                        </m:sub>
                      </m:sSub>
                      <m:r>
                        <a:rPr lang="en-US" sz="2000" b="0" i="1" smtClean="0">
                          <a:latin typeface="Cambria Math"/>
                        </a:rPr>
                        <m:t>𝜌</m:t>
                      </m:r>
                      <m:r>
                        <a:rPr lang="en-US" sz="2000" b="0" i="1" smtClean="0">
                          <a:latin typeface="Cambria Math"/>
                        </a:rPr>
                        <m:t>=</m:t>
                      </m:r>
                      <m:sSubSup>
                        <m:sSubSupPr>
                          <m:ctrlPr>
                            <a:rPr lang="en-US" sz="2000" b="0" i="1" smtClean="0">
                              <a:latin typeface="Cambria Math" panose="02040503050406030204" pitchFamily="18" charset="0"/>
                            </a:rPr>
                          </m:ctrlPr>
                        </m:sSubSupPr>
                        <m:e>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𝜆</m:t>
                                  </m:r>
                                </m:e>
                                <m:sub>
                                  <m:r>
                                    <a:rPr lang="en-US" sz="2000" b="0" i="1" smtClean="0">
                                      <a:latin typeface="Cambria Math"/>
                                    </a:rPr>
                                    <m:t>𝛾</m:t>
                                  </m:r>
                                </m:sub>
                              </m:sSub>
                            </m:e>
                          </m:d>
                        </m:e>
                        <m:sub>
                          <m:r>
                            <m:rPr>
                              <m:sty m:val="p"/>
                            </m:rPr>
                            <a:rPr lang="en-US" sz="2000" b="0" i="0" smtClean="0">
                              <a:latin typeface="Cambria Math"/>
                            </a:rPr>
                            <m:t>Rosseland</m:t>
                          </m:r>
                        </m:sub>
                        <m:sup>
                          <m:r>
                            <a:rPr lang="en-US" sz="2000" b="0" i="1" smtClean="0">
                              <a:latin typeface="Cambria Math"/>
                            </a:rPr>
                            <m:t>−1</m:t>
                          </m:r>
                        </m:sup>
                      </m:sSubSup>
                    </m:oMath>
                  </m:oMathPara>
                </a14:m>
                <a:endParaRPr lang="en-US" sz="2000" b="0"/>
              </a:p>
              <a:p>
                <a:pPr algn="l"/>
                <a:r>
                  <a:rPr lang="en-US" sz="2000"/>
                  <a:t>Electron conduction</a:t>
                </a:r>
                <a:endParaRPr lang="en-US" sz="2000" b="0"/>
              </a:p>
            </p:txBody>
          </p:sp>
        </mc:Choice>
        <mc:Fallback xmlns="">
          <p:sp>
            <p:nvSpPr>
              <p:cNvPr id="22" name="Rectangle 19"/>
              <p:cNvSpPr>
                <a:spLocks noRot="1" noChangeAspect="1" noMove="1" noResize="1" noEditPoints="1" noAdjustHandles="1" noChangeArrowheads="1" noChangeShapeType="1" noTextEdit="1"/>
              </p:cNvSpPr>
              <p:nvPr/>
            </p:nvSpPr>
            <p:spPr bwMode="auto">
              <a:xfrm>
                <a:off x="6192812" y="1583727"/>
                <a:ext cx="2880320" cy="4463984"/>
              </a:xfrm>
              <a:prstGeom prst="rect">
                <a:avLst/>
              </a:prstGeom>
              <a:blipFill rotWithShape="1">
                <a:blip r:embed="rId4"/>
                <a:stretch>
                  <a:fillRect l="-2331" t="-683" b="-2322"/>
                </a:stretch>
              </a:blipFill>
              <a:ln>
                <a:noFill/>
              </a:ln>
              <a:effectLst/>
              <a:extLst>
                <a:ext uri="{909E8E84-426E-40DD-AFC4-6F175D3DCCD1}">
                  <a14:hiddenFill xmlns:a14="http://schemas.microsoft.com/office/drawing/2010/main">
                    <a:solidFill>
                      <a:srgbClr val="D4D0C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864626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Neutrino Fog for WIMP Dark Matter Detection</a:t>
            </a:r>
          </a:p>
        </p:txBody>
      </p:sp>
      <p:sp>
        <p:nvSpPr>
          <p:cNvPr id="5" name="Rectangle 4"/>
          <p:cNvSpPr/>
          <p:nvPr/>
        </p:nvSpPr>
        <p:spPr>
          <a:xfrm>
            <a:off x="6951702" y="2591867"/>
            <a:ext cx="1645259" cy="400110"/>
          </a:xfrm>
          <a:prstGeom prst="rect">
            <a:avLst/>
          </a:prstGeom>
        </p:spPr>
        <p:txBody>
          <a:bodyPr wrap="none">
            <a:spAutoFit/>
          </a:bodyPr>
          <a:lstStyle/>
          <a:p>
            <a:r>
              <a:rPr lang="en-US" sz="2000">
                <a:solidFill>
                  <a:schemeClr val="accent1">
                    <a:lumMod val="75000"/>
                  </a:schemeClr>
                </a:solidFill>
              </a:rPr>
              <a:t>1 event/(kg d)</a:t>
            </a:r>
          </a:p>
        </p:txBody>
      </p:sp>
      <p:cxnSp>
        <p:nvCxnSpPr>
          <p:cNvPr id="13" name="Straight Arrow Connector 12"/>
          <p:cNvCxnSpPr/>
          <p:nvPr/>
        </p:nvCxnSpPr>
        <p:spPr>
          <a:xfrm flipH="1">
            <a:off x="6772326" y="2970967"/>
            <a:ext cx="1824635"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51702" y="3600007"/>
            <a:ext cx="1761380" cy="400110"/>
          </a:xfrm>
          <a:prstGeom prst="rect">
            <a:avLst/>
          </a:prstGeom>
        </p:spPr>
        <p:txBody>
          <a:bodyPr wrap="none">
            <a:spAutoFit/>
          </a:bodyPr>
          <a:lstStyle/>
          <a:p>
            <a:r>
              <a:rPr lang="en-US" sz="2000">
                <a:solidFill>
                  <a:schemeClr val="accent1">
                    <a:lumMod val="75000"/>
                  </a:schemeClr>
                </a:solidFill>
              </a:rPr>
              <a:t>1 event/(ton d)</a:t>
            </a:r>
          </a:p>
        </p:txBody>
      </p:sp>
      <p:cxnSp>
        <p:nvCxnSpPr>
          <p:cNvPr id="17" name="Straight Arrow Connector 16"/>
          <p:cNvCxnSpPr/>
          <p:nvPr/>
        </p:nvCxnSpPr>
        <p:spPr>
          <a:xfrm flipH="1">
            <a:off x="6772326" y="3979107"/>
            <a:ext cx="1824635"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951702" y="4539715"/>
            <a:ext cx="1761380" cy="400110"/>
          </a:xfrm>
          <a:prstGeom prst="rect">
            <a:avLst/>
          </a:prstGeom>
        </p:spPr>
        <p:txBody>
          <a:bodyPr wrap="none">
            <a:spAutoFit/>
          </a:bodyPr>
          <a:lstStyle/>
          <a:p>
            <a:r>
              <a:rPr lang="en-US" sz="2000">
                <a:solidFill>
                  <a:schemeClr val="accent1">
                    <a:lumMod val="75000"/>
                  </a:schemeClr>
                </a:solidFill>
              </a:rPr>
              <a:t>1 event/(ton y)</a:t>
            </a:r>
          </a:p>
        </p:txBody>
      </p:sp>
      <p:cxnSp>
        <p:nvCxnSpPr>
          <p:cNvPr id="19" name="Straight Arrow Connector 18"/>
          <p:cNvCxnSpPr/>
          <p:nvPr/>
        </p:nvCxnSpPr>
        <p:spPr>
          <a:xfrm flipH="1">
            <a:off x="6772326" y="4918815"/>
            <a:ext cx="1824635"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46" y="1007646"/>
            <a:ext cx="6192860" cy="5348243"/>
          </a:xfrm>
          <a:prstGeom prst="rect">
            <a:avLst/>
          </a:prstGeom>
        </p:spPr>
      </p:pic>
      <p:sp>
        <p:nvSpPr>
          <p:cNvPr id="15" name="TextBox 14"/>
          <p:cNvSpPr txBox="1"/>
          <p:nvPr/>
        </p:nvSpPr>
        <p:spPr>
          <a:xfrm>
            <a:off x="1396260" y="851228"/>
            <a:ext cx="5184720" cy="338554"/>
          </a:xfrm>
          <a:prstGeom prst="rect">
            <a:avLst/>
          </a:prstGeom>
          <a:noFill/>
        </p:spPr>
        <p:txBody>
          <a:bodyPr wrap="square" rtlCol="0">
            <a:spAutoFit/>
          </a:bodyPr>
          <a:lstStyle/>
          <a:p>
            <a:pPr algn="r"/>
            <a:r>
              <a:rPr lang="en-US" sz="1600"/>
              <a:t>Ciaran O’Hare, </a:t>
            </a:r>
            <a:r>
              <a:rPr lang="en-US" sz="1600">
                <a:hlinkClick r:id="rId3"/>
              </a:rPr>
              <a:t>arXiv:2109.03116</a:t>
            </a:r>
            <a:endParaRPr lang="en-US" sz="2000"/>
          </a:p>
        </p:txBody>
      </p:sp>
      <p:sp>
        <p:nvSpPr>
          <p:cNvPr id="28" name="TextBox 27"/>
          <p:cNvSpPr txBox="1"/>
          <p:nvPr/>
        </p:nvSpPr>
        <p:spPr>
          <a:xfrm>
            <a:off x="1661418" y="4104077"/>
            <a:ext cx="1191352" cy="400110"/>
          </a:xfrm>
          <a:prstGeom prst="rect">
            <a:avLst/>
          </a:prstGeom>
          <a:noFill/>
        </p:spPr>
        <p:txBody>
          <a:bodyPr wrap="none" rtlCol="0">
            <a:spAutoFit/>
          </a:bodyPr>
          <a:lstStyle/>
          <a:p>
            <a:r>
              <a:rPr lang="en-US" sz="2000" b="1">
                <a:solidFill>
                  <a:schemeClr val="accent2">
                    <a:lumMod val="50000"/>
                  </a:schemeClr>
                </a:solidFill>
              </a:rPr>
              <a:t>Solar Nus</a:t>
            </a:r>
          </a:p>
        </p:txBody>
      </p:sp>
      <p:sp>
        <p:nvSpPr>
          <p:cNvPr id="31" name="TextBox 30"/>
          <p:cNvSpPr txBox="1"/>
          <p:nvPr/>
        </p:nvSpPr>
        <p:spPr>
          <a:xfrm>
            <a:off x="4464492" y="5256237"/>
            <a:ext cx="2002600" cy="400110"/>
          </a:xfrm>
          <a:prstGeom prst="rect">
            <a:avLst/>
          </a:prstGeom>
          <a:noFill/>
        </p:spPr>
        <p:txBody>
          <a:bodyPr wrap="none" rtlCol="0">
            <a:spAutoFit/>
          </a:bodyPr>
          <a:lstStyle/>
          <a:p>
            <a:r>
              <a:rPr lang="en-US" sz="2000" b="1">
                <a:solidFill>
                  <a:schemeClr val="accent2">
                    <a:lumMod val="50000"/>
                  </a:schemeClr>
                </a:solidFill>
              </a:rPr>
              <a:t>Atmospheric Nus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9180" y="1327034"/>
            <a:ext cx="1207236" cy="1220955"/>
          </a:xfrm>
          <a:prstGeom prst="rect">
            <a:avLst/>
          </a:prstGeom>
        </p:spPr>
      </p:pic>
      <p:cxnSp>
        <p:nvCxnSpPr>
          <p:cNvPr id="20" name="Straight Arrow Connector 19"/>
          <p:cNvCxnSpPr/>
          <p:nvPr/>
        </p:nvCxnSpPr>
        <p:spPr>
          <a:xfrm>
            <a:off x="6532483" y="719606"/>
            <a:ext cx="1152160" cy="576080"/>
          </a:xfrm>
          <a:prstGeom prst="straightConnector1">
            <a:avLst/>
          </a:prstGeom>
          <a:ln w="57150">
            <a:solidFill>
              <a:srgbClr val="FF5815"/>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920403" y="687200"/>
            <a:ext cx="1152160" cy="576080"/>
          </a:xfrm>
          <a:prstGeom prst="straightConnector1">
            <a:avLst/>
          </a:prstGeom>
          <a:ln w="57150">
            <a:solidFill>
              <a:srgbClr val="FF5815"/>
            </a:solidFill>
            <a:tailEnd type="arrow"/>
          </a:ln>
        </p:spPr>
        <p:style>
          <a:lnRef idx="1">
            <a:schemeClr val="accent1"/>
          </a:lnRef>
          <a:fillRef idx="0">
            <a:schemeClr val="accent1"/>
          </a:fillRef>
          <a:effectRef idx="0">
            <a:schemeClr val="accent1"/>
          </a:effectRef>
          <a:fontRef idx="minor">
            <a:schemeClr val="tx1"/>
          </a:fontRef>
        </p:style>
      </p:cxnSp>
      <p:sp>
        <p:nvSpPr>
          <p:cNvPr id="22" name="Up Ribbon 21"/>
          <p:cNvSpPr/>
          <p:nvPr/>
        </p:nvSpPr>
        <p:spPr>
          <a:xfrm>
            <a:off x="-72138" y="71517"/>
            <a:ext cx="9361300" cy="1960062"/>
          </a:xfrm>
          <a:prstGeom prst="ribbon2">
            <a:avLst>
              <a:gd name="adj1" fmla="val 13606"/>
              <a:gd name="adj2" fmla="val 72227"/>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2800" b="1">
                <a:effectLst>
                  <a:outerShdw blurRad="38100" dist="38100" dir="2700000" algn="tl">
                    <a:srgbClr val="000000">
                      <a:alpha val="43137"/>
                    </a:srgbClr>
                  </a:outerShdw>
                </a:effectLst>
              </a:rPr>
              <a:t> Yesterday’s sensation</a:t>
            </a:r>
          </a:p>
          <a:p>
            <a:r>
              <a:rPr lang="en-US" sz="2800" b="1">
                <a:effectLst>
                  <a:outerShdw blurRad="38100" dist="38100" dir="2700000" algn="tl">
                    <a:srgbClr val="000000">
                      <a:alpha val="43137"/>
                    </a:srgbClr>
                  </a:outerShdw>
                </a:effectLst>
              </a:rPr>
              <a:t> is today’s calibration  </a:t>
            </a:r>
            <a:r>
              <a:rPr lang="en-US" sz="2400" b="1">
                <a:effectLst>
                  <a:outerShdw blurRad="38100" dist="38100" dir="2700000" algn="tl">
                    <a:srgbClr val="000000">
                      <a:alpha val="43137"/>
                    </a:srgbClr>
                  </a:outerShdw>
                </a:effectLst>
              </a:rPr>
              <a:t>—</a:t>
            </a:r>
            <a:r>
              <a:rPr lang="en-US" sz="2400" b="1" i="1">
                <a:effectLst>
                  <a:outerShdw blurRad="38100" dist="38100" dir="2700000" algn="tl">
                    <a:srgbClr val="000000">
                      <a:alpha val="43137"/>
                    </a:srgbClr>
                  </a:outerShdw>
                </a:effectLst>
              </a:rPr>
              <a:t>R.Feynman</a:t>
            </a:r>
            <a:endParaRPr lang="en-US" sz="2800" b="1" i="1">
              <a:effectLst>
                <a:outerShdw blurRad="38100" dist="38100" dir="2700000" algn="tl">
                  <a:srgbClr val="000000">
                    <a:alpha val="43137"/>
                  </a:srgbClr>
                </a:outerShdw>
              </a:effectLst>
            </a:endParaRPr>
          </a:p>
          <a:p>
            <a:endParaRPr lang="en-US" sz="600" b="1">
              <a:effectLst>
                <a:outerShdw blurRad="38100" dist="38100" dir="2700000" algn="tl">
                  <a:srgbClr val="000000">
                    <a:alpha val="43137"/>
                  </a:srgbClr>
                </a:outerShdw>
              </a:effectLst>
            </a:endParaRPr>
          </a:p>
          <a:p>
            <a:r>
              <a:rPr lang="en-US" sz="2800" b="1">
                <a:effectLst>
                  <a:outerShdw blurRad="38100" dist="38100" dir="2700000" algn="tl">
                    <a:srgbClr val="000000">
                      <a:alpha val="43137"/>
                    </a:srgbClr>
                  </a:outerShdw>
                </a:effectLst>
              </a:rPr>
              <a:t> … and tomorrow’s background  </a:t>
            </a:r>
            <a:r>
              <a:rPr lang="en-US" sz="2400" b="1">
                <a:effectLst>
                  <a:outerShdw blurRad="38100" dist="38100" dir="2700000" algn="tl">
                    <a:srgbClr val="000000">
                      <a:alpha val="43137"/>
                    </a:srgbClr>
                  </a:outerShdw>
                </a:effectLst>
              </a:rPr>
              <a:t>—</a:t>
            </a:r>
            <a:r>
              <a:rPr lang="en-US" sz="2400" b="1" i="1">
                <a:effectLst>
                  <a:outerShdw blurRad="38100" dist="38100" dir="2700000" algn="tl">
                    <a:srgbClr val="000000">
                      <a:alpha val="43137"/>
                    </a:srgbClr>
                  </a:outerShdw>
                </a:effectLst>
              </a:rPr>
              <a:t>V.Telegdi</a:t>
            </a:r>
            <a:r>
              <a:rPr lang="en-US" sz="2400" b="1">
                <a:effectLst>
                  <a:outerShdw blurRad="38100" dist="38100" dir="2700000" algn="tl">
                    <a:srgbClr val="000000">
                      <a:alpha val="43137"/>
                    </a:srgbClr>
                  </a:outerShdw>
                </a:effectLst>
              </a:rPr>
              <a:t> </a:t>
            </a:r>
            <a:endParaRPr lang="en-US" sz="28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021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Self-Regulated Nuclear Burning</a:t>
            </a:r>
          </a:p>
        </p:txBody>
      </p:sp>
      <p:sp>
        <p:nvSpPr>
          <p:cNvPr id="4" name="Oval 4" descr="C:\vortrag\material\usedpics\star1.tif"/>
          <p:cNvSpPr>
            <a:spLocks noChangeAspect="1" noChangeArrowheads="1"/>
          </p:cNvSpPr>
          <p:nvPr/>
        </p:nvSpPr>
        <p:spPr bwMode="auto">
          <a:xfrm>
            <a:off x="431932" y="1511717"/>
            <a:ext cx="3384470" cy="3384081"/>
          </a:xfrm>
          <a:prstGeom prst="ellipse">
            <a:avLst/>
          </a:prstGeom>
          <a:blipFill dpi="0" rotWithShape="0">
            <a:blip r:embed="rId2"/>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5" name="Rectangle 5"/>
          <p:cNvSpPr>
            <a:spLocks noChangeArrowheads="1"/>
          </p:cNvSpPr>
          <p:nvPr/>
        </p:nvSpPr>
        <p:spPr bwMode="auto">
          <a:xfrm>
            <a:off x="215902" y="4032139"/>
            <a:ext cx="3816348" cy="720028"/>
          </a:xfrm>
          <a:prstGeom prst="rect">
            <a:avLst/>
          </a:prstGeom>
          <a:noFill/>
          <a:ln w="9525">
            <a:noFill/>
            <a:miter lim="800000"/>
            <a:headEnd/>
            <a:tailEnd/>
          </a:ln>
          <a:effectLst>
            <a:glow rad="63500">
              <a:schemeClr val="accent1">
                <a:satMod val="175000"/>
                <a:alpha val="40000"/>
              </a:schemeClr>
            </a:glow>
          </a:effectLst>
        </p:spPr>
        <p:txBody>
          <a:bodyPr wrap="none" anchor="ctr"/>
          <a:lstStyle/>
          <a:p>
            <a:pPr algn="ctr"/>
            <a:r>
              <a:rPr lang="en-US" sz="2400">
                <a:solidFill>
                  <a:schemeClr val="bg1"/>
                </a:solidFill>
                <a:effectLst>
                  <a:outerShdw blurRad="38100" dist="38100" dir="2700000" algn="tl">
                    <a:srgbClr val="000000">
                      <a:alpha val="43137"/>
                    </a:srgbClr>
                  </a:outerShdw>
                </a:effectLst>
              </a:rPr>
              <a:t>Main-Sequence</a:t>
            </a:r>
          </a:p>
          <a:p>
            <a:pPr algn="ctr"/>
            <a:r>
              <a:rPr lang="en-US" sz="2400">
                <a:solidFill>
                  <a:schemeClr val="bg1"/>
                </a:solidFill>
                <a:effectLst>
                  <a:outerShdw blurRad="38100" dist="38100" dir="2700000" algn="tl">
                    <a:srgbClr val="000000">
                      <a:alpha val="43137"/>
                    </a:srgbClr>
                  </a:outerShdw>
                </a:effectLst>
              </a:rPr>
              <a:t>Star</a:t>
            </a:r>
          </a:p>
        </p:txBody>
      </p:sp>
      <mc:AlternateContent xmlns:mc="http://schemas.openxmlformats.org/markup-compatibility/2006" xmlns:a14="http://schemas.microsoft.com/office/drawing/2010/main">
        <mc:Choice Requires="a14">
          <p:sp>
            <p:nvSpPr>
              <p:cNvPr id="6" name="TextBox 5"/>
              <p:cNvSpPr txBox="1"/>
              <p:nvPr/>
            </p:nvSpPr>
            <p:spPr>
              <a:xfrm>
                <a:off x="4176452" y="720411"/>
                <a:ext cx="4608643" cy="5831202"/>
              </a:xfrm>
              <a:prstGeom prst="rect">
                <a:avLst/>
              </a:prstGeom>
              <a:noFill/>
            </p:spPr>
            <p:txBody>
              <a:bodyPr wrap="none" rtlCol="0">
                <a:noAutofit/>
              </a:bodyPr>
              <a:lstStyle/>
              <a:p>
                <a:r>
                  <a:rPr lang="en-US" sz="2200">
                    <a:solidFill>
                      <a:srgbClr val="C00000"/>
                    </a:solidFill>
                  </a:rPr>
                  <a:t>Virial Theorem:   </a:t>
                </a:r>
                <a14:m>
                  <m:oMath xmlns:m="http://schemas.openxmlformats.org/officeDocument/2006/math">
                    <m:d>
                      <m:dPr>
                        <m:begChr m:val="〈"/>
                        <m:endChr m:val="〉"/>
                        <m:ctrlPr>
                          <a:rPr lang="en-U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𝐸</m:t>
                            </m:r>
                          </m:e>
                          <m:sub>
                            <m:r>
                              <m:rPr>
                                <m:sty m:val="p"/>
                              </m:rPr>
                              <a:rPr lang="en-US" sz="2200" b="0" i="0" smtClean="0">
                                <a:solidFill>
                                  <a:srgbClr val="C00000"/>
                                </a:solidFill>
                                <a:latin typeface="Cambria Math"/>
                              </a:rPr>
                              <m:t>kin</m:t>
                            </m:r>
                          </m:sub>
                        </m:sSub>
                      </m:e>
                    </m:d>
                    <m:r>
                      <a:rPr lang="en-US" sz="2200" b="0" i="1" smtClean="0">
                        <a:solidFill>
                          <a:srgbClr val="C00000"/>
                        </a:solidFill>
                        <a:latin typeface="Cambria Math"/>
                      </a:rPr>
                      <m:t>=−</m:t>
                    </m:r>
                    <m:f>
                      <m:fPr>
                        <m:ctrlPr>
                          <a:rPr lang="en-US" sz="2200" b="0" i="1" smtClean="0">
                            <a:solidFill>
                              <a:srgbClr val="C00000"/>
                            </a:solidFill>
                            <a:latin typeface="Cambria Math" panose="02040503050406030204" pitchFamily="18" charset="0"/>
                          </a:rPr>
                        </m:ctrlPr>
                      </m:fPr>
                      <m:num>
                        <m:r>
                          <a:rPr lang="en-US" sz="2200" b="0" i="1" smtClean="0">
                            <a:solidFill>
                              <a:srgbClr val="C00000"/>
                            </a:solidFill>
                            <a:latin typeface="Cambria Math"/>
                          </a:rPr>
                          <m:t>1</m:t>
                        </m:r>
                      </m:num>
                      <m:den>
                        <m:r>
                          <a:rPr lang="en-US" sz="2200" b="0" i="1" smtClean="0">
                            <a:solidFill>
                              <a:srgbClr val="C00000"/>
                            </a:solidFill>
                            <a:latin typeface="Cambria Math"/>
                          </a:rPr>
                          <m:t>2</m:t>
                        </m:r>
                      </m:den>
                    </m:f>
                    <m:r>
                      <a:rPr lang="en-US" sz="2200" b="0" i="1" smtClean="0">
                        <a:solidFill>
                          <a:srgbClr val="C00000"/>
                        </a:solidFill>
                        <a:latin typeface="Cambria Math"/>
                      </a:rPr>
                      <m:t>〈</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a:rPr>
                          <m:t>𝐸</m:t>
                        </m:r>
                      </m:e>
                      <m:sub>
                        <m:r>
                          <m:rPr>
                            <m:sty m:val="p"/>
                          </m:rPr>
                          <a:rPr lang="en-US" sz="2200" b="0" i="0" smtClean="0">
                            <a:solidFill>
                              <a:srgbClr val="C00000"/>
                            </a:solidFill>
                            <a:latin typeface="Cambria Math"/>
                          </a:rPr>
                          <m:t>grav</m:t>
                        </m:r>
                      </m:sub>
                    </m:sSub>
                    <m:r>
                      <a:rPr lang="en-US" sz="2200" b="0" i="1" smtClean="0">
                        <a:solidFill>
                          <a:srgbClr val="C00000"/>
                        </a:solidFill>
                        <a:latin typeface="Cambria Math"/>
                      </a:rPr>
                      <m:t>〉</m:t>
                    </m:r>
                  </m:oMath>
                </a14:m>
                <a:endParaRPr lang="en-US" sz="2200">
                  <a:solidFill>
                    <a:srgbClr val="C00000"/>
                  </a:solidFill>
                </a:endParaRPr>
              </a:p>
              <a:p>
                <a:endParaRPr lang="en-US" sz="1200"/>
              </a:p>
              <a:p>
                <a:r>
                  <a:rPr lang="en-US" sz="2200">
                    <a:solidFill>
                      <a:srgbClr val="003399"/>
                    </a:solidFill>
                  </a:rPr>
                  <a:t>Small Contraction</a:t>
                </a:r>
              </a:p>
              <a:p>
                <a:pPr marL="342900" indent="-342900">
                  <a:buFont typeface="Symbol"/>
                  <a:buChar char="®"/>
                </a:pPr>
                <a:r>
                  <a:rPr lang="en-US" sz="2200">
                    <a:solidFill>
                      <a:srgbClr val="003399"/>
                    </a:solidFill>
                    <a:sym typeface="Symbol"/>
                  </a:rPr>
                  <a:t> Heating</a:t>
                </a:r>
              </a:p>
              <a:p>
                <a:pPr marL="342900" indent="-342900">
                  <a:buFont typeface="Symbol"/>
                  <a:buChar char="®"/>
                </a:pPr>
                <a:r>
                  <a:rPr lang="en-US" sz="2200">
                    <a:solidFill>
                      <a:srgbClr val="003399"/>
                    </a:solidFill>
                    <a:sym typeface="Symbol"/>
                  </a:rPr>
                  <a:t> Increased nuclear burning</a:t>
                </a:r>
              </a:p>
              <a:p>
                <a:pPr marL="342900" indent="-342900">
                  <a:buFont typeface="Symbol"/>
                  <a:buChar char="®"/>
                </a:pPr>
                <a:r>
                  <a:rPr lang="en-US" sz="2200">
                    <a:solidFill>
                      <a:srgbClr val="003399"/>
                    </a:solidFill>
                    <a:sym typeface="Symbol"/>
                  </a:rPr>
                  <a:t> Increased pressure</a:t>
                </a:r>
              </a:p>
              <a:p>
                <a:pPr marL="342900" indent="-342900">
                  <a:buFont typeface="Symbol"/>
                  <a:buChar char="®"/>
                </a:pPr>
                <a:r>
                  <a:rPr lang="en-US" sz="2200">
                    <a:solidFill>
                      <a:srgbClr val="003399"/>
                    </a:solidFill>
                    <a:sym typeface="Symbol"/>
                  </a:rPr>
                  <a:t> Expansion</a:t>
                </a:r>
              </a:p>
              <a:p>
                <a:endParaRPr lang="en-US" sz="1200">
                  <a:solidFill>
                    <a:srgbClr val="003399"/>
                  </a:solidFill>
                </a:endParaRPr>
              </a:p>
              <a:p>
                <a:r>
                  <a:rPr lang="en-US" sz="2200">
                    <a:solidFill>
                      <a:srgbClr val="003399"/>
                    </a:solidFill>
                  </a:rPr>
                  <a:t>Additional energy loss (“cooling”)</a:t>
                </a:r>
              </a:p>
              <a:p>
                <a:pPr marL="342900" indent="-342900">
                  <a:buFont typeface="Symbol"/>
                  <a:buChar char="®"/>
                </a:pPr>
                <a:r>
                  <a:rPr lang="en-US" sz="2200">
                    <a:solidFill>
                      <a:srgbClr val="003399"/>
                    </a:solidFill>
                    <a:sym typeface="Symbol"/>
                  </a:rPr>
                  <a:t> Loss of pressure</a:t>
                </a:r>
              </a:p>
              <a:p>
                <a:pPr marL="342900" indent="-342900">
                  <a:buFont typeface="Symbol"/>
                  <a:buChar char="®"/>
                </a:pPr>
                <a:r>
                  <a:rPr lang="en-US" sz="2200">
                    <a:solidFill>
                      <a:srgbClr val="003399"/>
                    </a:solidFill>
                    <a:sym typeface="Symbol"/>
                  </a:rPr>
                  <a:t> Contraction</a:t>
                </a:r>
              </a:p>
              <a:p>
                <a:pPr marL="342900" indent="-342900">
                  <a:buFont typeface="Symbol"/>
                  <a:buChar char="®"/>
                </a:pPr>
                <a:r>
                  <a:rPr lang="en-US" sz="2200">
                    <a:solidFill>
                      <a:srgbClr val="003399"/>
                    </a:solidFill>
                    <a:sym typeface="Symbol"/>
                  </a:rPr>
                  <a:t> Heating</a:t>
                </a:r>
              </a:p>
              <a:p>
                <a:pPr marL="342900" indent="-342900">
                  <a:buFont typeface="Symbol"/>
                  <a:buChar char="®"/>
                </a:pPr>
                <a:r>
                  <a:rPr lang="en-US" sz="2200">
                    <a:solidFill>
                      <a:srgbClr val="003399"/>
                    </a:solidFill>
                    <a:sym typeface="Symbol"/>
                  </a:rPr>
                  <a:t> Increased nuclear burning</a:t>
                </a:r>
              </a:p>
              <a:p>
                <a:endParaRPr lang="en-US" sz="1200">
                  <a:solidFill>
                    <a:srgbClr val="336699"/>
                  </a:solidFill>
                  <a:sym typeface="Symbol"/>
                </a:endParaRPr>
              </a:p>
              <a:p>
                <a:r>
                  <a:rPr lang="en-US" sz="2200">
                    <a:solidFill>
                      <a:srgbClr val="C00000"/>
                    </a:solidFill>
                  </a:rPr>
                  <a:t>Hydrogen burning at nearly fixed T</a:t>
                </a:r>
              </a:p>
              <a:p>
                <a:pPr marL="342900" indent="-342900">
                  <a:buFont typeface="Symbol"/>
                  <a:buChar char="®"/>
                </a:pPr>
                <a:r>
                  <a:rPr lang="en-US" sz="2200">
                    <a:solidFill>
                      <a:srgbClr val="C00000"/>
                    </a:solidFill>
                    <a:sym typeface="Symbol"/>
                  </a:rPr>
                  <a:t> Gravitational potential nearly fixed:</a:t>
                </a:r>
              </a:p>
              <a:p>
                <a:r>
                  <a:rPr lang="en-US" sz="2200">
                    <a:solidFill>
                      <a:srgbClr val="C00000"/>
                    </a:solidFill>
                    <a:sym typeface="Symbol"/>
                  </a:rPr>
                  <a:t>       </a:t>
                </a:r>
                <a14:m>
                  <m:oMath xmlns:m="http://schemas.openxmlformats.org/officeDocument/2006/math">
                    <m:f>
                      <m:fPr>
                        <m:type m:val="lin"/>
                        <m:ctrlPr>
                          <a:rPr lang="en-US" sz="2200" i="1" smtClean="0">
                            <a:solidFill>
                              <a:srgbClr val="C00000"/>
                            </a:solidFill>
                            <a:latin typeface="Cambria Math" panose="02040503050406030204" pitchFamily="18" charset="0"/>
                            <a:sym typeface="Symbol"/>
                          </a:rPr>
                        </m:ctrlPr>
                      </m:fPr>
                      <m:num>
                        <m:sSub>
                          <m:sSubPr>
                            <m:ctrlPr>
                              <a:rPr lang="en-US" sz="2200" b="0" i="1" smtClean="0">
                                <a:solidFill>
                                  <a:srgbClr val="C00000"/>
                                </a:solidFill>
                                <a:latin typeface="Cambria Math" panose="02040503050406030204" pitchFamily="18" charset="0"/>
                                <a:sym typeface="Symbol"/>
                              </a:rPr>
                            </m:ctrlPr>
                          </m:sSubPr>
                          <m:e>
                            <m:r>
                              <a:rPr lang="en-US" sz="2200" b="0" i="1" smtClean="0">
                                <a:solidFill>
                                  <a:srgbClr val="C00000"/>
                                </a:solidFill>
                                <a:latin typeface="Cambria Math"/>
                                <a:sym typeface="Symbol"/>
                              </a:rPr>
                              <m:t>𝐺</m:t>
                            </m:r>
                          </m:e>
                          <m:sub>
                            <m:r>
                              <m:rPr>
                                <m:sty m:val="p"/>
                              </m:rPr>
                              <a:rPr lang="en-US" sz="2200" b="0" i="0" smtClean="0">
                                <a:solidFill>
                                  <a:srgbClr val="C00000"/>
                                </a:solidFill>
                                <a:latin typeface="Cambria Math"/>
                                <a:sym typeface="Symbol"/>
                              </a:rPr>
                              <m:t>N</m:t>
                            </m:r>
                          </m:sub>
                        </m:sSub>
                        <m:r>
                          <a:rPr lang="en-US" sz="2200" b="0" i="1" smtClean="0">
                            <a:solidFill>
                              <a:srgbClr val="C00000"/>
                            </a:solidFill>
                            <a:latin typeface="Cambria Math"/>
                            <a:sym typeface="Symbol"/>
                          </a:rPr>
                          <m:t>𝑀</m:t>
                        </m:r>
                      </m:num>
                      <m:den>
                        <m:r>
                          <a:rPr lang="en-US" sz="2200" b="0" i="1" smtClean="0">
                            <a:solidFill>
                              <a:srgbClr val="C00000"/>
                            </a:solidFill>
                            <a:latin typeface="Cambria Math"/>
                            <a:sym typeface="Symbol"/>
                          </a:rPr>
                          <m:t>𝑅</m:t>
                        </m:r>
                      </m:den>
                    </m:f>
                    <m:r>
                      <a:rPr lang="en-US" sz="2200" b="0" i="1" smtClean="0">
                        <a:solidFill>
                          <a:srgbClr val="C00000"/>
                        </a:solidFill>
                        <a:latin typeface="Cambria Math"/>
                        <a:sym typeface="Symbol"/>
                      </a:rPr>
                      <m:t>∼</m:t>
                    </m:r>
                    <m:r>
                      <m:rPr>
                        <m:sty m:val="p"/>
                      </m:rPr>
                      <a:rPr lang="en-US" sz="2200" b="0" i="0" smtClean="0">
                        <a:solidFill>
                          <a:srgbClr val="C00000"/>
                        </a:solidFill>
                        <a:latin typeface="Cambria Math"/>
                        <a:sym typeface="Symbol"/>
                      </a:rPr>
                      <m:t>constant</m:t>
                    </m:r>
                  </m:oMath>
                </a14:m>
                <a:endParaRPr lang="en-US" sz="2200">
                  <a:solidFill>
                    <a:srgbClr val="C00000"/>
                  </a:solidFill>
                  <a:sym typeface="Symbol"/>
                </a:endParaRPr>
              </a:p>
              <a:p>
                <a:pPr marL="342900" indent="-342900">
                  <a:buFont typeface="Symbol"/>
                  <a:buChar char="®"/>
                </a:pPr>
                <a:r>
                  <a:rPr lang="en-US" sz="2200">
                    <a:solidFill>
                      <a:srgbClr val="C00000"/>
                    </a:solidFill>
                    <a:sym typeface="Symbol"/>
                  </a:rPr>
                  <a:t> </a:t>
                </a:r>
                <a14:m>
                  <m:oMath xmlns:m="http://schemas.openxmlformats.org/officeDocument/2006/math">
                    <m:r>
                      <a:rPr lang="en-US" sz="2200" b="0" i="1" smtClean="0">
                        <a:solidFill>
                          <a:srgbClr val="C00000"/>
                        </a:solidFill>
                        <a:latin typeface="Cambria Math"/>
                        <a:sym typeface="Symbol"/>
                      </a:rPr>
                      <m:t>𝑅</m:t>
                    </m:r>
                    <m:r>
                      <a:rPr lang="en-US" sz="2200" b="0" i="1" smtClean="0">
                        <a:solidFill>
                          <a:srgbClr val="C00000"/>
                        </a:solidFill>
                        <a:latin typeface="Cambria Math"/>
                        <a:sym typeface="Symbol"/>
                      </a:rPr>
                      <m:t>∝</m:t>
                    </m:r>
                    <m:r>
                      <a:rPr lang="en-US" sz="2200" b="0" i="1" smtClean="0">
                        <a:solidFill>
                          <a:srgbClr val="C00000"/>
                        </a:solidFill>
                        <a:latin typeface="Cambria Math"/>
                        <a:sym typeface="Symbol"/>
                      </a:rPr>
                      <m:t>𝑀</m:t>
                    </m:r>
                  </m:oMath>
                </a14:m>
                <a:r>
                  <a:rPr lang="en-US" sz="2200">
                    <a:solidFill>
                      <a:srgbClr val="C00000"/>
                    </a:solidFill>
                    <a:sym typeface="Symbol"/>
                  </a:rPr>
                  <a:t> (More massive stars bigger)</a:t>
                </a:r>
              </a:p>
              <a:p>
                <a:pPr marL="342900" indent="-342900">
                  <a:buFont typeface="Symbol"/>
                  <a:buChar char="®"/>
                </a:pPr>
                <a:endParaRPr lang="en-US" sz="2200">
                  <a:sym typeface="Symbol"/>
                </a:endParaRPr>
              </a:p>
              <a:p>
                <a:endParaRPr lang="en-US" sz="2200">
                  <a:sym typeface="Symbol"/>
                </a:endParaRPr>
              </a:p>
              <a:p>
                <a:endParaRPr lang="en-US" sz="2200"/>
              </a:p>
              <a:p>
                <a:endParaRPr lang="en-US" sz="2200"/>
              </a:p>
            </p:txBody>
          </p:sp>
        </mc:Choice>
        <mc:Fallback xmlns="">
          <p:sp>
            <p:nvSpPr>
              <p:cNvPr id="6" name="TextBox 5"/>
              <p:cNvSpPr txBox="1">
                <a:spLocks noRot="1" noChangeAspect="1" noMove="1" noResize="1" noEditPoints="1" noAdjustHandles="1" noChangeArrowheads="1" noChangeShapeType="1" noTextEdit="1"/>
              </p:cNvSpPr>
              <p:nvPr/>
            </p:nvSpPr>
            <p:spPr>
              <a:xfrm>
                <a:off x="4176452" y="720411"/>
                <a:ext cx="4608643" cy="5831202"/>
              </a:xfrm>
              <a:prstGeom prst="rect">
                <a:avLst/>
              </a:prstGeom>
              <a:blipFill rotWithShape="1">
                <a:blip r:embed="rId3"/>
                <a:stretch>
                  <a:fillRect l="-1720" r="-1455" b="-7628"/>
                </a:stretch>
              </a:blipFill>
            </p:spPr>
            <p:txBody>
              <a:bodyPr/>
              <a:lstStyle/>
              <a:p>
                <a:r>
                  <a:rPr lang="en-US">
                    <a:noFill/>
                  </a:rPr>
                  <a:t> </a:t>
                </a:r>
              </a:p>
            </p:txBody>
          </p:sp>
        </mc:Fallback>
      </mc:AlternateContent>
    </p:spTree>
    <p:extLst>
      <p:ext uri="{BB962C8B-B14F-4D97-AF65-F5344CB8AC3E}">
        <p14:creationId xmlns:p14="http://schemas.microsoft.com/office/powerpoint/2010/main" val="3508333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Nuclear Binding Energy</a:t>
            </a:r>
          </a:p>
        </p:txBody>
      </p:sp>
      <p:grpSp>
        <p:nvGrpSpPr>
          <p:cNvPr id="3" name="Group 3"/>
          <p:cNvGrpSpPr>
            <a:grpSpLocks/>
          </p:cNvGrpSpPr>
          <p:nvPr/>
        </p:nvGrpSpPr>
        <p:grpSpPr bwMode="auto">
          <a:xfrm>
            <a:off x="144065" y="647597"/>
            <a:ext cx="6264697" cy="3887986"/>
            <a:chOff x="96" y="432"/>
            <a:chExt cx="4176" cy="2592"/>
          </a:xfrm>
        </p:grpSpPr>
        <p:graphicFrame>
          <p:nvGraphicFramePr>
            <p:cNvPr id="4" name="Object 4"/>
            <p:cNvGraphicFramePr>
              <a:graphicFrameLocks noChangeAspect="1"/>
            </p:cNvGraphicFramePr>
            <p:nvPr/>
          </p:nvGraphicFramePr>
          <p:xfrm>
            <a:off x="96" y="432"/>
            <a:ext cx="4176" cy="2592"/>
          </p:xfrm>
          <a:graphic>
            <a:graphicData uri="http://schemas.openxmlformats.org/presentationml/2006/ole">
              <mc:AlternateContent xmlns:mc="http://schemas.openxmlformats.org/markup-compatibility/2006">
                <mc:Choice xmlns:v="urn:schemas-microsoft-com:vml" Requires="v">
                  <p:oleObj name="CorelPhotoPaint.Image.10" r:id="rId2" imgW="10158730" imgH="5663492" progId="CorelPhotoPaint.Image.10">
                    <p:embed/>
                  </p:oleObj>
                </mc:Choice>
                <mc:Fallback>
                  <p:oleObj name="CorelPhotoPaint.Image.10" r:id="rId2" imgW="10158730" imgH="5663492" progId="CorelPhotoPaint.Image.10">
                    <p:embed/>
                    <p:pic>
                      <p:nvPicPr>
                        <p:cNvPr id="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432"/>
                          <a:ext cx="4176" cy="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5"/>
            <p:cNvSpPr>
              <a:spLocks noChangeArrowheads="1"/>
            </p:cNvSpPr>
            <p:nvPr/>
          </p:nvSpPr>
          <p:spPr bwMode="auto">
            <a:xfrm>
              <a:off x="384" y="2832"/>
              <a:ext cx="14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300">
                  <a:solidFill>
                    <a:schemeClr val="tx1"/>
                  </a:solidFill>
                  <a:effectLst/>
                  <a:latin typeface="Arial" charset="0"/>
                </a:rPr>
                <a:t>Mass Number</a:t>
              </a:r>
            </a:p>
          </p:txBody>
        </p:sp>
        <p:sp>
          <p:nvSpPr>
            <p:cNvPr id="6" name="Rectangle 6"/>
            <p:cNvSpPr>
              <a:spLocks noChangeArrowheads="1"/>
            </p:cNvSpPr>
            <p:nvPr/>
          </p:nvSpPr>
          <p:spPr bwMode="auto">
            <a:xfrm>
              <a:off x="1392" y="480"/>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300">
                  <a:solidFill>
                    <a:schemeClr val="tx1"/>
                  </a:solidFill>
                  <a:effectLst/>
                  <a:latin typeface="Arial" charset="0"/>
                </a:rPr>
                <a:t>Fe</a:t>
              </a:r>
            </a:p>
          </p:txBody>
        </p:sp>
        <p:sp>
          <p:nvSpPr>
            <p:cNvPr id="7" name="Rectangle 7"/>
            <p:cNvSpPr>
              <a:spLocks noChangeArrowheads="1"/>
            </p:cNvSpPr>
            <p:nvPr/>
          </p:nvSpPr>
          <p:spPr bwMode="auto">
            <a:xfrm>
              <a:off x="96" y="432"/>
              <a:ext cx="4176" cy="2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 name="Group 8"/>
          <p:cNvGrpSpPr>
            <a:grpSpLocks/>
          </p:cNvGrpSpPr>
          <p:nvPr/>
        </p:nvGrpSpPr>
        <p:grpSpPr bwMode="auto">
          <a:xfrm>
            <a:off x="2808435" y="3023927"/>
            <a:ext cx="6264697" cy="3599987"/>
            <a:chOff x="1872" y="2016"/>
            <a:chExt cx="4176" cy="2400"/>
          </a:xfrm>
        </p:grpSpPr>
        <p:graphicFrame>
          <p:nvGraphicFramePr>
            <p:cNvPr id="9" name="Object 9"/>
            <p:cNvGraphicFramePr>
              <a:graphicFrameLocks noChangeAspect="1"/>
            </p:cNvGraphicFramePr>
            <p:nvPr/>
          </p:nvGraphicFramePr>
          <p:xfrm>
            <a:off x="1872" y="2016"/>
            <a:ext cx="4176" cy="2400"/>
          </p:xfrm>
          <a:graphic>
            <a:graphicData uri="http://schemas.openxmlformats.org/presentationml/2006/ole">
              <mc:AlternateContent xmlns:mc="http://schemas.openxmlformats.org/markup-compatibility/2006">
                <mc:Choice xmlns:v="urn:schemas-microsoft-com:vml" Requires="v">
                  <p:oleObj name="Corel PHOTO-PAINT 11.0 Image" r:id="rId4" imgW="7619048" imgH="4215873" progId="CorelPhotoPaint.Image.12">
                    <p:embed/>
                  </p:oleObj>
                </mc:Choice>
                <mc:Fallback>
                  <p:oleObj name="Corel PHOTO-PAINT 11.0 Image" r:id="rId4" imgW="7619048" imgH="4215873" progId="CorelPhotoPaint.Image.12">
                    <p:embed/>
                    <p:pic>
                      <p:nvPicPr>
                        <p:cNvPr id="9"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2016"/>
                          <a:ext cx="4176" cy="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0"/>
            <p:cNvSpPr>
              <a:spLocks noChangeArrowheads="1"/>
            </p:cNvSpPr>
            <p:nvPr/>
          </p:nvSpPr>
          <p:spPr bwMode="auto">
            <a:xfrm>
              <a:off x="1872" y="2016"/>
              <a:ext cx="4176" cy="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893970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Hydrogen Burning in Stars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2" y="686726"/>
            <a:ext cx="2887056" cy="38494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807" y="3689760"/>
            <a:ext cx="3264895" cy="28626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2" y="5688298"/>
            <a:ext cx="2370852" cy="863316"/>
          </a:xfrm>
          <a:prstGeom prst="rect">
            <a:avLst/>
          </a:prstGeom>
        </p:spPr>
      </p:pic>
      <p:sp>
        <p:nvSpPr>
          <p:cNvPr id="8" name="TextBox 7"/>
          <p:cNvSpPr txBox="1"/>
          <p:nvPr/>
        </p:nvSpPr>
        <p:spPr>
          <a:xfrm>
            <a:off x="2736252" y="2778292"/>
            <a:ext cx="1481496" cy="461665"/>
          </a:xfrm>
          <a:prstGeom prst="rect">
            <a:avLst/>
          </a:prstGeom>
          <a:noFill/>
        </p:spPr>
        <p:txBody>
          <a:bodyPr wrap="none" rtlCol="0">
            <a:spAutoFit/>
          </a:bodyPr>
          <a:lstStyle/>
          <a:p>
            <a:r>
              <a:rPr lang="en-US" sz="2400" b="1">
                <a:solidFill>
                  <a:schemeClr val="tx1">
                    <a:lumMod val="50000"/>
                    <a:lumOff val="50000"/>
                  </a:schemeClr>
                </a:solidFill>
                <a:latin typeface="+mj-lt"/>
              </a:rPr>
              <a:t>pp-I Chain</a:t>
            </a:r>
          </a:p>
        </p:txBody>
      </p:sp>
      <p:sp>
        <p:nvSpPr>
          <p:cNvPr id="9" name="TextBox 8"/>
          <p:cNvSpPr txBox="1"/>
          <p:nvPr/>
        </p:nvSpPr>
        <p:spPr>
          <a:xfrm>
            <a:off x="3600372" y="4968197"/>
            <a:ext cx="1492012" cy="461665"/>
          </a:xfrm>
          <a:prstGeom prst="rect">
            <a:avLst/>
          </a:prstGeom>
          <a:noFill/>
        </p:spPr>
        <p:txBody>
          <a:bodyPr wrap="none" rtlCol="0">
            <a:spAutoFit/>
          </a:bodyPr>
          <a:lstStyle/>
          <a:p>
            <a:r>
              <a:rPr lang="en-US" sz="2400" b="1">
                <a:solidFill>
                  <a:schemeClr val="tx1">
                    <a:lumMod val="50000"/>
                    <a:lumOff val="50000"/>
                  </a:schemeClr>
                </a:solidFill>
              </a:rPr>
              <a:t>CNO Cycle</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371" y="719607"/>
            <a:ext cx="3816741" cy="3121167"/>
          </a:xfrm>
          <a:prstGeom prst="rect">
            <a:avLst/>
          </a:prstGeom>
        </p:spPr>
      </p:pic>
      <p:sp>
        <p:nvSpPr>
          <p:cNvPr id="7" name="TextBox 6"/>
          <p:cNvSpPr txBox="1"/>
          <p:nvPr/>
        </p:nvSpPr>
        <p:spPr>
          <a:xfrm>
            <a:off x="6768685" y="6264377"/>
            <a:ext cx="2448340" cy="369332"/>
          </a:xfrm>
          <a:prstGeom prst="rect">
            <a:avLst/>
          </a:prstGeom>
          <a:noFill/>
        </p:spPr>
        <p:txBody>
          <a:bodyPr wrap="square" rtlCol="0">
            <a:spAutoFit/>
          </a:bodyPr>
          <a:lstStyle/>
          <a:p>
            <a:r>
              <a:rPr lang="en-US"/>
              <a:t>Picture credit Wikipedia</a:t>
            </a:r>
          </a:p>
        </p:txBody>
      </p:sp>
    </p:spTree>
    <p:extLst>
      <p:ext uri="{BB962C8B-B14F-4D97-AF65-F5344CB8AC3E}">
        <p14:creationId xmlns:p14="http://schemas.microsoft.com/office/powerpoint/2010/main" val="2260386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Thermonuclear Reactions and Gamow Peak</a:t>
            </a:r>
          </a:p>
        </p:txBody>
      </p:sp>
      <p:pic>
        <p:nvPicPr>
          <p:cNvPr id="3" name="Picture 2" descr="C:\Users\Georg Raffelt\Desktop\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950" y="647997"/>
            <a:ext cx="4393059" cy="2879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432" y="3605266"/>
            <a:ext cx="5040701" cy="3019161"/>
          </a:xfrm>
          <a:prstGeom prst="rect">
            <a:avLst/>
          </a:prstGeom>
        </p:spPr>
      </p:pic>
      <mc:AlternateContent xmlns:mc="http://schemas.openxmlformats.org/markup-compatibility/2006" xmlns:a14="http://schemas.microsoft.com/office/drawing/2010/main">
        <mc:Choice Requires="a14">
          <p:sp>
            <p:nvSpPr>
              <p:cNvPr id="5" name="Rectangle 6"/>
              <p:cNvSpPr>
                <a:spLocks noChangeArrowheads="1"/>
              </p:cNvSpPr>
              <p:nvPr/>
            </p:nvSpPr>
            <p:spPr bwMode="auto">
              <a:xfrm>
                <a:off x="144016" y="647998"/>
                <a:ext cx="4464496" cy="4031985"/>
              </a:xfrm>
              <a:prstGeom prst="rect">
                <a:avLst/>
              </a:prstGeom>
              <a:noFill/>
              <a:ln w="9525">
                <a:noFill/>
                <a:miter lim="800000"/>
                <a:headEnd/>
                <a:tailEnd/>
              </a:ln>
              <a:effectLst/>
            </p:spPr>
            <p:txBody>
              <a:bodyPr wrap="none" lIns="86402" tIns="43201" rIns="86402" bIns="43201"/>
              <a:lstStyle/>
              <a:p>
                <a:pPr algn="l"/>
                <a:r>
                  <a:rPr lang="en-US" sz="2000">
                    <a:solidFill>
                      <a:srgbClr val="003399"/>
                    </a:solidFill>
                  </a:rPr>
                  <a:t>Coulomb repulsion prevents nuclear</a:t>
                </a:r>
              </a:p>
              <a:p>
                <a:pPr algn="l"/>
                <a:r>
                  <a:rPr lang="en-US" sz="2000">
                    <a:solidFill>
                      <a:srgbClr val="003399"/>
                    </a:solidFill>
                  </a:rPr>
                  <a:t>reactions, except for Gamow tunneling</a:t>
                </a:r>
              </a:p>
              <a:p>
                <a:pPr algn="l"/>
                <a:endParaRPr lang="en-US" sz="800">
                  <a:solidFill>
                    <a:srgbClr val="003399"/>
                  </a:solidFill>
                </a:endParaRPr>
              </a:p>
              <a:p>
                <a:pPr algn="l"/>
                <a:r>
                  <a:rPr lang="en-US" sz="2000">
                    <a:solidFill>
                      <a:srgbClr val="003399"/>
                    </a:solidFill>
                  </a:rPr>
                  <a:t>Tunneling probability</a:t>
                </a:r>
              </a:p>
              <a:p>
                <a:pPr algn="l"/>
                <a:endParaRPr lang="en-US" sz="400">
                  <a:solidFill>
                    <a:srgbClr val="003399"/>
                  </a:solidFill>
                </a:endParaRPr>
              </a:p>
              <a:p>
                <a:pPr algn="l"/>
                <a14:m>
                  <m:oMathPara xmlns:m="http://schemas.openxmlformats.org/officeDocument/2006/math">
                    <m:oMathParaPr>
                      <m:jc m:val="left"/>
                    </m:oMathParaPr>
                    <m:oMath xmlns:m="http://schemas.openxmlformats.org/officeDocument/2006/math">
                      <m:r>
                        <a:rPr lang="en-US" sz="2000" b="0" i="1" smtClean="0">
                          <a:solidFill>
                            <a:srgbClr val="003399"/>
                          </a:solidFill>
                          <a:latin typeface="Cambria Math"/>
                        </a:rPr>
                        <m:t>     </m:t>
                      </m:r>
                      <m:r>
                        <a:rPr lang="en-US" sz="2000" b="0" i="1" smtClean="0">
                          <a:solidFill>
                            <a:schemeClr val="tx1"/>
                          </a:solidFill>
                          <a:latin typeface="Cambria Math"/>
                        </a:rPr>
                        <m:t>𝑝</m:t>
                      </m:r>
                      <m:r>
                        <a:rPr lang="en-US" sz="2000" b="0" i="1" smtClean="0">
                          <a:solidFill>
                            <a:schemeClr val="tx1"/>
                          </a:solidFill>
                          <a:latin typeface="Cambria Math"/>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a:rPr>
                            <m:t>𝐸</m:t>
                          </m:r>
                        </m:e>
                        <m:sup>
                          <m:r>
                            <a:rPr lang="en-US" sz="2000" b="0" i="1" smtClean="0">
                              <a:solidFill>
                                <a:schemeClr val="tx1"/>
                              </a:solidFill>
                              <a:latin typeface="Cambria Math"/>
                            </a:rPr>
                            <m:t>−</m:t>
                          </m:r>
                          <m:f>
                            <m:fPr>
                              <m:type m:val="lin"/>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a:rPr>
                                <m:t>1</m:t>
                              </m:r>
                            </m:num>
                            <m:den>
                              <m:r>
                                <a:rPr lang="en-US" sz="2000" b="0" i="1" smtClean="0">
                                  <a:solidFill>
                                    <a:schemeClr val="tx1"/>
                                  </a:solidFill>
                                  <a:latin typeface="Cambria Math"/>
                                </a:rPr>
                                <m:t>2</m:t>
                              </m:r>
                            </m:den>
                          </m:f>
                        </m:sup>
                      </m:sSup>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a:rPr>
                            <m:t>𝑒</m:t>
                          </m:r>
                        </m:e>
                        <m:sup>
                          <m:r>
                            <a:rPr lang="en-US" sz="2000" b="0" i="1" smtClean="0">
                              <a:solidFill>
                                <a:schemeClr val="tx1"/>
                              </a:solidFill>
                              <a:latin typeface="Cambria Math"/>
                            </a:rPr>
                            <m:t>−2</m:t>
                          </m:r>
                          <m:r>
                            <a:rPr lang="en-US" sz="2000" b="0" i="1" smtClean="0">
                              <a:solidFill>
                                <a:schemeClr val="tx1"/>
                              </a:solidFill>
                              <a:latin typeface="Cambria Math"/>
                            </a:rPr>
                            <m:t>𝜋𝜂</m:t>
                          </m:r>
                        </m:sup>
                      </m:sSup>
                    </m:oMath>
                  </m:oMathPara>
                </a14:m>
                <a:endParaRPr lang="en-US" sz="2000">
                  <a:solidFill>
                    <a:srgbClr val="003399"/>
                  </a:solidFill>
                </a:endParaRPr>
              </a:p>
              <a:p>
                <a:pPr algn="l"/>
                <a:endParaRPr lang="en-US" sz="800">
                  <a:solidFill>
                    <a:srgbClr val="003399"/>
                  </a:solidFill>
                </a:endParaRPr>
              </a:p>
              <a:p>
                <a:pPr algn="l"/>
                <a:r>
                  <a:rPr lang="en-US" sz="2000">
                    <a:solidFill>
                      <a:srgbClr val="003399"/>
                    </a:solidFill>
                  </a:rPr>
                  <a:t>where the Sommerfeld parameter is</a:t>
                </a:r>
              </a:p>
              <a:p>
                <a:pPr algn="l"/>
                <a14:m>
                  <m:oMathPara xmlns:m="http://schemas.openxmlformats.org/officeDocument/2006/math">
                    <m:oMathParaPr>
                      <m:jc m:val="left"/>
                    </m:oMathParaPr>
                    <m:oMath xmlns:m="http://schemas.openxmlformats.org/officeDocument/2006/math">
                      <m:r>
                        <a:rPr lang="en-US" sz="2000" b="0" i="1" smtClean="0">
                          <a:solidFill>
                            <a:srgbClr val="003399"/>
                          </a:solidFill>
                          <a:latin typeface="Cambria Math"/>
                        </a:rPr>
                        <m:t>     </m:t>
                      </m:r>
                      <m:r>
                        <a:rPr lang="en-US" sz="2000" b="0" i="1" smtClean="0">
                          <a:solidFill>
                            <a:schemeClr val="tx1"/>
                          </a:solidFill>
                          <a:latin typeface="Cambria Math"/>
                        </a:rPr>
                        <m:t>𝜂</m:t>
                      </m:r>
                      <m:r>
                        <a:rPr lang="en-US" sz="2000" b="0" i="1" smtClean="0">
                          <a:solidFill>
                            <a:schemeClr val="tx1"/>
                          </a:solidFill>
                          <a:latin typeface="Cambria Math"/>
                        </a:rPr>
                        <m:t>=</m:t>
                      </m:r>
                      <m:sSup>
                        <m:sSupPr>
                          <m:ctrlPr>
                            <a:rPr lang="en-US" sz="2000" b="0" i="1" smtClean="0">
                              <a:solidFill>
                                <a:schemeClr val="tx1"/>
                              </a:solidFill>
                              <a:latin typeface="Cambria Math" panose="02040503050406030204" pitchFamily="18" charset="0"/>
                            </a:rPr>
                          </m:ctrlPr>
                        </m:sSupPr>
                        <m:e>
                          <m:d>
                            <m:dPr>
                              <m:ctrlPr>
                                <a:rPr lang="en-US" sz="2000" b="0" i="1" smtClean="0">
                                  <a:solidFill>
                                    <a:schemeClr val="tx1"/>
                                  </a:solidFill>
                                  <a:latin typeface="Cambria Math" panose="02040503050406030204" pitchFamily="18" charset="0"/>
                                </a:rPr>
                              </m:ctrlPr>
                            </m:dPr>
                            <m:e>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a:rPr>
                                    <m:t>𝑚</m:t>
                                  </m:r>
                                </m:num>
                                <m:den>
                                  <m:r>
                                    <a:rPr lang="en-US" sz="2000" b="0" i="1" smtClean="0">
                                      <a:solidFill>
                                        <a:schemeClr val="tx1"/>
                                      </a:solidFill>
                                      <a:latin typeface="Cambria Math"/>
                                    </a:rPr>
                                    <m:t>2</m:t>
                                  </m:r>
                                  <m:r>
                                    <a:rPr lang="en-US" sz="2000" b="0" i="1" smtClean="0">
                                      <a:solidFill>
                                        <a:schemeClr val="tx1"/>
                                      </a:solidFill>
                                      <a:latin typeface="Cambria Math"/>
                                    </a:rPr>
                                    <m:t>𝐸</m:t>
                                  </m:r>
                                </m:den>
                              </m:f>
                            </m:e>
                          </m:d>
                        </m:e>
                        <m:sup>
                          <m:f>
                            <m:fPr>
                              <m:type m:val="lin"/>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a:rPr>
                                <m:t>1</m:t>
                              </m:r>
                            </m:num>
                            <m:den>
                              <m:r>
                                <a:rPr lang="en-US" sz="2000" b="0" i="1" smtClean="0">
                                  <a:solidFill>
                                    <a:schemeClr val="tx1"/>
                                  </a:solidFill>
                                  <a:latin typeface="Cambria Math"/>
                                </a:rPr>
                                <m:t>2</m:t>
                              </m:r>
                            </m:den>
                          </m:f>
                        </m:sup>
                      </m:sSup>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𝑍</m:t>
                          </m:r>
                        </m:e>
                        <m:sub>
                          <m:r>
                            <a:rPr lang="en-US" sz="2000" b="0" i="1" smtClean="0">
                              <a:solidFill>
                                <a:schemeClr val="tx1"/>
                              </a:solidFill>
                              <a:latin typeface="Cambria Math"/>
                            </a:rPr>
                            <m:t>1</m:t>
                          </m:r>
                        </m:sub>
                      </m:sSub>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𝑍</m:t>
                          </m:r>
                        </m:e>
                        <m:sub>
                          <m:r>
                            <a:rPr lang="en-US" sz="2000" b="0" i="1" smtClean="0">
                              <a:solidFill>
                                <a:schemeClr val="tx1"/>
                              </a:solidFill>
                              <a:latin typeface="Cambria Math"/>
                            </a:rPr>
                            <m:t>2</m:t>
                          </m:r>
                        </m:sub>
                      </m:sSub>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a:rPr>
                            <m:t>𝑒</m:t>
                          </m:r>
                        </m:e>
                        <m:sup>
                          <m:r>
                            <a:rPr lang="en-US" sz="2000" b="0" i="1" smtClean="0">
                              <a:solidFill>
                                <a:schemeClr val="tx1"/>
                              </a:solidFill>
                              <a:latin typeface="Cambria Math"/>
                            </a:rPr>
                            <m:t>2</m:t>
                          </m:r>
                        </m:sup>
                      </m:sSup>
                    </m:oMath>
                  </m:oMathPara>
                </a14:m>
                <a:endParaRPr lang="en-US" sz="2000">
                  <a:solidFill>
                    <a:srgbClr val="003399"/>
                  </a:solidFill>
                </a:endParaRPr>
              </a:p>
              <a:p>
                <a:pPr algn="l"/>
                <a:endParaRPr lang="en-US" sz="800">
                  <a:solidFill>
                    <a:srgbClr val="003399"/>
                  </a:solidFill>
                </a:endParaRPr>
              </a:p>
              <a:p>
                <a:pPr algn="l"/>
                <a:r>
                  <a:rPr lang="en-US" sz="2000">
                    <a:solidFill>
                      <a:srgbClr val="003399"/>
                    </a:solidFill>
                  </a:rPr>
                  <a:t>Parameterize cross section with</a:t>
                </a:r>
              </a:p>
              <a:p>
                <a:pPr algn="l"/>
                <a:r>
                  <a:rPr lang="en-US" sz="2000">
                    <a:solidFill>
                      <a:srgbClr val="003399"/>
                    </a:solidFill>
                  </a:rPr>
                  <a:t>astrophysical S-factor</a:t>
                </a:r>
              </a:p>
              <a:p>
                <a:pPr algn="l"/>
                <a:endParaRPr lang="en-US" sz="400">
                  <a:solidFill>
                    <a:srgbClr val="003399"/>
                  </a:solidFill>
                </a:endParaRPr>
              </a:p>
              <a:p>
                <a:pPr algn="l"/>
                <a14:m>
                  <m:oMath xmlns:m="http://schemas.openxmlformats.org/officeDocument/2006/math">
                    <m:r>
                      <a:rPr lang="en-US" sz="2000" b="0" i="1" smtClean="0">
                        <a:solidFill>
                          <a:srgbClr val="003399"/>
                        </a:solidFill>
                        <a:latin typeface="Cambria Math"/>
                      </a:rPr>
                      <m:t>     </m:t>
                    </m:r>
                    <m:r>
                      <a:rPr lang="en-US" sz="2000" b="0" i="1" smtClean="0">
                        <a:solidFill>
                          <a:schemeClr val="tx1"/>
                        </a:solidFill>
                        <a:latin typeface="Cambria Math"/>
                      </a:rPr>
                      <m:t>𝑆</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a:rPr>
                          <m:t>𝐸</m:t>
                        </m:r>
                      </m:e>
                    </m:d>
                    <m:r>
                      <a:rPr lang="en-US" sz="2000" b="0" i="1" smtClean="0">
                        <a:solidFill>
                          <a:schemeClr val="tx1"/>
                        </a:solidFill>
                        <a:latin typeface="Cambria Math"/>
                      </a:rPr>
                      <m:t>=</m:t>
                    </m:r>
                    <m:r>
                      <a:rPr lang="en-US" sz="2000" b="0" i="1" smtClean="0">
                        <a:solidFill>
                          <a:schemeClr val="tx1"/>
                        </a:solidFill>
                        <a:latin typeface="Cambria Math"/>
                      </a:rPr>
                      <m:t>𝜎</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a:rPr>
                          <m:t>𝐸</m:t>
                        </m:r>
                      </m:e>
                    </m:d>
                    <m:r>
                      <a:rPr lang="en-US" sz="2000" b="0" i="1" smtClean="0">
                        <a:solidFill>
                          <a:schemeClr val="tx1"/>
                        </a:solidFill>
                        <a:latin typeface="Cambria Math"/>
                      </a:rPr>
                      <m:t> </m:t>
                    </m:r>
                    <m:r>
                      <a:rPr lang="en-US" sz="2000" b="0" i="1" smtClean="0">
                        <a:solidFill>
                          <a:schemeClr val="tx1"/>
                        </a:solidFill>
                        <a:latin typeface="Cambria Math"/>
                      </a:rPr>
                      <m:t>𝐸</m:t>
                    </m:r>
                    <m:r>
                      <a:rPr lang="en-US" sz="2000" b="0" i="1" smtClean="0">
                        <a:solidFill>
                          <a:schemeClr val="tx1"/>
                        </a:solidFill>
                        <a:latin typeface="Cambria Math"/>
                      </a:rPr>
                      <m:t> </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a:rPr>
                          <m:t>𝑒</m:t>
                        </m:r>
                      </m:e>
                      <m:sup>
                        <m:r>
                          <a:rPr lang="en-US" sz="2000" b="0" i="1" smtClean="0">
                            <a:solidFill>
                              <a:schemeClr val="tx1"/>
                            </a:solidFill>
                            <a:latin typeface="Cambria Math"/>
                          </a:rPr>
                          <m:t>2</m:t>
                        </m:r>
                        <m:r>
                          <a:rPr lang="en-US" sz="2000" b="0" i="1" smtClean="0">
                            <a:solidFill>
                              <a:schemeClr val="tx1"/>
                            </a:solidFill>
                            <a:latin typeface="Cambria Math"/>
                          </a:rPr>
                          <m:t>𝜋𝜂</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a:rPr>
                              <m:t>𝐸</m:t>
                            </m:r>
                          </m:e>
                        </m:d>
                      </m:sup>
                    </m:sSup>
                  </m:oMath>
                </a14:m>
                <a:r>
                  <a:rPr lang="en-US" sz="2000">
                    <a:solidFill>
                      <a:srgbClr val="003399"/>
                    </a:solidFill>
                  </a:rPr>
                  <a:t> </a:t>
                </a:r>
              </a:p>
            </p:txBody>
          </p:sp>
        </mc:Choice>
        <mc:Fallback xmlns="">
          <p:sp>
            <p:nvSpPr>
              <p:cNvPr id="5" name="Rectangle 6"/>
              <p:cNvSpPr>
                <a:spLocks noRot="1" noChangeAspect="1" noMove="1" noResize="1" noEditPoints="1" noAdjustHandles="1" noChangeArrowheads="1" noChangeShapeType="1" noTextEdit="1"/>
              </p:cNvSpPr>
              <p:nvPr/>
            </p:nvSpPr>
            <p:spPr bwMode="auto">
              <a:xfrm>
                <a:off x="144016" y="647998"/>
                <a:ext cx="4464496" cy="4031985"/>
              </a:xfrm>
              <a:prstGeom prst="rect">
                <a:avLst/>
              </a:prstGeom>
              <a:blipFill rotWithShape="1">
                <a:blip r:embed="rId4"/>
                <a:stretch>
                  <a:fillRect l="-1639" t="-755"/>
                </a:stretch>
              </a:blipFill>
              <a:ln w="9525">
                <a:noFill/>
                <a:miter lim="800000"/>
                <a:headEnd/>
                <a:tailEnd/>
              </a:ln>
              <a:effectLst/>
              <a:extLst/>
            </p:spPr>
            <p:txBody>
              <a:bodyPr/>
              <a:lstStyle/>
              <a:p>
                <a:r>
                  <a:rPr lang="en-US">
                    <a:noFill/>
                  </a:rPr>
                  <a:t> </a:t>
                </a:r>
              </a:p>
            </p:txBody>
          </p:sp>
        </mc:Fallback>
      </mc:AlternateContent>
      <p:sp>
        <p:nvSpPr>
          <p:cNvPr id="9" name="Rectangle 11"/>
          <p:cNvSpPr>
            <a:spLocks noChangeArrowheads="1"/>
          </p:cNvSpPr>
          <p:nvPr/>
        </p:nvSpPr>
        <p:spPr bwMode="auto">
          <a:xfrm>
            <a:off x="144016" y="6120429"/>
            <a:ext cx="4393059" cy="503998"/>
          </a:xfrm>
          <a:prstGeom prst="rect">
            <a:avLst/>
          </a:prstGeom>
          <a:noFill/>
          <a:ln w="9525">
            <a:noFill/>
            <a:miter lim="800000"/>
            <a:headEnd/>
            <a:tailEnd/>
          </a:ln>
          <a:effectLst/>
        </p:spPr>
        <p:txBody>
          <a:bodyPr wrap="none" lIns="86402" tIns="43201" rIns="86402" bIns="43201" anchor="ctr"/>
          <a:lstStyle/>
          <a:p>
            <a:r>
              <a:rPr lang="en-US" sz="2000"/>
              <a:t>LUNA Collaboration, nucl-ex/9902004</a:t>
            </a:r>
          </a:p>
        </p:txBody>
      </p:sp>
      <mc:AlternateContent xmlns:mc="http://schemas.openxmlformats.org/markup-compatibility/2006" xmlns:a14="http://schemas.microsoft.com/office/drawing/2010/main">
        <mc:Choice Requires="a14">
          <p:sp>
            <p:nvSpPr>
              <p:cNvPr id="10" name="TextBox 9"/>
              <p:cNvSpPr txBox="1"/>
              <p:nvPr/>
            </p:nvSpPr>
            <p:spPr>
              <a:xfrm>
                <a:off x="5904692" y="4320107"/>
                <a:ext cx="25024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en-US" i="1" smtClean="0">
                              <a:solidFill>
                                <a:srgbClr val="003399"/>
                              </a:solidFill>
                              <a:latin typeface="Cambria Math" panose="02040503050406030204" pitchFamily="18" charset="0"/>
                            </a:rPr>
                          </m:ctrlPr>
                        </m:sPrePr>
                        <m:sub>
                          <m:r>
                            <a:rPr lang="de-DE" b="0" i="1" smtClean="0">
                              <a:solidFill>
                                <a:srgbClr val="003399"/>
                              </a:solidFill>
                              <a:latin typeface="Cambria Math" panose="02040503050406030204" pitchFamily="18" charset="0"/>
                            </a:rPr>
                            <m:t> </m:t>
                          </m:r>
                        </m:sub>
                        <m:sup>
                          <m:r>
                            <a:rPr lang="en-US" b="0" i="1" smtClean="0">
                              <a:solidFill>
                                <a:srgbClr val="003399"/>
                              </a:solidFill>
                              <a:latin typeface="Cambria Math"/>
                            </a:rPr>
                            <m:t>3</m:t>
                          </m:r>
                        </m:sup>
                        <m:e>
                          <m:r>
                            <m:rPr>
                              <m:sty m:val="p"/>
                            </m:rPr>
                            <a:rPr lang="en-US" b="0" i="0" smtClean="0">
                              <a:solidFill>
                                <a:srgbClr val="003399"/>
                              </a:solidFill>
                              <a:latin typeface="Cambria Math"/>
                            </a:rPr>
                            <m:t>He</m:t>
                          </m:r>
                        </m:e>
                      </m:sPre>
                      <m:r>
                        <a:rPr lang="en-US" b="0" i="1" smtClean="0">
                          <a:solidFill>
                            <a:srgbClr val="003399"/>
                          </a:solidFill>
                          <a:latin typeface="Cambria Math"/>
                        </a:rPr>
                        <m:t>+</m:t>
                      </m:r>
                      <m:sPre>
                        <m:sPrePr>
                          <m:ctrlPr>
                            <a:rPr lang="en-US" i="1">
                              <a:solidFill>
                                <a:srgbClr val="003399"/>
                              </a:solidFill>
                              <a:latin typeface="Cambria Math" panose="02040503050406030204" pitchFamily="18" charset="0"/>
                            </a:rPr>
                          </m:ctrlPr>
                        </m:sPrePr>
                        <m:sub>
                          <m:r>
                            <a:rPr lang="de-DE" b="0" i="1" smtClean="0">
                              <a:solidFill>
                                <a:srgbClr val="003399"/>
                              </a:solidFill>
                              <a:latin typeface="Cambria Math" panose="02040503050406030204" pitchFamily="18" charset="0"/>
                            </a:rPr>
                            <m:t> </m:t>
                          </m:r>
                        </m:sub>
                        <m:sup>
                          <m:r>
                            <a:rPr lang="en-US" i="1">
                              <a:solidFill>
                                <a:srgbClr val="003399"/>
                              </a:solidFill>
                              <a:latin typeface="Cambria Math"/>
                            </a:rPr>
                            <m:t>3</m:t>
                          </m:r>
                        </m:sup>
                        <m:e>
                          <m:r>
                            <m:rPr>
                              <m:sty m:val="p"/>
                            </m:rPr>
                            <a:rPr lang="en-US">
                              <a:solidFill>
                                <a:srgbClr val="003399"/>
                              </a:solidFill>
                              <a:latin typeface="Cambria Math"/>
                            </a:rPr>
                            <m:t>He</m:t>
                          </m:r>
                        </m:e>
                      </m:sPre>
                      <m:r>
                        <a:rPr lang="en-US" b="0" i="1" smtClean="0">
                          <a:solidFill>
                            <a:srgbClr val="003399"/>
                          </a:solidFill>
                          <a:latin typeface="Cambria Math"/>
                        </a:rPr>
                        <m:t>→</m:t>
                      </m:r>
                      <m:sPre>
                        <m:sPrePr>
                          <m:ctrlPr>
                            <a:rPr lang="en-US" i="1">
                              <a:solidFill>
                                <a:srgbClr val="003399"/>
                              </a:solidFill>
                              <a:latin typeface="Cambria Math" panose="02040503050406030204" pitchFamily="18" charset="0"/>
                            </a:rPr>
                          </m:ctrlPr>
                        </m:sPrePr>
                        <m:sub>
                          <m:r>
                            <a:rPr lang="de-DE" b="0" i="1" smtClean="0">
                              <a:solidFill>
                                <a:srgbClr val="003399"/>
                              </a:solidFill>
                              <a:latin typeface="Cambria Math" panose="02040503050406030204" pitchFamily="18" charset="0"/>
                            </a:rPr>
                            <m:t> </m:t>
                          </m:r>
                        </m:sub>
                        <m:sup>
                          <m:r>
                            <a:rPr lang="en-US" b="0" i="1" smtClean="0">
                              <a:solidFill>
                                <a:srgbClr val="003399"/>
                              </a:solidFill>
                              <a:latin typeface="Cambria Math"/>
                            </a:rPr>
                            <m:t>4</m:t>
                          </m:r>
                        </m:sup>
                        <m:e>
                          <m:r>
                            <m:rPr>
                              <m:sty m:val="p"/>
                            </m:rPr>
                            <a:rPr lang="en-US">
                              <a:solidFill>
                                <a:srgbClr val="003399"/>
                              </a:solidFill>
                              <a:latin typeface="Cambria Math"/>
                            </a:rPr>
                            <m:t>He</m:t>
                          </m:r>
                        </m:e>
                      </m:sPre>
                      <m:r>
                        <a:rPr lang="en-US" b="0" i="1" smtClean="0">
                          <a:solidFill>
                            <a:srgbClr val="003399"/>
                          </a:solidFill>
                          <a:latin typeface="Cambria Math"/>
                        </a:rPr>
                        <m:t>+2</m:t>
                      </m:r>
                      <m:r>
                        <m:rPr>
                          <m:sty m:val="p"/>
                        </m:rPr>
                        <a:rPr lang="en-US" b="0" i="0" smtClean="0">
                          <a:solidFill>
                            <a:srgbClr val="003399"/>
                          </a:solidFill>
                          <a:latin typeface="Cambria Math"/>
                        </a:rPr>
                        <m:t>p</m:t>
                      </m:r>
                    </m:oMath>
                  </m:oMathPara>
                </a14:m>
                <a:endParaRPr lang="en-US">
                  <a:solidFill>
                    <a:srgbClr val="003399"/>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904692" y="4320107"/>
                <a:ext cx="2502415" cy="369332"/>
              </a:xfrm>
              <a:prstGeom prst="rect">
                <a:avLst/>
              </a:prstGeom>
              <a:blipFill>
                <a:blip r:embed="rId5"/>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18665990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Main Nuclear Burning Stages</a:t>
            </a:r>
          </a:p>
        </p:txBody>
      </p:sp>
      <p:pic>
        <p:nvPicPr>
          <p:cNvPr id="3" name="Picture 2" descr="C:\Users\Georg Raffelt\Desktop\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602" y="2591991"/>
            <a:ext cx="3681409" cy="40319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5328634" y="564873"/>
            <a:ext cx="3600376" cy="1871993"/>
          </a:xfrm>
          <a:prstGeom prst="rect">
            <a:avLst/>
          </a:prstGeom>
          <a:noFill/>
          <a:ln w="9525">
            <a:noFill/>
            <a:miter lim="800000"/>
            <a:headEnd/>
            <a:tailEnd/>
          </a:ln>
          <a:effectLst/>
        </p:spPr>
        <p:txBody>
          <a:bodyPr wrap="none" lIns="86402" tIns="43201" rIns="86402" bIns="43201" anchor="ctr"/>
          <a:lstStyle/>
          <a:p>
            <a:pPr algn="l">
              <a:buFontTx/>
              <a:buChar char="•"/>
            </a:pPr>
            <a:r>
              <a:rPr lang="en-US" sz="2000">
                <a:solidFill>
                  <a:srgbClr val="003399"/>
                </a:solidFill>
              </a:rPr>
              <a:t> Each type of burning occurs</a:t>
            </a:r>
          </a:p>
          <a:p>
            <a:pPr algn="l"/>
            <a:r>
              <a:rPr lang="en-US" sz="2000">
                <a:solidFill>
                  <a:srgbClr val="003399"/>
                </a:solidFill>
              </a:rPr>
              <a:t>   at a very different T but a</a:t>
            </a:r>
          </a:p>
          <a:p>
            <a:pPr algn="l"/>
            <a:r>
              <a:rPr lang="en-US" sz="2000">
                <a:solidFill>
                  <a:srgbClr val="003399"/>
                </a:solidFill>
              </a:rPr>
              <a:t>   broad range of densities</a:t>
            </a:r>
          </a:p>
          <a:p>
            <a:pPr algn="l"/>
            <a:endParaRPr lang="en-US" sz="900">
              <a:solidFill>
                <a:srgbClr val="003399"/>
              </a:solidFill>
            </a:endParaRPr>
          </a:p>
          <a:p>
            <a:pPr algn="l">
              <a:buFontTx/>
              <a:buChar char="•"/>
            </a:pPr>
            <a:r>
              <a:rPr lang="en-US" sz="2000">
                <a:solidFill>
                  <a:srgbClr val="003399"/>
                </a:solidFill>
              </a:rPr>
              <a:t> Never co-exist in the same</a:t>
            </a:r>
          </a:p>
          <a:p>
            <a:pPr algn="l"/>
            <a:r>
              <a:rPr lang="en-US" sz="2000">
                <a:solidFill>
                  <a:srgbClr val="003399"/>
                </a:solidFill>
              </a:rPr>
              <a:t>   location</a:t>
            </a:r>
          </a:p>
        </p:txBody>
      </p:sp>
      <mc:AlternateContent xmlns:mc="http://schemas.openxmlformats.org/markup-compatibility/2006" xmlns:a14="http://schemas.microsoft.com/office/drawing/2010/main">
        <mc:Choice Requires="a14">
          <p:sp>
            <p:nvSpPr>
              <p:cNvPr id="5" name="Rectangle 4"/>
              <p:cNvSpPr>
                <a:spLocks noChangeArrowheads="1"/>
              </p:cNvSpPr>
              <p:nvPr/>
            </p:nvSpPr>
            <p:spPr bwMode="auto">
              <a:xfrm>
                <a:off x="288055" y="647998"/>
                <a:ext cx="5184577" cy="1871993"/>
              </a:xfrm>
              <a:prstGeom prst="rect">
                <a:avLst/>
              </a:prstGeom>
              <a:noFill/>
              <a:ln w="9525">
                <a:noFill/>
                <a:miter lim="800000"/>
                <a:headEnd/>
                <a:tailEnd/>
              </a:ln>
              <a:effectLst/>
            </p:spPr>
            <p:txBody>
              <a:bodyPr wrap="none" lIns="86402" tIns="43201" rIns="86402" bIns="43201" anchor="ctr"/>
              <a:lstStyle/>
              <a:p>
                <a:pPr algn="l"/>
                <a:r>
                  <a:rPr lang="en-US" sz="2000" b="1">
                    <a:solidFill>
                      <a:srgbClr val="CC0000"/>
                    </a:solidFill>
                  </a:rPr>
                  <a:t>Hydrogen burning   </a:t>
                </a:r>
                <a14:m>
                  <m:oMath xmlns:m="http://schemas.openxmlformats.org/officeDocument/2006/math">
                    <m:r>
                      <a:rPr lang="en-US" sz="2000" b="0" i="1" smtClean="0">
                        <a:solidFill>
                          <a:schemeClr val="tx1"/>
                        </a:solidFill>
                        <a:latin typeface="Cambria Math"/>
                      </a:rPr>
                      <m:t>4</m:t>
                    </m:r>
                    <m:r>
                      <m:rPr>
                        <m:sty m:val="p"/>
                      </m:rPr>
                      <a:rPr lang="en-US" sz="2000" b="0" i="0" smtClean="0">
                        <a:solidFill>
                          <a:schemeClr val="tx1"/>
                        </a:solidFill>
                        <a:latin typeface="Cambria Math"/>
                      </a:rPr>
                      <m:t>p</m:t>
                    </m:r>
                    <m:r>
                      <a:rPr lang="en-US" sz="2000" b="0" i="1" smtClean="0">
                        <a:solidFill>
                          <a:schemeClr val="tx1"/>
                        </a:solidFill>
                        <a:latin typeface="Cambria Math"/>
                      </a:rPr>
                      <m:t>+2</m:t>
                    </m:r>
                    <m:sSup>
                      <m:sSupPr>
                        <m:ctrlPr>
                          <a:rPr lang="en-US" sz="2000" b="0" i="1" smtClean="0">
                            <a:solidFill>
                              <a:schemeClr val="tx1"/>
                            </a:solidFill>
                            <a:latin typeface="Cambria Math" panose="02040503050406030204" pitchFamily="18" charset="0"/>
                          </a:rPr>
                        </m:ctrlPr>
                      </m:sSupPr>
                      <m:e>
                        <m:r>
                          <m:rPr>
                            <m:sty m:val="p"/>
                          </m:rPr>
                          <a:rPr lang="en-US" sz="2000" b="0" i="0" smtClean="0">
                            <a:solidFill>
                              <a:schemeClr val="tx1"/>
                            </a:solidFill>
                            <a:latin typeface="Cambria Math"/>
                          </a:rPr>
                          <m:t>e</m:t>
                        </m:r>
                      </m:e>
                      <m:sup>
                        <m:r>
                          <a:rPr lang="en-US" sz="2000" b="0" i="1" smtClean="0">
                            <a:solidFill>
                              <a:schemeClr val="tx1"/>
                            </a:solidFill>
                            <a:latin typeface="Cambria Math"/>
                          </a:rPr>
                          <m:t>−</m:t>
                        </m:r>
                      </m:sup>
                    </m:sSup>
                    <m:r>
                      <a:rPr lang="en-US" sz="2000" b="0" i="1" smtClean="0">
                        <a:solidFill>
                          <a:schemeClr val="tx1"/>
                        </a:solidFill>
                        <a:latin typeface="Cambria Math"/>
                      </a:rPr>
                      <m:t>→</m:t>
                    </m:r>
                    <m:sPre>
                      <m:sPrePr>
                        <m:ctrlPr>
                          <a:rPr lang="en-US" sz="2000" b="0" i="1" smtClean="0">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b="0" i="1" smtClean="0">
                            <a:solidFill>
                              <a:schemeClr val="tx1"/>
                            </a:solidFill>
                            <a:latin typeface="Cambria Math"/>
                          </a:rPr>
                          <m:t>4</m:t>
                        </m:r>
                      </m:sup>
                      <m:e>
                        <m:r>
                          <m:rPr>
                            <m:sty m:val="p"/>
                          </m:rPr>
                          <a:rPr lang="en-US" b="0" i="0" smtClean="0">
                            <a:solidFill>
                              <a:schemeClr val="tx1"/>
                            </a:solidFill>
                            <a:latin typeface="Cambria Math"/>
                          </a:rPr>
                          <m:t>He</m:t>
                        </m:r>
                      </m:e>
                    </m:sPre>
                    <m:r>
                      <a:rPr lang="en-US" b="0" i="1" smtClean="0">
                        <a:solidFill>
                          <a:schemeClr val="tx1"/>
                        </a:solidFill>
                        <a:latin typeface="Cambria Math"/>
                      </a:rPr>
                      <m:t>+2</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𝜈</m:t>
                        </m:r>
                      </m:e>
                      <m:sub>
                        <m:r>
                          <a:rPr lang="en-US" b="0" i="1" smtClean="0">
                            <a:solidFill>
                              <a:schemeClr val="tx1"/>
                            </a:solidFill>
                            <a:latin typeface="Cambria Math"/>
                          </a:rPr>
                          <m:t>𝑒</m:t>
                        </m:r>
                      </m:sub>
                    </m:sSub>
                  </m:oMath>
                </a14:m>
                <a:endParaRPr lang="en-US" sz="2000"/>
              </a:p>
              <a:p>
                <a:pPr algn="l">
                  <a:buFontTx/>
                  <a:buChar char="•"/>
                </a:pPr>
                <a:r>
                  <a:rPr lang="en-US" sz="2000">
                    <a:solidFill>
                      <a:srgbClr val="003399"/>
                    </a:solidFill>
                  </a:rPr>
                  <a:t> Proceeds by pp chains and CNO cycle</a:t>
                </a:r>
              </a:p>
              <a:p>
                <a:pPr algn="l">
                  <a:buFontTx/>
                  <a:buChar char="•"/>
                </a:pPr>
                <a:r>
                  <a:rPr lang="en-US" sz="2000">
                    <a:solidFill>
                      <a:srgbClr val="003399"/>
                    </a:solidFill>
                  </a:rPr>
                  <a:t> No higher elements are formed because</a:t>
                </a:r>
              </a:p>
              <a:p>
                <a:pPr algn="l"/>
                <a:r>
                  <a:rPr lang="en-US" sz="2000">
                    <a:solidFill>
                      <a:srgbClr val="003399"/>
                    </a:solidFill>
                  </a:rPr>
                  <a:t>   no stable isotope with mass number 8</a:t>
                </a:r>
              </a:p>
              <a:p>
                <a:pPr algn="l">
                  <a:buFontTx/>
                  <a:buChar char="•"/>
                </a:pPr>
                <a:r>
                  <a:rPr lang="en-US" sz="2000">
                    <a:solidFill>
                      <a:srgbClr val="003399"/>
                    </a:solidFill>
                  </a:rPr>
                  <a:t> Neutrinos from  p </a:t>
                </a:r>
                <a:r>
                  <a:rPr lang="en-US" sz="2000">
                    <a:solidFill>
                      <a:srgbClr val="003399"/>
                    </a:solidFill>
                    <a:sym typeface="Symbol" pitchFamily="18" charset="2"/>
                  </a:rPr>
                  <a:t> </a:t>
                </a:r>
                <a:r>
                  <a:rPr lang="en-US" sz="2000">
                    <a:solidFill>
                      <a:srgbClr val="003399"/>
                    </a:solidFill>
                  </a:rPr>
                  <a:t>n  conversion</a:t>
                </a:r>
              </a:p>
              <a:p>
                <a:pPr algn="l">
                  <a:buFontTx/>
                  <a:buChar char="•"/>
                </a:pPr>
                <a:r>
                  <a:rPr lang="en-US" sz="2000">
                    <a:solidFill>
                      <a:srgbClr val="003399"/>
                    </a:solidFill>
                  </a:rPr>
                  <a:t> Typical temperatures</a:t>
                </a:r>
                <a:r>
                  <a:rPr lang="en-US" sz="2000"/>
                  <a:t>: </a:t>
                </a:r>
                <a:r>
                  <a:rPr lang="en-US" sz="2000">
                    <a:solidFill>
                      <a:srgbClr val="CC0000"/>
                    </a:solidFill>
                  </a:rPr>
                  <a:t>10</a:t>
                </a:r>
                <a:r>
                  <a:rPr lang="en-US" sz="2000" baseline="30000">
                    <a:solidFill>
                      <a:srgbClr val="CC0000"/>
                    </a:solidFill>
                  </a:rPr>
                  <a:t>7</a:t>
                </a:r>
                <a:r>
                  <a:rPr lang="en-US" sz="2000">
                    <a:solidFill>
                      <a:srgbClr val="CC0000"/>
                    </a:solidFill>
                  </a:rPr>
                  <a:t> K (</a:t>
                </a:r>
                <a14:m>
                  <m:oMath xmlns:m="http://schemas.openxmlformats.org/officeDocument/2006/math">
                    <m:r>
                      <a:rPr lang="en-US" sz="2000" b="0" i="1" smtClean="0">
                        <a:solidFill>
                          <a:srgbClr val="CC0000"/>
                        </a:solidFill>
                        <a:latin typeface="Cambria Math"/>
                      </a:rPr>
                      <m:t>∼</m:t>
                    </m:r>
                  </m:oMath>
                </a14:m>
                <a:r>
                  <a:rPr lang="en-US" sz="2000">
                    <a:solidFill>
                      <a:srgbClr val="CC0000"/>
                    </a:solidFill>
                  </a:rPr>
                  <a:t>1 keV)</a:t>
                </a:r>
              </a:p>
            </p:txBody>
          </p:sp>
        </mc:Choice>
        <mc:Fallback xmlns="">
          <p:sp>
            <p:nvSpPr>
              <p:cNvPr id="5" name="Rectangle 4"/>
              <p:cNvSpPr>
                <a:spLocks noRot="1" noChangeAspect="1" noMove="1" noResize="1" noEditPoints="1" noAdjustHandles="1" noChangeArrowheads="1" noChangeShapeType="1" noTextEdit="1"/>
              </p:cNvSpPr>
              <p:nvPr/>
            </p:nvSpPr>
            <p:spPr bwMode="auto">
              <a:xfrm>
                <a:off x="288055" y="647998"/>
                <a:ext cx="5184577" cy="1871993"/>
              </a:xfrm>
              <a:prstGeom prst="rect">
                <a:avLst/>
              </a:prstGeom>
              <a:blipFill>
                <a:blip r:embed="rId3"/>
                <a:stretch>
                  <a:fillRect l="-1410" t="-2932" b="-7492"/>
                </a:stretch>
              </a:blipFill>
              <a:ln w="9525">
                <a:no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a:spLocks noChangeArrowheads="1"/>
              </p:cNvSpPr>
              <p:nvPr/>
            </p:nvSpPr>
            <p:spPr bwMode="auto">
              <a:xfrm>
                <a:off x="287931" y="2592226"/>
                <a:ext cx="5184577" cy="2519991"/>
              </a:xfrm>
              <a:prstGeom prst="rect">
                <a:avLst/>
              </a:prstGeom>
              <a:noFill/>
              <a:ln w="9525">
                <a:noFill/>
                <a:miter lim="800000"/>
                <a:headEnd/>
                <a:tailEnd/>
              </a:ln>
              <a:effectLst/>
            </p:spPr>
            <p:txBody>
              <a:bodyPr wrap="none" lIns="86402" tIns="43201" rIns="86402" bIns="43201" anchor="ctr"/>
              <a:lstStyle/>
              <a:p>
                <a:pPr algn="l"/>
                <a:r>
                  <a:rPr lang="en-US" sz="2000" b="1">
                    <a:solidFill>
                      <a:srgbClr val="CC0000"/>
                    </a:solidFill>
                    <a:effectLst/>
                  </a:rPr>
                  <a:t>Helium burning</a:t>
                </a:r>
              </a:p>
              <a:p>
                <a:pPr algn="l"/>
                <a:endParaRPr lang="en-US" sz="400">
                  <a:solidFill>
                    <a:srgbClr val="CC0000"/>
                  </a:solidFill>
                  <a:effectLst/>
                </a:endParaRPr>
              </a:p>
              <a:p>
                <a:pPr/>
                <a14:m>
                  <m:oMathPara xmlns:m="http://schemas.openxmlformats.org/officeDocument/2006/math">
                    <m:oMathParaPr>
                      <m:jc m:val="left"/>
                    </m:oMathParaPr>
                    <m:oMath xmlns:m="http://schemas.openxmlformats.org/officeDocument/2006/math">
                      <m:r>
                        <a:rPr lang="en-US" sz="2000" b="0" i="1" smtClean="0">
                          <a:solidFill>
                            <a:srgbClr val="003399"/>
                          </a:solidFill>
                          <a:effectLst/>
                          <a:latin typeface="Cambria Math"/>
                        </a:rPr>
                        <m:t>     </m:t>
                      </m:r>
                      <m:sPre>
                        <m:sPrePr>
                          <m:ctrlPr>
                            <a:rPr lang="en-US" sz="2000" i="1" smtClean="0">
                              <a:solidFill>
                                <a:schemeClr val="tx1"/>
                              </a:solidFill>
                              <a:effectLst/>
                              <a:latin typeface="Cambria Math" panose="02040503050406030204" pitchFamily="18" charset="0"/>
                            </a:rPr>
                          </m:ctrlPr>
                        </m:sPrePr>
                        <m:sub>
                          <m:r>
                            <a:rPr lang="de-DE" sz="2000" b="0" i="1" smtClean="0">
                              <a:solidFill>
                                <a:schemeClr val="tx1"/>
                              </a:solidFill>
                              <a:effectLst/>
                              <a:latin typeface="Cambria Math" panose="02040503050406030204" pitchFamily="18" charset="0"/>
                            </a:rPr>
                            <m:t> </m:t>
                          </m:r>
                        </m:sub>
                        <m:sup>
                          <m:r>
                            <a:rPr lang="en-US" sz="2000" b="0" i="1" smtClean="0">
                              <a:solidFill>
                                <a:schemeClr val="tx1"/>
                              </a:solidFill>
                              <a:latin typeface="Cambria Math"/>
                            </a:rPr>
                            <m:t>4</m:t>
                          </m:r>
                        </m:sup>
                        <m:e>
                          <m:r>
                            <m:rPr>
                              <m:sty m:val="p"/>
                            </m:rPr>
                            <a:rPr lang="en-US" sz="2000" b="0" i="0" smtClean="0">
                              <a:solidFill>
                                <a:schemeClr val="tx1"/>
                              </a:solidFill>
                              <a:latin typeface="Cambria Math"/>
                            </a:rPr>
                            <m:t>He</m:t>
                          </m:r>
                        </m:e>
                      </m:sPre>
                      <m:r>
                        <a:rPr lang="en-US" sz="2000" b="0" i="1" smtClean="0">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4</m:t>
                          </m:r>
                        </m:sup>
                        <m:e>
                          <m:r>
                            <m:rPr>
                              <m:sty m:val="p"/>
                            </m:rPr>
                            <a:rPr lang="en-US" sz="2000">
                              <a:solidFill>
                                <a:schemeClr val="tx1"/>
                              </a:solidFill>
                              <a:latin typeface="Cambria Math"/>
                            </a:rPr>
                            <m:t>He</m:t>
                          </m:r>
                        </m:e>
                      </m:sPre>
                      <m:r>
                        <a:rPr lang="en-US" sz="2000" b="0" i="1" smtClean="0">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4</m:t>
                          </m:r>
                        </m:sup>
                        <m:e>
                          <m:r>
                            <m:rPr>
                              <m:sty m:val="p"/>
                            </m:rPr>
                            <a:rPr lang="en-US" sz="2000">
                              <a:solidFill>
                                <a:schemeClr val="tx1"/>
                              </a:solidFill>
                              <a:latin typeface="Cambria Math"/>
                            </a:rPr>
                            <m:t>He</m:t>
                          </m:r>
                        </m:e>
                      </m:sPre>
                      <m:r>
                        <a:rPr lang="en-US" sz="2000" b="0" i="1" smtClean="0">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b="0" i="1" smtClean="0">
                              <a:solidFill>
                                <a:schemeClr val="tx1"/>
                              </a:solidFill>
                              <a:latin typeface="Cambria Math"/>
                            </a:rPr>
                            <m:t>8</m:t>
                          </m:r>
                        </m:sup>
                        <m:e>
                          <m:r>
                            <m:rPr>
                              <m:sty m:val="p"/>
                            </m:rPr>
                            <a:rPr lang="en-US" sz="2000" b="0" i="0" smtClean="0">
                              <a:solidFill>
                                <a:schemeClr val="tx1"/>
                              </a:solidFill>
                              <a:latin typeface="Cambria Math"/>
                            </a:rPr>
                            <m:t>B</m:t>
                          </m:r>
                          <m:r>
                            <m:rPr>
                              <m:sty m:val="p"/>
                            </m:rPr>
                            <a:rPr lang="en-US" sz="2000">
                              <a:solidFill>
                                <a:schemeClr val="tx1"/>
                              </a:solidFill>
                              <a:latin typeface="Cambria Math"/>
                            </a:rPr>
                            <m:t>e</m:t>
                          </m:r>
                        </m:e>
                      </m:sPre>
                      <m:r>
                        <a:rPr lang="en-US" sz="2000" b="0" i="1" smtClean="0">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4</m:t>
                          </m:r>
                        </m:sup>
                        <m:e>
                          <m:r>
                            <m:rPr>
                              <m:sty m:val="p"/>
                            </m:rPr>
                            <a:rPr lang="en-US" sz="2000">
                              <a:solidFill>
                                <a:schemeClr val="tx1"/>
                              </a:solidFill>
                              <a:latin typeface="Cambria Math"/>
                            </a:rPr>
                            <m:t>He</m:t>
                          </m:r>
                        </m:e>
                      </m:sPre>
                      <m:r>
                        <a:rPr lang="en-US" sz="2000" b="0" i="1" smtClean="0">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b="0" i="1" smtClean="0">
                              <a:solidFill>
                                <a:schemeClr val="tx1"/>
                              </a:solidFill>
                              <a:latin typeface="Cambria Math"/>
                            </a:rPr>
                            <m:t>12</m:t>
                          </m:r>
                        </m:sup>
                        <m:e>
                          <m:r>
                            <m:rPr>
                              <m:sty m:val="p"/>
                            </m:rPr>
                            <a:rPr lang="en-US" sz="2000" b="0" i="0" smtClean="0">
                              <a:solidFill>
                                <a:schemeClr val="tx1"/>
                              </a:solidFill>
                              <a:latin typeface="Cambria Math"/>
                            </a:rPr>
                            <m:t>C</m:t>
                          </m:r>
                        </m:e>
                      </m:sPre>
                    </m:oMath>
                  </m:oMathPara>
                </a14:m>
                <a:endParaRPr lang="en-US" sz="2000">
                  <a:solidFill>
                    <a:srgbClr val="CC0000"/>
                  </a:solidFill>
                  <a:effectLst/>
                </a:endParaRPr>
              </a:p>
              <a:p>
                <a:endParaRPr lang="en-US" sz="400">
                  <a:solidFill>
                    <a:srgbClr val="CC0000"/>
                  </a:solidFill>
                  <a:effectLst/>
                </a:endParaRPr>
              </a:p>
              <a:p>
                <a:pPr algn="l"/>
                <a:r>
                  <a:rPr lang="en-US" sz="2000">
                    <a:solidFill>
                      <a:srgbClr val="003399"/>
                    </a:solidFill>
                    <a:effectLst/>
                  </a:rPr>
                  <a:t>“Triple alpha reaction” because </a:t>
                </a:r>
                <a14:m>
                  <m:oMath xmlns:m="http://schemas.openxmlformats.org/officeDocument/2006/math">
                    <m:r>
                      <a:rPr lang="en-US" sz="2000" i="1" baseline="30000" smtClean="0">
                        <a:solidFill>
                          <a:srgbClr val="003399"/>
                        </a:solidFill>
                        <a:effectLst/>
                        <a:latin typeface="Cambria Math"/>
                      </a:rPr>
                      <m:t>8</m:t>
                    </m:r>
                    <m:r>
                      <m:rPr>
                        <m:sty m:val="p"/>
                      </m:rPr>
                      <a:rPr lang="en-US" sz="2000" i="0">
                        <a:solidFill>
                          <a:srgbClr val="003399"/>
                        </a:solidFill>
                        <a:effectLst/>
                        <a:latin typeface="Cambria Math"/>
                      </a:rPr>
                      <m:t>Be</m:t>
                    </m:r>
                  </m:oMath>
                </a14:m>
                <a:r>
                  <a:rPr lang="en-US" sz="2000">
                    <a:solidFill>
                      <a:srgbClr val="003399"/>
                    </a:solidFill>
                    <a:effectLst/>
                  </a:rPr>
                  <a:t> unstable,</a:t>
                </a:r>
              </a:p>
              <a:p>
                <a:pPr algn="l"/>
                <a:r>
                  <a:rPr lang="en-US" sz="2000">
                    <a:solidFill>
                      <a:srgbClr val="003399"/>
                    </a:solidFill>
                    <a:effectLst/>
                  </a:rPr>
                  <a:t>builds up with concentration </a:t>
                </a:r>
                <a14:m>
                  <m:oMath xmlns:m="http://schemas.openxmlformats.org/officeDocument/2006/math">
                    <m:r>
                      <a:rPr lang="en-US" sz="2000" b="0" i="1" smtClean="0">
                        <a:solidFill>
                          <a:srgbClr val="003399"/>
                        </a:solidFill>
                        <a:effectLst/>
                        <a:latin typeface="Cambria Math"/>
                      </a:rPr>
                      <m:t>∼</m:t>
                    </m:r>
                    <m:sSup>
                      <m:sSupPr>
                        <m:ctrlPr>
                          <a:rPr lang="en-US" sz="2000" b="0" i="1" smtClean="0">
                            <a:solidFill>
                              <a:srgbClr val="003399"/>
                            </a:solidFill>
                            <a:effectLst/>
                            <a:latin typeface="Cambria Math" panose="02040503050406030204" pitchFamily="18" charset="0"/>
                          </a:rPr>
                        </m:ctrlPr>
                      </m:sSupPr>
                      <m:e>
                        <m:r>
                          <a:rPr lang="en-US" sz="2000" b="0" i="1" smtClean="0">
                            <a:solidFill>
                              <a:srgbClr val="003399"/>
                            </a:solidFill>
                            <a:effectLst/>
                            <a:latin typeface="Cambria Math"/>
                          </a:rPr>
                          <m:t>10</m:t>
                        </m:r>
                      </m:e>
                      <m:sup>
                        <m:r>
                          <a:rPr lang="en-US" sz="2000" b="0" i="1" smtClean="0">
                            <a:solidFill>
                              <a:srgbClr val="003399"/>
                            </a:solidFill>
                            <a:effectLst/>
                            <a:latin typeface="Cambria Math"/>
                          </a:rPr>
                          <m:t>−9</m:t>
                        </m:r>
                      </m:sup>
                    </m:sSup>
                  </m:oMath>
                </a14:m>
                <a:endParaRPr lang="en-US" sz="2000" b="0" i="1">
                  <a:solidFill>
                    <a:srgbClr val="003399"/>
                  </a:solidFill>
                  <a:latin typeface="Cambria Math"/>
                </a:endParaRPr>
              </a:p>
              <a:p>
                <a:pPr algn="l"/>
                <a:endParaRPr lang="en-US" sz="400" b="0" i="1">
                  <a:solidFill>
                    <a:srgbClr val="003399"/>
                  </a:solidFill>
                  <a:latin typeface="Cambria Math"/>
                </a:endParaRPr>
              </a:p>
              <a:p>
                <a:pPr algn="l"/>
                <a14:m>
                  <m:oMathPara xmlns:m="http://schemas.openxmlformats.org/officeDocument/2006/math">
                    <m:oMathParaPr>
                      <m:jc m:val="left"/>
                    </m:oMathParaPr>
                    <m:oMath xmlns:m="http://schemas.openxmlformats.org/officeDocument/2006/math">
                      <m:r>
                        <a:rPr lang="en-US" sz="2000" b="0" i="1" smtClean="0">
                          <a:solidFill>
                            <a:srgbClr val="003399"/>
                          </a:solidFill>
                          <a:latin typeface="Cambria Math"/>
                        </a:rPr>
                        <m:t>     </m:t>
                      </m:r>
                      <m:sPre>
                        <m:sPrePr>
                          <m:ctrlPr>
                            <a:rPr lang="en-US" sz="2000" i="1" smtClean="0">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b="0" i="1" smtClean="0">
                              <a:solidFill>
                                <a:schemeClr val="tx1"/>
                              </a:solidFill>
                              <a:latin typeface="Cambria Math"/>
                            </a:rPr>
                            <m:t>12</m:t>
                          </m:r>
                        </m:sup>
                        <m:e>
                          <m:r>
                            <m:rPr>
                              <m:sty m:val="p"/>
                            </m:rPr>
                            <a:rPr lang="en-US" sz="2000" b="0" i="0" smtClean="0">
                              <a:solidFill>
                                <a:schemeClr val="tx1"/>
                              </a:solidFill>
                              <a:latin typeface="Cambria Math"/>
                            </a:rPr>
                            <m:t>C</m:t>
                          </m:r>
                        </m:e>
                      </m:sPre>
                      <m:r>
                        <a:rPr lang="en-US" sz="2000" i="1">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4</m:t>
                          </m:r>
                        </m:sup>
                        <m:e>
                          <m:r>
                            <m:rPr>
                              <m:sty m:val="p"/>
                            </m:rPr>
                            <a:rPr lang="en-US" sz="2000">
                              <a:solidFill>
                                <a:schemeClr val="tx1"/>
                              </a:solidFill>
                              <a:latin typeface="Cambria Math"/>
                            </a:rPr>
                            <m:t>He</m:t>
                          </m:r>
                        </m:e>
                      </m:sPre>
                      <m:r>
                        <a:rPr lang="en-US" sz="2000" b="0" i="1" smtClean="0">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1</m:t>
                          </m:r>
                          <m:r>
                            <a:rPr lang="en-US" sz="2000" b="0" i="1" smtClean="0">
                              <a:solidFill>
                                <a:schemeClr val="tx1"/>
                              </a:solidFill>
                              <a:latin typeface="Cambria Math"/>
                            </a:rPr>
                            <m:t>6</m:t>
                          </m:r>
                        </m:sup>
                        <m:e>
                          <m:r>
                            <m:rPr>
                              <m:sty m:val="p"/>
                            </m:rPr>
                            <a:rPr lang="en-US" sz="2000" b="0" i="0" smtClean="0">
                              <a:solidFill>
                                <a:schemeClr val="tx1"/>
                              </a:solidFill>
                              <a:latin typeface="Cambria Math"/>
                            </a:rPr>
                            <m:t>O</m:t>
                          </m:r>
                        </m:e>
                      </m:sPre>
                    </m:oMath>
                  </m:oMathPara>
                </a14:m>
                <a:endParaRPr lang="en-US" sz="2000">
                  <a:solidFill>
                    <a:schemeClr val="tx1"/>
                  </a:solidFill>
                </a:endParaRPr>
              </a:p>
              <a:p>
                <a:pPr/>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a:rPr>
                        <m:t>     </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1</m:t>
                          </m:r>
                          <m:r>
                            <a:rPr lang="en-US" sz="2000" b="0" i="1" smtClean="0">
                              <a:solidFill>
                                <a:schemeClr val="tx1"/>
                              </a:solidFill>
                              <a:latin typeface="Cambria Math"/>
                            </a:rPr>
                            <m:t>6</m:t>
                          </m:r>
                        </m:sup>
                        <m:e>
                          <m:r>
                            <m:rPr>
                              <m:sty m:val="p"/>
                            </m:rPr>
                            <a:rPr lang="en-US" sz="2000" b="0" i="0" smtClean="0">
                              <a:solidFill>
                                <a:schemeClr val="tx1"/>
                              </a:solidFill>
                              <a:latin typeface="Cambria Math"/>
                            </a:rPr>
                            <m:t>O</m:t>
                          </m:r>
                        </m:e>
                      </m:sPre>
                      <m:r>
                        <a:rPr lang="en-US" sz="2000" i="1">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i="1">
                              <a:solidFill>
                                <a:schemeClr val="tx1"/>
                              </a:solidFill>
                              <a:latin typeface="Cambria Math"/>
                            </a:rPr>
                            <m:t>4</m:t>
                          </m:r>
                        </m:sup>
                        <m:e>
                          <m:r>
                            <m:rPr>
                              <m:sty m:val="p"/>
                            </m:rPr>
                            <a:rPr lang="en-US" sz="2000">
                              <a:solidFill>
                                <a:schemeClr val="tx1"/>
                              </a:solidFill>
                              <a:latin typeface="Cambria Math"/>
                            </a:rPr>
                            <m:t>He</m:t>
                          </m:r>
                        </m:e>
                      </m:sPre>
                      <m:r>
                        <a:rPr lang="en-US" sz="2000" i="1">
                          <a:solidFill>
                            <a:schemeClr val="tx1"/>
                          </a:solidFill>
                          <a:latin typeface="Cambria Math"/>
                        </a:rPr>
                        <m:t>→</m:t>
                      </m:r>
                      <m:sPre>
                        <m:sPrePr>
                          <m:ctrlPr>
                            <a:rPr lang="en-US" sz="2000" i="1">
                              <a:solidFill>
                                <a:schemeClr val="tx1"/>
                              </a:solidFill>
                              <a:latin typeface="Cambria Math" panose="02040503050406030204" pitchFamily="18" charset="0"/>
                            </a:rPr>
                          </m:ctrlPr>
                        </m:sPrePr>
                        <m:sub>
                          <m:r>
                            <a:rPr lang="de-DE" sz="2000" b="0" i="1" smtClean="0">
                              <a:solidFill>
                                <a:schemeClr val="tx1"/>
                              </a:solidFill>
                              <a:latin typeface="Cambria Math" panose="02040503050406030204" pitchFamily="18" charset="0"/>
                            </a:rPr>
                            <m:t> </m:t>
                          </m:r>
                        </m:sub>
                        <m:sup>
                          <m:r>
                            <a:rPr lang="en-US" sz="2000" b="0" i="1" smtClean="0">
                              <a:solidFill>
                                <a:schemeClr val="tx1"/>
                              </a:solidFill>
                              <a:latin typeface="Cambria Math"/>
                            </a:rPr>
                            <m:t>20</m:t>
                          </m:r>
                        </m:sup>
                        <m:e>
                          <m:r>
                            <m:rPr>
                              <m:sty m:val="p"/>
                            </m:rPr>
                            <a:rPr lang="en-US" sz="2000" b="0" i="0" smtClean="0">
                              <a:solidFill>
                                <a:schemeClr val="tx1"/>
                              </a:solidFill>
                              <a:latin typeface="Cambria Math"/>
                            </a:rPr>
                            <m:t>Ne</m:t>
                          </m:r>
                        </m:e>
                      </m:sPre>
                    </m:oMath>
                  </m:oMathPara>
                </a14:m>
                <a:endParaRPr lang="en-US" sz="2000">
                  <a:solidFill>
                    <a:srgbClr val="003399"/>
                  </a:solidFill>
                </a:endParaRPr>
              </a:p>
              <a:p>
                <a:pPr algn="l"/>
                <a:endParaRPr lang="en-US" sz="400">
                  <a:effectLst/>
                </a:endParaRPr>
              </a:p>
              <a:p>
                <a:pPr algn="l"/>
                <a:r>
                  <a:rPr lang="en-US" sz="2000">
                    <a:solidFill>
                      <a:srgbClr val="003399"/>
                    </a:solidFill>
                    <a:effectLst/>
                  </a:rPr>
                  <a:t>Typical temperatures: </a:t>
                </a:r>
                <a14:m>
                  <m:oMath xmlns:m="http://schemas.openxmlformats.org/officeDocument/2006/math">
                    <m:sSup>
                      <m:sSupPr>
                        <m:ctrlPr>
                          <a:rPr lang="en-US" sz="2000" b="0" i="1" smtClean="0">
                            <a:solidFill>
                              <a:srgbClr val="CC0000"/>
                            </a:solidFill>
                            <a:effectLst/>
                            <a:latin typeface="Cambria Math" panose="02040503050406030204" pitchFamily="18" charset="0"/>
                          </a:rPr>
                        </m:ctrlPr>
                      </m:sSupPr>
                      <m:e>
                        <m:r>
                          <a:rPr lang="en-US" sz="2000" i="1" smtClean="0">
                            <a:solidFill>
                              <a:srgbClr val="CC0000"/>
                            </a:solidFill>
                            <a:effectLst/>
                            <a:latin typeface="Cambria Math"/>
                          </a:rPr>
                          <m:t>1</m:t>
                        </m:r>
                        <m:r>
                          <a:rPr lang="en-US" sz="2000" b="0" i="1" smtClean="0">
                            <a:solidFill>
                              <a:srgbClr val="CC0000"/>
                            </a:solidFill>
                            <a:effectLst/>
                            <a:latin typeface="Cambria Math"/>
                          </a:rPr>
                          <m:t>0</m:t>
                        </m:r>
                      </m:e>
                      <m:sup>
                        <m:r>
                          <a:rPr lang="en-US" sz="2000" b="0" i="1" smtClean="0">
                            <a:solidFill>
                              <a:srgbClr val="CC0000"/>
                            </a:solidFill>
                            <a:effectLst/>
                            <a:latin typeface="Cambria Math"/>
                          </a:rPr>
                          <m:t>8</m:t>
                        </m:r>
                      </m:sup>
                    </m:sSup>
                    <m:r>
                      <a:rPr lang="en-US" sz="2000" b="0" i="1" smtClean="0">
                        <a:solidFill>
                          <a:srgbClr val="CC0000"/>
                        </a:solidFill>
                        <a:effectLst/>
                        <a:latin typeface="Cambria Math"/>
                      </a:rPr>
                      <m:t> </m:t>
                    </m:r>
                    <m:r>
                      <m:rPr>
                        <m:sty m:val="p"/>
                      </m:rPr>
                      <a:rPr lang="en-US" sz="2000" i="0">
                        <a:solidFill>
                          <a:srgbClr val="CC0000"/>
                        </a:solidFill>
                        <a:effectLst/>
                        <a:latin typeface="Cambria Math"/>
                      </a:rPr>
                      <m:t>K</m:t>
                    </m:r>
                  </m:oMath>
                </a14:m>
                <a:r>
                  <a:rPr lang="en-US" sz="2000">
                    <a:solidFill>
                      <a:srgbClr val="CC0000"/>
                    </a:solidFill>
                    <a:effectLst/>
                  </a:rPr>
                  <a:t>  (</a:t>
                </a:r>
                <a14:m>
                  <m:oMath xmlns:m="http://schemas.openxmlformats.org/officeDocument/2006/math">
                    <m:r>
                      <a:rPr lang="en-US" sz="2000" i="1" smtClean="0">
                        <a:solidFill>
                          <a:srgbClr val="CC0000"/>
                        </a:solidFill>
                        <a:effectLst/>
                        <a:latin typeface="Cambria Math"/>
                      </a:rPr>
                      <m:t>~</m:t>
                    </m:r>
                  </m:oMath>
                </a14:m>
                <a:r>
                  <a:rPr lang="en-US" sz="2000">
                    <a:solidFill>
                      <a:srgbClr val="CC0000"/>
                    </a:solidFill>
                    <a:effectLst/>
                  </a:rPr>
                  <a:t>10 keV)</a:t>
                </a:r>
              </a:p>
            </p:txBody>
          </p:sp>
        </mc:Choice>
        <mc:Fallback xmlns="">
          <p:sp>
            <p:nvSpPr>
              <p:cNvPr id="7" name="Rectangle 6"/>
              <p:cNvSpPr>
                <a:spLocks noRot="1" noChangeAspect="1" noMove="1" noResize="1" noEditPoints="1" noAdjustHandles="1" noChangeArrowheads="1" noChangeShapeType="1" noTextEdit="1"/>
              </p:cNvSpPr>
              <p:nvPr/>
            </p:nvSpPr>
            <p:spPr bwMode="auto">
              <a:xfrm>
                <a:off x="287931" y="2592226"/>
                <a:ext cx="5184577" cy="2519991"/>
              </a:xfrm>
              <a:prstGeom prst="rect">
                <a:avLst/>
              </a:prstGeom>
              <a:blipFill>
                <a:blip r:embed="rId4"/>
                <a:stretch>
                  <a:fillRect l="-1293" t="-242" b="-3140"/>
                </a:stretch>
              </a:blipFill>
              <a:ln w="9525">
                <a:no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6"/>
              <p:cNvSpPr>
                <a:spLocks noChangeArrowheads="1"/>
              </p:cNvSpPr>
              <p:nvPr/>
            </p:nvSpPr>
            <p:spPr bwMode="auto">
              <a:xfrm>
                <a:off x="287931" y="5184227"/>
                <a:ext cx="5184577" cy="1439995"/>
              </a:xfrm>
              <a:prstGeom prst="rect">
                <a:avLst/>
              </a:prstGeom>
              <a:noFill/>
              <a:ln w="9525">
                <a:noFill/>
                <a:miter lim="800000"/>
                <a:headEnd/>
                <a:tailEnd/>
              </a:ln>
              <a:effectLst/>
            </p:spPr>
            <p:txBody>
              <a:bodyPr wrap="none" lIns="86402" tIns="43201" rIns="86402" bIns="43201" anchor="ctr"/>
              <a:lstStyle/>
              <a:p>
                <a:pPr algn="l"/>
                <a:r>
                  <a:rPr lang="en-US" sz="2000" b="1">
                    <a:solidFill>
                      <a:srgbClr val="CC0000"/>
                    </a:solidFill>
                  </a:rPr>
                  <a:t>Carbon burning</a:t>
                </a:r>
              </a:p>
              <a:p>
                <a:pPr algn="l"/>
                <a:endParaRPr lang="en-US" sz="400">
                  <a:solidFill>
                    <a:srgbClr val="CC0000"/>
                  </a:solidFill>
                </a:endParaRPr>
              </a:p>
              <a:p>
                <a:pPr algn="l"/>
                <a:r>
                  <a:rPr lang="en-US" sz="2000">
                    <a:solidFill>
                      <a:srgbClr val="003399"/>
                    </a:solidFill>
                  </a:rPr>
                  <a:t>Many reactions, for example</a:t>
                </a:r>
              </a:p>
              <a:p>
                <a:pPr algn="l"/>
                <a:endParaRPr lang="en-US" sz="400"/>
              </a:p>
              <a:p>
                <a14:m>
                  <m:oMath xmlns:m="http://schemas.openxmlformats.org/officeDocument/2006/math">
                    <m:sPre>
                      <m:sPrePr>
                        <m:ctrlPr>
                          <a:rPr lang="en-US" sz="2000" i="1" smtClean="0">
                            <a:latin typeface="Cambria Math" panose="02040503050406030204" pitchFamily="18" charset="0"/>
                          </a:rPr>
                        </m:ctrlPr>
                      </m:sPrePr>
                      <m:sub>
                        <m:r>
                          <a:rPr lang="de-DE" sz="2000" b="0" i="1" smtClean="0">
                            <a:latin typeface="Cambria Math" panose="02040503050406030204" pitchFamily="18" charset="0"/>
                          </a:rPr>
                          <m:t> </m:t>
                        </m:r>
                      </m:sub>
                      <m:sup>
                        <m:r>
                          <a:rPr lang="en-US" sz="2000" b="0" i="1" smtClean="0">
                            <a:latin typeface="Cambria Math"/>
                          </a:rPr>
                          <m:t>12</m:t>
                        </m:r>
                      </m:sup>
                      <m:e>
                        <m:r>
                          <m:rPr>
                            <m:sty m:val="p"/>
                          </m:rPr>
                          <a:rPr lang="en-US" sz="2000" b="0" i="0" smtClean="0">
                            <a:latin typeface="Cambria Math"/>
                          </a:rPr>
                          <m:t>C</m:t>
                        </m:r>
                      </m:e>
                    </m:sPre>
                    <m:r>
                      <a:rPr lang="en-US" sz="2000" b="0" i="1" smtClean="0">
                        <a:latin typeface="Cambria Math"/>
                      </a:rPr>
                      <m:t>+</m:t>
                    </m:r>
                    <m:sPre>
                      <m:sPrePr>
                        <m:ctrlPr>
                          <a:rPr lang="en-US" sz="2000" i="1">
                            <a:latin typeface="Cambria Math" panose="02040503050406030204" pitchFamily="18" charset="0"/>
                          </a:rPr>
                        </m:ctrlPr>
                      </m:sPrePr>
                      <m:sub>
                        <m:r>
                          <a:rPr lang="de-DE" sz="2000" b="0" i="1" smtClean="0">
                            <a:latin typeface="Cambria Math" panose="02040503050406030204" pitchFamily="18" charset="0"/>
                          </a:rPr>
                          <m:t> </m:t>
                        </m:r>
                      </m:sub>
                      <m:sup>
                        <m:r>
                          <a:rPr lang="en-US" sz="2000" i="1">
                            <a:latin typeface="Cambria Math"/>
                          </a:rPr>
                          <m:t>12</m:t>
                        </m:r>
                      </m:sup>
                      <m:e>
                        <m:r>
                          <m:rPr>
                            <m:sty m:val="p"/>
                          </m:rPr>
                          <a:rPr lang="en-US" sz="2000" i="0">
                            <a:latin typeface="Cambria Math"/>
                          </a:rPr>
                          <m:t>C</m:t>
                        </m:r>
                      </m:e>
                    </m:sPre>
                    <m:r>
                      <a:rPr lang="en-US" sz="2000" b="0" i="1" smtClean="0">
                        <a:latin typeface="Cambria Math"/>
                      </a:rPr>
                      <m:t>→</m:t>
                    </m:r>
                    <m:sPre>
                      <m:sPrePr>
                        <m:ctrlPr>
                          <a:rPr lang="en-US" sz="2000" i="1">
                            <a:latin typeface="Cambria Math" panose="02040503050406030204" pitchFamily="18" charset="0"/>
                          </a:rPr>
                        </m:ctrlPr>
                      </m:sPrePr>
                      <m:sub>
                        <m:r>
                          <a:rPr lang="de-DE" sz="2000" b="0" i="1" smtClean="0">
                            <a:latin typeface="Cambria Math" panose="02040503050406030204" pitchFamily="18" charset="0"/>
                          </a:rPr>
                          <m:t> </m:t>
                        </m:r>
                      </m:sub>
                      <m:sup>
                        <m:r>
                          <a:rPr lang="en-US" sz="2000" b="0" i="1" smtClean="0">
                            <a:latin typeface="Cambria Math"/>
                          </a:rPr>
                          <m:t>23</m:t>
                        </m:r>
                      </m:sup>
                      <m:e>
                        <m:r>
                          <m:rPr>
                            <m:sty m:val="p"/>
                          </m:rPr>
                          <a:rPr lang="en-US" sz="2000" b="0" i="0" smtClean="0">
                            <a:latin typeface="Cambria Math"/>
                          </a:rPr>
                          <m:t>Na</m:t>
                        </m:r>
                      </m:e>
                    </m:sPre>
                    <m:r>
                      <a:rPr lang="en-US" sz="2000" b="0" i="1" smtClean="0">
                        <a:latin typeface="Cambria Math"/>
                      </a:rPr>
                      <m:t>+</m:t>
                    </m:r>
                    <m:r>
                      <m:rPr>
                        <m:sty m:val="p"/>
                      </m:rPr>
                      <a:rPr lang="en-US" sz="2000" b="0" i="0" smtClean="0">
                        <a:latin typeface="Cambria Math"/>
                      </a:rPr>
                      <m:t>p</m:t>
                    </m:r>
                  </m:oMath>
                </a14:m>
                <a:r>
                  <a:rPr lang="en-US" sz="2000"/>
                  <a:t>  </a:t>
                </a:r>
                <a:r>
                  <a:rPr lang="en-US" sz="2000">
                    <a:solidFill>
                      <a:srgbClr val="003399"/>
                    </a:solidFill>
                  </a:rPr>
                  <a:t>or </a:t>
                </a:r>
                <a:r>
                  <a:rPr lang="en-US" sz="2000"/>
                  <a:t> </a:t>
                </a:r>
                <a14:m>
                  <m:oMath xmlns:m="http://schemas.openxmlformats.org/officeDocument/2006/math">
                    <m:sPre>
                      <m:sPrePr>
                        <m:ctrlPr>
                          <a:rPr lang="en-US" sz="2000" i="1">
                            <a:latin typeface="Cambria Math" panose="02040503050406030204" pitchFamily="18" charset="0"/>
                          </a:rPr>
                        </m:ctrlPr>
                      </m:sPrePr>
                      <m:sub>
                        <m:r>
                          <a:rPr lang="de-DE" sz="2000" b="0" i="1" smtClean="0">
                            <a:latin typeface="Cambria Math" panose="02040503050406030204" pitchFamily="18" charset="0"/>
                          </a:rPr>
                          <m:t> </m:t>
                        </m:r>
                      </m:sub>
                      <m:sup>
                        <m:r>
                          <a:rPr lang="en-US" sz="2000" b="0" i="1" smtClean="0">
                            <a:latin typeface="Cambria Math"/>
                          </a:rPr>
                          <m:t>20</m:t>
                        </m:r>
                      </m:sup>
                      <m:e>
                        <m:r>
                          <m:rPr>
                            <m:sty m:val="p"/>
                          </m:rPr>
                          <a:rPr lang="en-US" sz="2000" b="0" i="0" smtClean="0">
                            <a:latin typeface="Cambria Math"/>
                          </a:rPr>
                          <m:t>Ne</m:t>
                        </m:r>
                      </m:e>
                    </m:sPre>
                    <m:r>
                      <a:rPr lang="en-US" sz="2000" i="1">
                        <a:latin typeface="Cambria Math"/>
                      </a:rPr>
                      <m:t>+</m:t>
                    </m:r>
                    <m:sPre>
                      <m:sPrePr>
                        <m:ctrlPr>
                          <a:rPr lang="en-US" sz="2000" i="1">
                            <a:latin typeface="Cambria Math" panose="02040503050406030204" pitchFamily="18" charset="0"/>
                          </a:rPr>
                        </m:ctrlPr>
                      </m:sPrePr>
                      <m:sub>
                        <m:r>
                          <a:rPr lang="de-DE" sz="2000" b="0" i="1" smtClean="0">
                            <a:latin typeface="Cambria Math" panose="02040503050406030204" pitchFamily="18" charset="0"/>
                          </a:rPr>
                          <m:t> </m:t>
                        </m:r>
                      </m:sub>
                      <m:sup>
                        <m:r>
                          <a:rPr lang="en-US" sz="2000" b="0" i="1" smtClean="0">
                            <a:latin typeface="Cambria Math"/>
                          </a:rPr>
                          <m:t>4</m:t>
                        </m:r>
                      </m:sup>
                      <m:e>
                        <m:r>
                          <m:rPr>
                            <m:sty m:val="p"/>
                          </m:rPr>
                          <a:rPr lang="en-US" sz="2000" b="0" i="0" smtClean="0">
                            <a:latin typeface="Cambria Math"/>
                          </a:rPr>
                          <m:t>He</m:t>
                        </m:r>
                      </m:e>
                    </m:sPre>
                  </m:oMath>
                </a14:m>
                <a:r>
                  <a:rPr lang="en-US" sz="2000"/>
                  <a:t>  </a:t>
                </a:r>
                <a:r>
                  <a:rPr lang="en-US" sz="2000">
                    <a:solidFill>
                      <a:srgbClr val="003399"/>
                    </a:solidFill>
                  </a:rPr>
                  <a:t>etc</a:t>
                </a:r>
                <a:r>
                  <a:rPr lang="en-US" sz="2000"/>
                  <a:t> </a:t>
                </a:r>
              </a:p>
              <a:p>
                <a:pPr algn="l"/>
                <a:endParaRPr lang="en-US" sz="400"/>
              </a:p>
              <a:p>
                <a:pPr algn="l"/>
                <a:r>
                  <a:rPr lang="en-US" sz="2000">
                    <a:solidFill>
                      <a:srgbClr val="003399"/>
                    </a:solidFill>
                  </a:rPr>
                  <a:t>Typical temperatures: </a:t>
                </a:r>
                <a14:m>
                  <m:oMath xmlns:m="http://schemas.openxmlformats.org/officeDocument/2006/math">
                    <m:r>
                      <a:rPr lang="en-US" sz="2000" i="1" smtClean="0">
                        <a:solidFill>
                          <a:srgbClr val="CC0000"/>
                        </a:solidFill>
                        <a:latin typeface="Cambria Math"/>
                      </a:rPr>
                      <m:t>10</m:t>
                    </m:r>
                    <m:r>
                      <a:rPr lang="en-US" sz="2000" i="1" baseline="30000">
                        <a:solidFill>
                          <a:srgbClr val="CC0000"/>
                        </a:solidFill>
                        <a:latin typeface="Cambria Math"/>
                      </a:rPr>
                      <m:t>9</m:t>
                    </m:r>
                    <m:r>
                      <a:rPr lang="en-US" sz="2000" i="1">
                        <a:solidFill>
                          <a:srgbClr val="CC0000"/>
                        </a:solidFill>
                        <a:latin typeface="Cambria Math"/>
                      </a:rPr>
                      <m:t> </m:t>
                    </m:r>
                    <m:r>
                      <m:rPr>
                        <m:sty m:val="p"/>
                      </m:rPr>
                      <a:rPr lang="en-US" sz="2000" i="0">
                        <a:solidFill>
                          <a:srgbClr val="CC0000"/>
                        </a:solidFill>
                        <a:latin typeface="Cambria Math"/>
                      </a:rPr>
                      <m:t>K</m:t>
                    </m:r>
                  </m:oMath>
                </a14:m>
                <a:r>
                  <a:rPr lang="en-US" sz="2000">
                    <a:solidFill>
                      <a:srgbClr val="CC0000"/>
                    </a:solidFill>
                  </a:rPr>
                  <a:t> </a:t>
                </a:r>
                <a14:m>
                  <m:oMath xmlns:m="http://schemas.openxmlformats.org/officeDocument/2006/math">
                    <m:r>
                      <a:rPr lang="en-US" sz="2000" i="1" smtClean="0">
                        <a:solidFill>
                          <a:srgbClr val="CC0000"/>
                        </a:solidFill>
                        <a:latin typeface="Cambria Math"/>
                      </a:rPr>
                      <m:t>(~100 </m:t>
                    </m:r>
                    <m:r>
                      <m:rPr>
                        <m:sty m:val="p"/>
                      </m:rPr>
                      <a:rPr lang="en-US" sz="2000" i="0" smtClean="0">
                        <a:solidFill>
                          <a:srgbClr val="CC0000"/>
                        </a:solidFill>
                        <a:latin typeface="Cambria Math"/>
                      </a:rPr>
                      <m:t>keV</m:t>
                    </m:r>
                    <m:r>
                      <a:rPr lang="en-US" sz="2000" i="1" smtClean="0">
                        <a:solidFill>
                          <a:srgbClr val="CC0000"/>
                        </a:solidFill>
                        <a:latin typeface="Cambria Math"/>
                      </a:rPr>
                      <m:t>)</m:t>
                    </m:r>
                  </m:oMath>
                </a14:m>
                <a:endParaRPr lang="en-US" sz="2000">
                  <a:solidFill>
                    <a:srgbClr val="CC0000"/>
                  </a:solidFill>
                </a:endParaRPr>
              </a:p>
            </p:txBody>
          </p:sp>
        </mc:Choice>
        <mc:Fallback xmlns="">
          <p:sp>
            <p:nvSpPr>
              <p:cNvPr id="8" name="Rectangle 6"/>
              <p:cNvSpPr>
                <a:spLocks noRot="1" noChangeAspect="1" noMove="1" noResize="1" noEditPoints="1" noAdjustHandles="1" noChangeArrowheads="1" noChangeShapeType="1" noTextEdit="1"/>
              </p:cNvSpPr>
              <p:nvPr/>
            </p:nvSpPr>
            <p:spPr bwMode="auto">
              <a:xfrm>
                <a:off x="287931" y="5184227"/>
                <a:ext cx="5184577" cy="1439995"/>
              </a:xfrm>
              <a:prstGeom prst="rect">
                <a:avLst/>
              </a:prstGeom>
              <a:blipFill>
                <a:blip r:embed="rId5"/>
                <a:stretch>
                  <a:fillRect l="-1293" t="-3797" b="-9283"/>
                </a:stretch>
              </a:blipFill>
              <a:ln w="9525">
                <a:noFill/>
                <a:miter lim="800000"/>
                <a:headEnd/>
                <a:tailEnd/>
              </a:ln>
              <a:effectLst/>
              <a:extLst/>
            </p:spPr>
            <p:txBody>
              <a:bodyPr/>
              <a:lstStyle/>
              <a:p>
                <a:r>
                  <a:rPr lang="en-US">
                    <a:noFill/>
                  </a:rPr>
                  <a:t> </a:t>
                </a:r>
              </a:p>
            </p:txBody>
          </p:sp>
        </mc:Fallback>
      </mc:AlternateContent>
    </p:spTree>
    <p:extLst>
      <p:ext uri="{BB962C8B-B14F-4D97-AF65-F5344CB8AC3E}">
        <p14:creationId xmlns:p14="http://schemas.microsoft.com/office/powerpoint/2010/main" val="753444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Hydrogen Exhaustion</a:t>
            </a:r>
          </a:p>
        </p:txBody>
      </p:sp>
      <p:grpSp>
        <p:nvGrpSpPr>
          <p:cNvPr id="3" name="Group 2"/>
          <p:cNvGrpSpPr/>
          <p:nvPr/>
        </p:nvGrpSpPr>
        <p:grpSpPr>
          <a:xfrm>
            <a:off x="288032" y="935709"/>
            <a:ext cx="4176464" cy="4968618"/>
            <a:chOff x="288032" y="935709"/>
            <a:chExt cx="4176464" cy="4968618"/>
          </a:xfrm>
        </p:grpSpPr>
        <p:sp>
          <p:nvSpPr>
            <p:cNvPr id="4" name="Oval 10" descr="C:\vortrag\material\usedpics\star1.tif"/>
            <p:cNvSpPr>
              <a:spLocks noChangeAspect="1" noChangeArrowheads="1"/>
            </p:cNvSpPr>
            <p:nvPr/>
          </p:nvSpPr>
          <p:spPr bwMode="auto">
            <a:xfrm>
              <a:off x="936104" y="2015993"/>
              <a:ext cx="2880320" cy="2879990"/>
            </a:xfrm>
            <a:prstGeom prst="ellipse">
              <a:avLst/>
            </a:prstGeom>
            <a:blipFill dpi="0" rotWithShape="0">
              <a:blip r:embed="rId2"/>
              <a:srcRect/>
              <a:stretch>
                <a:fillRect/>
              </a:stretch>
            </a:blipFill>
            <a:ln w="9525">
              <a:noFill/>
              <a:round/>
              <a:headEnd/>
              <a:tailEnd/>
            </a:ln>
            <a:effectLst/>
            <a:extLst>
              <a:ext uri="{AF507438-7753-43E0-B8FC-AC1667EBCBE1}">
                <a14:hiddenEffects xmlns:a14="http://schemas.microsoft.com/office/drawing/2010/main">
                  <a:effectLst>
                    <a:outerShdw dist="17961" dir="2700000" algn="ctr" rotWithShape="0">
                      <a:srgbClr val="808080"/>
                    </a:outerShdw>
                  </a:effectLst>
                </a14:hiddenEffects>
              </a:ext>
            </a:extLst>
          </p:spPr>
          <p:txBody>
            <a:bodyPr wrap="none" anchor="ctr"/>
            <a:lstStyle/>
            <a:p>
              <a:endParaRPr lang="en-US"/>
            </a:p>
          </p:txBody>
        </p:sp>
        <p:sp>
          <p:nvSpPr>
            <p:cNvPr id="5" name="AutoShape 11"/>
            <p:cNvSpPr>
              <a:spLocks noChangeArrowheads="1"/>
            </p:cNvSpPr>
            <p:nvPr/>
          </p:nvSpPr>
          <p:spPr bwMode="auto">
            <a:xfrm>
              <a:off x="936104" y="5400329"/>
              <a:ext cx="2880320" cy="503998"/>
            </a:xfrm>
            <a:prstGeom prst="wedgeRectCallout">
              <a:avLst>
                <a:gd name="adj1" fmla="val -727"/>
                <a:gd name="adj2" fmla="val -430653"/>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5F5F5F"/>
                    </a:outerShdw>
                  </a:effectLst>
                </a14:hiddenEffects>
              </a:ext>
            </a:extLst>
          </p:spPr>
          <p:txBody>
            <a:bodyPr wrap="none" lIns="97530" tIns="48765" rIns="97530" bIns="48765" anchor="ctr"/>
            <a:lstStyle/>
            <a:p>
              <a:pPr algn="ctr" defTabSz="921018"/>
              <a:r>
                <a:rPr lang="en-US" sz="2400" b="1">
                  <a:solidFill>
                    <a:schemeClr val="bg1"/>
                  </a:solidFill>
                  <a:effectLst>
                    <a:outerShdw blurRad="38100" dist="38100" dir="2700000" algn="tl">
                      <a:srgbClr val="000000">
                        <a:alpha val="43137"/>
                      </a:srgbClr>
                    </a:outerShdw>
                  </a:effectLst>
                </a:rPr>
                <a:t>Hydrogen Burning</a:t>
              </a:r>
              <a:endParaRPr lang="de-DE" sz="2400" b="1">
                <a:solidFill>
                  <a:schemeClr val="bg1"/>
                </a:solidFill>
                <a:effectLst>
                  <a:outerShdw blurRad="38100" dist="38100" dir="2700000" algn="tl">
                    <a:srgbClr val="000000">
                      <a:alpha val="43137"/>
                    </a:srgbClr>
                  </a:outerShdw>
                </a:effectLst>
              </a:endParaRPr>
            </a:p>
          </p:txBody>
        </p:sp>
        <p:sp>
          <p:nvSpPr>
            <p:cNvPr id="6" name="Rectangle 8"/>
            <p:cNvSpPr>
              <a:spLocks noChangeArrowheads="1"/>
            </p:cNvSpPr>
            <p:nvPr/>
          </p:nvSpPr>
          <p:spPr bwMode="auto">
            <a:xfrm>
              <a:off x="288032" y="935709"/>
              <a:ext cx="4176464" cy="50399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25400" algn="ctr" rotWithShape="0">
                      <a:schemeClr val="accent2"/>
                    </a:outerShdw>
                  </a:effectLst>
                </a14:hiddenEffects>
              </a:ext>
            </a:extLst>
          </p:spPr>
          <p:txBody>
            <a:bodyPr wrap="none" lIns="86402" tIns="43201" rIns="86402" bIns="43201" anchor="ctr"/>
            <a:lstStyle/>
            <a:p>
              <a:pPr algn="ctr"/>
              <a:r>
                <a:rPr lang="en-US" sz="2400" b="1">
                  <a:solidFill>
                    <a:schemeClr val="bg1"/>
                  </a:solidFill>
                  <a:effectLst>
                    <a:outerShdw blurRad="38100" dist="38100" dir="2700000" algn="tl">
                      <a:srgbClr val="000000">
                        <a:alpha val="43137"/>
                      </a:srgbClr>
                    </a:outerShdw>
                  </a:effectLst>
                </a:rPr>
                <a:t>Main-sequence star</a:t>
              </a:r>
            </a:p>
          </p:txBody>
        </p:sp>
      </p:grpSp>
      <p:grpSp>
        <p:nvGrpSpPr>
          <p:cNvPr id="7" name="Group 6"/>
          <p:cNvGrpSpPr/>
          <p:nvPr/>
        </p:nvGrpSpPr>
        <p:grpSpPr>
          <a:xfrm>
            <a:off x="4680521" y="936396"/>
            <a:ext cx="4176464" cy="5255971"/>
            <a:chOff x="4680521" y="936396"/>
            <a:chExt cx="4176464" cy="5255971"/>
          </a:xfrm>
        </p:grpSpPr>
        <p:sp>
          <p:nvSpPr>
            <p:cNvPr id="8" name="Rectangle 5"/>
            <p:cNvSpPr>
              <a:spLocks noChangeArrowheads="1"/>
            </p:cNvSpPr>
            <p:nvPr/>
          </p:nvSpPr>
          <p:spPr bwMode="auto">
            <a:xfrm>
              <a:off x="4680521" y="936396"/>
              <a:ext cx="4176464" cy="50399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25400" algn="ctr" rotWithShape="0">
                      <a:schemeClr val="accent2"/>
                    </a:outerShdw>
                  </a:effectLst>
                </a14:hiddenEffects>
              </a:ext>
            </a:extLst>
          </p:spPr>
          <p:txBody>
            <a:bodyPr wrap="none" anchor="ctr"/>
            <a:lstStyle/>
            <a:p>
              <a:pPr algn="ctr"/>
              <a:r>
                <a:rPr lang="en-US" sz="2400" b="1">
                  <a:solidFill>
                    <a:schemeClr val="bg1"/>
                  </a:solidFill>
                  <a:effectLst>
                    <a:outerShdw blurRad="38100" dist="38100" dir="2700000" algn="tl">
                      <a:srgbClr val="000000">
                        <a:alpha val="43137"/>
                      </a:srgbClr>
                    </a:outerShdw>
                  </a:effectLst>
                </a:rPr>
                <a:t>Helium-burning star</a:t>
              </a:r>
            </a:p>
          </p:txBody>
        </p:sp>
        <p:sp>
          <p:nvSpPr>
            <p:cNvPr id="9" name="Oval 4" descr="C:\vortrag\material\usedpics\star2.tif"/>
            <p:cNvSpPr>
              <a:spLocks noChangeAspect="1" noChangeArrowheads="1"/>
            </p:cNvSpPr>
            <p:nvPr/>
          </p:nvSpPr>
          <p:spPr bwMode="auto">
            <a:xfrm>
              <a:off x="5040572" y="1727747"/>
              <a:ext cx="3456384" cy="3455988"/>
            </a:xfrm>
            <a:prstGeom prst="ellipse">
              <a:avLst/>
            </a:prstGeom>
            <a:blipFill dpi="0" rotWithShape="0">
              <a:blip r:embed="rId3"/>
              <a:srcRect/>
              <a:stretch>
                <a:fillRect/>
              </a:stretch>
            </a:blipFill>
            <a:ln w="9525">
              <a:no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a:endParaRPr lang="en-US"/>
            </a:p>
          </p:txBody>
        </p:sp>
        <p:sp>
          <p:nvSpPr>
            <p:cNvPr id="10" name="AutoShape 6"/>
            <p:cNvSpPr>
              <a:spLocks noChangeArrowheads="1"/>
            </p:cNvSpPr>
            <p:nvPr/>
          </p:nvSpPr>
          <p:spPr bwMode="auto">
            <a:xfrm>
              <a:off x="4968562" y="5400380"/>
              <a:ext cx="1728000" cy="791987"/>
            </a:xfrm>
            <a:prstGeom prst="wedgeRectCallout">
              <a:avLst>
                <a:gd name="adj1" fmla="val 52525"/>
                <a:gd name="adj2" fmla="val -289516"/>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5F5F5F"/>
                    </a:outerShdw>
                  </a:effectLst>
                </a14:hiddenEffects>
              </a:ext>
            </a:extLst>
          </p:spPr>
          <p:txBody>
            <a:bodyPr wrap="none" lIns="97530" tIns="48765" rIns="97530" bIns="48765" anchor="ctr"/>
            <a:lstStyle/>
            <a:p>
              <a:pPr algn="ctr" defTabSz="921018">
                <a:lnSpc>
                  <a:spcPts val="2400"/>
                </a:lnSpc>
              </a:pPr>
              <a:r>
                <a:rPr lang="en-US" sz="2400" b="1">
                  <a:solidFill>
                    <a:schemeClr val="bg1"/>
                  </a:solidFill>
                  <a:effectLst>
                    <a:outerShdw blurRad="38100" dist="38100" dir="2700000" algn="tl">
                      <a:srgbClr val="000000">
                        <a:alpha val="43137"/>
                      </a:srgbClr>
                    </a:outerShdw>
                  </a:effectLst>
                </a:rPr>
                <a:t>Helium</a:t>
              </a:r>
            </a:p>
            <a:p>
              <a:pPr algn="ctr" defTabSz="921018">
                <a:lnSpc>
                  <a:spcPts val="2400"/>
                </a:lnSpc>
              </a:pPr>
              <a:r>
                <a:rPr lang="en-US" sz="2400" b="1">
                  <a:solidFill>
                    <a:schemeClr val="bg1"/>
                  </a:solidFill>
                  <a:effectLst>
                    <a:outerShdw blurRad="38100" dist="38100" dir="2700000" algn="tl">
                      <a:srgbClr val="000000">
                        <a:alpha val="43137"/>
                      </a:srgbClr>
                    </a:outerShdw>
                  </a:effectLst>
                </a:rPr>
                <a:t>Burning</a:t>
              </a:r>
              <a:endParaRPr lang="de-DE" sz="2400" b="1">
                <a:solidFill>
                  <a:schemeClr val="bg1"/>
                </a:solidFill>
                <a:effectLst>
                  <a:outerShdw blurRad="38100" dist="38100" dir="2700000" algn="tl">
                    <a:srgbClr val="000000">
                      <a:alpha val="43137"/>
                    </a:srgbClr>
                  </a:outerShdw>
                </a:effectLst>
              </a:endParaRPr>
            </a:p>
          </p:txBody>
        </p:sp>
        <p:sp>
          <p:nvSpPr>
            <p:cNvPr id="11" name="AutoShape 7"/>
            <p:cNvSpPr>
              <a:spLocks noChangeArrowheads="1"/>
            </p:cNvSpPr>
            <p:nvPr/>
          </p:nvSpPr>
          <p:spPr bwMode="auto">
            <a:xfrm>
              <a:off x="6840761" y="5400380"/>
              <a:ext cx="1728192" cy="791987"/>
            </a:xfrm>
            <a:prstGeom prst="wedgeRectCallout">
              <a:avLst>
                <a:gd name="adj1" fmla="val -43280"/>
                <a:gd name="adj2" fmla="val -201159"/>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5F5F5F"/>
                    </a:outerShdw>
                  </a:effectLst>
                </a14:hiddenEffects>
              </a:ext>
            </a:extLst>
          </p:spPr>
          <p:txBody>
            <a:bodyPr wrap="none" lIns="97530" tIns="48765" rIns="97530" bIns="48765" anchor="ctr"/>
            <a:lstStyle/>
            <a:p>
              <a:pPr algn="ctr" defTabSz="921018">
                <a:lnSpc>
                  <a:spcPts val="2400"/>
                </a:lnSpc>
              </a:pPr>
              <a:r>
                <a:rPr lang="en-US" sz="2400" b="1">
                  <a:solidFill>
                    <a:schemeClr val="bg1"/>
                  </a:solidFill>
                  <a:effectLst>
                    <a:outerShdw blurRad="38100" dist="38100" dir="2700000" algn="tl">
                      <a:srgbClr val="000000">
                        <a:alpha val="43137"/>
                      </a:srgbClr>
                    </a:outerShdw>
                  </a:effectLst>
                </a:rPr>
                <a:t>Hydrogen</a:t>
              </a:r>
            </a:p>
            <a:p>
              <a:pPr algn="ctr" defTabSz="921018">
                <a:lnSpc>
                  <a:spcPts val="2400"/>
                </a:lnSpc>
              </a:pPr>
              <a:r>
                <a:rPr lang="en-US" sz="2400" b="1">
                  <a:solidFill>
                    <a:schemeClr val="bg1"/>
                  </a:solidFill>
                  <a:effectLst>
                    <a:outerShdw blurRad="38100" dist="38100" dir="2700000" algn="tl">
                      <a:srgbClr val="000000">
                        <a:alpha val="43137"/>
                      </a:srgbClr>
                    </a:outerShdw>
                  </a:effectLst>
                </a:rPr>
                <a:t>Burning</a:t>
              </a:r>
              <a:endParaRPr lang="de-DE" sz="2400" b="1">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941533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Giant Stars</a:t>
            </a:r>
          </a:p>
        </p:txBody>
      </p:sp>
      <p:sp>
        <p:nvSpPr>
          <p:cNvPr id="3" name="Oval 3" descr="C:\vortrag\material\usedpics\star2.tif"/>
          <p:cNvSpPr>
            <a:spLocks noChangeAspect="1" noChangeArrowheads="1"/>
          </p:cNvSpPr>
          <p:nvPr/>
        </p:nvSpPr>
        <p:spPr bwMode="auto">
          <a:xfrm>
            <a:off x="4896668" y="1800352"/>
            <a:ext cx="4176464" cy="4175985"/>
          </a:xfrm>
          <a:prstGeom prst="ellipse">
            <a:avLst/>
          </a:prstGeom>
          <a:blipFill dpi="0" rotWithShape="0">
            <a:blip r:embed="rId2"/>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6402" tIns="43201" rIns="86402" bIns="43201" anchor="ctr"/>
          <a:lstStyle/>
          <a:p>
            <a:endParaRPr lang="en-US"/>
          </a:p>
        </p:txBody>
      </p:sp>
      <p:sp>
        <p:nvSpPr>
          <p:cNvPr id="4" name="Oval 5" descr="C:\vortrag\material\usedpics\star1.tif"/>
          <p:cNvSpPr>
            <a:spLocks noChangeAspect="1" noChangeArrowheads="1"/>
          </p:cNvSpPr>
          <p:nvPr/>
        </p:nvSpPr>
        <p:spPr bwMode="auto">
          <a:xfrm>
            <a:off x="144016" y="2375837"/>
            <a:ext cx="3024336" cy="3023989"/>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6402" tIns="43201" rIns="86402" bIns="43201" anchor="ctr"/>
          <a:lstStyle/>
          <a:p>
            <a:endParaRPr lang="en-US"/>
          </a:p>
        </p:txBody>
      </p:sp>
      <p:cxnSp>
        <p:nvCxnSpPr>
          <p:cNvPr id="6" name="Straight Arrow Connector 5"/>
          <p:cNvCxnSpPr/>
          <p:nvPr/>
        </p:nvCxnSpPr>
        <p:spPr>
          <a:xfrm>
            <a:off x="1656184" y="3888003"/>
            <a:ext cx="1512168" cy="44"/>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2016152" y="3690630"/>
                <a:ext cx="796885" cy="413447"/>
              </a:xfrm>
              <a:prstGeom prst="rect">
                <a:avLst/>
              </a:prstGeom>
              <a:solidFill>
                <a:srgbClr val="CC0000"/>
              </a:solidFill>
              <a:ln w="3175">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effectLst>
                            <a:outerShdw blurRad="38100" dist="38100" dir="2700000" algn="tl">
                              <a:srgbClr val="000000">
                                <a:alpha val="43137"/>
                              </a:srgbClr>
                            </a:outerShdw>
                          </a:effectLst>
                          <a:latin typeface="Cambria Math"/>
                        </a:rPr>
                        <m:t>1 </m:t>
                      </m:r>
                      <m:sSub>
                        <m:sSubPr>
                          <m:ctrlPr>
                            <a:rPr lang="en-US" sz="20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sz="2000" b="0" i="1" smtClean="0">
                              <a:solidFill>
                                <a:schemeClr val="bg1"/>
                              </a:solidFill>
                              <a:effectLst>
                                <a:outerShdw blurRad="38100" dist="38100" dir="2700000" algn="tl">
                                  <a:srgbClr val="000000">
                                    <a:alpha val="43137"/>
                                  </a:srgbClr>
                                </a:outerShdw>
                              </a:effectLst>
                              <a:latin typeface="Cambria Math"/>
                            </a:rPr>
                            <m:t>𝑅</m:t>
                          </m:r>
                        </m:e>
                        <m:sub>
                          <m:r>
                            <a:rPr lang="en-US" sz="2000" b="0" i="1" smtClean="0">
                              <a:solidFill>
                                <a:schemeClr val="bg1"/>
                              </a:solidFill>
                              <a:effectLst>
                                <a:outerShdw blurRad="38100" dist="38100" dir="2700000" algn="tl">
                                  <a:srgbClr val="000000">
                                    <a:alpha val="43137"/>
                                  </a:srgbClr>
                                </a:outerShdw>
                              </a:effectLst>
                              <a:latin typeface="Cambria Math"/>
                            </a:rPr>
                            <m:t>⊙</m:t>
                          </m:r>
                        </m:sub>
                      </m:sSub>
                    </m:oMath>
                  </m:oMathPara>
                </a14:m>
                <a:endParaRPr lang="en-US" sz="2000">
                  <a:solidFill>
                    <a:schemeClr val="bg1"/>
                  </a:solidFill>
                  <a:effectLst>
                    <a:outerShdw blurRad="38100" dist="38100" dir="2700000" algn="tl">
                      <a:srgbClr val="000000">
                        <a:alpha val="43137"/>
                      </a:srgbClr>
                    </a:outerShdw>
                  </a:effectLs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016152" y="3690630"/>
                <a:ext cx="796885" cy="413447"/>
              </a:xfrm>
              <a:prstGeom prst="rect">
                <a:avLst/>
              </a:prstGeom>
              <a:blipFill rotWithShape="1">
                <a:blip r:embed="rId4"/>
                <a:stretch>
                  <a:fillRect b="-14493"/>
                </a:stretch>
              </a:blipFill>
              <a:ln w="3175">
                <a:solidFill>
                  <a:schemeClr val="tx1"/>
                </a:solidFill>
              </a:ln>
            </p:spPr>
            <p:txBody>
              <a:bodyPr/>
              <a:lstStyle/>
              <a:p>
                <a:r>
                  <a:rPr lang="en-US">
                    <a:noFill/>
                  </a:rPr>
                  <a:t> </a:t>
                </a:r>
              </a:p>
            </p:txBody>
          </p:sp>
        </mc:Fallback>
      </mc:AlternateContent>
      <p:cxnSp>
        <p:nvCxnSpPr>
          <p:cNvPr id="9" name="Straight Arrow Connector 8"/>
          <p:cNvCxnSpPr/>
          <p:nvPr/>
        </p:nvCxnSpPr>
        <p:spPr>
          <a:xfrm flipV="1">
            <a:off x="1656102" y="4090727"/>
            <a:ext cx="0" cy="1021640"/>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143892" y="4968197"/>
                <a:ext cx="2376330" cy="1080000"/>
              </a:xfrm>
              <a:prstGeom prst="rect">
                <a:avLst/>
              </a:prstGeom>
              <a:solidFill>
                <a:srgbClr val="CC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2000" b="0" i="1" smtClean="0">
                            <a:effectLst>
                              <a:outerShdw blurRad="38100" dist="38100" dir="2700000" algn="tl">
                                <a:srgbClr val="000000">
                                  <a:alpha val="43137"/>
                                </a:srgbClr>
                              </a:outerShdw>
                            </a:effectLst>
                            <a:latin typeface="Cambria Math" panose="02040503050406030204" pitchFamily="18" charset="0"/>
                          </a:rPr>
                        </m:ctrlPr>
                      </m:sSubPr>
                      <m:e>
                        <m:r>
                          <a:rPr lang="en-US" sz="2000" b="0" i="1" smtClean="0">
                            <a:effectLst>
                              <a:outerShdw blurRad="38100" dist="38100" dir="2700000" algn="tl">
                                <a:srgbClr val="000000">
                                  <a:alpha val="43137"/>
                                </a:srgbClr>
                              </a:outerShdw>
                            </a:effectLst>
                            <a:latin typeface="Cambria Math"/>
                          </a:rPr>
                          <m:t>𝜖</m:t>
                        </m:r>
                      </m:e>
                      <m:sub>
                        <m:r>
                          <m:rPr>
                            <m:sty m:val="p"/>
                          </m:rPr>
                          <a:rPr lang="en-US" sz="2000" b="0" i="0" smtClean="0">
                            <a:effectLst>
                              <a:outerShdw blurRad="38100" dist="38100" dir="2700000" algn="tl">
                                <a:srgbClr val="000000">
                                  <a:alpha val="43137"/>
                                </a:srgbClr>
                              </a:outerShdw>
                            </a:effectLst>
                            <a:latin typeface="Cambria Math"/>
                          </a:rPr>
                          <m:t>nuc</m:t>
                        </m:r>
                      </m:sub>
                    </m:sSub>
                    <m:d>
                      <m:dPr>
                        <m:ctrlPr>
                          <a:rPr lang="en-US" sz="2000" b="0" i="1" smtClean="0">
                            <a:effectLst>
                              <a:outerShdw blurRad="38100" dist="38100" dir="2700000" algn="tl">
                                <a:srgbClr val="000000">
                                  <a:alpha val="43137"/>
                                </a:srgbClr>
                              </a:outerShdw>
                            </a:effectLst>
                            <a:latin typeface="Cambria Math" panose="02040503050406030204" pitchFamily="18" charset="0"/>
                          </a:rPr>
                        </m:ctrlPr>
                      </m:dPr>
                      <m:e>
                        <m:r>
                          <m:rPr>
                            <m:sty m:val="p"/>
                          </m:rPr>
                          <a:rPr lang="en-US" sz="2000" b="0" i="0" smtClean="0">
                            <a:effectLst>
                              <a:outerShdw blurRad="38100" dist="38100" dir="2700000" algn="tl">
                                <a:srgbClr val="000000">
                                  <a:alpha val="43137"/>
                                </a:srgbClr>
                              </a:outerShdw>
                            </a:effectLst>
                            <a:latin typeface="Cambria Math"/>
                          </a:rPr>
                          <m:t>H</m:t>
                        </m:r>
                      </m:e>
                    </m:d>
                  </m:oMath>
                </a14:m>
                <a:r>
                  <a:rPr lang="en-US" sz="2000">
                    <a:effectLst>
                      <a:outerShdw blurRad="38100" dist="38100" dir="2700000" algn="tl">
                        <a:srgbClr val="000000">
                          <a:alpha val="43137"/>
                        </a:srgbClr>
                      </a:outerShdw>
                    </a:effectLst>
                  </a:rPr>
                  <a:t> depends on</a:t>
                </a:r>
              </a:p>
              <a:p>
                <a:pPr/>
                <a14:m>
                  <m:oMathPara xmlns:m="http://schemas.openxmlformats.org/officeDocument/2006/math">
                    <m:oMathParaPr>
                      <m:jc m:val="left"/>
                    </m:oMathParaPr>
                    <m:oMath xmlns:m="http://schemas.openxmlformats.org/officeDocument/2006/math">
                      <m:r>
                        <a:rPr lang="en-US" sz="2000" b="0" i="1" smtClean="0">
                          <a:effectLst>
                            <a:outerShdw blurRad="38100" dist="38100" dir="2700000" algn="tl">
                              <a:srgbClr val="000000">
                                <a:alpha val="43137"/>
                              </a:srgbClr>
                            </a:outerShdw>
                          </a:effectLst>
                          <a:latin typeface="Cambria Math"/>
                        </a:rPr>
                        <m:t>𝑇</m:t>
                      </m:r>
                      <m:r>
                        <a:rPr lang="en-US" sz="2000" b="0" i="1" smtClean="0">
                          <a:effectLst>
                            <a:outerShdw blurRad="38100" dist="38100" dir="2700000" algn="tl">
                              <a:srgbClr val="000000">
                                <a:alpha val="43137"/>
                              </a:srgbClr>
                            </a:outerShdw>
                          </a:effectLst>
                          <a:latin typeface="Cambria Math"/>
                        </a:rPr>
                        <m:t>∝</m:t>
                      </m:r>
                      <m:sSub>
                        <m:sSubPr>
                          <m:ctrlPr>
                            <a:rPr lang="en-US" sz="2000" b="0" i="1" smtClean="0">
                              <a:effectLst>
                                <a:outerShdw blurRad="38100" dist="38100" dir="2700000" algn="tl">
                                  <a:srgbClr val="000000">
                                    <a:alpha val="43137"/>
                                  </a:srgbClr>
                                </a:outerShdw>
                              </a:effectLst>
                              <a:latin typeface="Cambria Math" panose="02040503050406030204" pitchFamily="18" charset="0"/>
                            </a:rPr>
                          </m:ctrlPr>
                        </m:sSubPr>
                        <m:e>
                          <m:r>
                            <m:rPr>
                              <m:sty m:val="p"/>
                            </m:rPr>
                            <a:rPr lang="en-US" sz="2000" b="0" i="0" smtClean="0">
                              <a:effectLst>
                                <a:outerShdw blurRad="38100" dist="38100" dir="2700000" algn="tl">
                                  <a:srgbClr val="000000">
                                    <a:alpha val="43137"/>
                                  </a:srgbClr>
                                </a:outerShdw>
                              </a:effectLst>
                              <a:latin typeface="Cambria Math"/>
                            </a:rPr>
                            <m:t>Φ</m:t>
                          </m:r>
                        </m:e>
                        <m:sub>
                          <m:r>
                            <m:rPr>
                              <m:sty m:val="p"/>
                            </m:rPr>
                            <a:rPr lang="en-US" sz="2000" b="0" i="0" smtClean="0">
                              <a:effectLst>
                                <a:outerShdw blurRad="38100" dist="38100" dir="2700000" algn="tl">
                                  <a:srgbClr val="000000">
                                    <a:alpha val="43137"/>
                                  </a:srgbClr>
                                </a:outerShdw>
                              </a:effectLst>
                              <a:latin typeface="Cambria Math"/>
                            </a:rPr>
                            <m:t>grav</m:t>
                          </m:r>
                        </m:sub>
                      </m:sSub>
                      <m:r>
                        <a:rPr lang="en-US" sz="2000" b="0" i="1" smtClean="0">
                          <a:effectLst>
                            <a:outerShdw blurRad="38100" dist="38100" dir="2700000" algn="tl">
                              <a:srgbClr val="000000">
                                <a:alpha val="43137"/>
                              </a:srgbClr>
                            </a:outerShdw>
                          </a:effectLst>
                          <a:latin typeface="Cambria Math"/>
                        </a:rPr>
                        <m:t>∝</m:t>
                      </m:r>
                      <m:f>
                        <m:fPr>
                          <m:type m:val="lin"/>
                          <m:ctrlPr>
                            <a:rPr lang="en-US" sz="2000" b="0" i="1" smtClean="0">
                              <a:effectLst>
                                <a:outerShdw blurRad="38100" dist="38100" dir="2700000" algn="tl">
                                  <a:srgbClr val="000000">
                                    <a:alpha val="43137"/>
                                  </a:srgbClr>
                                </a:outerShdw>
                              </a:effectLst>
                              <a:latin typeface="Cambria Math" panose="02040503050406030204" pitchFamily="18" charset="0"/>
                            </a:rPr>
                          </m:ctrlPr>
                        </m:fPr>
                        <m:num>
                          <m:r>
                            <a:rPr lang="en-US" sz="2000" b="0" i="1" smtClean="0">
                              <a:effectLst>
                                <a:outerShdw blurRad="38100" dist="38100" dir="2700000" algn="tl">
                                  <a:srgbClr val="000000">
                                    <a:alpha val="43137"/>
                                  </a:srgbClr>
                                </a:outerShdw>
                              </a:effectLst>
                              <a:latin typeface="Cambria Math"/>
                            </a:rPr>
                            <m:t>𝑀</m:t>
                          </m:r>
                        </m:num>
                        <m:den>
                          <m:r>
                            <a:rPr lang="en-US" sz="2000" b="0" i="1" smtClean="0">
                              <a:effectLst>
                                <a:outerShdw blurRad="38100" dist="38100" dir="2700000" algn="tl">
                                  <a:srgbClr val="000000">
                                    <a:alpha val="43137"/>
                                  </a:srgbClr>
                                </a:outerShdw>
                              </a:effectLst>
                              <a:latin typeface="Cambria Math"/>
                            </a:rPr>
                            <m:t>𝑅</m:t>
                          </m:r>
                        </m:den>
                      </m:f>
                    </m:oMath>
                  </m:oMathPara>
                </a14:m>
                <a:endParaRPr lang="en-US" sz="2000">
                  <a:effectLst>
                    <a:outerShdw blurRad="38100" dist="38100" dir="2700000" algn="tl">
                      <a:srgbClr val="000000">
                        <a:alpha val="43137"/>
                      </a:srgbClr>
                    </a:outerShdw>
                  </a:effectLst>
                </a:endParaRPr>
              </a:p>
              <a:p>
                <a:r>
                  <a:rPr lang="en-US" sz="2000">
                    <a:effectLst>
                      <a:outerShdw blurRad="38100" dist="38100" dir="2700000" algn="tl">
                        <a:srgbClr val="000000">
                          <a:alpha val="43137"/>
                        </a:srgbClr>
                      </a:outerShdw>
                    </a:effectLst>
                  </a:rPr>
                  <a:t>of entire star</a:t>
                </a:r>
              </a:p>
            </p:txBody>
          </p:sp>
        </mc:Choice>
        <mc:Fallback xmlns="">
          <p:sp>
            <p:nvSpPr>
              <p:cNvPr id="8" name="Rectangle 7"/>
              <p:cNvSpPr>
                <a:spLocks noRot="1" noChangeAspect="1" noMove="1" noResize="1" noEditPoints="1" noAdjustHandles="1" noChangeArrowheads="1" noChangeShapeType="1" noTextEdit="1"/>
              </p:cNvSpPr>
              <p:nvPr/>
            </p:nvSpPr>
            <p:spPr>
              <a:xfrm>
                <a:off x="143892" y="4968197"/>
                <a:ext cx="2376330" cy="1080000"/>
              </a:xfrm>
              <a:prstGeom prst="rect">
                <a:avLst/>
              </a:prstGeom>
              <a:blipFill rotWithShape="1">
                <a:blip r:embed="rId5"/>
                <a:stretch>
                  <a:fillRect l="-3077" t="-12921" r="-12821" b="-35955"/>
                </a:stretch>
              </a:blipFill>
              <a:ln w="3175">
                <a:solidFill>
                  <a:schemeClr val="tx1"/>
                </a:solidFill>
              </a:ln>
            </p:spPr>
            <p:txBody>
              <a:bodyPr/>
              <a:lstStyle/>
              <a:p>
                <a:r>
                  <a:rPr lang="en-US">
                    <a:noFill/>
                  </a:rPr>
                  <a:t> </a:t>
                </a:r>
              </a:p>
            </p:txBody>
          </p:sp>
        </mc:Fallback>
      </mc:AlternateContent>
      <p:cxnSp>
        <p:nvCxnSpPr>
          <p:cNvPr id="13" name="Straight Arrow Connector 12"/>
          <p:cNvCxnSpPr/>
          <p:nvPr/>
        </p:nvCxnSpPr>
        <p:spPr>
          <a:xfrm flipV="1">
            <a:off x="6985000" y="3869217"/>
            <a:ext cx="2088016" cy="28136"/>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7557499" y="3690630"/>
                <a:ext cx="939553" cy="413447"/>
              </a:xfrm>
              <a:prstGeom prst="rect">
                <a:avLst/>
              </a:prstGeom>
              <a:solidFill>
                <a:srgbClr val="CC0000"/>
              </a:solidFill>
              <a:ln w="3175">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effectLst>
                            <a:outerShdw blurRad="38100" dist="38100" dir="2700000" algn="tl">
                              <a:srgbClr val="000000">
                                <a:alpha val="43137"/>
                              </a:srgbClr>
                            </a:outerShdw>
                          </a:effectLst>
                          <a:latin typeface="Cambria Math"/>
                        </a:rPr>
                        <m:t>10 </m:t>
                      </m:r>
                      <m:sSub>
                        <m:sSubPr>
                          <m:ctrlPr>
                            <a:rPr lang="en-US" sz="20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sz="2000" b="0" i="1" smtClean="0">
                              <a:solidFill>
                                <a:schemeClr val="bg1"/>
                              </a:solidFill>
                              <a:effectLst>
                                <a:outerShdw blurRad="38100" dist="38100" dir="2700000" algn="tl">
                                  <a:srgbClr val="000000">
                                    <a:alpha val="43137"/>
                                  </a:srgbClr>
                                </a:outerShdw>
                              </a:effectLst>
                              <a:latin typeface="Cambria Math"/>
                            </a:rPr>
                            <m:t>𝑅</m:t>
                          </m:r>
                        </m:e>
                        <m:sub>
                          <m:r>
                            <a:rPr lang="en-US" sz="2000" b="0" i="1" smtClean="0">
                              <a:solidFill>
                                <a:schemeClr val="bg1"/>
                              </a:solidFill>
                              <a:effectLst>
                                <a:outerShdw blurRad="38100" dist="38100" dir="2700000" algn="tl">
                                  <a:srgbClr val="000000">
                                    <a:alpha val="43137"/>
                                  </a:srgbClr>
                                </a:outerShdw>
                              </a:effectLst>
                              <a:latin typeface="Cambria Math"/>
                            </a:rPr>
                            <m:t>⊙</m:t>
                          </m:r>
                        </m:sub>
                      </m:sSub>
                    </m:oMath>
                  </m:oMathPara>
                </a14:m>
                <a:endParaRPr lang="en-US" sz="2000">
                  <a:solidFill>
                    <a:schemeClr val="bg1"/>
                  </a:solidFill>
                  <a:effectLst>
                    <a:outerShdw blurRad="38100" dist="38100" dir="2700000" algn="tl">
                      <a:srgbClr val="000000">
                        <a:alpha val="43137"/>
                      </a:srgbClr>
                    </a:outerShdw>
                  </a:effectLs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557499" y="3690630"/>
                <a:ext cx="939553" cy="413447"/>
              </a:xfrm>
              <a:prstGeom prst="rect">
                <a:avLst/>
              </a:prstGeom>
              <a:blipFill rotWithShape="1">
                <a:blip r:embed="rId6"/>
                <a:stretch>
                  <a:fillRect b="-14493"/>
                </a:stretch>
              </a:blipFill>
              <a:ln w="3175">
                <a:solidFill>
                  <a:schemeClr val="tx1"/>
                </a:solidFill>
              </a:ln>
            </p:spPr>
            <p:txBody>
              <a:bodyPr/>
              <a:lstStyle/>
              <a:p>
                <a:r>
                  <a:rPr lang="en-US">
                    <a:noFill/>
                  </a:rPr>
                  <a:t> </a:t>
                </a:r>
              </a:p>
            </p:txBody>
          </p:sp>
        </mc:Fallback>
      </mc:AlternateContent>
      <p:cxnSp>
        <p:nvCxnSpPr>
          <p:cNvPr id="17" name="Straight Arrow Connector 16"/>
          <p:cNvCxnSpPr/>
          <p:nvPr/>
        </p:nvCxnSpPr>
        <p:spPr>
          <a:xfrm>
            <a:off x="6983159" y="3887749"/>
            <a:ext cx="1841" cy="936428"/>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6480772" y="4132215"/>
                <a:ext cx="992451" cy="413447"/>
              </a:xfrm>
              <a:prstGeom prst="rect">
                <a:avLst/>
              </a:prstGeom>
              <a:solidFill>
                <a:srgbClr val="CC0000"/>
              </a:solidFill>
              <a:ln w="3175">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effectLst>
                            <a:outerShdw blurRad="38100" dist="38100" dir="2700000" algn="tl">
                              <a:srgbClr val="000000">
                                <a:alpha val="43137"/>
                              </a:srgbClr>
                            </a:outerShdw>
                          </a:effectLst>
                          <a:latin typeface="Cambria Math"/>
                        </a:rPr>
                        <m:t>0.3 </m:t>
                      </m:r>
                      <m:sSub>
                        <m:sSubPr>
                          <m:ctrlPr>
                            <a:rPr lang="en-US" sz="20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sz="2000" b="0" i="1" smtClean="0">
                              <a:solidFill>
                                <a:schemeClr val="bg1"/>
                              </a:solidFill>
                              <a:effectLst>
                                <a:outerShdw blurRad="38100" dist="38100" dir="2700000" algn="tl">
                                  <a:srgbClr val="000000">
                                    <a:alpha val="43137"/>
                                  </a:srgbClr>
                                </a:outerShdw>
                              </a:effectLst>
                              <a:latin typeface="Cambria Math"/>
                            </a:rPr>
                            <m:t>𝑅</m:t>
                          </m:r>
                        </m:e>
                        <m:sub>
                          <m:r>
                            <a:rPr lang="en-US" sz="2000" b="0" i="1" smtClean="0">
                              <a:solidFill>
                                <a:schemeClr val="bg1"/>
                              </a:solidFill>
                              <a:effectLst>
                                <a:outerShdw blurRad="38100" dist="38100" dir="2700000" algn="tl">
                                  <a:srgbClr val="000000">
                                    <a:alpha val="43137"/>
                                  </a:srgbClr>
                                </a:outerShdw>
                              </a:effectLst>
                              <a:latin typeface="Cambria Math"/>
                            </a:rPr>
                            <m:t>⊙</m:t>
                          </m:r>
                        </m:sub>
                      </m:sSub>
                    </m:oMath>
                  </m:oMathPara>
                </a14:m>
                <a:endParaRPr lang="en-US" sz="2000">
                  <a:solidFill>
                    <a:schemeClr val="bg1"/>
                  </a:solidFill>
                  <a:effectLst>
                    <a:outerShdw blurRad="38100" dist="38100" dir="2700000" algn="tl">
                      <a:srgbClr val="000000">
                        <a:alpha val="43137"/>
                      </a:srgbClr>
                    </a:outerShdw>
                  </a:effectLs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480772" y="4132215"/>
                <a:ext cx="992451" cy="413447"/>
              </a:xfrm>
              <a:prstGeom prst="rect">
                <a:avLst/>
              </a:prstGeom>
              <a:blipFill rotWithShape="1">
                <a:blip r:embed="rId7"/>
                <a:stretch>
                  <a:fillRect b="-13043"/>
                </a:stretch>
              </a:blipFill>
              <a:ln w="31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536775" y="4968347"/>
                <a:ext cx="2385321" cy="1080000"/>
              </a:xfrm>
              <a:prstGeom prst="rect">
                <a:avLst/>
              </a:prstGeom>
              <a:solidFill>
                <a:srgbClr val="CC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2000" b="0" i="1" smtClean="0">
                            <a:effectLst>
                              <a:outerShdw blurRad="38100" dist="38100" dir="2700000" algn="tl">
                                <a:srgbClr val="000000">
                                  <a:alpha val="43137"/>
                                </a:srgbClr>
                              </a:outerShdw>
                            </a:effectLst>
                            <a:latin typeface="Cambria Math" panose="02040503050406030204" pitchFamily="18" charset="0"/>
                          </a:rPr>
                        </m:ctrlPr>
                      </m:sSubPr>
                      <m:e>
                        <m:r>
                          <a:rPr lang="en-US" sz="2000" b="0" i="1" smtClean="0">
                            <a:effectLst>
                              <a:outerShdw blurRad="38100" dist="38100" dir="2700000" algn="tl">
                                <a:srgbClr val="000000">
                                  <a:alpha val="43137"/>
                                </a:srgbClr>
                              </a:outerShdw>
                            </a:effectLst>
                            <a:latin typeface="Cambria Math"/>
                          </a:rPr>
                          <m:t>𝜖</m:t>
                        </m:r>
                      </m:e>
                      <m:sub>
                        <m:r>
                          <m:rPr>
                            <m:sty m:val="p"/>
                          </m:rPr>
                          <a:rPr lang="en-US" sz="2000" b="0" i="0" smtClean="0">
                            <a:effectLst>
                              <a:outerShdw blurRad="38100" dist="38100" dir="2700000" algn="tl">
                                <a:srgbClr val="000000">
                                  <a:alpha val="43137"/>
                                </a:srgbClr>
                              </a:outerShdw>
                            </a:effectLst>
                            <a:latin typeface="Cambria Math"/>
                          </a:rPr>
                          <m:t>nuc</m:t>
                        </m:r>
                      </m:sub>
                    </m:sSub>
                    <m:d>
                      <m:dPr>
                        <m:ctrlPr>
                          <a:rPr lang="en-US" sz="2000" b="0" i="1" smtClean="0">
                            <a:effectLst>
                              <a:outerShdw blurRad="38100" dist="38100" dir="2700000" algn="tl">
                                <a:srgbClr val="000000">
                                  <a:alpha val="43137"/>
                                </a:srgbClr>
                              </a:outerShdw>
                            </a:effectLst>
                            <a:latin typeface="Cambria Math" panose="02040503050406030204" pitchFamily="18" charset="0"/>
                          </a:rPr>
                        </m:ctrlPr>
                      </m:dPr>
                      <m:e>
                        <m:r>
                          <m:rPr>
                            <m:sty m:val="p"/>
                          </m:rPr>
                          <a:rPr lang="en-US" sz="2000" b="0" i="0" smtClean="0">
                            <a:effectLst>
                              <a:outerShdw blurRad="38100" dist="38100" dir="2700000" algn="tl">
                                <a:srgbClr val="000000">
                                  <a:alpha val="43137"/>
                                </a:srgbClr>
                              </a:outerShdw>
                            </a:effectLst>
                            <a:latin typeface="Cambria Math"/>
                          </a:rPr>
                          <m:t>H</m:t>
                        </m:r>
                      </m:e>
                    </m:d>
                  </m:oMath>
                </a14:m>
                <a:r>
                  <a:rPr lang="en-US" sz="2000">
                    <a:effectLst>
                      <a:outerShdw blurRad="38100" dist="38100" dir="2700000" algn="tl">
                        <a:srgbClr val="000000">
                          <a:alpha val="43137"/>
                        </a:srgbClr>
                      </a:outerShdw>
                    </a:effectLst>
                  </a:rPr>
                  <a:t> depends on</a:t>
                </a:r>
              </a:p>
              <a:p>
                <a14:m>
                  <m:oMath xmlns:m="http://schemas.openxmlformats.org/officeDocument/2006/math">
                    <m:r>
                      <a:rPr lang="en-US" sz="2000" b="0" i="1" smtClean="0">
                        <a:effectLst>
                          <a:outerShdw blurRad="38100" dist="38100" dir="2700000" algn="tl">
                            <a:srgbClr val="000000">
                              <a:alpha val="43137"/>
                            </a:srgbClr>
                          </a:outerShdw>
                        </a:effectLst>
                        <a:latin typeface="Cambria Math"/>
                      </a:rPr>
                      <m:t>𝑇</m:t>
                    </m:r>
                    <m:r>
                      <a:rPr lang="en-US" sz="2000" b="0" i="1" smtClean="0">
                        <a:effectLst>
                          <a:outerShdw blurRad="38100" dist="38100" dir="2700000" algn="tl">
                            <a:srgbClr val="000000">
                              <a:alpha val="43137"/>
                            </a:srgbClr>
                          </a:outerShdw>
                        </a:effectLst>
                        <a:latin typeface="Cambria Math"/>
                      </a:rPr>
                      <m:t>∝</m:t>
                    </m:r>
                    <m:sSub>
                      <m:sSubPr>
                        <m:ctrlPr>
                          <a:rPr lang="en-US" sz="2000" b="0" i="1" smtClean="0">
                            <a:effectLst>
                              <a:outerShdw blurRad="38100" dist="38100" dir="2700000" algn="tl">
                                <a:srgbClr val="000000">
                                  <a:alpha val="43137"/>
                                </a:srgbClr>
                              </a:outerShdw>
                            </a:effectLst>
                            <a:latin typeface="Cambria Math" panose="02040503050406030204" pitchFamily="18" charset="0"/>
                          </a:rPr>
                        </m:ctrlPr>
                      </m:sSubPr>
                      <m:e>
                        <m:r>
                          <m:rPr>
                            <m:sty m:val="p"/>
                          </m:rPr>
                          <a:rPr lang="en-US" sz="2000" b="0" i="0" smtClean="0">
                            <a:effectLst>
                              <a:outerShdw blurRad="38100" dist="38100" dir="2700000" algn="tl">
                                <a:srgbClr val="000000">
                                  <a:alpha val="43137"/>
                                </a:srgbClr>
                              </a:outerShdw>
                            </a:effectLst>
                            <a:latin typeface="Cambria Math"/>
                          </a:rPr>
                          <m:t>Φ</m:t>
                        </m:r>
                      </m:e>
                      <m:sub>
                        <m:r>
                          <m:rPr>
                            <m:sty m:val="p"/>
                          </m:rPr>
                          <a:rPr lang="en-US" sz="2000" b="0" i="0" smtClean="0">
                            <a:effectLst>
                              <a:outerShdw blurRad="38100" dist="38100" dir="2700000" algn="tl">
                                <a:srgbClr val="000000">
                                  <a:alpha val="43137"/>
                                </a:srgbClr>
                              </a:outerShdw>
                            </a:effectLst>
                            <a:latin typeface="Cambria Math"/>
                          </a:rPr>
                          <m:t>grav</m:t>
                        </m:r>
                      </m:sub>
                    </m:sSub>
                  </m:oMath>
                </a14:m>
                <a:r>
                  <a:rPr lang="en-US" sz="2000">
                    <a:effectLst>
                      <a:outerShdw blurRad="38100" dist="38100" dir="2700000" algn="tl">
                        <a:srgbClr val="000000">
                          <a:alpha val="43137"/>
                        </a:srgbClr>
                      </a:outerShdw>
                    </a:effectLst>
                  </a:rPr>
                  <a:t>  of core</a:t>
                </a:r>
              </a:p>
              <a:p>
                <a:r>
                  <a:rPr lang="en-US" sz="2000">
                    <a:solidFill>
                      <a:schemeClr val="bg1"/>
                    </a:solidFill>
                    <a:effectLst>
                      <a:outerShdw blurRad="38100" dist="38100" dir="2700000" algn="tl">
                        <a:srgbClr val="000000">
                          <a:alpha val="43137"/>
                        </a:srgbClr>
                      </a:outerShdw>
                    </a:effectLst>
                    <a:sym typeface="Symbol" pitchFamily="18" charset="2"/>
                  </a:rPr>
                  <a:t> </a:t>
                </a:r>
                <a:r>
                  <a:rPr lang="en-US" sz="2000">
                    <a:effectLst>
                      <a:outerShdw blurRad="38100" dist="38100" dir="2700000" algn="tl">
                        <a:srgbClr val="000000">
                          <a:alpha val="43137"/>
                        </a:srgbClr>
                      </a:outerShdw>
                    </a:effectLst>
                  </a:rPr>
                  <a:t>huge  </a:t>
                </a:r>
                <a14:m>
                  <m:oMath xmlns:m="http://schemas.openxmlformats.org/officeDocument/2006/math">
                    <m:r>
                      <a:rPr lang="en-US" sz="2000" b="0" i="1" smtClean="0">
                        <a:effectLst>
                          <a:outerShdw blurRad="38100" dist="38100" dir="2700000" algn="tl">
                            <a:srgbClr val="000000">
                              <a:alpha val="43137"/>
                            </a:srgbClr>
                          </a:outerShdw>
                        </a:effectLst>
                        <a:latin typeface="Cambria Math"/>
                      </a:rPr>
                      <m:t>𝐿</m:t>
                    </m:r>
                    <m:r>
                      <a:rPr lang="en-US" sz="2000" b="0" i="1" smtClean="0">
                        <a:effectLst>
                          <a:outerShdw blurRad="38100" dist="38100" dir="2700000" algn="tl">
                            <a:srgbClr val="000000">
                              <a:alpha val="43137"/>
                            </a:srgbClr>
                          </a:outerShdw>
                        </a:effectLst>
                        <a:latin typeface="Cambria Math"/>
                      </a:rPr>
                      <m:t>(</m:t>
                    </m:r>
                    <m:r>
                      <m:rPr>
                        <m:sty m:val="p"/>
                      </m:rPr>
                      <a:rPr lang="en-US" sz="2000" b="0" i="0" smtClean="0">
                        <a:effectLst>
                          <a:outerShdw blurRad="38100" dist="38100" dir="2700000" algn="tl">
                            <a:srgbClr val="000000">
                              <a:alpha val="43137"/>
                            </a:srgbClr>
                          </a:outerShdw>
                        </a:effectLst>
                        <a:latin typeface="Cambria Math"/>
                      </a:rPr>
                      <m:t>H</m:t>
                    </m:r>
                    <m:r>
                      <a:rPr lang="en-US" sz="2000" b="0" i="1" smtClean="0">
                        <a:effectLst>
                          <a:outerShdw blurRad="38100" dist="38100" dir="2700000" algn="tl">
                            <a:srgbClr val="000000">
                              <a:alpha val="43137"/>
                            </a:srgbClr>
                          </a:outerShdw>
                        </a:effectLst>
                        <a:latin typeface="Cambria Math"/>
                      </a:rPr>
                      <m:t>)</m:t>
                    </m:r>
                  </m:oMath>
                </a14:m>
                <a:endParaRPr lang="en-US" sz="2000">
                  <a:effectLst>
                    <a:outerShdw blurRad="38100" dist="38100" dir="2700000" algn="tl">
                      <a:srgbClr val="000000">
                        <a:alpha val="43137"/>
                      </a:srgbClr>
                    </a:outerShdw>
                  </a:effectLst>
                </a:endParaRPr>
              </a:p>
            </p:txBody>
          </p:sp>
        </mc:Choice>
        <mc:Fallback xmlns="">
          <p:sp>
            <p:nvSpPr>
              <p:cNvPr id="24" name="Rectangle 23"/>
              <p:cNvSpPr>
                <a:spLocks noRot="1" noChangeAspect="1" noMove="1" noResize="1" noEditPoints="1" noAdjustHandles="1" noChangeArrowheads="1" noChangeShapeType="1" noTextEdit="1"/>
              </p:cNvSpPr>
              <p:nvPr/>
            </p:nvSpPr>
            <p:spPr>
              <a:xfrm>
                <a:off x="3536775" y="4968347"/>
                <a:ext cx="2385321" cy="1080000"/>
              </a:xfrm>
              <a:prstGeom prst="rect">
                <a:avLst/>
              </a:prstGeom>
              <a:blipFill rotWithShape="1">
                <a:blip r:embed="rId8"/>
                <a:stretch>
                  <a:fillRect l="-2806" t="-1124" b="-10112"/>
                </a:stretch>
              </a:blipFill>
              <a:ln w="31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528362" y="3744027"/>
                <a:ext cx="2376330" cy="1080000"/>
              </a:xfrm>
              <a:prstGeom prst="rect">
                <a:avLst/>
              </a:prstGeom>
              <a:solidFill>
                <a:srgbClr val="CC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14:m>
                  <m:oMath xmlns:m="http://schemas.openxmlformats.org/officeDocument/2006/math">
                    <m:sSub>
                      <m:sSubPr>
                        <m:ctrlPr>
                          <a:rPr lang="en-US" sz="2000" b="0" i="1" smtClean="0">
                            <a:effectLst>
                              <a:outerShdw blurRad="38100" dist="38100" dir="2700000" algn="tl">
                                <a:srgbClr val="000000">
                                  <a:alpha val="43137"/>
                                </a:srgbClr>
                              </a:outerShdw>
                            </a:effectLst>
                            <a:latin typeface="Cambria Math" panose="02040503050406030204" pitchFamily="18" charset="0"/>
                          </a:rPr>
                        </m:ctrlPr>
                      </m:sSubPr>
                      <m:e>
                        <m:r>
                          <a:rPr lang="en-US" sz="2000" b="0" i="1" smtClean="0">
                            <a:effectLst>
                              <a:outerShdw blurRad="38100" dist="38100" dir="2700000" algn="tl">
                                <a:srgbClr val="000000">
                                  <a:alpha val="43137"/>
                                </a:srgbClr>
                              </a:outerShdw>
                            </a:effectLst>
                            <a:latin typeface="Cambria Math"/>
                          </a:rPr>
                          <m:t>𝜖</m:t>
                        </m:r>
                      </m:e>
                      <m:sub>
                        <m:r>
                          <m:rPr>
                            <m:sty m:val="p"/>
                          </m:rPr>
                          <a:rPr lang="en-US" sz="2000" b="0" i="0" smtClean="0">
                            <a:effectLst>
                              <a:outerShdw blurRad="38100" dist="38100" dir="2700000" algn="tl">
                                <a:srgbClr val="000000">
                                  <a:alpha val="43137"/>
                                </a:srgbClr>
                              </a:outerShdw>
                            </a:effectLst>
                            <a:latin typeface="Cambria Math"/>
                          </a:rPr>
                          <m:t>nuc</m:t>
                        </m:r>
                      </m:sub>
                    </m:sSub>
                    <m:d>
                      <m:dPr>
                        <m:ctrlPr>
                          <a:rPr lang="en-US" sz="2000" b="0" i="1" smtClean="0">
                            <a:effectLst>
                              <a:outerShdw blurRad="38100" dist="38100" dir="2700000" algn="tl">
                                <a:srgbClr val="000000">
                                  <a:alpha val="43137"/>
                                </a:srgbClr>
                              </a:outerShdw>
                            </a:effectLst>
                            <a:latin typeface="Cambria Math" panose="02040503050406030204" pitchFamily="18" charset="0"/>
                          </a:rPr>
                        </m:ctrlPr>
                      </m:dPr>
                      <m:e>
                        <m:r>
                          <m:rPr>
                            <m:sty m:val="p"/>
                          </m:rPr>
                          <a:rPr lang="en-US" sz="2000" b="0" i="0" smtClean="0">
                            <a:effectLst>
                              <a:outerShdw blurRad="38100" dist="38100" dir="2700000" algn="tl">
                                <a:srgbClr val="000000">
                                  <a:alpha val="43137"/>
                                </a:srgbClr>
                              </a:outerShdw>
                            </a:effectLst>
                            <a:latin typeface="Cambria Math"/>
                          </a:rPr>
                          <m:t>He</m:t>
                        </m:r>
                      </m:e>
                    </m:d>
                  </m:oMath>
                </a14:m>
                <a:r>
                  <a:rPr lang="en-US" sz="2000">
                    <a:effectLst>
                      <a:outerShdw blurRad="38100" dist="38100" dir="2700000" algn="tl">
                        <a:srgbClr val="000000">
                          <a:alpha val="43137"/>
                        </a:srgbClr>
                      </a:outerShdw>
                    </a:effectLst>
                  </a:rPr>
                  <a:t> depends on</a:t>
                </a:r>
              </a:p>
              <a:p>
                <a14:m>
                  <m:oMath xmlns:m="http://schemas.openxmlformats.org/officeDocument/2006/math">
                    <m:r>
                      <a:rPr lang="en-US" sz="2000" b="0" i="1" smtClean="0">
                        <a:effectLst>
                          <a:outerShdw blurRad="38100" dist="38100" dir="2700000" algn="tl">
                            <a:srgbClr val="000000">
                              <a:alpha val="43137"/>
                            </a:srgbClr>
                          </a:outerShdw>
                        </a:effectLst>
                        <a:latin typeface="Cambria Math"/>
                      </a:rPr>
                      <m:t>𝑇</m:t>
                    </m:r>
                    <m:r>
                      <a:rPr lang="en-US" sz="2000" b="0" i="1" smtClean="0">
                        <a:effectLst>
                          <a:outerShdw blurRad="38100" dist="38100" dir="2700000" algn="tl">
                            <a:srgbClr val="000000">
                              <a:alpha val="43137"/>
                            </a:srgbClr>
                          </a:outerShdw>
                        </a:effectLst>
                        <a:latin typeface="Cambria Math"/>
                      </a:rPr>
                      <m:t>∝</m:t>
                    </m:r>
                    <m:sSub>
                      <m:sSubPr>
                        <m:ctrlPr>
                          <a:rPr lang="en-US" sz="2000" b="0" i="1" smtClean="0">
                            <a:effectLst>
                              <a:outerShdw blurRad="38100" dist="38100" dir="2700000" algn="tl">
                                <a:srgbClr val="000000">
                                  <a:alpha val="43137"/>
                                </a:srgbClr>
                              </a:outerShdw>
                            </a:effectLst>
                            <a:latin typeface="Cambria Math" panose="02040503050406030204" pitchFamily="18" charset="0"/>
                          </a:rPr>
                        </m:ctrlPr>
                      </m:sSubPr>
                      <m:e>
                        <m:r>
                          <m:rPr>
                            <m:sty m:val="p"/>
                          </m:rPr>
                          <a:rPr lang="en-US" sz="2000" b="0" i="0" smtClean="0">
                            <a:effectLst>
                              <a:outerShdw blurRad="38100" dist="38100" dir="2700000" algn="tl">
                                <a:srgbClr val="000000">
                                  <a:alpha val="43137"/>
                                </a:srgbClr>
                              </a:outerShdw>
                            </a:effectLst>
                            <a:latin typeface="Cambria Math"/>
                          </a:rPr>
                          <m:t>Φ</m:t>
                        </m:r>
                      </m:e>
                      <m:sub>
                        <m:r>
                          <m:rPr>
                            <m:sty m:val="p"/>
                          </m:rPr>
                          <a:rPr lang="en-US" sz="2000" b="0" i="0" smtClean="0">
                            <a:effectLst>
                              <a:outerShdw blurRad="38100" dist="38100" dir="2700000" algn="tl">
                                <a:srgbClr val="000000">
                                  <a:alpha val="43137"/>
                                </a:srgbClr>
                              </a:outerShdw>
                            </a:effectLst>
                            <a:latin typeface="Cambria Math"/>
                          </a:rPr>
                          <m:t>grav</m:t>
                        </m:r>
                      </m:sub>
                    </m:sSub>
                  </m:oMath>
                </a14:m>
                <a:r>
                  <a:rPr lang="en-US" sz="2000">
                    <a:effectLst>
                      <a:outerShdw blurRad="38100" dist="38100" dir="2700000" algn="tl">
                        <a:srgbClr val="000000">
                          <a:alpha val="43137"/>
                        </a:srgbClr>
                      </a:outerShdw>
                    </a:effectLst>
                  </a:rPr>
                  <a:t> </a:t>
                </a:r>
                <a14:m>
                  <m:oMath xmlns:m="http://schemas.openxmlformats.org/officeDocument/2006/math">
                    <m:r>
                      <a:rPr lang="en-US" sz="2000" i="1">
                        <a:effectLst>
                          <a:outerShdw blurRad="38100" dist="38100" dir="2700000" algn="tl">
                            <a:srgbClr val="000000">
                              <a:alpha val="43137"/>
                            </a:srgbClr>
                          </a:outerShdw>
                        </a:effectLst>
                        <a:latin typeface="Cambria Math"/>
                      </a:rPr>
                      <m:t>∝</m:t>
                    </m:r>
                    <m:f>
                      <m:fPr>
                        <m:type m:val="lin"/>
                        <m:ctrlPr>
                          <a:rPr lang="en-US" sz="2000" i="1">
                            <a:effectLst>
                              <a:outerShdw blurRad="38100" dist="38100" dir="2700000" algn="tl">
                                <a:srgbClr val="000000">
                                  <a:alpha val="43137"/>
                                </a:srgbClr>
                              </a:outerShdw>
                            </a:effectLst>
                            <a:latin typeface="Cambria Math" panose="02040503050406030204" pitchFamily="18" charset="0"/>
                          </a:rPr>
                        </m:ctrlPr>
                      </m:fPr>
                      <m:num>
                        <m:r>
                          <a:rPr lang="en-US" sz="2000" i="1">
                            <a:effectLst>
                              <a:outerShdw blurRad="38100" dist="38100" dir="2700000" algn="tl">
                                <a:srgbClr val="000000">
                                  <a:alpha val="43137"/>
                                </a:srgbClr>
                              </a:outerShdw>
                            </a:effectLst>
                            <a:latin typeface="Cambria Math"/>
                          </a:rPr>
                          <m:t>𝑀</m:t>
                        </m:r>
                      </m:num>
                      <m:den>
                        <m:r>
                          <a:rPr lang="en-US" sz="2000" i="1">
                            <a:effectLst>
                              <a:outerShdw blurRad="38100" dist="38100" dir="2700000" algn="tl">
                                <a:srgbClr val="000000">
                                  <a:alpha val="43137"/>
                                </a:srgbClr>
                              </a:outerShdw>
                            </a:effectLst>
                            <a:latin typeface="Cambria Math"/>
                          </a:rPr>
                          <m:t>𝑅</m:t>
                        </m:r>
                      </m:den>
                    </m:f>
                  </m:oMath>
                </a14:m>
                <a:r>
                  <a:rPr lang="en-US" sz="2000">
                    <a:effectLst>
                      <a:outerShdw blurRad="38100" dist="38100" dir="2700000" algn="tl">
                        <a:srgbClr val="000000">
                          <a:alpha val="43137"/>
                        </a:srgbClr>
                      </a:outerShdw>
                    </a:effectLst>
                  </a:rPr>
                  <a:t>  </a:t>
                </a:r>
              </a:p>
              <a:p>
                <a:r>
                  <a:rPr lang="en-US" sz="2000">
                    <a:effectLst>
                      <a:outerShdw blurRad="38100" dist="38100" dir="2700000" algn="tl">
                        <a:srgbClr val="000000">
                          <a:alpha val="43137"/>
                        </a:srgbClr>
                      </a:outerShdw>
                    </a:effectLst>
                  </a:rPr>
                  <a:t>of core</a:t>
                </a:r>
              </a:p>
            </p:txBody>
          </p:sp>
        </mc:Choice>
        <mc:Fallback xmlns="">
          <p:sp>
            <p:nvSpPr>
              <p:cNvPr id="25" name="Rectangle 24"/>
              <p:cNvSpPr>
                <a:spLocks noRot="1" noChangeAspect="1" noMove="1" noResize="1" noEditPoints="1" noAdjustHandles="1" noChangeArrowheads="1" noChangeShapeType="1" noTextEdit="1"/>
              </p:cNvSpPr>
              <p:nvPr/>
            </p:nvSpPr>
            <p:spPr>
              <a:xfrm>
                <a:off x="3528362" y="3744027"/>
                <a:ext cx="2376330" cy="1080000"/>
              </a:xfrm>
              <a:prstGeom prst="rect">
                <a:avLst/>
              </a:prstGeom>
              <a:blipFill rotWithShape="1">
                <a:blip r:embed="rId9"/>
                <a:stretch>
                  <a:fillRect l="-2813" t="-12921" r="-11765" b="-36517"/>
                </a:stretch>
              </a:blipFill>
              <a:ln w="3175">
                <a:solidFill>
                  <a:schemeClr val="tx1"/>
                </a:solidFill>
              </a:ln>
            </p:spPr>
            <p:txBody>
              <a:bodyPr/>
              <a:lstStyle/>
              <a:p>
                <a:r>
                  <a:rPr lang="en-US">
                    <a:noFill/>
                  </a:rPr>
                  <a:t> </a:t>
                </a:r>
              </a:p>
            </p:txBody>
          </p:sp>
        </mc:Fallback>
      </mc:AlternateContent>
      <p:cxnSp>
        <p:nvCxnSpPr>
          <p:cNvPr id="26" name="Straight Arrow Connector 25"/>
          <p:cNvCxnSpPr>
            <a:stCxn id="25" idx="3"/>
          </p:cNvCxnSpPr>
          <p:nvPr/>
        </p:nvCxnSpPr>
        <p:spPr>
          <a:xfrm flipV="1">
            <a:off x="5904692" y="3924300"/>
            <a:ext cx="934258" cy="359727"/>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3"/>
          </p:cNvCxnSpPr>
          <p:nvPr/>
        </p:nvCxnSpPr>
        <p:spPr>
          <a:xfrm flipV="1">
            <a:off x="5922096" y="4733925"/>
            <a:ext cx="631104" cy="774422"/>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536776" y="1800612"/>
            <a:ext cx="2385320" cy="1583365"/>
          </a:xfrm>
          <a:prstGeom prst="rect">
            <a:avLst/>
          </a:prstGeom>
          <a:solidFill>
            <a:srgbClr val="CC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2000">
                <a:solidFill>
                  <a:schemeClr val="bg1"/>
                </a:solidFill>
                <a:effectLst>
                  <a:outerShdw blurRad="38100" dist="38100" dir="2700000" algn="tl">
                    <a:srgbClr val="000000">
                      <a:alpha val="43137"/>
                    </a:srgbClr>
                  </a:outerShdw>
                </a:effectLst>
              </a:rPr>
              <a:t>Large surface area</a:t>
            </a:r>
          </a:p>
          <a:p>
            <a:r>
              <a:rPr lang="en-US" sz="2000">
                <a:solidFill>
                  <a:schemeClr val="bg1"/>
                </a:solidFill>
                <a:effectLst>
                  <a:outerShdw blurRad="38100" dist="38100" dir="2700000" algn="tl">
                    <a:srgbClr val="000000">
                      <a:alpha val="43137"/>
                    </a:srgbClr>
                  </a:outerShdw>
                </a:effectLst>
                <a:sym typeface="Symbol" pitchFamily="18" charset="2"/>
              </a:rPr>
              <a:t></a:t>
            </a:r>
            <a:r>
              <a:rPr lang="en-US" sz="2000">
                <a:solidFill>
                  <a:schemeClr val="bg1"/>
                </a:solidFill>
                <a:effectLst>
                  <a:outerShdw blurRad="38100" dist="38100" dir="2700000" algn="tl">
                    <a:srgbClr val="000000">
                      <a:alpha val="43137"/>
                    </a:srgbClr>
                  </a:outerShdw>
                </a:effectLst>
              </a:rPr>
              <a:t> low temperature</a:t>
            </a:r>
          </a:p>
          <a:p>
            <a:r>
              <a:rPr lang="en-US" sz="2000">
                <a:solidFill>
                  <a:schemeClr val="bg1"/>
                </a:solidFill>
                <a:effectLst>
                  <a:outerShdw blurRad="38100" dist="38100" dir="2700000" algn="tl">
                    <a:srgbClr val="000000">
                      <a:alpha val="43137"/>
                    </a:srgbClr>
                  </a:outerShdw>
                </a:effectLst>
                <a:sym typeface="Symbol" pitchFamily="18" charset="2"/>
              </a:rPr>
              <a:t> </a:t>
            </a:r>
            <a:r>
              <a:rPr lang="en-US" sz="2000">
                <a:solidFill>
                  <a:schemeClr val="bg1"/>
                </a:solidFill>
                <a:effectLst>
                  <a:outerShdw blurRad="38100" dist="38100" dir="2700000" algn="tl">
                    <a:srgbClr val="000000">
                      <a:alpha val="43137"/>
                    </a:srgbClr>
                  </a:outerShdw>
                </a:effectLst>
              </a:rPr>
              <a:t>“red giant”</a:t>
            </a:r>
          </a:p>
          <a:p>
            <a:r>
              <a:rPr lang="en-US" sz="2000">
                <a:solidFill>
                  <a:schemeClr val="bg1"/>
                </a:solidFill>
                <a:effectLst>
                  <a:outerShdw blurRad="38100" dist="38100" dir="2700000" algn="tl">
                    <a:srgbClr val="000000">
                      <a:alpha val="43137"/>
                    </a:srgbClr>
                  </a:outerShdw>
                </a:effectLst>
              </a:rPr>
              <a:t>Large luminosity</a:t>
            </a:r>
          </a:p>
          <a:p>
            <a:r>
              <a:rPr lang="en-US" sz="2000">
                <a:solidFill>
                  <a:schemeClr val="bg1"/>
                </a:solidFill>
                <a:effectLst>
                  <a:outerShdw blurRad="38100" dist="38100" dir="2700000" algn="tl">
                    <a:srgbClr val="000000">
                      <a:alpha val="43137"/>
                    </a:srgbClr>
                  </a:outerShdw>
                </a:effectLst>
                <a:sym typeface="Symbol" pitchFamily="18" charset="2"/>
              </a:rPr>
              <a:t></a:t>
            </a:r>
            <a:r>
              <a:rPr lang="en-US" sz="2000">
                <a:solidFill>
                  <a:schemeClr val="bg1"/>
                </a:solidFill>
                <a:effectLst>
                  <a:outerShdw blurRad="38100" dist="38100" dir="2700000" algn="tl">
                    <a:srgbClr val="000000">
                      <a:alpha val="43137"/>
                    </a:srgbClr>
                  </a:outerShdw>
                </a:effectLst>
              </a:rPr>
              <a:t> mass loss</a:t>
            </a:r>
          </a:p>
        </p:txBody>
      </p:sp>
      <p:sp>
        <p:nvSpPr>
          <p:cNvPr id="48" name="Rectangle 47"/>
          <p:cNvSpPr/>
          <p:nvPr/>
        </p:nvSpPr>
        <p:spPr>
          <a:xfrm>
            <a:off x="7416902" y="2303827"/>
            <a:ext cx="1799392" cy="707886"/>
          </a:xfrm>
          <a:prstGeom prst="rect">
            <a:avLst/>
          </a:prstGeom>
        </p:spPr>
        <p:txBody>
          <a:bodyPr wrap="square">
            <a:spAutoFit/>
          </a:bodyPr>
          <a:lstStyle/>
          <a:p>
            <a:r>
              <a:rPr lang="en-US" sz="2000">
                <a:solidFill>
                  <a:schemeClr val="bg1"/>
                </a:solidFill>
                <a:effectLst>
                  <a:outerShdw blurRad="38100" dist="38100" dir="2700000" algn="tl">
                    <a:srgbClr val="000000">
                      <a:alpha val="43137"/>
                    </a:srgbClr>
                  </a:outerShdw>
                </a:effectLst>
              </a:rPr>
              <a:t>Envelope</a:t>
            </a:r>
          </a:p>
          <a:p>
            <a:r>
              <a:rPr lang="en-US" sz="2000">
                <a:solidFill>
                  <a:schemeClr val="bg1"/>
                </a:solidFill>
                <a:effectLst>
                  <a:outerShdw blurRad="38100" dist="38100" dir="2700000" algn="tl">
                    <a:srgbClr val="000000">
                      <a:alpha val="43137"/>
                    </a:srgbClr>
                  </a:outerShdw>
                </a:effectLst>
              </a:rPr>
              <a:t>convective</a:t>
            </a:r>
          </a:p>
        </p:txBody>
      </p:sp>
      <p:sp>
        <p:nvSpPr>
          <p:cNvPr id="49" name="Rectangle 4"/>
          <p:cNvSpPr>
            <a:spLocks noChangeArrowheads="1"/>
          </p:cNvSpPr>
          <p:nvPr/>
        </p:nvSpPr>
        <p:spPr bwMode="auto">
          <a:xfrm>
            <a:off x="3528362" y="791740"/>
            <a:ext cx="5544647" cy="863997"/>
          </a:xfrm>
          <a:prstGeom prst="rect">
            <a:avLst/>
          </a:prstGeom>
          <a:noFill/>
          <a:ln w="9525">
            <a:noFill/>
            <a:miter lim="800000"/>
            <a:headEnd/>
            <a:tailEnd/>
          </a:ln>
          <a:effectLst/>
        </p:spPr>
        <p:txBody>
          <a:bodyPr wrap="none" lIns="86402" tIns="43201" rIns="86402" bIns="43201" anchor="ctr"/>
          <a:lstStyle/>
          <a:p>
            <a:pPr algn="ctr"/>
            <a:r>
              <a:rPr lang="en-US" sz="2400">
                <a:solidFill>
                  <a:schemeClr val="bg1"/>
                </a:solidFill>
              </a:rPr>
              <a:t>Helium-burning star 1M</a:t>
            </a:r>
            <a:r>
              <a:rPr lang="en-US" sz="2400" b="1" baseline="-25000">
                <a:solidFill>
                  <a:schemeClr val="bg1"/>
                </a:solidFill>
                <a:latin typeface="Comic Sans MS" pitchFamily="66" charset="0"/>
                <a:ea typeface="Arial Unicode MS" pitchFamily="34" charset="-128"/>
                <a:cs typeface="Arial Unicode MS" pitchFamily="34" charset="-128"/>
                <a:sym typeface="Euclid Extra" pitchFamily="18" charset="2"/>
              </a:rPr>
              <a:t>⊙</a:t>
            </a:r>
          </a:p>
          <a:p>
            <a:pPr algn="ctr"/>
            <a:r>
              <a:rPr lang="en-US" sz="2400">
                <a:solidFill>
                  <a:schemeClr val="bg1"/>
                </a:solidFill>
              </a:rPr>
              <a:t> </a:t>
            </a:r>
            <a:endParaRPr lang="en-US" sz="2400" b="1" baseline="-25000">
              <a:solidFill>
                <a:schemeClr val="bg1"/>
              </a:solidFill>
              <a:sym typeface="Euclid Extra" pitchFamily="18" charset="2"/>
            </a:endParaRPr>
          </a:p>
        </p:txBody>
      </p:sp>
      <p:sp>
        <p:nvSpPr>
          <p:cNvPr id="50" name="Rectangle 6"/>
          <p:cNvSpPr>
            <a:spLocks noChangeArrowheads="1"/>
          </p:cNvSpPr>
          <p:nvPr/>
        </p:nvSpPr>
        <p:spPr bwMode="auto">
          <a:xfrm>
            <a:off x="143892" y="791740"/>
            <a:ext cx="3024460" cy="863997"/>
          </a:xfrm>
          <a:prstGeom prst="rect">
            <a:avLst/>
          </a:prstGeom>
          <a:noFill/>
          <a:ln w="9525">
            <a:noFill/>
            <a:miter lim="800000"/>
            <a:headEnd/>
            <a:tailEnd/>
          </a:ln>
          <a:effectLst/>
        </p:spPr>
        <p:txBody>
          <a:bodyPr wrap="none" lIns="86402" tIns="43201" rIns="86402" bIns="43201" anchor="ctr"/>
          <a:lstStyle/>
          <a:p>
            <a:pPr algn="ctr"/>
            <a:r>
              <a:rPr lang="en-US" sz="2400">
                <a:solidFill>
                  <a:schemeClr val="bg1"/>
                </a:solidFill>
              </a:rPr>
              <a:t>Main-sequence star 1M</a:t>
            </a:r>
            <a:r>
              <a:rPr lang="en-US" sz="2400" b="1" baseline="-25000">
                <a:solidFill>
                  <a:schemeClr val="bg1"/>
                </a:solidFill>
                <a:latin typeface="Comic Sans MS" pitchFamily="66" charset="0"/>
                <a:ea typeface="Arial Unicode MS" pitchFamily="34" charset="-128"/>
                <a:cs typeface="Arial Unicode MS" pitchFamily="34" charset="-128"/>
                <a:sym typeface="Euclid Extra" pitchFamily="18" charset="2"/>
              </a:rPr>
              <a:t>⊙</a:t>
            </a:r>
            <a:endParaRPr lang="en-US" sz="2400" b="1" baseline="-25000">
              <a:solidFill>
                <a:schemeClr val="bg1"/>
              </a:solidFill>
            </a:endParaRPr>
          </a:p>
          <a:p>
            <a:pPr algn="ctr"/>
            <a:r>
              <a:rPr lang="en-US" sz="2400">
                <a:solidFill>
                  <a:schemeClr val="bg1"/>
                </a:solidFill>
              </a:rPr>
              <a:t>(Hydrogen burning)</a:t>
            </a:r>
          </a:p>
        </p:txBody>
      </p:sp>
    </p:spTree>
    <p:extLst>
      <p:ext uri="{BB962C8B-B14F-4D97-AF65-F5344CB8AC3E}">
        <p14:creationId xmlns:p14="http://schemas.microsoft.com/office/powerpoint/2010/main" val="2047091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Burning Phases of a 15 Solar-Mass Star</a:t>
            </a:r>
          </a:p>
        </p:txBody>
      </p:sp>
      <p:sp>
        <p:nvSpPr>
          <p:cNvPr id="4" name="Text Box 4"/>
          <p:cNvSpPr txBox="1">
            <a:spLocks noChangeArrowheads="1"/>
          </p:cNvSpPr>
          <p:nvPr/>
        </p:nvSpPr>
        <p:spPr bwMode="auto">
          <a:xfrm>
            <a:off x="1440072" y="2447929"/>
            <a:ext cx="1296144"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Hydrogen</a:t>
            </a:r>
          </a:p>
        </p:txBody>
      </p:sp>
      <p:sp>
        <p:nvSpPr>
          <p:cNvPr id="5" name="Text Box 5"/>
          <p:cNvSpPr txBox="1">
            <a:spLocks noChangeArrowheads="1"/>
          </p:cNvSpPr>
          <p:nvPr/>
        </p:nvSpPr>
        <p:spPr bwMode="auto">
          <a:xfrm>
            <a:off x="4320472" y="2447929"/>
            <a:ext cx="648072"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r"/>
            <a:r>
              <a:rPr lang="en-US" sz="2000">
                <a:latin typeface="Trebuchet MS" pitchFamily="34" charset="0"/>
              </a:rPr>
              <a:t>3</a:t>
            </a:r>
          </a:p>
        </p:txBody>
      </p:sp>
      <p:sp>
        <p:nvSpPr>
          <p:cNvPr id="6" name="Text Box 6"/>
          <p:cNvSpPr txBox="1">
            <a:spLocks noChangeArrowheads="1"/>
          </p:cNvSpPr>
          <p:nvPr/>
        </p:nvSpPr>
        <p:spPr bwMode="auto">
          <a:xfrm>
            <a:off x="2736252" y="2447929"/>
            <a:ext cx="1584176"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H </a:t>
            </a:r>
            <a:r>
              <a:rPr lang="en-US" sz="2000">
                <a:latin typeface="Trebuchet MS" pitchFamily="34" charset="0"/>
                <a:sym typeface="Symbol" pitchFamily="18" charset="2"/>
              </a:rPr>
              <a:t> He</a:t>
            </a:r>
            <a:endParaRPr lang="en-US" sz="2000">
              <a:latin typeface="Trebuchet MS" pitchFamily="34" charset="0"/>
            </a:endParaRPr>
          </a:p>
        </p:txBody>
      </p:sp>
      <p:sp>
        <p:nvSpPr>
          <p:cNvPr id="8" name="Text Box 8"/>
          <p:cNvSpPr txBox="1">
            <a:spLocks noChangeArrowheads="1"/>
          </p:cNvSpPr>
          <p:nvPr/>
        </p:nvSpPr>
        <p:spPr bwMode="auto">
          <a:xfrm>
            <a:off x="6048712" y="2447929"/>
            <a:ext cx="648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2.1</a:t>
            </a:r>
          </a:p>
        </p:txBody>
      </p:sp>
      <p:sp>
        <p:nvSpPr>
          <p:cNvPr id="9" name="Text Box 9"/>
          <p:cNvSpPr txBox="1">
            <a:spLocks noChangeArrowheads="1"/>
          </p:cNvSpPr>
          <p:nvPr/>
        </p:nvSpPr>
        <p:spPr bwMode="auto">
          <a:xfrm>
            <a:off x="4968562" y="244792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5.9</a:t>
            </a:r>
            <a:endParaRPr lang="en-US" sz="2000" baseline="30000">
              <a:latin typeface="Trebuchet MS" pitchFamily="34" charset="0"/>
              <a:sym typeface="Symbol" pitchFamily="18" charset="2"/>
            </a:endParaRPr>
          </a:p>
        </p:txBody>
      </p:sp>
      <p:sp>
        <p:nvSpPr>
          <p:cNvPr id="10" name="Text Box 10"/>
          <p:cNvSpPr txBox="1">
            <a:spLocks noChangeArrowheads="1"/>
          </p:cNvSpPr>
          <p:nvPr/>
        </p:nvSpPr>
        <p:spPr bwMode="auto">
          <a:xfrm>
            <a:off x="7776952" y="244792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1.2</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7</a:t>
            </a:r>
          </a:p>
        </p:txBody>
      </p:sp>
      <p:sp>
        <p:nvSpPr>
          <p:cNvPr id="11" name="Rectangle 11"/>
          <p:cNvSpPr>
            <a:spLocks noChangeArrowheads="1"/>
          </p:cNvSpPr>
          <p:nvPr/>
        </p:nvSpPr>
        <p:spPr bwMode="auto">
          <a:xfrm>
            <a:off x="360046" y="2447929"/>
            <a:ext cx="108012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2"/>
          <p:cNvSpPr>
            <a:spLocks noChangeArrowheads="1"/>
          </p:cNvSpPr>
          <p:nvPr/>
        </p:nvSpPr>
        <p:spPr bwMode="auto">
          <a:xfrm>
            <a:off x="7777192" y="1727747"/>
            <a:ext cx="1079910" cy="720000"/>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p>
            <a:pPr algn="ctr" defTabSz="921018"/>
            <a:r>
              <a:rPr lang="en-US" sz="2000">
                <a:solidFill>
                  <a:schemeClr val="bg1"/>
                </a:solidFill>
                <a:effectLst>
                  <a:outerShdw blurRad="38100" dist="38100" dir="2700000" algn="tl">
                    <a:srgbClr val="000000">
                      <a:alpha val="43137"/>
                    </a:srgbClr>
                  </a:outerShdw>
                </a:effectLst>
              </a:rPr>
              <a:t>Duration</a:t>
            </a:r>
          </a:p>
          <a:p>
            <a:pPr algn="ctr" defTabSz="921018"/>
            <a:r>
              <a:rPr lang="en-US" sz="2000">
                <a:solidFill>
                  <a:schemeClr val="bg1"/>
                </a:solidFill>
                <a:effectLst>
                  <a:outerShdw blurRad="38100" dist="38100" dir="2700000" algn="tl">
                    <a:srgbClr val="000000">
                      <a:alpha val="43137"/>
                    </a:srgbClr>
                  </a:outerShdw>
                </a:effectLst>
              </a:rPr>
              <a:t>[years]</a:t>
            </a:r>
          </a:p>
        </p:txBody>
      </p:sp>
      <p:sp>
        <p:nvSpPr>
          <p:cNvPr id="13" name="Rectangle 13"/>
          <p:cNvSpPr>
            <a:spLocks noChangeArrowheads="1"/>
          </p:cNvSpPr>
          <p:nvPr/>
        </p:nvSpPr>
        <p:spPr bwMode="auto">
          <a:xfrm>
            <a:off x="6696802" y="1727847"/>
            <a:ext cx="1080000" cy="720000"/>
          </a:xfrm>
          <a:prstGeom prst="rect">
            <a:avLst/>
          </a:prstGeom>
          <a:solidFill>
            <a:srgbClr val="C00000"/>
          </a:solidFill>
          <a:ln w="9525">
            <a:solidFill>
              <a:schemeClr val="tx1"/>
            </a:solidFill>
            <a:miter lim="800000"/>
            <a:headEnd/>
            <a:tailEnd/>
          </a:ln>
          <a:effectLst/>
        </p:spPr>
        <p:txBody>
          <a:bodyPr wrap="none" lIns="97530" tIns="48765" rIns="97530" bIns="48765" anchor="ctr"/>
          <a:lstStyle/>
          <a:p>
            <a:pPr algn="ctr" defTabSz="921018"/>
            <a:r>
              <a:rPr lang="en-US" sz="2000">
                <a:solidFill>
                  <a:schemeClr val="bg1"/>
                </a:solidFill>
                <a:effectLst>
                  <a:outerShdw blurRad="38100" dist="38100" dir="2700000" algn="tl">
                    <a:srgbClr val="000000">
                      <a:alpha val="43137"/>
                    </a:srgbClr>
                  </a:outerShdw>
                </a:effectLst>
              </a:rPr>
              <a:t>L</a:t>
            </a:r>
            <a:r>
              <a:rPr lang="en-US" sz="2800" baseline="-25000">
                <a:solidFill>
                  <a:schemeClr val="bg1"/>
                </a:solidFill>
                <a:effectLst>
                  <a:outerShdw blurRad="38100" dist="38100" dir="2700000" algn="tl">
                    <a:srgbClr val="000000">
                      <a:alpha val="43137"/>
                    </a:srgbClr>
                  </a:outerShdw>
                </a:effectLst>
                <a:latin typeface="Symbol" pitchFamily="18" charset="2"/>
              </a:rPr>
              <a:t>n</a:t>
            </a:r>
            <a:r>
              <a:rPr lang="en-US" sz="2000">
                <a:solidFill>
                  <a:schemeClr val="bg1"/>
                </a:solidFill>
                <a:effectLst>
                  <a:outerShdw blurRad="38100" dist="38100" dir="2700000" algn="tl">
                    <a:srgbClr val="000000">
                      <a:alpha val="43137"/>
                    </a:srgbClr>
                  </a:outerShdw>
                </a:effectLst>
              </a:rPr>
              <a:t>/L</a:t>
            </a:r>
            <a:r>
              <a:rPr lang="en-US" sz="2800" baseline="-25000">
                <a:solidFill>
                  <a:schemeClr val="bg1"/>
                </a:solidFill>
                <a:effectLst>
                  <a:outerShdw blurRad="38100" dist="38100" dir="2700000" algn="tl">
                    <a:srgbClr val="000000">
                      <a:alpha val="43137"/>
                    </a:srgbClr>
                  </a:outerShdw>
                </a:effectLst>
                <a:latin typeface="Symbol" pitchFamily="18" charset="2"/>
              </a:rPr>
              <a:t>g</a:t>
            </a:r>
            <a:r>
              <a:rPr lang="en-US" sz="2000">
                <a:solidFill>
                  <a:schemeClr val="bg1"/>
                </a:solidFill>
                <a:effectLst>
                  <a:outerShdw blurRad="38100" dist="38100" dir="2700000" algn="tl">
                    <a:srgbClr val="000000">
                      <a:alpha val="43137"/>
                    </a:srgbClr>
                  </a:outerShdw>
                </a:effectLst>
              </a:rPr>
              <a:t> </a:t>
            </a:r>
          </a:p>
        </p:txBody>
      </p:sp>
      <p:sp>
        <p:nvSpPr>
          <p:cNvPr id="14" name="Rectangle 14"/>
          <p:cNvSpPr>
            <a:spLocks noChangeArrowheads="1"/>
          </p:cNvSpPr>
          <p:nvPr/>
        </p:nvSpPr>
        <p:spPr bwMode="auto">
          <a:xfrm>
            <a:off x="4968712" y="1727850"/>
            <a:ext cx="1080000" cy="719997"/>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p>
            <a:pPr algn="ctr" defTabSz="921018">
              <a:lnSpc>
                <a:spcPct val="120000"/>
              </a:lnSpc>
            </a:pPr>
            <a:r>
              <a:rPr lang="en-US" sz="2000">
                <a:solidFill>
                  <a:schemeClr val="bg1"/>
                </a:solidFill>
                <a:effectLst>
                  <a:outerShdw blurRad="38100" dist="38100" dir="2700000" algn="tl">
                    <a:srgbClr val="000000">
                      <a:alpha val="43137"/>
                    </a:srgbClr>
                  </a:outerShdw>
                </a:effectLst>
                <a:latin typeface="Symbol" pitchFamily="18" charset="2"/>
              </a:rPr>
              <a:t>r</a:t>
            </a:r>
            <a:r>
              <a:rPr lang="en-US" sz="2800" baseline="-25000">
                <a:solidFill>
                  <a:schemeClr val="bg1"/>
                </a:solidFill>
                <a:effectLst>
                  <a:outerShdw blurRad="38100" dist="38100" dir="2700000" algn="tl">
                    <a:srgbClr val="000000">
                      <a:alpha val="43137"/>
                    </a:srgbClr>
                  </a:outerShdw>
                </a:effectLst>
              </a:rPr>
              <a:t>c</a:t>
            </a:r>
            <a:r>
              <a:rPr lang="en-US" sz="2000" baseline="-25000">
                <a:solidFill>
                  <a:schemeClr val="bg1"/>
                </a:solidFill>
                <a:effectLst>
                  <a:outerShdw blurRad="38100" dist="38100" dir="2700000" algn="tl">
                    <a:srgbClr val="000000">
                      <a:alpha val="43137"/>
                    </a:srgbClr>
                  </a:outerShdw>
                </a:effectLst>
              </a:rPr>
              <a:t> </a:t>
            </a:r>
          </a:p>
          <a:p>
            <a:pPr algn="ctr" defTabSz="921018">
              <a:lnSpc>
                <a:spcPct val="120000"/>
              </a:lnSpc>
            </a:pPr>
            <a:r>
              <a:rPr lang="en-US" sz="2000">
                <a:solidFill>
                  <a:schemeClr val="bg1"/>
                </a:solidFill>
                <a:effectLst>
                  <a:outerShdw blurRad="38100" dist="38100" dir="2700000" algn="tl">
                    <a:srgbClr val="000000">
                      <a:alpha val="43137"/>
                    </a:srgbClr>
                  </a:outerShdw>
                </a:effectLst>
              </a:rPr>
              <a:t>[g/cm</a:t>
            </a:r>
            <a:r>
              <a:rPr lang="en-US" sz="2400" baseline="30000">
                <a:solidFill>
                  <a:schemeClr val="bg1"/>
                </a:solidFill>
                <a:effectLst>
                  <a:outerShdw blurRad="38100" dist="38100" dir="2700000" algn="tl">
                    <a:srgbClr val="000000">
                      <a:alpha val="43137"/>
                    </a:srgbClr>
                  </a:outerShdw>
                </a:effectLst>
              </a:rPr>
              <a:t>3</a:t>
            </a:r>
            <a:r>
              <a:rPr lang="en-US" sz="2000">
                <a:solidFill>
                  <a:schemeClr val="bg1"/>
                </a:solidFill>
                <a:effectLst>
                  <a:outerShdw blurRad="38100" dist="38100" dir="2700000" algn="tl">
                    <a:srgbClr val="000000">
                      <a:alpha val="43137"/>
                    </a:srgbClr>
                  </a:outerShdw>
                </a:effectLst>
              </a:rPr>
              <a:t>]</a:t>
            </a:r>
          </a:p>
        </p:txBody>
      </p:sp>
      <p:sp>
        <p:nvSpPr>
          <p:cNvPr id="15" name="Rectangle 15"/>
          <p:cNvSpPr>
            <a:spLocks noChangeArrowheads="1"/>
          </p:cNvSpPr>
          <p:nvPr/>
        </p:nvSpPr>
        <p:spPr bwMode="auto">
          <a:xfrm>
            <a:off x="4320472" y="1727850"/>
            <a:ext cx="648072" cy="719997"/>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p>
            <a:pPr algn="ctr" defTabSz="921018">
              <a:lnSpc>
                <a:spcPct val="120000"/>
              </a:lnSpc>
            </a:pPr>
            <a:r>
              <a:rPr lang="en-US" sz="2000">
                <a:solidFill>
                  <a:schemeClr val="bg1"/>
                </a:solidFill>
                <a:effectLst>
                  <a:outerShdw blurRad="38100" dist="38100" dir="2700000" algn="tl">
                    <a:srgbClr val="000000">
                      <a:alpha val="43137"/>
                    </a:srgbClr>
                  </a:outerShdw>
                </a:effectLst>
              </a:rPr>
              <a:t>T</a:t>
            </a:r>
            <a:r>
              <a:rPr lang="en-US" sz="2800" baseline="-25000">
                <a:solidFill>
                  <a:schemeClr val="bg1"/>
                </a:solidFill>
                <a:effectLst>
                  <a:outerShdw blurRad="38100" dist="38100" dir="2700000" algn="tl">
                    <a:srgbClr val="000000">
                      <a:alpha val="43137"/>
                    </a:srgbClr>
                  </a:outerShdw>
                </a:effectLst>
              </a:rPr>
              <a:t>c</a:t>
            </a:r>
            <a:r>
              <a:rPr lang="en-US" sz="2000" baseline="-25000">
                <a:solidFill>
                  <a:schemeClr val="bg1"/>
                </a:solidFill>
                <a:effectLst>
                  <a:outerShdw blurRad="38100" dist="38100" dir="2700000" algn="tl">
                    <a:srgbClr val="000000">
                      <a:alpha val="43137"/>
                    </a:srgbClr>
                  </a:outerShdw>
                </a:effectLst>
              </a:rPr>
              <a:t> </a:t>
            </a:r>
          </a:p>
          <a:p>
            <a:pPr algn="ctr" defTabSz="921018">
              <a:lnSpc>
                <a:spcPct val="120000"/>
              </a:lnSpc>
            </a:pPr>
            <a:r>
              <a:rPr lang="en-US" sz="2000">
                <a:solidFill>
                  <a:schemeClr val="bg1"/>
                </a:solidFill>
                <a:effectLst>
                  <a:outerShdw blurRad="38100" dist="38100" dir="2700000" algn="tl">
                    <a:srgbClr val="000000">
                      <a:alpha val="43137"/>
                    </a:srgbClr>
                  </a:outerShdw>
                </a:effectLst>
              </a:rPr>
              <a:t>[keV]</a:t>
            </a:r>
          </a:p>
        </p:txBody>
      </p:sp>
      <p:sp>
        <p:nvSpPr>
          <p:cNvPr id="16" name="Rectangle 16"/>
          <p:cNvSpPr>
            <a:spLocks noChangeArrowheads="1"/>
          </p:cNvSpPr>
          <p:nvPr/>
        </p:nvSpPr>
        <p:spPr bwMode="auto">
          <a:xfrm>
            <a:off x="2736296" y="1727847"/>
            <a:ext cx="1584176" cy="720000"/>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p>
            <a:pPr algn="ctr" defTabSz="921018"/>
            <a:r>
              <a:rPr lang="en-US" sz="2000">
                <a:solidFill>
                  <a:schemeClr val="bg1"/>
                </a:solidFill>
                <a:effectLst>
                  <a:outerShdw blurRad="38100" dist="38100" dir="2700000" algn="tl">
                    <a:srgbClr val="000000">
                      <a:alpha val="43137"/>
                    </a:srgbClr>
                  </a:outerShdw>
                </a:effectLst>
              </a:rPr>
              <a:t>Dominant</a:t>
            </a:r>
          </a:p>
          <a:p>
            <a:pPr algn="ctr" defTabSz="921018"/>
            <a:r>
              <a:rPr lang="en-US" sz="2000">
                <a:solidFill>
                  <a:schemeClr val="bg1"/>
                </a:solidFill>
                <a:effectLst>
                  <a:outerShdw blurRad="38100" dist="38100" dir="2700000" algn="tl">
                    <a:srgbClr val="000000">
                      <a:alpha val="43137"/>
                    </a:srgbClr>
                  </a:outerShdw>
                </a:effectLst>
              </a:rPr>
              <a:t>Process</a:t>
            </a:r>
          </a:p>
        </p:txBody>
      </p:sp>
      <p:sp>
        <p:nvSpPr>
          <p:cNvPr id="17" name="Rectangle 17"/>
          <p:cNvSpPr>
            <a:spLocks noChangeArrowheads="1"/>
          </p:cNvSpPr>
          <p:nvPr/>
        </p:nvSpPr>
        <p:spPr bwMode="auto">
          <a:xfrm>
            <a:off x="359922" y="1727850"/>
            <a:ext cx="2376000" cy="719997"/>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p>
            <a:pPr algn="ctr" defTabSz="921018"/>
            <a:r>
              <a:rPr lang="en-US" sz="2000">
                <a:solidFill>
                  <a:schemeClr val="bg1"/>
                </a:solidFill>
                <a:effectLst>
                  <a:outerShdw blurRad="38100" dist="38100" dir="2700000" algn="tl">
                    <a:srgbClr val="000000">
                      <a:alpha val="43137"/>
                    </a:srgbClr>
                  </a:outerShdw>
                </a:effectLst>
              </a:rPr>
              <a:t>Burning Phase</a:t>
            </a:r>
          </a:p>
        </p:txBody>
      </p:sp>
      <p:sp>
        <p:nvSpPr>
          <p:cNvPr id="19" name="Rectangle 19"/>
          <p:cNvSpPr>
            <a:spLocks noChangeArrowheads="1"/>
          </p:cNvSpPr>
          <p:nvPr/>
        </p:nvSpPr>
        <p:spPr bwMode="auto">
          <a:xfrm>
            <a:off x="5544642" y="1007048"/>
            <a:ext cx="1665605" cy="648607"/>
          </a:xfrm>
          <a:prstGeom prst="rect">
            <a:avLst/>
          </a:prstGeom>
          <a:solidFill>
            <a:srgbClr val="33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p>
            <a:pPr algn="ctr" defTabSz="921018"/>
            <a:r>
              <a:rPr lang="en-US" sz="2000">
                <a:solidFill>
                  <a:schemeClr val="bg1"/>
                </a:solidFill>
                <a:effectLst>
                  <a:outerShdw blurRad="38100" dist="38100" dir="2700000" algn="tl">
                    <a:srgbClr val="000000">
                      <a:alpha val="43137"/>
                    </a:srgbClr>
                  </a:outerShdw>
                </a:effectLst>
              </a:rPr>
              <a:t>L</a:t>
            </a:r>
            <a:r>
              <a:rPr lang="en-US" sz="2800" baseline="-25000">
                <a:solidFill>
                  <a:schemeClr val="bg1"/>
                </a:solidFill>
                <a:effectLst>
                  <a:outerShdw blurRad="38100" dist="38100" dir="2700000" algn="tl">
                    <a:srgbClr val="000000">
                      <a:alpha val="43137"/>
                    </a:srgbClr>
                  </a:outerShdw>
                </a:effectLst>
                <a:latin typeface="Symbol" pitchFamily="18" charset="2"/>
              </a:rPr>
              <a:t>g</a:t>
            </a:r>
            <a:r>
              <a:rPr lang="en-US" sz="2000" baseline="-25000">
                <a:solidFill>
                  <a:schemeClr val="bg1"/>
                </a:solidFill>
                <a:effectLst>
                  <a:outerShdw blurRad="38100" dist="38100" dir="2700000" algn="tl">
                    <a:srgbClr val="000000">
                      <a:alpha val="43137"/>
                    </a:srgbClr>
                  </a:outerShdw>
                </a:effectLst>
              </a:rPr>
              <a:t> </a:t>
            </a:r>
            <a:r>
              <a:rPr lang="en-US" sz="2000">
                <a:solidFill>
                  <a:schemeClr val="bg1"/>
                </a:solidFill>
                <a:effectLst>
                  <a:outerShdw blurRad="38100" dist="38100" dir="2700000" algn="tl">
                    <a:srgbClr val="000000">
                      <a:alpha val="43137"/>
                    </a:srgbClr>
                  </a:outerShdw>
                </a:effectLst>
              </a:rPr>
              <a:t>[10</a:t>
            </a:r>
            <a:r>
              <a:rPr lang="en-US" sz="2400" baseline="30000">
                <a:solidFill>
                  <a:schemeClr val="bg1"/>
                </a:solidFill>
                <a:effectLst>
                  <a:outerShdw blurRad="38100" dist="38100" dir="2700000" algn="tl">
                    <a:srgbClr val="000000">
                      <a:alpha val="43137"/>
                    </a:srgbClr>
                  </a:outerShdw>
                </a:effectLst>
              </a:rPr>
              <a:t>4</a:t>
            </a:r>
            <a:r>
              <a:rPr lang="en-US" sz="2000">
                <a:solidFill>
                  <a:schemeClr val="bg1"/>
                </a:solidFill>
                <a:effectLst>
                  <a:outerShdw blurRad="38100" dist="38100" dir="2700000" algn="tl">
                    <a:srgbClr val="000000">
                      <a:alpha val="43137"/>
                    </a:srgbClr>
                  </a:outerShdw>
                </a:effectLst>
              </a:rPr>
              <a:t> L</a:t>
            </a:r>
            <a:r>
              <a:rPr lang="en-US" sz="2400" baseline="-25000">
                <a:solidFill>
                  <a:schemeClr val="bg1"/>
                </a:solidFill>
                <a:effectLst>
                  <a:outerShdw blurRad="38100" dist="38100" dir="2700000" algn="tl">
                    <a:srgbClr val="000000">
                      <a:alpha val="43137"/>
                    </a:srgbClr>
                  </a:outerShdw>
                </a:effectLst>
              </a:rPr>
              <a:t>sun</a:t>
            </a:r>
            <a:r>
              <a:rPr lang="en-US" sz="2000">
                <a:solidFill>
                  <a:schemeClr val="bg1"/>
                </a:solidFill>
                <a:effectLst>
                  <a:outerShdw blurRad="38100" dist="38100" dir="2700000" algn="tl">
                    <a:srgbClr val="000000">
                      <a:alpha val="43137"/>
                    </a:srgbClr>
                  </a:outerShdw>
                </a:effectLst>
              </a:rPr>
              <a:t>]</a:t>
            </a:r>
          </a:p>
        </p:txBody>
      </p:sp>
      <p:graphicFrame>
        <p:nvGraphicFramePr>
          <p:cNvPr id="21" name="Object 21"/>
          <p:cNvGraphicFramePr>
            <a:graphicFrameLocks noChangeAspect="1"/>
          </p:cNvGraphicFramePr>
          <p:nvPr/>
        </p:nvGraphicFramePr>
        <p:xfrm>
          <a:off x="504062" y="2519929"/>
          <a:ext cx="792088" cy="431998"/>
        </p:xfrm>
        <a:graphic>
          <a:graphicData uri="http://schemas.openxmlformats.org/presentationml/2006/ole">
            <mc:AlternateContent xmlns:mc="http://schemas.openxmlformats.org/markup-compatibility/2006">
              <mc:Choice xmlns:v="urn:schemas-microsoft-com:vml" Requires="v">
                <p:oleObj name="CorelPhotoPaint.Image.10" r:id="rId2" imgW="487805" imgH="268923" progId="CorelPhotoPaint.Image.10">
                  <p:embed/>
                </p:oleObj>
              </mc:Choice>
              <mc:Fallback>
                <p:oleObj name="CorelPhotoPaint.Image.10" r:id="rId2" imgW="487805" imgH="268923" progId="CorelPhotoPaint.Image.10">
                  <p:embed/>
                  <p:pic>
                    <p:nvPicPr>
                      <p:cNvPr id="21" name="Object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62" y="2519929"/>
                        <a:ext cx="792088" cy="43199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tangle 23"/>
          <p:cNvSpPr>
            <a:spLocks noChangeArrowheads="1"/>
          </p:cNvSpPr>
          <p:nvPr/>
        </p:nvSpPr>
        <p:spPr bwMode="auto">
          <a:xfrm>
            <a:off x="360046" y="3024009"/>
            <a:ext cx="108012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Text Box 24"/>
          <p:cNvSpPr txBox="1">
            <a:spLocks noChangeArrowheads="1"/>
          </p:cNvSpPr>
          <p:nvPr/>
        </p:nvSpPr>
        <p:spPr bwMode="auto">
          <a:xfrm>
            <a:off x="1440072" y="3024009"/>
            <a:ext cx="1296144"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Helium</a:t>
            </a:r>
          </a:p>
        </p:txBody>
      </p:sp>
      <p:sp>
        <p:nvSpPr>
          <p:cNvPr id="25" name="Text Box 25"/>
          <p:cNvSpPr txBox="1">
            <a:spLocks noChangeArrowheads="1"/>
          </p:cNvSpPr>
          <p:nvPr/>
        </p:nvSpPr>
        <p:spPr bwMode="auto">
          <a:xfrm>
            <a:off x="4320472" y="3024009"/>
            <a:ext cx="648072"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r"/>
            <a:r>
              <a:rPr lang="en-US" sz="2000">
                <a:latin typeface="Trebuchet MS" pitchFamily="34" charset="0"/>
              </a:rPr>
              <a:t>14</a:t>
            </a:r>
          </a:p>
        </p:txBody>
      </p:sp>
      <p:sp>
        <p:nvSpPr>
          <p:cNvPr id="26" name="Text Box 26"/>
          <p:cNvSpPr txBox="1">
            <a:spLocks noChangeArrowheads="1"/>
          </p:cNvSpPr>
          <p:nvPr/>
        </p:nvSpPr>
        <p:spPr bwMode="auto">
          <a:xfrm>
            <a:off x="2736252" y="3024009"/>
            <a:ext cx="1584176"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He </a:t>
            </a:r>
            <a:r>
              <a:rPr lang="en-US" sz="2000">
                <a:latin typeface="Trebuchet MS" pitchFamily="34" charset="0"/>
                <a:sym typeface="Symbol" pitchFamily="18" charset="2"/>
              </a:rPr>
              <a:t> C, O</a:t>
            </a:r>
          </a:p>
        </p:txBody>
      </p:sp>
      <p:sp>
        <p:nvSpPr>
          <p:cNvPr id="27" name="Text Box 27"/>
          <p:cNvSpPr txBox="1">
            <a:spLocks noChangeArrowheads="1"/>
          </p:cNvSpPr>
          <p:nvPr/>
        </p:nvSpPr>
        <p:spPr bwMode="auto">
          <a:xfrm>
            <a:off x="6696952" y="3024007"/>
            <a:ext cx="1080000" cy="576000"/>
          </a:xfrm>
          <a:prstGeom prst="rect">
            <a:avLst/>
          </a:prstGeom>
          <a:solidFill>
            <a:schemeClr val="bg1">
              <a:lumMod val="85000"/>
            </a:schemeClr>
          </a:solidFill>
          <a:ln w="9525">
            <a:solidFill>
              <a:schemeClr val="tx1"/>
            </a:solidFill>
            <a:miter lim="800000"/>
            <a:headEnd/>
            <a:tailEnd/>
          </a:ln>
          <a:effec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1.7</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Symbol" pitchFamily="18" charset="2"/>
                <a:sym typeface="Symbol" pitchFamily="18" charset="2"/>
              </a:rPr>
              <a:t>-</a:t>
            </a:r>
            <a:r>
              <a:rPr lang="en-US" baseline="30000">
                <a:latin typeface="Trebuchet MS" pitchFamily="34" charset="0"/>
                <a:sym typeface="Symbol" pitchFamily="18" charset="2"/>
              </a:rPr>
              <a:t>5</a:t>
            </a:r>
          </a:p>
        </p:txBody>
      </p:sp>
      <p:sp>
        <p:nvSpPr>
          <p:cNvPr id="28" name="Text Box 28"/>
          <p:cNvSpPr txBox="1">
            <a:spLocks noChangeArrowheads="1"/>
          </p:cNvSpPr>
          <p:nvPr/>
        </p:nvSpPr>
        <p:spPr bwMode="auto">
          <a:xfrm>
            <a:off x="6048712" y="3024009"/>
            <a:ext cx="648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6.0</a:t>
            </a:r>
          </a:p>
        </p:txBody>
      </p:sp>
      <p:sp>
        <p:nvSpPr>
          <p:cNvPr id="29" name="Text Box 29"/>
          <p:cNvSpPr txBox="1">
            <a:spLocks noChangeArrowheads="1"/>
          </p:cNvSpPr>
          <p:nvPr/>
        </p:nvSpPr>
        <p:spPr bwMode="auto">
          <a:xfrm>
            <a:off x="4968562" y="302400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1.3</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3</a:t>
            </a:r>
          </a:p>
        </p:txBody>
      </p:sp>
      <p:sp>
        <p:nvSpPr>
          <p:cNvPr id="30" name="Text Box 30"/>
          <p:cNvSpPr txBox="1">
            <a:spLocks noChangeArrowheads="1"/>
          </p:cNvSpPr>
          <p:nvPr/>
        </p:nvSpPr>
        <p:spPr bwMode="auto">
          <a:xfrm>
            <a:off x="7776952" y="302400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1.3</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6</a:t>
            </a:r>
          </a:p>
        </p:txBody>
      </p:sp>
      <p:graphicFrame>
        <p:nvGraphicFramePr>
          <p:cNvPr id="31" name="Object 31"/>
          <p:cNvGraphicFramePr>
            <a:graphicFrameLocks noChangeAspect="1"/>
          </p:cNvGraphicFramePr>
          <p:nvPr/>
        </p:nvGraphicFramePr>
        <p:xfrm>
          <a:off x="504062" y="3096009"/>
          <a:ext cx="792088" cy="431999"/>
        </p:xfrm>
        <a:graphic>
          <a:graphicData uri="http://schemas.openxmlformats.org/presentationml/2006/ole">
            <mc:AlternateContent xmlns:mc="http://schemas.openxmlformats.org/markup-compatibility/2006">
              <mc:Choice xmlns:v="urn:schemas-microsoft-com:vml" Requires="v">
                <p:oleObj name="CorelPhotoPaint.Image.10" r:id="rId4" imgW="483110" imgH="264233" progId="CorelPhotoPaint.Image.10">
                  <p:embed/>
                </p:oleObj>
              </mc:Choice>
              <mc:Fallback>
                <p:oleObj name="CorelPhotoPaint.Image.10" r:id="rId4" imgW="483110" imgH="264233" progId="CorelPhotoPaint.Image.10">
                  <p:embed/>
                  <p:pic>
                    <p:nvPicPr>
                      <p:cNvPr id="31"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62" y="3096009"/>
                        <a:ext cx="792088" cy="431999"/>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 name="Rectangle 33"/>
          <p:cNvSpPr>
            <a:spLocks noChangeArrowheads="1"/>
          </p:cNvSpPr>
          <p:nvPr/>
        </p:nvSpPr>
        <p:spPr bwMode="auto">
          <a:xfrm>
            <a:off x="360046" y="3600089"/>
            <a:ext cx="108012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Text Box 34"/>
          <p:cNvSpPr txBox="1">
            <a:spLocks noChangeArrowheads="1"/>
          </p:cNvSpPr>
          <p:nvPr/>
        </p:nvSpPr>
        <p:spPr bwMode="auto">
          <a:xfrm>
            <a:off x="1440072" y="3600089"/>
            <a:ext cx="1296144"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Carbon</a:t>
            </a:r>
          </a:p>
        </p:txBody>
      </p:sp>
      <p:sp>
        <p:nvSpPr>
          <p:cNvPr id="35" name="Text Box 35"/>
          <p:cNvSpPr txBox="1">
            <a:spLocks noChangeArrowheads="1"/>
          </p:cNvSpPr>
          <p:nvPr/>
        </p:nvSpPr>
        <p:spPr bwMode="auto">
          <a:xfrm>
            <a:off x="2736252" y="3600089"/>
            <a:ext cx="1584176"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C </a:t>
            </a:r>
            <a:r>
              <a:rPr lang="en-US" sz="2000">
                <a:latin typeface="Trebuchet MS" pitchFamily="34" charset="0"/>
                <a:sym typeface="Symbol" pitchFamily="18" charset="2"/>
              </a:rPr>
              <a:t> Ne, Mg</a:t>
            </a:r>
          </a:p>
        </p:txBody>
      </p:sp>
      <p:sp>
        <p:nvSpPr>
          <p:cNvPr id="36" name="Text Box 36"/>
          <p:cNvSpPr txBox="1">
            <a:spLocks noChangeArrowheads="1"/>
          </p:cNvSpPr>
          <p:nvPr/>
        </p:nvSpPr>
        <p:spPr bwMode="auto">
          <a:xfrm>
            <a:off x="4320472" y="3600089"/>
            <a:ext cx="648072"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r"/>
            <a:r>
              <a:rPr lang="en-US" sz="2000">
                <a:latin typeface="Trebuchet MS" pitchFamily="34" charset="0"/>
              </a:rPr>
              <a:t>53</a:t>
            </a:r>
          </a:p>
        </p:txBody>
      </p:sp>
      <p:sp>
        <p:nvSpPr>
          <p:cNvPr id="37" name="Text Box 37"/>
          <p:cNvSpPr txBox="1">
            <a:spLocks noChangeArrowheads="1"/>
          </p:cNvSpPr>
          <p:nvPr/>
        </p:nvSpPr>
        <p:spPr bwMode="auto">
          <a:xfrm>
            <a:off x="4968562" y="360008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1.7</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5</a:t>
            </a:r>
          </a:p>
        </p:txBody>
      </p:sp>
      <p:sp>
        <p:nvSpPr>
          <p:cNvPr id="38" name="Text Box 38"/>
          <p:cNvSpPr txBox="1">
            <a:spLocks noChangeArrowheads="1"/>
          </p:cNvSpPr>
          <p:nvPr/>
        </p:nvSpPr>
        <p:spPr bwMode="auto">
          <a:xfrm>
            <a:off x="6048712" y="3600089"/>
            <a:ext cx="648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8.6</a:t>
            </a:r>
          </a:p>
        </p:txBody>
      </p:sp>
      <p:sp>
        <p:nvSpPr>
          <p:cNvPr id="39" name="Text Box 39"/>
          <p:cNvSpPr txBox="1">
            <a:spLocks noChangeArrowheads="1"/>
          </p:cNvSpPr>
          <p:nvPr/>
        </p:nvSpPr>
        <p:spPr bwMode="auto">
          <a:xfrm>
            <a:off x="6696802" y="3600089"/>
            <a:ext cx="1080000" cy="576000"/>
          </a:xfrm>
          <a:prstGeom prst="rect">
            <a:avLst/>
          </a:prstGeom>
          <a:solidFill>
            <a:schemeClr val="bg1">
              <a:lumMod val="85000"/>
            </a:schemeClr>
          </a:solidFill>
          <a:ln w="9525">
            <a:solidFill>
              <a:schemeClr val="tx1"/>
            </a:solidFill>
            <a:miter lim="800000"/>
            <a:headEnd/>
            <a:tailEnd/>
          </a:ln>
          <a:effec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1.0</a:t>
            </a:r>
            <a:endParaRPr lang="en-US" sz="2000" baseline="30000">
              <a:latin typeface="Trebuchet MS" pitchFamily="34" charset="0"/>
              <a:sym typeface="Symbol" pitchFamily="18" charset="2"/>
            </a:endParaRPr>
          </a:p>
        </p:txBody>
      </p:sp>
      <p:sp>
        <p:nvSpPr>
          <p:cNvPr id="40" name="Text Box 40"/>
          <p:cNvSpPr txBox="1">
            <a:spLocks noChangeArrowheads="1"/>
          </p:cNvSpPr>
          <p:nvPr/>
        </p:nvSpPr>
        <p:spPr bwMode="auto">
          <a:xfrm>
            <a:off x="7776952" y="360008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6.3</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3</a:t>
            </a:r>
          </a:p>
        </p:txBody>
      </p:sp>
      <p:graphicFrame>
        <p:nvGraphicFramePr>
          <p:cNvPr id="41" name="Object 41"/>
          <p:cNvGraphicFramePr>
            <a:graphicFrameLocks noChangeAspect="1"/>
          </p:cNvGraphicFramePr>
          <p:nvPr/>
        </p:nvGraphicFramePr>
        <p:xfrm>
          <a:off x="4536496" y="3522089"/>
          <a:ext cx="144016" cy="299999"/>
        </p:xfrm>
        <a:graphic>
          <a:graphicData uri="http://schemas.openxmlformats.org/presentationml/2006/ole">
            <mc:AlternateContent xmlns:mc="http://schemas.openxmlformats.org/markup-compatibility/2006">
              <mc:Choice xmlns:v="urn:schemas-microsoft-com:vml" Requires="v">
                <p:oleObj name="Equation" r:id="rId6" imgW="152280" imgH="317160" progId="Equation.3">
                  <p:embed/>
                </p:oleObj>
              </mc:Choice>
              <mc:Fallback>
                <p:oleObj name="Equation" r:id="rId6" imgW="152280" imgH="317160" progId="Equation.3">
                  <p:embed/>
                  <p:pic>
                    <p:nvPicPr>
                      <p:cNvPr id="41" name="Object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6496" y="3522089"/>
                        <a:ext cx="144016" cy="299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 name="Object 42"/>
          <p:cNvGraphicFramePr>
            <a:graphicFrameLocks noChangeAspect="1"/>
          </p:cNvGraphicFramePr>
          <p:nvPr/>
        </p:nvGraphicFramePr>
        <p:xfrm>
          <a:off x="504062" y="3672089"/>
          <a:ext cx="792088" cy="437999"/>
        </p:xfrm>
        <a:graphic>
          <a:graphicData uri="http://schemas.openxmlformats.org/presentationml/2006/ole">
            <mc:AlternateContent xmlns:mc="http://schemas.openxmlformats.org/markup-compatibility/2006">
              <mc:Choice xmlns:v="urn:schemas-microsoft-com:vml" Requires="v">
                <p:oleObj name="CorelPhotoPaint.Image.10" r:id="rId8" imgW="483110" imgH="266402" progId="CorelPhotoPaint.Image.10">
                  <p:embed/>
                </p:oleObj>
              </mc:Choice>
              <mc:Fallback>
                <p:oleObj name="CorelPhotoPaint.Image.10" r:id="rId8" imgW="483110" imgH="266402" progId="CorelPhotoPaint.Image.10">
                  <p:embed/>
                  <p:pic>
                    <p:nvPicPr>
                      <p:cNvPr id="42" name="Object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062" y="3672089"/>
                        <a:ext cx="792088" cy="437999"/>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 name="Rectangle 44"/>
          <p:cNvSpPr>
            <a:spLocks noChangeArrowheads="1"/>
          </p:cNvSpPr>
          <p:nvPr/>
        </p:nvSpPr>
        <p:spPr bwMode="auto">
          <a:xfrm>
            <a:off x="360046" y="4176169"/>
            <a:ext cx="108012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Text Box 45"/>
          <p:cNvSpPr txBox="1">
            <a:spLocks noChangeArrowheads="1"/>
          </p:cNvSpPr>
          <p:nvPr/>
        </p:nvSpPr>
        <p:spPr bwMode="auto">
          <a:xfrm>
            <a:off x="1440072" y="4176169"/>
            <a:ext cx="1296144"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Neon</a:t>
            </a:r>
          </a:p>
        </p:txBody>
      </p:sp>
      <p:sp>
        <p:nvSpPr>
          <p:cNvPr id="46" name="Text Box 46"/>
          <p:cNvSpPr txBox="1">
            <a:spLocks noChangeArrowheads="1"/>
          </p:cNvSpPr>
          <p:nvPr/>
        </p:nvSpPr>
        <p:spPr bwMode="auto">
          <a:xfrm>
            <a:off x="2736252" y="4176169"/>
            <a:ext cx="1584176"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Ne </a:t>
            </a:r>
            <a:r>
              <a:rPr lang="en-US" sz="2000">
                <a:latin typeface="Trebuchet MS" pitchFamily="34" charset="0"/>
                <a:sym typeface="Symbol" pitchFamily="18" charset="2"/>
              </a:rPr>
              <a:t> O, Mg</a:t>
            </a:r>
            <a:endParaRPr lang="en-US" sz="2000">
              <a:latin typeface="Trebuchet MS" pitchFamily="34" charset="0"/>
            </a:endParaRPr>
          </a:p>
        </p:txBody>
      </p:sp>
      <p:sp>
        <p:nvSpPr>
          <p:cNvPr id="47" name="Text Box 47"/>
          <p:cNvSpPr txBox="1">
            <a:spLocks noChangeArrowheads="1"/>
          </p:cNvSpPr>
          <p:nvPr/>
        </p:nvSpPr>
        <p:spPr bwMode="auto">
          <a:xfrm>
            <a:off x="4320472" y="4176169"/>
            <a:ext cx="648072"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r"/>
            <a:r>
              <a:rPr lang="en-US" sz="2000">
                <a:latin typeface="Trebuchet MS" pitchFamily="34" charset="0"/>
              </a:rPr>
              <a:t>110</a:t>
            </a:r>
          </a:p>
        </p:txBody>
      </p:sp>
      <p:sp>
        <p:nvSpPr>
          <p:cNvPr id="48" name="Text Box 48"/>
          <p:cNvSpPr txBox="1">
            <a:spLocks noChangeArrowheads="1"/>
          </p:cNvSpPr>
          <p:nvPr/>
        </p:nvSpPr>
        <p:spPr bwMode="auto">
          <a:xfrm>
            <a:off x="4968562" y="417616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1.6</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7</a:t>
            </a:r>
          </a:p>
        </p:txBody>
      </p:sp>
      <p:sp>
        <p:nvSpPr>
          <p:cNvPr id="49" name="Text Box 49"/>
          <p:cNvSpPr txBox="1">
            <a:spLocks noChangeArrowheads="1"/>
          </p:cNvSpPr>
          <p:nvPr/>
        </p:nvSpPr>
        <p:spPr bwMode="auto">
          <a:xfrm>
            <a:off x="6048712" y="4176169"/>
            <a:ext cx="648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9.6</a:t>
            </a:r>
          </a:p>
        </p:txBody>
      </p:sp>
      <p:sp>
        <p:nvSpPr>
          <p:cNvPr id="50" name="Text Box 50"/>
          <p:cNvSpPr txBox="1">
            <a:spLocks noChangeArrowheads="1"/>
          </p:cNvSpPr>
          <p:nvPr/>
        </p:nvSpPr>
        <p:spPr bwMode="auto">
          <a:xfrm>
            <a:off x="6696802" y="4176169"/>
            <a:ext cx="1080000" cy="576000"/>
          </a:xfrm>
          <a:prstGeom prst="rect">
            <a:avLst/>
          </a:prstGeom>
          <a:solidFill>
            <a:srgbClr val="C4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chemeClr val="bg1"/>
                </a:solidFill>
                <a:effectLst>
                  <a:outerShdw blurRad="38100" dist="38100" dir="2700000" algn="tl">
                    <a:srgbClr val="000000">
                      <a:alpha val="43137"/>
                    </a:srgbClr>
                  </a:outerShdw>
                </a:effectLst>
                <a:latin typeface="Trebuchet MS" pitchFamily="34" charset="0"/>
              </a:rPr>
              <a:t>1.8</a:t>
            </a:r>
            <a:r>
              <a:rPr lang="en-US" sz="2000" b="1">
                <a:solidFill>
                  <a:schemeClr val="bg1"/>
                </a:solidFill>
                <a:effectLst>
                  <a:outerShdw blurRad="38100" dist="38100" dir="2700000" algn="tl">
                    <a:srgbClr val="000000">
                      <a:alpha val="43137"/>
                    </a:srgbClr>
                  </a:outerShdw>
                </a:effectLst>
                <a:latin typeface="Trebuchet MS" pitchFamily="34" charset="0"/>
                <a:sym typeface="Symbol" pitchFamily="18" charset="2"/>
              </a:rPr>
              <a:t></a:t>
            </a:r>
            <a:r>
              <a:rPr lang="en-US" sz="2000">
                <a:solidFill>
                  <a:schemeClr val="bg1"/>
                </a:solidFill>
                <a:effectLst>
                  <a:outerShdw blurRad="38100" dist="38100" dir="2700000" algn="tl">
                    <a:srgbClr val="000000">
                      <a:alpha val="43137"/>
                    </a:srgbClr>
                  </a:outerShdw>
                </a:effectLst>
                <a:latin typeface="Trebuchet MS" pitchFamily="34" charset="0"/>
                <a:sym typeface="Symbol" pitchFamily="18" charset="2"/>
              </a:rPr>
              <a:t>10</a:t>
            </a:r>
            <a:r>
              <a:rPr lang="en-US" baseline="30000">
                <a:solidFill>
                  <a:schemeClr val="bg1"/>
                </a:solidFill>
                <a:effectLst>
                  <a:outerShdw blurRad="38100" dist="38100" dir="2700000" algn="tl">
                    <a:srgbClr val="000000">
                      <a:alpha val="43137"/>
                    </a:srgbClr>
                  </a:outerShdw>
                </a:effectLst>
                <a:latin typeface="Trebuchet MS" pitchFamily="34" charset="0"/>
                <a:sym typeface="Symbol" pitchFamily="18" charset="2"/>
              </a:rPr>
              <a:t>3</a:t>
            </a:r>
          </a:p>
        </p:txBody>
      </p:sp>
      <p:sp>
        <p:nvSpPr>
          <p:cNvPr id="51" name="Text Box 51"/>
          <p:cNvSpPr txBox="1">
            <a:spLocks noChangeArrowheads="1"/>
          </p:cNvSpPr>
          <p:nvPr/>
        </p:nvSpPr>
        <p:spPr bwMode="auto">
          <a:xfrm>
            <a:off x="7776952" y="417616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7.0</a:t>
            </a:r>
            <a:endParaRPr lang="en-US" sz="2000" baseline="30000">
              <a:latin typeface="Trebuchet MS" pitchFamily="34" charset="0"/>
              <a:sym typeface="Symbol" pitchFamily="18" charset="2"/>
            </a:endParaRPr>
          </a:p>
        </p:txBody>
      </p:sp>
      <p:graphicFrame>
        <p:nvGraphicFramePr>
          <p:cNvPr id="52" name="Object 52"/>
          <p:cNvGraphicFramePr>
            <a:graphicFrameLocks noChangeAspect="1"/>
          </p:cNvGraphicFramePr>
          <p:nvPr/>
        </p:nvGraphicFramePr>
        <p:xfrm>
          <a:off x="504062" y="4248169"/>
          <a:ext cx="792088" cy="431999"/>
        </p:xfrm>
        <a:graphic>
          <a:graphicData uri="http://schemas.openxmlformats.org/presentationml/2006/ole">
            <mc:AlternateContent xmlns:mc="http://schemas.openxmlformats.org/markup-compatibility/2006">
              <mc:Choice xmlns:v="urn:schemas-microsoft-com:vml" Requires="v">
                <p:oleObj name="CorelPhotoPaint.Image.10" r:id="rId10" imgW="483110" imgH="266402" progId="CorelPhotoPaint.Image.10">
                  <p:embed/>
                </p:oleObj>
              </mc:Choice>
              <mc:Fallback>
                <p:oleObj name="CorelPhotoPaint.Image.10" r:id="rId10" imgW="483110" imgH="266402" progId="CorelPhotoPaint.Image.10">
                  <p:embed/>
                  <p:pic>
                    <p:nvPicPr>
                      <p:cNvPr id="52" name="Object 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062" y="4248169"/>
                        <a:ext cx="792088" cy="431999"/>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 name="Rectangle 54"/>
          <p:cNvSpPr>
            <a:spLocks noChangeArrowheads="1"/>
          </p:cNvSpPr>
          <p:nvPr/>
        </p:nvSpPr>
        <p:spPr bwMode="auto">
          <a:xfrm>
            <a:off x="360046" y="4751993"/>
            <a:ext cx="108012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Text Box 55"/>
          <p:cNvSpPr txBox="1">
            <a:spLocks noChangeArrowheads="1"/>
          </p:cNvSpPr>
          <p:nvPr/>
        </p:nvSpPr>
        <p:spPr bwMode="auto">
          <a:xfrm>
            <a:off x="1440072" y="4751993"/>
            <a:ext cx="1296144"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Oxygen</a:t>
            </a:r>
          </a:p>
        </p:txBody>
      </p:sp>
      <p:sp>
        <p:nvSpPr>
          <p:cNvPr id="56" name="Text Box 56"/>
          <p:cNvSpPr txBox="1">
            <a:spLocks noChangeArrowheads="1"/>
          </p:cNvSpPr>
          <p:nvPr/>
        </p:nvSpPr>
        <p:spPr bwMode="auto">
          <a:xfrm>
            <a:off x="2736252" y="4751993"/>
            <a:ext cx="1584176"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O </a:t>
            </a:r>
            <a:r>
              <a:rPr lang="en-US" sz="2000">
                <a:latin typeface="Trebuchet MS" pitchFamily="34" charset="0"/>
                <a:sym typeface="Symbol" pitchFamily="18" charset="2"/>
              </a:rPr>
              <a:t> Si</a:t>
            </a:r>
            <a:endParaRPr lang="en-US" sz="2000">
              <a:latin typeface="Trebuchet MS" pitchFamily="34" charset="0"/>
            </a:endParaRPr>
          </a:p>
        </p:txBody>
      </p:sp>
      <p:sp>
        <p:nvSpPr>
          <p:cNvPr id="57" name="Text Box 57"/>
          <p:cNvSpPr txBox="1">
            <a:spLocks noChangeArrowheads="1"/>
          </p:cNvSpPr>
          <p:nvPr/>
        </p:nvSpPr>
        <p:spPr bwMode="auto">
          <a:xfrm>
            <a:off x="4320472" y="4751993"/>
            <a:ext cx="648072"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r"/>
            <a:r>
              <a:rPr lang="en-US" sz="2000">
                <a:latin typeface="Trebuchet MS" pitchFamily="34" charset="0"/>
              </a:rPr>
              <a:t>160</a:t>
            </a:r>
          </a:p>
        </p:txBody>
      </p:sp>
      <p:sp>
        <p:nvSpPr>
          <p:cNvPr id="58" name="Text Box 58"/>
          <p:cNvSpPr txBox="1">
            <a:spLocks noChangeArrowheads="1"/>
          </p:cNvSpPr>
          <p:nvPr/>
        </p:nvSpPr>
        <p:spPr bwMode="auto">
          <a:xfrm>
            <a:off x="4968562" y="4751993"/>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9.7</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7</a:t>
            </a:r>
          </a:p>
        </p:txBody>
      </p:sp>
      <p:sp>
        <p:nvSpPr>
          <p:cNvPr id="59" name="Text Box 59"/>
          <p:cNvSpPr txBox="1">
            <a:spLocks noChangeArrowheads="1"/>
          </p:cNvSpPr>
          <p:nvPr/>
        </p:nvSpPr>
        <p:spPr bwMode="auto">
          <a:xfrm>
            <a:off x="6048712" y="4751993"/>
            <a:ext cx="648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9.6</a:t>
            </a:r>
          </a:p>
        </p:txBody>
      </p:sp>
      <p:sp>
        <p:nvSpPr>
          <p:cNvPr id="60" name="Text Box 60"/>
          <p:cNvSpPr txBox="1">
            <a:spLocks noChangeArrowheads="1"/>
          </p:cNvSpPr>
          <p:nvPr/>
        </p:nvSpPr>
        <p:spPr bwMode="auto">
          <a:xfrm>
            <a:off x="6696802" y="4751993"/>
            <a:ext cx="1080000" cy="576000"/>
          </a:xfrm>
          <a:prstGeom prst="rect">
            <a:avLst/>
          </a:prstGeom>
          <a:solidFill>
            <a:srgbClr val="C4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chemeClr val="bg1"/>
                </a:solidFill>
                <a:effectLst>
                  <a:outerShdw blurRad="38100" dist="38100" dir="2700000" algn="tl">
                    <a:srgbClr val="000000">
                      <a:alpha val="43137"/>
                    </a:srgbClr>
                  </a:outerShdw>
                </a:effectLst>
                <a:latin typeface="Trebuchet MS" pitchFamily="34" charset="0"/>
              </a:rPr>
              <a:t>2.1</a:t>
            </a:r>
            <a:r>
              <a:rPr lang="en-US" sz="2000" b="1">
                <a:solidFill>
                  <a:schemeClr val="bg1"/>
                </a:solidFill>
                <a:effectLst>
                  <a:outerShdw blurRad="38100" dist="38100" dir="2700000" algn="tl">
                    <a:srgbClr val="000000">
                      <a:alpha val="43137"/>
                    </a:srgbClr>
                  </a:outerShdw>
                </a:effectLst>
                <a:latin typeface="Trebuchet MS" pitchFamily="34" charset="0"/>
                <a:sym typeface="Symbol" pitchFamily="18" charset="2"/>
              </a:rPr>
              <a:t></a:t>
            </a:r>
            <a:r>
              <a:rPr lang="en-US" sz="2000">
                <a:solidFill>
                  <a:schemeClr val="bg1"/>
                </a:solidFill>
                <a:effectLst>
                  <a:outerShdw blurRad="38100" dist="38100" dir="2700000" algn="tl">
                    <a:srgbClr val="000000">
                      <a:alpha val="43137"/>
                    </a:srgbClr>
                  </a:outerShdw>
                </a:effectLst>
                <a:latin typeface="Trebuchet MS" pitchFamily="34" charset="0"/>
                <a:sym typeface="Symbol" pitchFamily="18" charset="2"/>
              </a:rPr>
              <a:t>10</a:t>
            </a:r>
            <a:r>
              <a:rPr lang="en-US" baseline="30000">
                <a:solidFill>
                  <a:schemeClr val="bg1"/>
                </a:solidFill>
                <a:effectLst>
                  <a:outerShdw blurRad="38100" dist="38100" dir="2700000" algn="tl">
                    <a:srgbClr val="000000">
                      <a:alpha val="43137"/>
                    </a:srgbClr>
                  </a:outerShdw>
                </a:effectLst>
                <a:latin typeface="Trebuchet MS" pitchFamily="34" charset="0"/>
                <a:sym typeface="Symbol" pitchFamily="18" charset="2"/>
              </a:rPr>
              <a:t>4</a:t>
            </a:r>
          </a:p>
        </p:txBody>
      </p:sp>
      <p:sp>
        <p:nvSpPr>
          <p:cNvPr id="61" name="Text Box 61"/>
          <p:cNvSpPr txBox="1">
            <a:spLocks noChangeArrowheads="1"/>
          </p:cNvSpPr>
          <p:nvPr/>
        </p:nvSpPr>
        <p:spPr bwMode="auto">
          <a:xfrm>
            <a:off x="7776952" y="4751993"/>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1.7</a:t>
            </a:r>
            <a:endParaRPr lang="en-US" sz="2000" baseline="30000">
              <a:latin typeface="Trebuchet MS" pitchFamily="34" charset="0"/>
              <a:sym typeface="Symbol" pitchFamily="18" charset="2"/>
            </a:endParaRPr>
          </a:p>
        </p:txBody>
      </p:sp>
      <p:graphicFrame>
        <p:nvGraphicFramePr>
          <p:cNvPr id="62" name="Object 62"/>
          <p:cNvGraphicFramePr>
            <a:graphicFrameLocks noChangeAspect="1"/>
          </p:cNvGraphicFramePr>
          <p:nvPr/>
        </p:nvGraphicFramePr>
        <p:xfrm>
          <a:off x="504062" y="4823993"/>
          <a:ext cx="792088" cy="431999"/>
        </p:xfrm>
        <a:graphic>
          <a:graphicData uri="http://schemas.openxmlformats.org/presentationml/2006/ole">
            <mc:AlternateContent xmlns:mc="http://schemas.openxmlformats.org/markup-compatibility/2006">
              <mc:Choice xmlns:v="urn:schemas-microsoft-com:vml" Requires="v">
                <p:oleObj name="CorelPhotoPaint.Image.10" r:id="rId12" imgW="483110" imgH="264233" progId="CorelPhotoPaint.Image.10">
                  <p:embed/>
                </p:oleObj>
              </mc:Choice>
              <mc:Fallback>
                <p:oleObj name="CorelPhotoPaint.Image.10" r:id="rId12" imgW="483110" imgH="264233" progId="CorelPhotoPaint.Image.10">
                  <p:embed/>
                  <p:pic>
                    <p:nvPicPr>
                      <p:cNvPr id="62" name="Object 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062" y="4823993"/>
                        <a:ext cx="792088" cy="431999"/>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 name="Rectangle 64"/>
          <p:cNvSpPr>
            <a:spLocks noChangeArrowheads="1"/>
          </p:cNvSpPr>
          <p:nvPr/>
        </p:nvSpPr>
        <p:spPr bwMode="auto">
          <a:xfrm>
            <a:off x="360046" y="5328247"/>
            <a:ext cx="108012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65"/>
          <p:cNvSpPr txBox="1">
            <a:spLocks noChangeArrowheads="1"/>
          </p:cNvSpPr>
          <p:nvPr/>
        </p:nvSpPr>
        <p:spPr bwMode="auto">
          <a:xfrm>
            <a:off x="1440072" y="5328247"/>
            <a:ext cx="1296144"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Silicon</a:t>
            </a:r>
          </a:p>
        </p:txBody>
      </p:sp>
      <p:sp>
        <p:nvSpPr>
          <p:cNvPr id="66" name="Text Box 66"/>
          <p:cNvSpPr txBox="1">
            <a:spLocks noChangeArrowheads="1"/>
          </p:cNvSpPr>
          <p:nvPr/>
        </p:nvSpPr>
        <p:spPr bwMode="auto">
          <a:xfrm>
            <a:off x="2736252" y="5328247"/>
            <a:ext cx="1584176"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Si </a:t>
            </a:r>
            <a:r>
              <a:rPr lang="en-US" sz="2000">
                <a:latin typeface="Trebuchet MS" pitchFamily="34" charset="0"/>
                <a:sym typeface="Symbol" pitchFamily="18" charset="2"/>
              </a:rPr>
              <a:t> Fe, Ni</a:t>
            </a:r>
            <a:endParaRPr lang="en-US" sz="2000">
              <a:latin typeface="Trebuchet MS" pitchFamily="34" charset="0"/>
            </a:endParaRPr>
          </a:p>
        </p:txBody>
      </p:sp>
      <p:sp>
        <p:nvSpPr>
          <p:cNvPr id="67" name="Text Box 67"/>
          <p:cNvSpPr txBox="1">
            <a:spLocks noChangeArrowheads="1"/>
          </p:cNvSpPr>
          <p:nvPr/>
        </p:nvSpPr>
        <p:spPr bwMode="auto">
          <a:xfrm>
            <a:off x="4320472" y="5328247"/>
            <a:ext cx="648072"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r"/>
            <a:r>
              <a:rPr lang="en-US" sz="2000">
                <a:latin typeface="Trebuchet MS" pitchFamily="34" charset="0"/>
              </a:rPr>
              <a:t>270</a:t>
            </a:r>
          </a:p>
        </p:txBody>
      </p:sp>
      <p:sp>
        <p:nvSpPr>
          <p:cNvPr id="68" name="Text Box 68"/>
          <p:cNvSpPr txBox="1">
            <a:spLocks noChangeArrowheads="1"/>
          </p:cNvSpPr>
          <p:nvPr/>
        </p:nvSpPr>
        <p:spPr bwMode="auto">
          <a:xfrm>
            <a:off x="4968562" y="5328247"/>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Trebuchet MS" pitchFamily="34" charset="0"/>
              </a:rPr>
              <a:t>2.3</a:t>
            </a:r>
            <a:r>
              <a:rPr lang="en-US" sz="2000" b="1">
                <a:latin typeface="Trebuchet MS" pitchFamily="34" charset="0"/>
                <a:sym typeface="Symbol" pitchFamily="18" charset="2"/>
              </a:rPr>
              <a:t></a:t>
            </a:r>
            <a:r>
              <a:rPr lang="en-US" sz="2000">
                <a:latin typeface="Trebuchet MS" pitchFamily="34" charset="0"/>
                <a:sym typeface="Symbol" pitchFamily="18" charset="2"/>
              </a:rPr>
              <a:t>10</a:t>
            </a:r>
            <a:r>
              <a:rPr lang="en-US" baseline="30000">
                <a:latin typeface="Trebuchet MS" pitchFamily="34" charset="0"/>
                <a:sym typeface="Symbol" pitchFamily="18" charset="2"/>
              </a:rPr>
              <a:t>8</a:t>
            </a:r>
          </a:p>
        </p:txBody>
      </p:sp>
      <p:sp>
        <p:nvSpPr>
          <p:cNvPr id="69" name="Text Box 69"/>
          <p:cNvSpPr txBox="1">
            <a:spLocks noChangeArrowheads="1"/>
          </p:cNvSpPr>
          <p:nvPr/>
        </p:nvSpPr>
        <p:spPr bwMode="auto">
          <a:xfrm>
            <a:off x="6048802" y="5328329"/>
            <a:ext cx="648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latin typeface="Comic Sans MS" pitchFamily="66" charset="0"/>
              </a:rPr>
              <a:t>9.6</a:t>
            </a:r>
          </a:p>
        </p:txBody>
      </p:sp>
      <p:sp>
        <p:nvSpPr>
          <p:cNvPr id="70" name="Text Box 70"/>
          <p:cNvSpPr txBox="1">
            <a:spLocks noChangeArrowheads="1"/>
          </p:cNvSpPr>
          <p:nvPr/>
        </p:nvSpPr>
        <p:spPr bwMode="auto">
          <a:xfrm>
            <a:off x="6696802" y="5328247"/>
            <a:ext cx="1080000" cy="576000"/>
          </a:xfrm>
          <a:prstGeom prst="rect">
            <a:avLst/>
          </a:prstGeom>
          <a:solidFill>
            <a:srgbClr val="C4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chemeClr val="bg1"/>
                </a:solidFill>
                <a:effectLst>
                  <a:outerShdw blurRad="38100" dist="38100" dir="2700000" algn="tl">
                    <a:srgbClr val="000000">
                      <a:alpha val="43137"/>
                    </a:srgbClr>
                  </a:outerShdw>
                </a:effectLst>
                <a:latin typeface="Trebuchet MS" pitchFamily="34" charset="0"/>
              </a:rPr>
              <a:t>9.2</a:t>
            </a:r>
            <a:r>
              <a:rPr lang="en-US" sz="2000" b="1">
                <a:solidFill>
                  <a:schemeClr val="bg1"/>
                </a:solidFill>
                <a:effectLst>
                  <a:outerShdw blurRad="38100" dist="38100" dir="2700000" algn="tl">
                    <a:srgbClr val="000000">
                      <a:alpha val="43137"/>
                    </a:srgbClr>
                  </a:outerShdw>
                </a:effectLst>
                <a:latin typeface="Trebuchet MS" pitchFamily="34" charset="0"/>
                <a:sym typeface="Symbol" pitchFamily="18" charset="2"/>
              </a:rPr>
              <a:t></a:t>
            </a:r>
            <a:r>
              <a:rPr lang="en-US" sz="2000">
                <a:solidFill>
                  <a:schemeClr val="bg1"/>
                </a:solidFill>
                <a:effectLst>
                  <a:outerShdw blurRad="38100" dist="38100" dir="2700000" algn="tl">
                    <a:srgbClr val="000000">
                      <a:alpha val="43137"/>
                    </a:srgbClr>
                  </a:outerShdw>
                </a:effectLst>
                <a:latin typeface="Trebuchet MS" pitchFamily="34" charset="0"/>
                <a:sym typeface="Symbol" pitchFamily="18" charset="2"/>
              </a:rPr>
              <a:t>10</a:t>
            </a:r>
            <a:r>
              <a:rPr lang="en-US" baseline="30000">
                <a:solidFill>
                  <a:schemeClr val="bg1"/>
                </a:solidFill>
                <a:effectLst>
                  <a:outerShdw blurRad="38100" dist="38100" dir="2700000" algn="tl">
                    <a:srgbClr val="000000">
                      <a:alpha val="43137"/>
                    </a:srgbClr>
                  </a:outerShdw>
                </a:effectLst>
                <a:latin typeface="Trebuchet MS" pitchFamily="34" charset="0"/>
                <a:sym typeface="Symbol" pitchFamily="18" charset="2"/>
              </a:rPr>
              <a:t>5</a:t>
            </a:r>
          </a:p>
        </p:txBody>
      </p:sp>
      <p:sp>
        <p:nvSpPr>
          <p:cNvPr id="71" name="Text Box 71"/>
          <p:cNvSpPr txBox="1">
            <a:spLocks noChangeArrowheads="1"/>
          </p:cNvSpPr>
          <p:nvPr/>
        </p:nvSpPr>
        <p:spPr bwMode="auto">
          <a:xfrm>
            <a:off x="7777102" y="5328329"/>
            <a:ext cx="1080000" cy="57599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Trebuchet MS" pitchFamily="34" charset="0"/>
              </a:rPr>
              <a:t>6 days</a:t>
            </a:r>
            <a:endParaRPr lang="en-US" sz="2000" baseline="30000">
              <a:latin typeface="Trebuchet MS" pitchFamily="34" charset="0"/>
              <a:sym typeface="Symbol" pitchFamily="18" charset="2"/>
            </a:endParaRPr>
          </a:p>
        </p:txBody>
      </p:sp>
      <p:graphicFrame>
        <p:nvGraphicFramePr>
          <p:cNvPr id="72" name="Object 72"/>
          <p:cNvGraphicFramePr>
            <a:graphicFrameLocks noChangeAspect="1"/>
          </p:cNvGraphicFramePr>
          <p:nvPr/>
        </p:nvGraphicFramePr>
        <p:xfrm>
          <a:off x="504062" y="5400584"/>
          <a:ext cx="792088" cy="431999"/>
        </p:xfrm>
        <a:graphic>
          <a:graphicData uri="http://schemas.openxmlformats.org/presentationml/2006/ole">
            <mc:AlternateContent xmlns:mc="http://schemas.openxmlformats.org/markup-compatibility/2006">
              <mc:Choice xmlns:v="urn:schemas-microsoft-com:vml" Requires="v">
                <p:oleObj name="CorelPhotoPaint.Image.10" r:id="rId14" imgW="483110" imgH="264233" progId="CorelPhotoPaint.Image.10">
                  <p:embed/>
                </p:oleObj>
              </mc:Choice>
              <mc:Fallback>
                <p:oleObj name="CorelPhotoPaint.Image.10" r:id="rId14" imgW="483110" imgH="264233" progId="CorelPhotoPaint.Image.10">
                  <p:embed/>
                  <p:pic>
                    <p:nvPicPr>
                      <p:cNvPr id="72" name="Object 7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062" y="5400584"/>
                        <a:ext cx="792088" cy="431999"/>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4" name="Straight Arrow Connector 73"/>
          <p:cNvCxnSpPr>
            <a:endCxn id="8" idx="0"/>
          </p:cNvCxnSpPr>
          <p:nvPr/>
        </p:nvCxnSpPr>
        <p:spPr>
          <a:xfrm>
            <a:off x="6372712" y="1655655"/>
            <a:ext cx="0" cy="792274"/>
          </a:xfrm>
          <a:prstGeom prst="straightConnector1">
            <a:avLst/>
          </a:prstGeom>
          <a:ln w="38100">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7" name="Text Box 7"/>
          <p:cNvSpPr txBox="1">
            <a:spLocks noChangeArrowheads="1"/>
          </p:cNvSpPr>
          <p:nvPr/>
        </p:nvSpPr>
        <p:spPr bwMode="auto">
          <a:xfrm>
            <a:off x="6696952" y="2447927"/>
            <a:ext cx="1080000" cy="576000"/>
          </a:xfrm>
          <a:prstGeom prst="rect">
            <a:avLst/>
          </a:prstGeom>
          <a:solidFill>
            <a:schemeClr val="bg1">
              <a:lumMod val="85000"/>
            </a:schemeClr>
          </a:solidFill>
          <a:ln w="9525">
            <a:solidFill>
              <a:schemeClr val="tx1"/>
            </a:solidFill>
            <a:miter lim="800000"/>
            <a:headEnd/>
            <a:tailEnd/>
          </a:ln>
          <a:effec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a:latin typeface="Symbol" pitchFamily="18" charset="2"/>
              </a:rPr>
              <a:t>-</a:t>
            </a:r>
            <a:endParaRPr lang="en-US" sz="2000" baseline="30000">
              <a:latin typeface="Symbol" pitchFamily="18" charset="2"/>
              <a:sym typeface="Symbol" pitchFamily="18" charset="2"/>
            </a:endParaRPr>
          </a:p>
        </p:txBody>
      </p:sp>
    </p:spTree>
    <p:extLst>
      <p:ext uri="{BB962C8B-B14F-4D97-AF65-F5344CB8AC3E}">
        <p14:creationId xmlns:p14="http://schemas.microsoft.com/office/powerpoint/2010/main" val="20642484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Neutrinos from Thermal Processes</a:t>
            </a:r>
          </a:p>
        </p:txBody>
      </p:sp>
      <p:pic>
        <p:nvPicPr>
          <p:cNvPr id="3" name="Picture 2" descr="C:\Users\Georg Raffelt\Desktop\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16" y="720048"/>
            <a:ext cx="2664296" cy="16559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Georg Raffelt\Desktop\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332" y="719607"/>
            <a:ext cx="2592288" cy="1655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Georg Raffelt\Desktop\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712" y="720048"/>
            <a:ext cx="2664296" cy="1655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Georg Raffelt\Desktop\a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16" y="2880184"/>
            <a:ext cx="2664296" cy="1943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Georg Raffelt\Desktop\a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452" y="2879907"/>
            <a:ext cx="4536504" cy="3599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a:off x="408140" y="5400257"/>
            <a:ext cx="2760172" cy="1007996"/>
          </a:xfrm>
          <a:prstGeom prst="rect">
            <a:avLst/>
          </a:prstGeom>
          <a:solidFill>
            <a:schemeClr val="bg1"/>
          </a:solidFill>
          <a:ln w="9525">
            <a:noFill/>
            <a:miter lim="800000"/>
            <a:headEnd/>
            <a:tailEnd/>
          </a:ln>
          <a:effectLst/>
        </p:spPr>
        <p:txBody>
          <a:bodyPr wrap="none" lIns="86402" tIns="43201" rIns="86402" bIns="43201" anchor="ctr"/>
          <a:lstStyle/>
          <a:p>
            <a:pPr algn="l"/>
            <a:r>
              <a:rPr lang="en-US" sz="2000">
                <a:solidFill>
                  <a:srgbClr val="C00000"/>
                </a:solidFill>
              </a:rPr>
              <a:t>These processes were first</a:t>
            </a:r>
          </a:p>
          <a:p>
            <a:pPr algn="l"/>
            <a:r>
              <a:rPr lang="en-US" sz="2000">
                <a:solidFill>
                  <a:srgbClr val="C00000"/>
                </a:solidFill>
              </a:rPr>
              <a:t>discussed in 1961</a:t>
            </a:r>
            <a:r>
              <a:rPr lang="en-US" sz="2000">
                <a:solidFill>
                  <a:srgbClr val="C00000"/>
                </a:solidFill>
                <a:latin typeface="Symbol" pitchFamily="18" charset="2"/>
              </a:rPr>
              <a:t>-</a:t>
            </a:r>
            <a:r>
              <a:rPr lang="en-US" sz="2000">
                <a:solidFill>
                  <a:srgbClr val="C00000"/>
                </a:solidFill>
              </a:rPr>
              <a:t>63</a:t>
            </a:r>
          </a:p>
          <a:p>
            <a:pPr algn="l"/>
            <a:r>
              <a:rPr lang="en-US" sz="2000">
                <a:solidFill>
                  <a:srgbClr val="C00000"/>
                </a:solidFill>
              </a:rPr>
              <a:t>after V</a:t>
            </a:r>
            <a:r>
              <a:rPr lang="en-US" sz="2000">
                <a:solidFill>
                  <a:srgbClr val="C00000"/>
                </a:solidFill>
                <a:latin typeface="Symbol" pitchFamily="18" charset="2"/>
              </a:rPr>
              <a:t>-</a:t>
            </a:r>
            <a:r>
              <a:rPr lang="en-US" sz="2000">
                <a:solidFill>
                  <a:srgbClr val="C00000"/>
                </a:solidFill>
              </a:rPr>
              <a:t>A theory</a:t>
            </a:r>
          </a:p>
        </p:txBody>
      </p:sp>
      <p:sp>
        <p:nvSpPr>
          <p:cNvPr id="9" name="Rectangle 9"/>
          <p:cNvSpPr>
            <a:spLocks noChangeArrowheads="1"/>
          </p:cNvSpPr>
          <p:nvPr/>
        </p:nvSpPr>
        <p:spPr bwMode="auto">
          <a:xfrm>
            <a:off x="504016" y="720048"/>
            <a:ext cx="2664296" cy="1655994"/>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10" name="Rectangle 10"/>
          <p:cNvSpPr>
            <a:spLocks noChangeArrowheads="1"/>
          </p:cNvSpPr>
          <p:nvPr/>
        </p:nvSpPr>
        <p:spPr bwMode="auto">
          <a:xfrm>
            <a:off x="504016" y="2375888"/>
            <a:ext cx="2664296" cy="359999"/>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solidFill>
                  <a:schemeClr val="bg1"/>
                </a:solidFill>
              </a:rPr>
              <a:t>Photo (Compton)</a:t>
            </a:r>
          </a:p>
        </p:txBody>
      </p:sp>
      <p:sp>
        <p:nvSpPr>
          <p:cNvPr id="11" name="Rectangle 11"/>
          <p:cNvSpPr>
            <a:spLocks noChangeArrowheads="1"/>
          </p:cNvSpPr>
          <p:nvPr/>
        </p:nvSpPr>
        <p:spPr bwMode="auto">
          <a:xfrm>
            <a:off x="504016" y="720048"/>
            <a:ext cx="2664296" cy="16559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12" name="Rectangle 12"/>
          <p:cNvSpPr>
            <a:spLocks noChangeArrowheads="1"/>
          </p:cNvSpPr>
          <p:nvPr/>
        </p:nvSpPr>
        <p:spPr bwMode="auto">
          <a:xfrm>
            <a:off x="3312369" y="2375888"/>
            <a:ext cx="2592288" cy="359999"/>
          </a:xfrm>
          <a:prstGeom prst="rect">
            <a:avLst/>
          </a:prstGeom>
          <a:solidFill>
            <a:srgbClr val="C00000"/>
          </a:solidFill>
          <a:ln w="9525">
            <a:solidFill>
              <a:schemeClr val="tx1"/>
            </a:solidFill>
            <a:miter lim="800000"/>
            <a:headEnd/>
            <a:tailEnd/>
          </a:ln>
          <a:effectLst/>
        </p:spPr>
        <p:txBody>
          <a:bodyPr wrap="none" lIns="86402" tIns="43201" rIns="86402" bIns="43201" anchor="ctr"/>
          <a:lstStyle/>
          <a:p>
            <a:pPr algn="ctr"/>
            <a:r>
              <a:rPr lang="en-US" sz="2000">
                <a:solidFill>
                  <a:schemeClr val="bg1"/>
                </a:solidFill>
              </a:rPr>
              <a:t>Plasmon decay</a:t>
            </a:r>
          </a:p>
        </p:txBody>
      </p:sp>
      <p:sp>
        <p:nvSpPr>
          <p:cNvPr id="13" name="Rectangle 13"/>
          <p:cNvSpPr>
            <a:spLocks noChangeArrowheads="1"/>
          </p:cNvSpPr>
          <p:nvPr/>
        </p:nvSpPr>
        <p:spPr bwMode="auto">
          <a:xfrm>
            <a:off x="3312404" y="719843"/>
            <a:ext cx="2592288" cy="16559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14" name="Rectangle 14"/>
          <p:cNvSpPr>
            <a:spLocks noChangeArrowheads="1"/>
          </p:cNvSpPr>
          <p:nvPr/>
        </p:nvSpPr>
        <p:spPr bwMode="auto">
          <a:xfrm>
            <a:off x="6048712" y="720048"/>
            <a:ext cx="2664296" cy="1655994"/>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15" name="Rectangle 15"/>
          <p:cNvSpPr>
            <a:spLocks noChangeArrowheads="1"/>
          </p:cNvSpPr>
          <p:nvPr/>
        </p:nvSpPr>
        <p:spPr bwMode="auto">
          <a:xfrm>
            <a:off x="6048712" y="2375888"/>
            <a:ext cx="2664296" cy="359999"/>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solidFill>
                  <a:schemeClr val="bg1"/>
                </a:solidFill>
              </a:rPr>
              <a:t>Pair annihilation</a:t>
            </a:r>
          </a:p>
        </p:txBody>
      </p:sp>
      <p:sp>
        <p:nvSpPr>
          <p:cNvPr id="16" name="Rectangle 16"/>
          <p:cNvSpPr>
            <a:spLocks noChangeArrowheads="1"/>
          </p:cNvSpPr>
          <p:nvPr/>
        </p:nvSpPr>
        <p:spPr bwMode="auto">
          <a:xfrm>
            <a:off x="6048712" y="720048"/>
            <a:ext cx="2664296" cy="16559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17" name="Rectangle 17"/>
          <p:cNvSpPr>
            <a:spLocks noChangeArrowheads="1"/>
          </p:cNvSpPr>
          <p:nvPr/>
        </p:nvSpPr>
        <p:spPr bwMode="auto">
          <a:xfrm>
            <a:off x="504016" y="2879907"/>
            <a:ext cx="2664296" cy="194399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effectLst>
                <a:outerShdw blurRad="38100" dist="38100" dir="2700000" algn="tl">
                  <a:srgbClr val="000000">
                    <a:alpha val="43137"/>
                  </a:srgbClr>
                </a:outerShdw>
              </a:effectLst>
            </a:endParaRPr>
          </a:p>
        </p:txBody>
      </p:sp>
      <p:sp>
        <p:nvSpPr>
          <p:cNvPr id="18" name="Rectangle 18"/>
          <p:cNvSpPr>
            <a:spLocks noChangeArrowheads="1"/>
          </p:cNvSpPr>
          <p:nvPr/>
        </p:nvSpPr>
        <p:spPr bwMode="auto">
          <a:xfrm>
            <a:off x="504016" y="4824115"/>
            <a:ext cx="2664296" cy="359999"/>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solidFill>
                  <a:schemeClr val="bg1"/>
                </a:solidFill>
              </a:rPr>
              <a:t>Bremsstrahlung</a:t>
            </a:r>
          </a:p>
        </p:txBody>
      </p:sp>
      <p:sp>
        <p:nvSpPr>
          <p:cNvPr id="19" name="Rectangle 19"/>
          <p:cNvSpPr>
            <a:spLocks noChangeArrowheads="1"/>
          </p:cNvSpPr>
          <p:nvPr/>
        </p:nvSpPr>
        <p:spPr bwMode="auto">
          <a:xfrm>
            <a:off x="504016" y="2879907"/>
            <a:ext cx="2664296" cy="1943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effectLst>
                <a:outerShdw blurRad="38100" dist="38100" dir="2700000" algn="tl">
                  <a:srgbClr val="000000">
                    <a:alpha val="43137"/>
                  </a:srgbClr>
                </a:outerShdw>
              </a:effectLst>
            </a:endParaRPr>
          </a:p>
        </p:txBody>
      </p:sp>
      <p:sp>
        <p:nvSpPr>
          <p:cNvPr id="20" name="Rectangle 20"/>
          <p:cNvSpPr>
            <a:spLocks noChangeArrowheads="1"/>
          </p:cNvSpPr>
          <p:nvPr/>
        </p:nvSpPr>
        <p:spPr bwMode="auto">
          <a:xfrm>
            <a:off x="4176452" y="2879907"/>
            <a:ext cx="4536504" cy="35999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cxnSp>
        <p:nvCxnSpPr>
          <p:cNvPr id="22" name="Straight Arrow Connector 21"/>
          <p:cNvCxnSpPr>
            <a:stCxn id="12" idx="2"/>
          </p:cNvCxnSpPr>
          <p:nvPr/>
        </p:nvCxnSpPr>
        <p:spPr>
          <a:xfrm>
            <a:off x="4608513" y="2735887"/>
            <a:ext cx="1728239" cy="244822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83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Plasmon Decay vs. Cherenkov Effect</a:t>
            </a:r>
          </a:p>
        </p:txBody>
      </p:sp>
      <p:sp>
        <p:nvSpPr>
          <p:cNvPr id="3" name="Rectangle 2"/>
          <p:cNvSpPr>
            <a:spLocks noChangeArrowheads="1"/>
          </p:cNvSpPr>
          <p:nvPr/>
        </p:nvSpPr>
        <p:spPr bwMode="auto">
          <a:xfrm>
            <a:off x="3096344" y="5111982"/>
            <a:ext cx="2736304" cy="1079996"/>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sz="2000"/>
          </a:p>
        </p:txBody>
      </p:sp>
      <p:sp>
        <p:nvSpPr>
          <p:cNvPr id="4" name="Rectangle 3"/>
          <p:cNvSpPr>
            <a:spLocks noChangeArrowheads="1"/>
          </p:cNvSpPr>
          <p:nvPr/>
        </p:nvSpPr>
        <p:spPr bwMode="auto">
          <a:xfrm>
            <a:off x="5904657" y="5111982"/>
            <a:ext cx="2736304" cy="1079996"/>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sz="2000"/>
          </a:p>
        </p:txBody>
      </p:sp>
      <p:sp>
        <p:nvSpPr>
          <p:cNvPr id="5" name="Rectangle 5"/>
          <p:cNvSpPr>
            <a:spLocks noChangeArrowheads="1"/>
          </p:cNvSpPr>
          <p:nvPr/>
        </p:nvSpPr>
        <p:spPr bwMode="auto">
          <a:xfrm>
            <a:off x="576064" y="2159992"/>
            <a:ext cx="2448272" cy="1007996"/>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l"/>
            <a:r>
              <a:rPr lang="en-US" sz="2000">
                <a:solidFill>
                  <a:schemeClr val="bg1"/>
                </a:solidFill>
                <a:effectLst>
                  <a:outerShdw blurRad="38100" dist="38100" dir="2700000" algn="tl">
                    <a:srgbClr val="000000">
                      <a:alpha val="43137"/>
                    </a:srgbClr>
                  </a:outerShdw>
                </a:effectLst>
              </a:rPr>
              <a:t> Refractive index n</a:t>
            </a:r>
          </a:p>
          <a:p>
            <a:pPr algn="l"/>
            <a:r>
              <a:rPr lang="en-US" sz="2000">
                <a:solidFill>
                  <a:schemeClr val="bg1"/>
                </a:solidFill>
                <a:effectLst>
                  <a:outerShdw blurRad="38100" dist="38100" dir="2700000" algn="tl">
                    <a:srgbClr val="000000">
                      <a:alpha val="43137"/>
                    </a:srgbClr>
                  </a:outerShdw>
                </a:effectLst>
              </a:rPr>
              <a:t> (k = n </a:t>
            </a:r>
            <a:r>
              <a:rPr lang="en-US" sz="2000" b="1">
                <a:solidFill>
                  <a:schemeClr val="bg1"/>
                </a:solidFill>
                <a:effectLst>
                  <a:outerShdw blurRad="38100" dist="38100" dir="2700000" algn="tl">
                    <a:srgbClr val="000000">
                      <a:alpha val="43137"/>
                    </a:srgbClr>
                  </a:outerShdw>
                </a:effectLst>
                <a:latin typeface="Symbol" pitchFamily="18" charset="2"/>
              </a:rPr>
              <a:t>w</a:t>
            </a:r>
            <a:r>
              <a:rPr lang="en-US" sz="2000" b="1">
                <a:solidFill>
                  <a:schemeClr val="bg1"/>
                </a:solidFill>
                <a:effectLst>
                  <a:outerShdw blurRad="38100" dist="38100" dir="2700000" algn="tl">
                    <a:srgbClr val="000000">
                      <a:alpha val="43137"/>
                    </a:srgbClr>
                  </a:outerShdw>
                </a:effectLst>
              </a:rPr>
              <a:t>)</a:t>
            </a:r>
          </a:p>
        </p:txBody>
      </p:sp>
      <p:sp>
        <p:nvSpPr>
          <p:cNvPr id="6" name="Rectangle 6"/>
          <p:cNvSpPr>
            <a:spLocks noChangeArrowheads="1"/>
          </p:cNvSpPr>
          <p:nvPr/>
        </p:nvSpPr>
        <p:spPr bwMode="auto">
          <a:xfrm>
            <a:off x="3096344" y="2159992"/>
            <a:ext cx="2736304" cy="1007996"/>
          </a:xfrm>
          <a:prstGeom prst="rect">
            <a:avLst/>
          </a:prstGeom>
          <a:solidFill>
            <a:srgbClr val="DDDDDD"/>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t>n </a:t>
            </a:r>
            <a:r>
              <a:rPr lang="en-US" sz="2000" b="1"/>
              <a:t>&lt;</a:t>
            </a:r>
            <a:r>
              <a:rPr lang="en-US" sz="2000"/>
              <a:t> 1</a:t>
            </a:r>
          </a:p>
        </p:txBody>
      </p:sp>
      <p:sp>
        <p:nvSpPr>
          <p:cNvPr id="7" name="Rectangle 7"/>
          <p:cNvSpPr>
            <a:spLocks noChangeArrowheads="1"/>
          </p:cNvSpPr>
          <p:nvPr/>
        </p:nvSpPr>
        <p:spPr bwMode="auto">
          <a:xfrm>
            <a:off x="5904657" y="2159992"/>
            <a:ext cx="2736304" cy="1007996"/>
          </a:xfrm>
          <a:prstGeom prst="rect">
            <a:avLst/>
          </a:prstGeom>
          <a:solidFill>
            <a:srgbClr val="DDDDDD"/>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t>n </a:t>
            </a:r>
            <a:r>
              <a:rPr lang="en-US" sz="2000" b="1"/>
              <a:t>&gt;</a:t>
            </a:r>
            <a:r>
              <a:rPr lang="en-US" sz="2000"/>
              <a:t> 1</a:t>
            </a:r>
          </a:p>
        </p:txBody>
      </p:sp>
      <p:sp>
        <p:nvSpPr>
          <p:cNvPr id="8" name="Rectangle 8"/>
          <p:cNvSpPr>
            <a:spLocks noChangeArrowheads="1"/>
          </p:cNvSpPr>
          <p:nvPr/>
        </p:nvSpPr>
        <p:spPr bwMode="auto">
          <a:xfrm>
            <a:off x="576064" y="3239988"/>
            <a:ext cx="2448272" cy="1007996"/>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l"/>
            <a:r>
              <a:rPr lang="en-US" sz="2000">
                <a:solidFill>
                  <a:schemeClr val="bg1"/>
                </a:solidFill>
                <a:effectLst>
                  <a:outerShdw blurRad="38100" dist="38100" dir="2700000" algn="tl">
                    <a:srgbClr val="000000">
                      <a:alpha val="43137"/>
                    </a:srgbClr>
                  </a:outerShdw>
                </a:effectLst>
              </a:rPr>
              <a:t> Example</a:t>
            </a:r>
          </a:p>
        </p:txBody>
      </p:sp>
      <p:sp>
        <p:nvSpPr>
          <p:cNvPr id="9" name="Rectangle 9"/>
          <p:cNvSpPr>
            <a:spLocks noChangeArrowheads="1"/>
          </p:cNvSpPr>
          <p:nvPr/>
        </p:nvSpPr>
        <p:spPr bwMode="auto">
          <a:xfrm>
            <a:off x="3096344" y="3239988"/>
            <a:ext cx="2736304" cy="1007996"/>
          </a:xfrm>
          <a:prstGeom prst="rect">
            <a:avLst/>
          </a:prstGeom>
          <a:solidFill>
            <a:srgbClr val="DDDDDD"/>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l">
              <a:buFontTx/>
              <a:buChar char="•"/>
            </a:pPr>
            <a:r>
              <a:rPr lang="en-US" sz="2000"/>
              <a:t> Ionized plasma</a:t>
            </a:r>
          </a:p>
          <a:p>
            <a:pPr algn="l">
              <a:buFontTx/>
              <a:buChar char="•"/>
            </a:pPr>
            <a:r>
              <a:rPr lang="en-US" sz="2000"/>
              <a:t> Normal matter for</a:t>
            </a:r>
          </a:p>
          <a:p>
            <a:pPr algn="l"/>
            <a:r>
              <a:rPr lang="en-US" sz="2000"/>
              <a:t>   large photon energies</a:t>
            </a:r>
          </a:p>
        </p:txBody>
      </p:sp>
      <p:sp>
        <p:nvSpPr>
          <p:cNvPr id="10" name="Rectangle 10"/>
          <p:cNvSpPr>
            <a:spLocks noChangeArrowheads="1"/>
          </p:cNvSpPr>
          <p:nvPr/>
        </p:nvSpPr>
        <p:spPr bwMode="auto">
          <a:xfrm>
            <a:off x="5904657" y="3239988"/>
            <a:ext cx="2736304" cy="1007996"/>
          </a:xfrm>
          <a:prstGeom prst="rect">
            <a:avLst/>
          </a:prstGeom>
          <a:solidFill>
            <a:srgbClr val="DDDDDD"/>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t>Water (n </a:t>
            </a:r>
            <a:r>
              <a:rPr lang="en-US" sz="2000">
                <a:sym typeface="Symbol" pitchFamily="18" charset="2"/>
              </a:rPr>
              <a:t> </a:t>
            </a:r>
            <a:r>
              <a:rPr lang="en-US" sz="2000"/>
              <a:t>1.3),</a:t>
            </a:r>
          </a:p>
          <a:p>
            <a:pPr algn="ctr"/>
            <a:r>
              <a:rPr lang="en-US" sz="2000"/>
              <a:t>air, glass</a:t>
            </a:r>
          </a:p>
          <a:p>
            <a:pPr algn="ctr"/>
            <a:r>
              <a:rPr lang="en-US" sz="2000"/>
              <a:t>for visible frequencies</a:t>
            </a:r>
          </a:p>
        </p:txBody>
      </p:sp>
      <p:sp>
        <p:nvSpPr>
          <p:cNvPr id="11" name="Rectangle 11"/>
          <p:cNvSpPr>
            <a:spLocks noChangeArrowheads="1"/>
          </p:cNvSpPr>
          <p:nvPr/>
        </p:nvSpPr>
        <p:spPr bwMode="auto">
          <a:xfrm>
            <a:off x="576064" y="1079996"/>
            <a:ext cx="2448272" cy="1007996"/>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l"/>
            <a:r>
              <a:rPr lang="en-US" sz="2000">
                <a:solidFill>
                  <a:schemeClr val="bg1"/>
                </a:solidFill>
                <a:effectLst>
                  <a:outerShdw blurRad="38100" dist="38100" dir="2700000" algn="tl">
                    <a:srgbClr val="000000">
                      <a:alpha val="43137"/>
                    </a:srgbClr>
                  </a:outerShdw>
                </a:effectLst>
              </a:rPr>
              <a:t> Photon dispersion in</a:t>
            </a:r>
          </a:p>
          <a:p>
            <a:pPr algn="l"/>
            <a:r>
              <a:rPr lang="en-US" sz="2000">
                <a:solidFill>
                  <a:schemeClr val="bg1"/>
                </a:solidFill>
                <a:effectLst>
                  <a:outerShdw blurRad="38100" dist="38100" dir="2700000" algn="tl">
                    <a:srgbClr val="000000">
                      <a:alpha val="43137"/>
                    </a:srgbClr>
                  </a:outerShdw>
                </a:effectLst>
              </a:rPr>
              <a:t> a medium can be</a:t>
            </a:r>
          </a:p>
        </p:txBody>
      </p:sp>
      <p:sp>
        <p:nvSpPr>
          <p:cNvPr id="12" name="Rectangle 12"/>
          <p:cNvSpPr>
            <a:spLocks noChangeArrowheads="1"/>
          </p:cNvSpPr>
          <p:nvPr/>
        </p:nvSpPr>
        <p:spPr bwMode="auto">
          <a:xfrm>
            <a:off x="3096344" y="1079996"/>
            <a:ext cx="2736304" cy="1007996"/>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solidFill>
                  <a:schemeClr val="bg1"/>
                </a:solidFill>
                <a:effectLst>
                  <a:outerShdw blurRad="38100" dist="38100" dir="2700000" algn="tl">
                    <a:srgbClr val="000000">
                      <a:alpha val="43137"/>
                    </a:srgbClr>
                  </a:outerShdw>
                </a:effectLst>
              </a:rPr>
              <a:t>“Time-like”</a:t>
            </a:r>
          </a:p>
          <a:p>
            <a:pPr algn="ctr"/>
            <a:endParaRPr lang="en-US" sz="1400">
              <a:solidFill>
                <a:schemeClr val="bg1"/>
              </a:solidFill>
              <a:effectLst>
                <a:outerShdw blurRad="38100" dist="38100" dir="2700000" algn="tl">
                  <a:srgbClr val="000000">
                    <a:alpha val="43137"/>
                  </a:srgbClr>
                </a:outerShdw>
              </a:effectLst>
            </a:endParaRPr>
          </a:p>
          <a:p>
            <a:pPr algn="ctr"/>
            <a:r>
              <a:rPr lang="en-US" sz="2000" b="1">
                <a:solidFill>
                  <a:schemeClr val="bg1"/>
                </a:solidFill>
                <a:effectLst>
                  <a:outerShdw blurRad="38100" dist="38100" dir="2700000" algn="tl">
                    <a:srgbClr val="000000">
                      <a:alpha val="43137"/>
                    </a:srgbClr>
                  </a:outerShdw>
                </a:effectLst>
                <a:latin typeface="Symbol" pitchFamily="18" charset="2"/>
              </a:rPr>
              <a:t>w</a:t>
            </a:r>
            <a:r>
              <a:rPr lang="en-US" sz="2400" baseline="30000">
                <a:solidFill>
                  <a:schemeClr val="bg1"/>
                </a:solidFill>
                <a:effectLst>
                  <a:outerShdw blurRad="38100" dist="38100" dir="2700000" algn="tl">
                    <a:srgbClr val="000000">
                      <a:alpha val="43137"/>
                    </a:srgbClr>
                  </a:outerShdw>
                </a:effectLst>
              </a:rPr>
              <a:t>2</a:t>
            </a:r>
            <a:r>
              <a:rPr lang="en-US" sz="2000">
                <a:solidFill>
                  <a:schemeClr val="bg1"/>
                </a:solidFill>
                <a:effectLst>
                  <a:outerShdw blurRad="38100" dist="38100" dir="2700000" algn="tl">
                    <a:srgbClr val="000000">
                      <a:alpha val="43137"/>
                    </a:srgbClr>
                  </a:outerShdw>
                </a:effectLst>
              </a:rPr>
              <a:t> </a:t>
            </a:r>
            <a:r>
              <a:rPr lang="en-US" sz="2000" b="1">
                <a:solidFill>
                  <a:schemeClr val="bg1"/>
                </a:solidFill>
                <a:effectLst>
                  <a:outerShdw blurRad="38100" dist="38100" dir="2700000" algn="tl">
                    <a:srgbClr val="000000">
                      <a:alpha val="43137"/>
                    </a:srgbClr>
                  </a:outerShdw>
                </a:effectLst>
                <a:latin typeface="Symbol" pitchFamily="18" charset="2"/>
              </a:rPr>
              <a:t>-</a:t>
            </a:r>
            <a:r>
              <a:rPr lang="en-US" sz="2000">
                <a:solidFill>
                  <a:schemeClr val="bg1"/>
                </a:solidFill>
                <a:effectLst>
                  <a:outerShdw blurRad="38100" dist="38100" dir="2700000" algn="tl">
                    <a:srgbClr val="000000">
                      <a:alpha val="43137"/>
                    </a:srgbClr>
                  </a:outerShdw>
                </a:effectLst>
              </a:rPr>
              <a:t> k</a:t>
            </a:r>
            <a:r>
              <a:rPr lang="en-US" sz="2400" baseline="30000">
                <a:solidFill>
                  <a:schemeClr val="bg1"/>
                </a:solidFill>
                <a:effectLst>
                  <a:outerShdw blurRad="38100" dist="38100" dir="2700000" algn="tl">
                    <a:srgbClr val="000000">
                      <a:alpha val="43137"/>
                    </a:srgbClr>
                  </a:outerShdw>
                </a:effectLst>
              </a:rPr>
              <a:t>2</a:t>
            </a:r>
            <a:r>
              <a:rPr lang="en-US" sz="2000">
                <a:solidFill>
                  <a:schemeClr val="bg1"/>
                </a:solidFill>
                <a:effectLst>
                  <a:outerShdw blurRad="38100" dist="38100" dir="2700000" algn="tl">
                    <a:srgbClr val="000000">
                      <a:alpha val="43137"/>
                    </a:srgbClr>
                  </a:outerShdw>
                </a:effectLst>
              </a:rPr>
              <a:t> </a:t>
            </a:r>
            <a:r>
              <a:rPr lang="en-US" sz="2000" b="1">
                <a:solidFill>
                  <a:schemeClr val="bg1"/>
                </a:solidFill>
                <a:effectLst>
                  <a:outerShdw blurRad="38100" dist="38100" dir="2700000" algn="tl">
                    <a:srgbClr val="000000">
                      <a:alpha val="43137"/>
                    </a:srgbClr>
                  </a:outerShdw>
                </a:effectLst>
                <a:latin typeface="Symbol" pitchFamily="18" charset="2"/>
              </a:rPr>
              <a:t>&gt;</a:t>
            </a:r>
            <a:r>
              <a:rPr lang="en-US" sz="2000">
                <a:solidFill>
                  <a:schemeClr val="bg1"/>
                </a:solidFill>
                <a:effectLst>
                  <a:outerShdw blurRad="38100" dist="38100" dir="2700000" algn="tl">
                    <a:srgbClr val="000000">
                      <a:alpha val="43137"/>
                    </a:srgbClr>
                  </a:outerShdw>
                </a:effectLst>
              </a:rPr>
              <a:t> 0</a:t>
            </a:r>
          </a:p>
        </p:txBody>
      </p:sp>
      <p:sp>
        <p:nvSpPr>
          <p:cNvPr id="13" name="Rectangle 13"/>
          <p:cNvSpPr>
            <a:spLocks noChangeArrowheads="1"/>
          </p:cNvSpPr>
          <p:nvPr/>
        </p:nvSpPr>
        <p:spPr bwMode="auto">
          <a:xfrm>
            <a:off x="5904657" y="1079996"/>
            <a:ext cx="2736304" cy="1007996"/>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solidFill>
                  <a:schemeClr val="bg1"/>
                </a:solidFill>
                <a:effectLst>
                  <a:outerShdw blurRad="38100" dist="38100" dir="2700000" algn="tl">
                    <a:srgbClr val="000000">
                      <a:alpha val="43137"/>
                    </a:srgbClr>
                  </a:outerShdw>
                </a:effectLst>
              </a:rPr>
              <a:t>“Space-like”</a:t>
            </a:r>
          </a:p>
          <a:p>
            <a:pPr algn="ctr"/>
            <a:endParaRPr lang="en-US" sz="1400">
              <a:solidFill>
                <a:schemeClr val="bg1"/>
              </a:solidFill>
              <a:effectLst>
                <a:outerShdw blurRad="38100" dist="38100" dir="2700000" algn="tl">
                  <a:srgbClr val="000000">
                    <a:alpha val="43137"/>
                  </a:srgbClr>
                </a:outerShdw>
              </a:effectLst>
            </a:endParaRPr>
          </a:p>
          <a:p>
            <a:pPr algn="ctr"/>
            <a:r>
              <a:rPr lang="en-US" sz="2000" b="1">
                <a:solidFill>
                  <a:schemeClr val="bg1"/>
                </a:solidFill>
                <a:effectLst>
                  <a:outerShdw blurRad="38100" dist="38100" dir="2700000" algn="tl">
                    <a:srgbClr val="000000">
                      <a:alpha val="43137"/>
                    </a:srgbClr>
                  </a:outerShdw>
                </a:effectLst>
                <a:latin typeface="Symbol" pitchFamily="18" charset="2"/>
              </a:rPr>
              <a:t>w</a:t>
            </a:r>
            <a:r>
              <a:rPr lang="en-US" sz="2400" baseline="30000">
                <a:solidFill>
                  <a:schemeClr val="bg1"/>
                </a:solidFill>
                <a:effectLst>
                  <a:outerShdw blurRad="38100" dist="38100" dir="2700000" algn="tl">
                    <a:srgbClr val="000000">
                      <a:alpha val="43137"/>
                    </a:srgbClr>
                  </a:outerShdw>
                </a:effectLst>
              </a:rPr>
              <a:t>2</a:t>
            </a:r>
            <a:r>
              <a:rPr lang="en-US" sz="2000">
                <a:solidFill>
                  <a:schemeClr val="bg1"/>
                </a:solidFill>
                <a:effectLst>
                  <a:outerShdw blurRad="38100" dist="38100" dir="2700000" algn="tl">
                    <a:srgbClr val="000000">
                      <a:alpha val="43137"/>
                    </a:srgbClr>
                  </a:outerShdw>
                </a:effectLst>
              </a:rPr>
              <a:t> </a:t>
            </a:r>
            <a:r>
              <a:rPr lang="en-US" sz="2000" b="1">
                <a:solidFill>
                  <a:schemeClr val="bg1"/>
                </a:solidFill>
                <a:effectLst>
                  <a:outerShdw blurRad="38100" dist="38100" dir="2700000" algn="tl">
                    <a:srgbClr val="000000">
                      <a:alpha val="43137"/>
                    </a:srgbClr>
                  </a:outerShdw>
                </a:effectLst>
                <a:latin typeface="Symbol" pitchFamily="18" charset="2"/>
              </a:rPr>
              <a:t>-</a:t>
            </a:r>
            <a:r>
              <a:rPr lang="en-US" sz="2000">
                <a:solidFill>
                  <a:schemeClr val="bg1"/>
                </a:solidFill>
                <a:effectLst>
                  <a:outerShdw blurRad="38100" dist="38100" dir="2700000" algn="tl">
                    <a:srgbClr val="000000">
                      <a:alpha val="43137"/>
                    </a:srgbClr>
                  </a:outerShdw>
                </a:effectLst>
              </a:rPr>
              <a:t> k</a:t>
            </a:r>
            <a:r>
              <a:rPr lang="en-US" sz="2400" baseline="30000">
                <a:solidFill>
                  <a:schemeClr val="bg1"/>
                </a:solidFill>
                <a:effectLst>
                  <a:outerShdw blurRad="38100" dist="38100" dir="2700000" algn="tl">
                    <a:srgbClr val="000000">
                      <a:alpha val="43137"/>
                    </a:srgbClr>
                  </a:outerShdw>
                </a:effectLst>
              </a:rPr>
              <a:t>2</a:t>
            </a:r>
            <a:r>
              <a:rPr lang="en-US" sz="2000">
                <a:solidFill>
                  <a:schemeClr val="bg1"/>
                </a:solidFill>
                <a:effectLst>
                  <a:outerShdw blurRad="38100" dist="38100" dir="2700000" algn="tl">
                    <a:srgbClr val="000000">
                      <a:alpha val="43137"/>
                    </a:srgbClr>
                  </a:outerShdw>
                </a:effectLst>
              </a:rPr>
              <a:t> </a:t>
            </a:r>
            <a:r>
              <a:rPr lang="en-US" sz="2000" b="1">
                <a:solidFill>
                  <a:schemeClr val="bg1"/>
                </a:solidFill>
                <a:effectLst>
                  <a:outerShdw blurRad="38100" dist="38100" dir="2700000" algn="tl">
                    <a:srgbClr val="000000">
                      <a:alpha val="43137"/>
                    </a:srgbClr>
                  </a:outerShdw>
                </a:effectLst>
                <a:latin typeface="Symbol" pitchFamily="18" charset="2"/>
              </a:rPr>
              <a:t>&lt;</a:t>
            </a:r>
            <a:r>
              <a:rPr lang="en-US" sz="2000">
                <a:solidFill>
                  <a:schemeClr val="bg1"/>
                </a:solidFill>
                <a:effectLst>
                  <a:outerShdw blurRad="38100" dist="38100" dir="2700000" algn="tl">
                    <a:srgbClr val="000000">
                      <a:alpha val="43137"/>
                    </a:srgbClr>
                  </a:outerShdw>
                </a:effectLst>
              </a:rPr>
              <a:t> 0</a:t>
            </a:r>
          </a:p>
        </p:txBody>
      </p:sp>
      <p:sp>
        <p:nvSpPr>
          <p:cNvPr id="14" name="Rectangle 14"/>
          <p:cNvSpPr>
            <a:spLocks noChangeArrowheads="1"/>
          </p:cNvSpPr>
          <p:nvPr/>
        </p:nvSpPr>
        <p:spPr bwMode="auto">
          <a:xfrm>
            <a:off x="576064" y="4319984"/>
            <a:ext cx="2448272" cy="1871993"/>
          </a:xfrm>
          <a:prstGeom prst="rect">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l"/>
            <a:r>
              <a:rPr lang="en-US" sz="2000">
                <a:solidFill>
                  <a:schemeClr val="bg1"/>
                </a:solidFill>
                <a:effectLst>
                  <a:outerShdw blurRad="38100" dist="38100" dir="2700000" algn="tl">
                    <a:srgbClr val="000000">
                      <a:alpha val="43137"/>
                    </a:srgbClr>
                  </a:outerShdw>
                </a:effectLst>
              </a:rPr>
              <a:t> Allowed process </a:t>
            </a:r>
          </a:p>
          <a:p>
            <a:pPr algn="l"/>
            <a:r>
              <a:rPr lang="en-US" sz="2000">
                <a:solidFill>
                  <a:schemeClr val="bg1"/>
                </a:solidFill>
                <a:effectLst>
                  <a:outerShdw blurRad="38100" dist="38100" dir="2700000" algn="tl">
                    <a:srgbClr val="000000">
                      <a:alpha val="43137"/>
                    </a:srgbClr>
                  </a:outerShdw>
                </a:effectLst>
              </a:rPr>
              <a:t> that is forbidden</a:t>
            </a:r>
          </a:p>
          <a:p>
            <a:pPr algn="l"/>
            <a:r>
              <a:rPr lang="en-US" sz="2000">
                <a:solidFill>
                  <a:schemeClr val="bg1"/>
                </a:solidFill>
                <a:effectLst>
                  <a:outerShdw blurRad="38100" dist="38100" dir="2700000" algn="tl">
                    <a:srgbClr val="000000">
                      <a:alpha val="43137"/>
                    </a:srgbClr>
                  </a:outerShdw>
                </a:effectLst>
              </a:rPr>
              <a:t> in vacuum</a:t>
            </a:r>
          </a:p>
        </p:txBody>
      </p:sp>
      <mc:AlternateContent xmlns:mc="http://schemas.openxmlformats.org/markup-compatibility/2006" xmlns:a14="http://schemas.microsoft.com/office/drawing/2010/main">
        <mc:Choice Requires="a14">
          <p:sp>
            <p:nvSpPr>
              <p:cNvPr id="15" name="Rectangle 15"/>
              <p:cNvSpPr>
                <a:spLocks noChangeArrowheads="1"/>
              </p:cNvSpPr>
              <p:nvPr/>
            </p:nvSpPr>
            <p:spPr bwMode="auto">
              <a:xfrm>
                <a:off x="3096344" y="4319985"/>
                <a:ext cx="2736304" cy="1007996"/>
              </a:xfrm>
              <a:prstGeom prst="rect">
                <a:avLst/>
              </a:prstGeom>
              <a:solidFill>
                <a:srgbClr val="DDDDDD"/>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86402" tIns="43201" rIns="86402" bIns="43201" anchor="ctr"/>
              <a:lstStyle/>
              <a:p>
                <a:pPr algn="ctr"/>
                <a:r>
                  <a:rPr lang="en-US" sz="2000"/>
                  <a:t>Plasmon decay to</a:t>
                </a:r>
              </a:p>
              <a:p>
                <a:pPr algn="ctr"/>
                <a:r>
                  <a:rPr lang="en-US" sz="2000"/>
                  <a:t>neutrinos</a:t>
                </a:r>
                <a:endParaRPr lang="en-US" sz="2000">
                  <a:sym typeface="Symbol" pitchFamily="18" charset="2"/>
                </a:endParaRPr>
              </a:p>
              <a:p>
                <a:pPr algn="ct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a:rPr>
                        <m:t>𝛾</m:t>
                      </m:r>
                      <m:r>
                        <a:rPr lang="en-US" sz="2000" b="0" i="1" smtClean="0">
                          <a:solidFill>
                            <a:srgbClr val="C00000"/>
                          </a:solidFill>
                          <a:latin typeface="Cambria Math"/>
                        </a:rPr>
                        <m:t>→</m:t>
                      </m:r>
                      <m:r>
                        <a:rPr lang="en-US" sz="2000" b="0" i="1" smtClean="0">
                          <a:solidFill>
                            <a:srgbClr val="C00000"/>
                          </a:solidFill>
                          <a:latin typeface="Cambria Math"/>
                        </a:rPr>
                        <m:t>𝜈</m:t>
                      </m:r>
                      <m:bar>
                        <m:barPr>
                          <m:pos m:val="top"/>
                          <m:ctrlPr>
                            <a:rPr lang="en-US" sz="2000" b="0" i="1" smtClean="0">
                              <a:solidFill>
                                <a:srgbClr val="C00000"/>
                              </a:solidFill>
                              <a:latin typeface="Cambria Math" panose="02040503050406030204" pitchFamily="18" charset="0"/>
                            </a:rPr>
                          </m:ctrlPr>
                        </m:barPr>
                        <m:e>
                          <m:r>
                            <a:rPr lang="en-US" sz="2000" b="0" i="1" smtClean="0">
                              <a:solidFill>
                                <a:srgbClr val="C00000"/>
                              </a:solidFill>
                              <a:latin typeface="Cambria Math"/>
                            </a:rPr>
                            <m:t>𝜈</m:t>
                          </m:r>
                        </m:e>
                      </m:bar>
                    </m:oMath>
                  </m:oMathPara>
                </a14:m>
                <a:endParaRPr lang="en-US" sz="2000"/>
              </a:p>
            </p:txBody>
          </p:sp>
        </mc:Choice>
        <mc:Fallback xmlns="">
          <p:sp>
            <p:nvSpPr>
              <p:cNvPr id="15" name="Rectangle 15"/>
              <p:cNvSpPr>
                <a:spLocks noRot="1" noChangeAspect="1" noMove="1" noResize="1" noEditPoints="1" noAdjustHandles="1" noChangeArrowheads="1" noChangeShapeType="1" noTextEdit="1"/>
              </p:cNvSpPr>
              <p:nvPr/>
            </p:nvSpPr>
            <p:spPr bwMode="auto">
              <a:xfrm>
                <a:off x="3096344" y="4319985"/>
                <a:ext cx="2736304" cy="1007996"/>
              </a:xfrm>
              <a:prstGeom prst="rect">
                <a:avLst/>
              </a:prstGeom>
              <a:blipFill rotWithShape="1">
                <a:blip r:embed="rId2"/>
                <a:stretch>
                  <a:fillRect t="-3030" b="-2424"/>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6"/>
              <p:cNvSpPr>
                <a:spLocks noChangeArrowheads="1"/>
              </p:cNvSpPr>
              <p:nvPr/>
            </p:nvSpPr>
            <p:spPr bwMode="auto">
              <a:xfrm>
                <a:off x="5904657" y="4319985"/>
                <a:ext cx="2736304" cy="1007996"/>
              </a:xfrm>
              <a:prstGeom prst="rect">
                <a:avLst/>
              </a:prstGeom>
              <a:solidFill>
                <a:srgbClr val="DDDDDD"/>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86402" tIns="43201" rIns="86402" bIns="43201" anchor="ctr"/>
              <a:lstStyle/>
              <a:p>
                <a:pPr algn="ctr"/>
                <a:r>
                  <a:rPr lang="en-US" sz="2000"/>
                  <a:t>Cherenkov effect</a:t>
                </a:r>
              </a:p>
              <a:p>
                <a:pPr algn="ctr"/>
                <a:endParaRPr lang="en-US" sz="2000"/>
              </a:p>
              <a:p>
                <a:pPr algn="ct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a:rPr>
                        <m:t>𝑒</m:t>
                      </m:r>
                      <m:r>
                        <a:rPr lang="en-US" sz="2000" b="0" i="1" smtClean="0">
                          <a:solidFill>
                            <a:srgbClr val="C00000"/>
                          </a:solidFill>
                          <a:latin typeface="Cambria Math"/>
                        </a:rPr>
                        <m:t>→</m:t>
                      </m:r>
                      <m:r>
                        <a:rPr lang="en-US" sz="2000" b="0" i="1" smtClean="0">
                          <a:solidFill>
                            <a:srgbClr val="C00000"/>
                          </a:solidFill>
                          <a:latin typeface="Cambria Math"/>
                        </a:rPr>
                        <m:t>𝑒</m:t>
                      </m:r>
                      <m:r>
                        <a:rPr lang="en-US" sz="2000" b="0" i="1" smtClean="0">
                          <a:solidFill>
                            <a:srgbClr val="C00000"/>
                          </a:solidFill>
                          <a:latin typeface="Cambria Math"/>
                        </a:rPr>
                        <m:t>+</m:t>
                      </m:r>
                      <m:r>
                        <a:rPr lang="en-US" sz="2000" b="0" i="1" smtClean="0">
                          <a:solidFill>
                            <a:srgbClr val="C00000"/>
                          </a:solidFill>
                          <a:latin typeface="Cambria Math"/>
                        </a:rPr>
                        <m:t>𝛾</m:t>
                      </m:r>
                    </m:oMath>
                  </m:oMathPara>
                </a14:m>
                <a:endParaRPr lang="en-US" sz="2000">
                  <a:solidFill>
                    <a:srgbClr val="C00000"/>
                  </a:solidFill>
                </a:endParaRPr>
              </a:p>
            </p:txBody>
          </p:sp>
        </mc:Choice>
        <mc:Fallback xmlns="">
          <p:sp>
            <p:nvSpPr>
              <p:cNvPr id="16" name="Rectangle 16"/>
              <p:cNvSpPr>
                <a:spLocks noRot="1" noChangeAspect="1" noMove="1" noResize="1" noEditPoints="1" noAdjustHandles="1" noChangeArrowheads="1" noChangeShapeType="1" noTextEdit="1"/>
              </p:cNvSpPr>
              <p:nvPr/>
            </p:nvSpPr>
            <p:spPr bwMode="auto">
              <a:xfrm>
                <a:off x="5904657" y="4319985"/>
                <a:ext cx="2736304" cy="1007996"/>
              </a:xfrm>
              <a:prstGeom prst="rect">
                <a:avLst/>
              </a:prstGeom>
              <a:blipFill rotWithShape="1">
                <a:blip r:embed="rId3"/>
                <a:stretch>
                  <a:fillRect t="-3030" b="-2424"/>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9" name="Picture 19" descr="C:\Users\Georg Raffelt\Desktop\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368" y="5255981"/>
            <a:ext cx="2304256" cy="9359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C:\Users\Georg Raffelt\Desktop\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681" y="5255981"/>
            <a:ext cx="2304256" cy="93599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1"/>
          <p:cNvSpPr>
            <a:spLocks noChangeArrowheads="1"/>
          </p:cNvSpPr>
          <p:nvPr/>
        </p:nvSpPr>
        <p:spPr bwMode="auto">
          <a:xfrm>
            <a:off x="3096344" y="4319984"/>
            <a:ext cx="2736304" cy="1871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sz="2000"/>
          </a:p>
        </p:txBody>
      </p:sp>
      <p:sp>
        <p:nvSpPr>
          <p:cNvPr id="22" name="Rectangle 22"/>
          <p:cNvSpPr>
            <a:spLocks noChangeArrowheads="1"/>
          </p:cNvSpPr>
          <p:nvPr/>
        </p:nvSpPr>
        <p:spPr bwMode="auto">
          <a:xfrm>
            <a:off x="5904657" y="4319984"/>
            <a:ext cx="2736304" cy="1871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sz="2000"/>
          </a:p>
        </p:txBody>
      </p:sp>
    </p:spTree>
    <p:extLst>
      <p:ext uri="{BB962C8B-B14F-4D97-AF65-F5344CB8AC3E}">
        <p14:creationId xmlns:p14="http://schemas.microsoft.com/office/powerpoint/2010/main" val="2842176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93E415-C33B-FB3C-598D-C1D9251DD9E9}"/>
              </a:ext>
            </a:extLst>
          </p:cNvPr>
          <p:cNvPicPr>
            <a:picLocks noChangeAspect="1"/>
          </p:cNvPicPr>
          <p:nvPr/>
        </p:nvPicPr>
        <p:blipFill>
          <a:blip r:embed="rId3"/>
          <a:stretch>
            <a:fillRect/>
          </a:stretch>
        </p:blipFill>
        <p:spPr>
          <a:xfrm>
            <a:off x="0" y="359557"/>
            <a:ext cx="9217025" cy="5760641"/>
          </a:xfrm>
          <a:prstGeom prst="rect">
            <a:avLst/>
          </a:prstGeom>
        </p:spPr>
      </p:pic>
      <p:sp>
        <p:nvSpPr>
          <p:cNvPr id="2" name="TextBox 1">
            <a:hlinkClick r:id="rId4"/>
          </p:cNvPr>
          <p:cNvSpPr txBox="1"/>
          <p:nvPr/>
        </p:nvSpPr>
        <p:spPr>
          <a:xfrm>
            <a:off x="144463" y="143527"/>
            <a:ext cx="8928099" cy="461665"/>
          </a:xfrm>
          <a:prstGeom prst="rect">
            <a:avLst/>
          </a:prstGeom>
          <a:noFill/>
        </p:spPr>
        <p:txBody>
          <a:bodyPr wrap="square" rtlCol="0">
            <a:spAutoFit/>
          </a:bodyPr>
          <a:lstStyle/>
          <a:p>
            <a:pPr algn="ctr"/>
            <a:r>
              <a:rPr lang="en-US" sz="2400">
                <a:solidFill>
                  <a:schemeClr val="bg1"/>
                </a:solidFill>
              </a:rPr>
              <a:t>Aprile+, Xenon Collaboration, arXiv:2408.02877</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0262">
            <a:off x="8044778" y="5927878"/>
            <a:ext cx="1169964" cy="980704"/>
          </a:xfrm>
          <a:prstGeom prst="rect">
            <a:avLst/>
          </a:prstGeom>
        </p:spPr>
      </p:pic>
      <p:sp>
        <p:nvSpPr>
          <p:cNvPr id="5" name="TextBox 4"/>
          <p:cNvSpPr txBox="1"/>
          <p:nvPr/>
        </p:nvSpPr>
        <p:spPr>
          <a:xfrm>
            <a:off x="5400622" y="6696075"/>
            <a:ext cx="3816404" cy="216392"/>
          </a:xfrm>
          <a:prstGeom prst="rect">
            <a:avLst/>
          </a:prstGeom>
          <a:noFill/>
        </p:spPr>
        <p:txBody>
          <a:bodyPr wrap="none" bIns="61200" rtlCol="0" anchor="ctr" anchorCtr="0">
            <a:noAutofit/>
          </a:bodyPr>
          <a:lstStyle/>
          <a:p>
            <a:pPr marL="0" marR="0" lvl="0" indent="0" algn="r" defTabSz="921624" rtl="0" eaLnBrk="1" fontAlgn="auto" latinLnBrk="0" hangingPunct="1">
              <a:lnSpc>
                <a:spcPct val="100000"/>
              </a:lnSpc>
              <a:spcBef>
                <a:spcPts val="0"/>
              </a:spcBef>
              <a:spcAft>
                <a:spcPts val="0"/>
              </a:spcAft>
              <a:buClrTx/>
              <a:buSzTx/>
              <a:buFontTx/>
              <a:buNone/>
              <a:tabLst/>
              <a:defRPr/>
            </a:pPr>
            <a:r>
              <a:rPr lang="en-US" sz="1200" b="1" baseline="0">
                <a:solidFill>
                  <a:schemeClr val="bg1"/>
                </a:solidFill>
              </a:rPr>
              <a:t>Dark Matter &amp; Neutrinos, Paris IHP, 5</a:t>
            </a:r>
            <a:r>
              <a:rPr lang="en-DE" sz="1200" b="1" baseline="0">
                <a:solidFill>
                  <a:schemeClr val="bg1"/>
                </a:solidFill>
              </a:rPr>
              <a:t>−</a:t>
            </a:r>
            <a:r>
              <a:rPr lang="en-US" sz="1200" b="1" baseline="0">
                <a:solidFill>
                  <a:schemeClr val="bg1"/>
                </a:solidFill>
              </a:rPr>
              <a:t>9 May 2025</a:t>
            </a:r>
            <a:endParaRPr lang="en-US" sz="1200" b="1" dirty="0">
              <a:solidFill>
                <a:schemeClr val="bg1"/>
              </a:solidFill>
            </a:endParaRPr>
          </a:p>
        </p:txBody>
      </p:sp>
      <p:sp>
        <p:nvSpPr>
          <p:cNvPr id="3" name="TextBox 2"/>
          <p:cNvSpPr txBox="1"/>
          <p:nvPr/>
        </p:nvSpPr>
        <p:spPr>
          <a:xfrm>
            <a:off x="7848962" y="5368709"/>
            <a:ext cx="1368063" cy="461665"/>
          </a:xfrm>
          <a:prstGeom prst="rect">
            <a:avLst/>
          </a:prstGeom>
          <a:solidFill>
            <a:schemeClr val="bg1"/>
          </a:solidFill>
        </p:spPr>
        <p:txBody>
          <a:bodyPr wrap="square" rtlCol="0">
            <a:spAutoFit/>
          </a:bodyPr>
          <a:lstStyle/>
          <a:p>
            <a:endParaRPr lang="en-US" sz="2400"/>
          </a:p>
        </p:txBody>
      </p:sp>
    </p:spTree>
    <p:extLst>
      <p:ext uri="{BB962C8B-B14F-4D97-AF65-F5344CB8AC3E}">
        <p14:creationId xmlns:p14="http://schemas.microsoft.com/office/powerpoint/2010/main" val="345230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a:t>Enhanced Plasmon Decay by Dipole Moments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2" y="1871767"/>
            <a:ext cx="4043844" cy="129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622" y="1871767"/>
            <a:ext cx="2961110" cy="1296000"/>
          </a:xfrm>
          <a:prstGeom prst="rect">
            <a:avLst/>
          </a:prstGeom>
        </p:spPr>
      </p:pic>
      <p:sp>
        <p:nvSpPr>
          <p:cNvPr id="7" name="TextBox 6"/>
          <p:cNvSpPr txBox="1"/>
          <p:nvPr/>
        </p:nvSpPr>
        <p:spPr>
          <a:xfrm>
            <a:off x="624633" y="792163"/>
            <a:ext cx="3341236" cy="461665"/>
          </a:xfrm>
          <a:prstGeom prst="rect">
            <a:avLst/>
          </a:prstGeom>
          <a:noFill/>
        </p:spPr>
        <p:txBody>
          <a:bodyPr wrap="none" rtlCol="0">
            <a:spAutoFit/>
          </a:bodyPr>
          <a:lstStyle/>
          <a:p>
            <a:r>
              <a:rPr lang="en-US" sz="2400" b="1">
                <a:solidFill>
                  <a:schemeClr val="accent1">
                    <a:lumMod val="75000"/>
                  </a:schemeClr>
                </a:solidFill>
              </a:rPr>
              <a:t>Standard Plasmon Decay</a:t>
            </a:r>
          </a:p>
        </p:txBody>
      </p:sp>
      <p:sp>
        <p:nvSpPr>
          <p:cNvPr id="17" name="TextBox 16"/>
          <p:cNvSpPr txBox="1"/>
          <p:nvPr/>
        </p:nvSpPr>
        <p:spPr>
          <a:xfrm>
            <a:off x="5472632" y="791617"/>
            <a:ext cx="3358933" cy="461665"/>
          </a:xfrm>
          <a:prstGeom prst="rect">
            <a:avLst/>
          </a:prstGeom>
          <a:noFill/>
        </p:spPr>
        <p:txBody>
          <a:bodyPr wrap="none" rtlCol="0">
            <a:spAutoFit/>
          </a:bodyPr>
          <a:lstStyle/>
          <a:p>
            <a:r>
              <a:rPr lang="en-US" sz="2400" b="1">
                <a:solidFill>
                  <a:schemeClr val="accent1">
                    <a:lumMod val="75000"/>
                  </a:schemeClr>
                </a:solidFill>
              </a:rPr>
              <a:t>Neutrino dipole moment</a:t>
            </a:r>
          </a:p>
        </p:txBody>
      </p:sp>
      <p:sp>
        <p:nvSpPr>
          <p:cNvPr id="8" name="TextBox 7"/>
          <p:cNvSpPr txBox="1"/>
          <p:nvPr/>
        </p:nvSpPr>
        <p:spPr>
          <a:xfrm>
            <a:off x="4256512" y="2042536"/>
            <a:ext cx="662874" cy="461665"/>
          </a:xfrm>
          <a:prstGeom prst="rect">
            <a:avLst/>
          </a:prstGeom>
          <a:noFill/>
        </p:spPr>
        <p:txBody>
          <a:bodyPr wrap="none" rtlCol="0">
            <a:spAutoFit/>
          </a:bodyPr>
          <a:lstStyle/>
          <a:p>
            <a:r>
              <a:rPr lang="en-US" sz="2400">
                <a:solidFill>
                  <a:srgbClr val="FF0000"/>
                </a:solidFill>
              </a:rPr>
              <a:t>Left</a:t>
            </a:r>
          </a:p>
        </p:txBody>
      </p:sp>
      <p:sp>
        <p:nvSpPr>
          <p:cNvPr id="19" name="TextBox 18"/>
          <p:cNvSpPr txBox="1"/>
          <p:nvPr/>
        </p:nvSpPr>
        <p:spPr>
          <a:xfrm>
            <a:off x="4261432" y="2562262"/>
            <a:ext cx="662874" cy="461665"/>
          </a:xfrm>
          <a:prstGeom prst="rect">
            <a:avLst/>
          </a:prstGeom>
          <a:noFill/>
        </p:spPr>
        <p:txBody>
          <a:bodyPr wrap="none" rtlCol="0">
            <a:spAutoFit/>
          </a:bodyPr>
          <a:lstStyle/>
          <a:p>
            <a:r>
              <a:rPr lang="en-US" sz="2400">
                <a:solidFill>
                  <a:srgbClr val="FF0000"/>
                </a:solidFill>
              </a:rPr>
              <a:t>Left</a:t>
            </a:r>
          </a:p>
        </p:txBody>
      </p:sp>
      <p:sp>
        <p:nvSpPr>
          <p:cNvPr id="20" name="TextBox 19"/>
          <p:cNvSpPr txBox="1"/>
          <p:nvPr/>
        </p:nvSpPr>
        <p:spPr>
          <a:xfrm>
            <a:off x="8333328" y="2015787"/>
            <a:ext cx="662874" cy="461665"/>
          </a:xfrm>
          <a:prstGeom prst="rect">
            <a:avLst/>
          </a:prstGeom>
          <a:noFill/>
        </p:spPr>
        <p:txBody>
          <a:bodyPr wrap="none" rtlCol="0">
            <a:spAutoFit/>
          </a:bodyPr>
          <a:lstStyle/>
          <a:p>
            <a:r>
              <a:rPr lang="en-US" sz="2400">
                <a:solidFill>
                  <a:srgbClr val="FF0000"/>
                </a:solidFill>
              </a:rPr>
              <a:t>Left</a:t>
            </a:r>
          </a:p>
        </p:txBody>
      </p:sp>
      <p:sp>
        <p:nvSpPr>
          <p:cNvPr id="21" name="TextBox 20"/>
          <p:cNvSpPr txBox="1"/>
          <p:nvPr/>
        </p:nvSpPr>
        <p:spPr>
          <a:xfrm>
            <a:off x="8338248" y="2535513"/>
            <a:ext cx="827791" cy="461665"/>
          </a:xfrm>
          <a:prstGeom prst="rect">
            <a:avLst/>
          </a:prstGeom>
          <a:noFill/>
        </p:spPr>
        <p:txBody>
          <a:bodyPr wrap="none" rtlCol="0">
            <a:spAutoFit/>
          </a:bodyPr>
          <a:lstStyle/>
          <a:p>
            <a:r>
              <a:rPr lang="en-US" sz="2400">
                <a:solidFill>
                  <a:srgbClr val="FF0000"/>
                </a:solidFill>
              </a:rPr>
              <a:t>Right</a:t>
            </a:r>
          </a:p>
        </p:txBody>
      </p:sp>
      <p:sp>
        <p:nvSpPr>
          <p:cNvPr id="9" name="TextBox 8"/>
          <p:cNvSpPr txBox="1"/>
          <p:nvPr/>
        </p:nvSpPr>
        <p:spPr>
          <a:xfrm>
            <a:off x="561090" y="3960057"/>
            <a:ext cx="3903402" cy="1323439"/>
          </a:xfrm>
          <a:prstGeom prst="rect">
            <a:avLst/>
          </a:prstGeom>
          <a:noFill/>
        </p:spPr>
        <p:txBody>
          <a:bodyPr wrap="square" rtlCol="0">
            <a:spAutoFit/>
          </a:bodyPr>
          <a:lstStyle/>
          <a:p>
            <a:r>
              <a:rPr lang="en-US" sz="2400">
                <a:solidFill>
                  <a:schemeClr val="accent1">
                    <a:lumMod val="75000"/>
                  </a:schemeClr>
                </a:solidFill>
                <a:sym typeface="Symbol" panose="05050102010706020507" pitchFamily="18" charset="2"/>
              </a:rPr>
              <a:t> </a:t>
            </a:r>
            <a:r>
              <a:rPr lang="en-US" sz="2400">
                <a:solidFill>
                  <a:schemeClr val="accent1">
                    <a:lumMod val="75000"/>
                  </a:schemeClr>
                </a:solidFill>
              </a:rPr>
              <a:t>Photons “shake” electrons</a:t>
            </a:r>
          </a:p>
          <a:p>
            <a:r>
              <a:rPr lang="en-US" sz="2400">
                <a:solidFill>
                  <a:schemeClr val="accent1">
                    <a:lumMod val="75000"/>
                  </a:schemeClr>
                </a:solidFill>
              </a:rPr>
              <a:t>   of the medium</a:t>
            </a:r>
          </a:p>
          <a:p>
            <a:endParaRPr lang="en-US" sz="800">
              <a:solidFill>
                <a:schemeClr val="accent1">
                  <a:lumMod val="75000"/>
                </a:schemeClr>
              </a:solidFill>
            </a:endParaRPr>
          </a:p>
          <a:p>
            <a:r>
              <a:rPr lang="en-US" sz="2400">
                <a:solidFill>
                  <a:schemeClr val="accent1">
                    <a:lumMod val="75000"/>
                  </a:schemeClr>
                </a:solidFill>
                <a:sym typeface="Symbol" panose="05050102010706020507" pitchFamily="18" charset="2"/>
              </a:rPr>
              <a:t> </a:t>
            </a:r>
            <a:r>
              <a:rPr lang="en-US" sz="2400">
                <a:solidFill>
                  <a:schemeClr val="accent1">
                    <a:lumMod val="75000"/>
                  </a:schemeClr>
                </a:solidFill>
              </a:rPr>
              <a:t>These emit neutrino pairs</a:t>
            </a:r>
          </a:p>
        </p:txBody>
      </p:sp>
      <mc:AlternateContent xmlns:mc="http://schemas.openxmlformats.org/markup-compatibility/2006" xmlns:a14="http://schemas.microsoft.com/office/drawing/2010/main">
        <mc:Choice Requires="a14">
          <p:sp>
            <p:nvSpPr>
              <p:cNvPr id="23" name="TextBox 22"/>
              <p:cNvSpPr txBox="1"/>
              <p:nvPr/>
            </p:nvSpPr>
            <p:spPr>
              <a:xfrm>
                <a:off x="5313750" y="3960057"/>
                <a:ext cx="3903402" cy="1446550"/>
              </a:xfrm>
              <a:prstGeom prst="rect">
                <a:avLst/>
              </a:prstGeom>
              <a:noFill/>
            </p:spPr>
            <p:txBody>
              <a:bodyPr wrap="square" rtlCol="0">
                <a:spAutoFit/>
              </a:bodyPr>
              <a:lstStyle/>
              <a:p>
                <a:r>
                  <a:rPr lang="en-US" sz="2400">
                    <a:solidFill>
                      <a:schemeClr val="accent1">
                        <a:lumMod val="75000"/>
                      </a:schemeClr>
                    </a:solidFill>
                    <a:sym typeface="Symbol" panose="05050102010706020507" pitchFamily="18" charset="2"/>
                  </a:rPr>
                  <a:t> </a:t>
                </a:r>
                <a:r>
                  <a:rPr lang="en-US" sz="2400">
                    <a:solidFill>
                      <a:schemeClr val="accent1">
                        <a:lumMod val="75000"/>
                      </a:schemeClr>
                    </a:solidFill>
                  </a:rPr>
                  <a:t>No direct photon coupling</a:t>
                </a:r>
              </a:p>
              <a:p>
                <a:endParaRPr lang="en-US" sz="800">
                  <a:solidFill>
                    <a:schemeClr val="accent1">
                      <a:lumMod val="75000"/>
                    </a:schemeClr>
                  </a:solidFill>
                </a:endParaRPr>
              </a:p>
              <a:p>
                <a:r>
                  <a:rPr lang="en-US" sz="2400">
                    <a:solidFill>
                      <a:schemeClr val="accent1">
                        <a:lumMod val="75000"/>
                      </a:schemeClr>
                    </a:solidFill>
                    <a:sym typeface="Symbol" panose="05050102010706020507" pitchFamily="18" charset="2"/>
                  </a:rPr>
                  <a:t> </a:t>
                </a:r>
                <a:r>
                  <a:rPr lang="en-US" sz="2400">
                    <a:solidFill>
                      <a:schemeClr val="accent1">
                        <a:lumMod val="75000"/>
                      </a:schemeClr>
                    </a:solidFill>
                  </a:rPr>
                  <a:t>Dipole </a:t>
                </a:r>
                <a14:m>
                  <m:oMath xmlns:m="http://schemas.openxmlformats.org/officeDocument/2006/math">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panose="02040503050406030204" pitchFamily="18" charset="0"/>
                          </a:rPr>
                          <m:t>𝜇</m:t>
                        </m:r>
                      </m:e>
                      <m:sub>
                        <m:r>
                          <a:rPr lang="en-US" sz="2400" b="0" i="1" smtClean="0">
                            <a:solidFill>
                              <a:schemeClr val="accent1">
                                <a:lumMod val="75000"/>
                              </a:schemeClr>
                            </a:solidFill>
                            <a:latin typeface="Cambria Math" panose="02040503050406030204" pitchFamily="18" charset="0"/>
                          </a:rPr>
                          <m:t>𝜈</m:t>
                        </m:r>
                      </m:sub>
                    </m:sSub>
                  </m:oMath>
                </a14:m>
                <a:r>
                  <a:rPr lang="en-US" sz="2400">
                    <a:solidFill>
                      <a:schemeClr val="accent1">
                        <a:lumMod val="75000"/>
                      </a:schemeClr>
                    </a:solidFill>
                  </a:rPr>
                  <a:t> moment possible</a:t>
                </a:r>
              </a:p>
              <a:p>
                <a:endParaRPr lang="en-US" sz="800">
                  <a:solidFill>
                    <a:schemeClr val="accent1">
                      <a:lumMod val="75000"/>
                    </a:schemeClr>
                  </a:solidFill>
                </a:endParaRPr>
              </a:p>
              <a:p>
                <a:r>
                  <a:rPr lang="en-US" sz="2400">
                    <a:solidFill>
                      <a:schemeClr val="accent1">
                        <a:lumMod val="75000"/>
                      </a:schemeClr>
                    </a:solidFill>
                    <a:sym typeface="Symbol" panose="05050102010706020507" pitchFamily="18" charset="2"/>
                  </a:rPr>
                  <a:t> Enhances plasmon decay</a:t>
                </a:r>
                <a:endParaRPr lang="en-US" sz="2400">
                  <a:solidFill>
                    <a:schemeClr val="accent1">
                      <a:lumMod val="75000"/>
                    </a:schemeClr>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313750" y="3960057"/>
                <a:ext cx="3903402" cy="1446550"/>
              </a:xfrm>
              <a:prstGeom prst="rect">
                <a:avLst/>
              </a:prstGeom>
              <a:blipFill>
                <a:blip r:embed="rId4"/>
                <a:stretch>
                  <a:fillRect l="-2500" t="-4219" b="-8861"/>
                </a:stretch>
              </a:blipFill>
            </p:spPr>
            <p:txBody>
              <a:bodyPr/>
              <a:lstStyle/>
              <a:p>
                <a:r>
                  <a:rPr lang="en-US">
                    <a:noFill/>
                  </a:rPr>
                  <a:t> </a:t>
                </a:r>
              </a:p>
            </p:txBody>
          </p:sp>
        </mc:Fallback>
      </mc:AlternateContent>
      <p:sp>
        <p:nvSpPr>
          <p:cNvPr id="10" name="TextBox 9"/>
          <p:cNvSpPr txBox="1"/>
          <p:nvPr/>
        </p:nvSpPr>
        <p:spPr>
          <a:xfrm>
            <a:off x="2318448" y="2279853"/>
            <a:ext cx="457176" cy="400110"/>
          </a:xfrm>
          <a:prstGeom prst="rect">
            <a:avLst/>
          </a:prstGeom>
          <a:noFill/>
        </p:spPr>
        <p:txBody>
          <a:bodyPr wrap="none" rtlCol="0">
            <a:spAutoFit/>
          </a:bodyPr>
          <a:lstStyle/>
          <a:p>
            <a:r>
              <a:rPr lang="en-US" sz="2000"/>
              <a:t>G</a:t>
            </a:r>
            <a:r>
              <a:rPr lang="en-US" sz="2400" baseline="-25000"/>
              <a:t>F</a:t>
            </a:r>
          </a:p>
        </p:txBody>
      </p:sp>
      <p:sp>
        <p:nvSpPr>
          <p:cNvPr id="11" name="Oval 10"/>
          <p:cNvSpPr>
            <a:spLocks noChangeAspect="1"/>
          </p:cNvSpPr>
          <p:nvPr/>
        </p:nvSpPr>
        <p:spPr>
          <a:xfrm>
            <a:off x="2687064" y="2411752"/>
            <a:ext cx="216030" cy="216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827852" y="2402452"/>
            <a:ext cx="216030" cy="216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520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Neutrino Electromagnetic Form Factors</a:t>
            </a:r>
          </a:p>
        </p:txBody>
      </p:sp>
      <p:sp>
        <p:nvSpPr>
          <p:cNvPr id="4" name="Rectangle 3"/>
          <p:cNvSpPr>
            <a:spLocks noChangeArrowheads="1"/>
          </p:cNvSpPr>
          <p:nvPr/>
        </p:nvSpPr>
        <p:spPr bwMode="auto">
          <a:xfrm>
            <a:off x="144463" y="694088"/>
            <a:ext cx="1944216" cy="2519991"/>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Effective</a:t>
            </a:r>
          </a:p>
          <a:p>
            <a:pPr algn="l"/>
            <a:r>
              <a:rPr lang="en-US" sz="2000">
                <a:solidFill>
                  <a:srgbClr val="003399"/>
                </a:solidFill>
              </a:rPr>
              <a:t>coupling of</a:t>
            </a:r>
          </a:p>
          <a:p>
            <a:pPr algn="l"/>
            <a:r>
              <a:rPr lang="en-US" sz="2000">
                <a:solidFill>
                  <a:srgbClr val="003399"/>
                </a:solidFill>
              </a:rPr>
              <a:t>electromagnetic</a:t>
            </a:r>
          </a:p>
          <a:p>
            <a:pPr algn="l"/>
            <a:r>
              <a:rPr lang="en-US" sz="2000">
                <a:solidFill>
                  <a:srgbClr val="003399"/>
                </a:solidFill>
              </a:rPr>
              <a:t>field to a</a:t>
            </a:r>
          </a:p>
          <a:p>
            <a:pPr algn="l"/>
            <a:r>
              <a:rPr lang="en-US" sz="2000">
                <a:solidFill>
                  <a:srgbClr val="003399"/>
                </a:solidFill>
              </a:rPr>
              <a:t>neutral fermion</a:t>
            </a:r>
          </a:p>
          <a:p>
            <a:pPr algn="l"/>
            <a:endParaRPr lang="en-US" sz="2000">
              <a:solidFill>
                <a:srgbClr val="003399"/>
              </a:solidFill>
            </a:endParaRPr>
          </a:p>
          <a:p>
            <a:pPr algn="l"/>
            <a:endParaRPr lang="en-US" sz="2000">
              <a:solidFill>
                <a:srgbClr val="003399"/>
              </a:solidFill>
            </a:endParaRPr>
          </a:p>
          <a:p>
            <a:pPr algn="l"/>
            <a:endParaRPr lang="en-US" sz="2000">
              <a:solidFill>
                <a:srgbClr val="003399"/>
              </a:solidFill>
            </a:endParaRPr>
          </a:p>
        </p:txBody>
      </p:sp>
      <p:sp>
        <p:nvSpPr>
          <p:cNvPr id="5" name="Rectangle 4"/>
          <p:cNvSpPr>
            <a:spLocks noChangeArrowheads="1"/>
          </p:cNvSpPr>
          <p:nvPr/>
        </p:nvSpPr>
        <p:spPr bwMode="auto">
          <a:xfrm>
            <a:off x="5328720" y="604847"/>
            <a:ext cx="3888432" cy="575998"/>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Charge e</a:t>
            </a:r>
            <a:r>
              <a:rPr lang="en-US" sz="2800" baseline="-25000">
                <a:solidFill>
                  <a:srgbClr val="003399"/>
                </a:solidFill>
                <a:latin typeface="Symbol" pitchFamily="18" charset="2"/>
              </a:rPr>
              <a:t>n</a:t>
            </a:r>
            <a:r>
              <a:rPr lang="en-US" sz="2000">
                <a:solidFill>
                  <a:srgbClr val="003399"/>
                </a:solidFill>
              </a:rPr>
              <a:t> = F</a:t>
            </a:r>
            <a:r>
              <a:rPr lang="en-US" sz="2800" baseline="-25000">
                <a:solidFill>
                  <a:srgbClr val="003399"/>
                </a:solidFill>
              </a:rPr>
              <a:t>1</a:t>
            </a:r>
            <a:r>
              <a:rPr lang="en-US" sz="2000">
                <a:solidFill>
                  <a:srgbClr val="003399"/>
                </a:solidFill>
              </a:rPr>
              <a:t>(0) = 0</a:t>
            </a:r>
          </a:p>
        </p:txBody>
      </p:sp>
      <p:sp>
        <p:nvSpPr>
          <p:cNvPr id="6" name="Rectangle 5"/>
          <p:cNvSpPr>
            <a:spLocks noChangeArrowheads="1"/>
          </p:cNvSpPr>
          <p:nvPr/>
        </p:nvSpPr>
        <p:spPr bwMode="auto">
          <a:xfrm>
            <a:off x="5328720" y="1042151"/>
            <a:ext cx="3888432" cy="575998"/>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Anapole moment G</a:t>
            </a:r>
            <a:r>
              <a:rPr lang="en-US" sz="2800" baseline="-25000">
                <a:solidFill>
                  <a:srgbClr val="003399"/>
                </a:solidFill>
              </a:rPr>
              <a:t>1</a:t>
            </a:r>
            <a:r>
              <a:rPr lang="en-US" sz="2000">
                <a:solidFill>
                  <a:srgbClr val="003399"/>
                </a:solidFill>
              </a:rPr>
              <a:t>(0)</a:t>
            </a:r>
          </a:p>
        </p:txBody>
      </p:sp>
      <p:sp>
        <p:nvSpPr>
          <p:cNvPr id="7" name="Rectangle 6"/>
          <p:cNvSpPr>
            <a:spLocks noChangeArrowheads="1"/>
          </p:cNvSpPr>
          <p:nvPr/>
        </p:nvSpPr>
        <p:spPr bwMode="auto">
          <a:xfrm>
            <a:off x="5328720" y="1572099"/>
            <a:ext cx="3888432" cy="575998"/>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Magnetic dipole moment </a:t>
            </a:r>
            <a:r>
              <a:rPr lang="en-US" sz="2000">
                <a:solidFill>
                  <a:srgbClr val="003399"/>
                </a:solidFill>
                <a:latin typeface="Symbol" pitchFamily="18" charset="2"/>
              </a:rPr>
              <a:t>m</a:t>
            </a:r>
            <a:r>
              <a:rPr lang="en-US" sz="2000">
                <a:solidFill>
                  <a:srgbClr val="003399"/>
                </a:solidFill>
              </a:rPr>
              <a:t> = F</a:t>
            </a:r>
            <a:r>
              <a:rPr lang="en-US" sz="2800" baseline="-25000">
                <a:solidFill>
                  <a:srgbClr val="003399"/>
                </a:solidFill>
              </a:rPr>
              <a:t>2</a:t>
            </a:r>
            <a:r>
              <a:rPr lang="en-US" sz="2000">
                <a:solidFill>
                  <a:srgbClr val="003399"/>
                </a:solidFill>
              </a:rPr>
              <a:t>(0) </a:t>
            </a:r>
          </a:p>
        </p:txBody>
      </p:sp>
      <p:sp>
        <p:nvSpPr>
          <p:cNvPr id="8" name="Rectangle 7"/>
          <p:cNvSpPr>
            <a:spLocks noChangeArrowheads="1"/>
          </p:cNvSpPr>
          <p:nvPr/>
        </p:nvSpPr>
        <p:spPr bwMode="auto">
          <a:xfrm>
            <a:off x="5328720" y="2152044"/>
            <a:ext cx="3888432" cy="575998"/>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Electric dipole moment </a:t>
            </a:r>
            <a:r>
              <a:rPr lang="en-US" sz="2000" b="1">
                <a:solidFill>
                  <a:srgbClr val="003399"/>
                </a:solidFill>
                <a:latin typeface="Symbol" pitchFamily="18" charset="2"/>
              </a:rPr>
              <a:t>e</a:t>
            </a:r>
            <a:r>
              <a:rPr lang="en-US" sz="2000">
                <a:solidFill>
                  <a:srgbClr val="003399"/>
                </a:solidFill>
              </a:rPr>
              <a:t> = G</a:t>
            </a:r>
            <a:r>
              <a:rPr lang="en-US" sz="2800" baseline="-25000">
                <a:solidFill>
                  <a:srgbClr val="003399"/>
                </a:solidFill>
              </a:rPr>
              <a:t>2</a:t>
            </a:r>
            <a:r>
              <a:rPr lang="en-US" sz="2000">
                <a:solidFill>
                  <a:srgbClr val="003399"/>
                </a:solidFill>
              </a:rPr>
              <a:t>(0) </a:t>
            </a:r>
          </a:p>
        </p:txBody>
      </p:sp>
      <mc:AlternateContent xmlns:mc="http://schemas.openxmlformats.org/markup-compatibility/2006" xmlns:a14="http://schemas.microsoft.com/office/drawing/2010/main">
        <mc:Choice Requires="a14">
          <p:sp>
            <p:nvSpPr>
              <p:cNvPr id="14" name="Rectangle 13"/>
              <p:cNvSpPr>
                <a:spLocks noChangeArrowheads="1"/>
              </p:cNvSpPr>
              <p:nvPr/>
            </p:nvSpPr>
            <p:spPr bwMode="auto">
              <a:xfrm>
                <a:off x="2160172" y="431567"/>
                <a:ext cx="3096430" cy="2519991"/>
              </a:xfrm>
              <a:prstGeom prst="rect">
                <a:avLst/>
              </a:prstGeom>
              <a:noFill/>
              <a:ln w="9525">
                <a:noFill/>
                <a:miter lim="800000"/>
                <a:headEnd/>
                <a:tailEnd/>
              </a:ln>
              <a:effectLst/>
            </p:spPr>
            <p:txBody>
              <a:bodyPr wrap="none" lIns="86402" tIns="43201" rIns="86402" bIns="43201" anchor="ctr"/>
              <a:lstStyle/>
              <a:p>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𝐿</m:t>
                          </m:r>
                        </m:e>
                        <m:sub>
                          <m:r>
                            <m:rPr>
                              <m:sty m:val="p"/>
                            </m:rPr>
                            <a:rPr lang="en-US" sz="2000" b="0" i="0" smtClean="0">
                              <a:solidFill>
                                <a:schemeClr val="tx1"/>
                              </a:solidFill>
                              <a:latin typeface="Cambria Math"/>
                            </a:rPr>
                            <m:t>eff</m:t>
                          </m:r>
                        </m:sub>
                      </m:sSub>
                      <m:r>
                        <a:rPr lang="en-US" sz="2000" b="0" i="1"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𝐹</m:t>
                          </m:r>
                        </m:e>
                        <m:sub>
                          <m:r>
                            <a:rPr lang="en-US" sz="2000" b="0" i="1" smtClean="0">
                              <a:solidFill>
                                <a:schemeClr val="tx1"/>
                              </a:solidFill>
                              <a:latin typeface="Cambria Math"/>
                            </a:rPr>
                            <m:t>1</m:t>
                          </m:r>
                        </m:sub>
                      </m:sSub>
                      <m:bar>
                        <m:barPr>
                          <m:pos m:val="top"/>
                          <m:ctrlPr>
                            <a:rPr lang="en-US" sz="2000" b="0" i="1" smtClean="0">
                              <a:solidFill>
                                <a:schemeClr val="tx1"/>
                              </a:solidFill>
                              <a:latin typeface="Cambria Math" panose="02040503050406030204" pitchFamily="18" charset="0"/>
                            </a:rPr>
                          </m:ctrlPr>
                        </m:barPr>
                        <m:e>
                          <m:r>
                            <m:rPr>
                              <m:sty m:val="p"/>
                            </m:rPr>
                            <a:rPr lang="en-US" sz="2000" b="0" i="0" smtClean="0">
                              <a:solidFill>
                                <a:schemeClr val="tx1"/>
                              </a:solidFill>
                              <a:latin typeface="Cambria Math"/>
                            </a:rPr>
                            <m:t>Ψ</m:t>
                          </m:r>
                        </m:e>
                      </m:ba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𝛾</m:t>
                          </m:r>
                        </m:e>
                        <m:sub>
                          <m:r>
                            <a:rPr lang="en-US" sz="2000" b="0" i="1" smtClean="0">
                              <a:solidFill>
                                <a:schemeClr val="tx1"/>
                              </a:solidFill>
                              <a:latin typeface="Cambria Math"/>
                            </a:rPr>
                            <m:t>𝜇</m:t>
                          </m:r>
                        </m:sub>
                      </m:sSub>
                      <m:r>
                        <m:rPr>
                          <m:sty m:val="p"/>
                        </m:rPr>
                        <a:rPr lang="en-US" sz="2000" b="0" i="0" smtClean="0">
                          <a:solidFill>
                            <a:schemeClr val="tx1"/>
                          </a:solidFill>
                          <a:latin typeface="Cambria Math"/>
                        </a:rPr>
                        <m:t>Ψ</m:t>
                      </m:r>
                      <m:r>
                        <a:rPr lang="en-US" sz="2000" b="0" i="1" smtClean="0">
                          <a:solidFill>
                            <a:schemeClr val="tx1"/>
                          </a:solidFill>
                          <a:latin typeface="Cambria Math"/>
                        </a:rPr>
                        <m:t> </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a:rPr>
                            <m:t>𝐴</m:t>
                          </m:r>
                        </m:e>
                        <m:sup>
                          <m:r>
                            <a:rPr lang="en-US" sz="2000" b="0" i="1" smtClean="0">
                              <a:solidFill>
                                <a:schemeClr val="tx1"/>
                              </a:solidFill>
                              <a:latin typeface="Cambria Math"/>
                            </a:rPr>
                            <m:t>𝜇</m:t>
                          </m:r>
                        </m:sup>
                      </m:sSup>
                    </m:oMath>
                  </m:oMathPara>
                </a14:m>
                <a:endParaRPr lang="en-US" sz="2000" b="0">
                  <a:solidFill>
                    <a:schemeClr val="tx1"/>
                  </a:solidFill>
                </a:endParaRPr>
              </a:p>
              <a:p>
                <a:endParaRPr lang="en-US" sz="400" b="0">
                  <a:solidFill>
                    <a:schemeClr val="tx1"/>
                  </a:solidFill>
                </a:endParaRPr>
              </a:p>
              <a:p>
                <a:pPr/>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a:rPr>
                        <m:t>             −</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𝐺</m:t>
                          </m:r>
                        </m:e>
                        <m:sub>
                          <m:r>
                            <a:rPr lang="en-US" sz="2000" b="0" i="1" smtClean="0">
                              <a:solidFill>
                                <a:schemeClr val="tx1"/>
                              </a:solidFill>
                              <a:latin typeface="Cambria Math"/>
                            </a:rPr>
                            <m:t>1</m:t>
                          </m:r>
                        </m:sub>
                      </m:sSub>
                      <m:bar>
                        <m:barPr>
                          <m:pos m:val="top"/>
                          <m:ctrlPr>
                            <a:rPr lang="en-US" sz="2000" i="1">
                              <a:solidFill>
                                <a:schemeClr val="tx1"/>
                              </a:solidFill>
                              <a:latin typeface="Cambria Math" panose="02040503050406030204" pitchFamily="18" charset="0"/>
                            </a:rPr>
                          </m:ctrlPr>
                        </m:barPr>
                        <m:e>
                          <m:r>
                            <m:rPr>
                              <m:sty m:val="p"/>
                            </m:rPr>
                            <a:rPr lang="en-US" sz="2000">
                              <a:solidFill>
                                <a:schemeClr val="tx1"/>
                              </a:solidFill>
                              <a:latin typeface="Cambria Math"/>
                            </a:rPr>
                            <m:t>Ψ</m:t>
                          </m:r>
                        </m:e>
                      </m:ba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a:rPr>
                            <m:t>𝛾</m:t>
                          </m:r>
                        </m:e>
                        <m:sub>
                          <m:r>
                            <a:rPr lang="en-US" sz="2000" i="1">
                              <a:solidFill>
                                <a:schemeClr val="tx1"/>
                              </a:solidFill>
                              <a:latin typeface="Cambria Math"/>
                            </a:rPr>
                            <m:t>𝜇</m:t>
                          </m:r>
                        </m:sub>
                      </m:sSub>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𝛾</m:t>
                          </m:r>
                        </m:e>
                        <m:sub>
                          <m:r>
                            <a:rPr lang="en-US" sz="2000" b="0" i="1" smtClean="0">
                              <a:solidFill>
                                <a:schemeClr val="tx1"/>
                              </a:solidFill>
                              <a:latin typeface="Cambria Math"/>
                            </a:rPr>
                            <m:t>5</m:t>
                          </m:r>
                        </m:sub>
                      </m:sSub>
                      <m:r>
                        <m:rPr>
                          <m:sty m:val="p"/>
                        </m:rPr>
                        <a:rPr lang="en-US" sz="2000">
                          <a:solidFill>
                            <a:schemeClr val="tx1"/>
                          </a:solidFill>
                          <a:latin typeface="Cambria Math"/>
                        </a:rPr>
                        <m:t>Ψ</m:t>
                      </m:r>
                      <m:r>
                        <a:rPr lang="en-US" sz="2000" b="0" i="1" smtClean="0">
                          <a:solidFill>
                            <a:schemeClr val="tx1"/>
                          </a:solidFill>
                          <a:latin typeface="Cambria Math"/>
                        </a:rPr>
                        <m:t> </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m:t>
                          </m:r>
                        </m:e>
                        <m:sub>
                          <m:r>
                            <a:rPr lang="en-US" sz="2000" b="0" i="1" smtClean="0">
                              <a:solidFill>
                                <a:schemeClr val="tx1"/>
                              </a:solidFill>
                              <a:latin typeface="Cambria Math"/>
                            </a:rPr>
                            <m:t>𝜈</m:t>
                          </m:r>
                        </m:sub>
                      </m:sSub>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a:rPr>
                            <m:t>𝐹</m:t>
                          </m:r>
                        </m:e>
                        <m:sup>
                          <m:r>
                            <a:rPr lang="en-US" sz="2000" b="0" i="1" smtClean="0">
                              <a:solidFill>
                                <a:schemeClr val="tx1"/>
                              </a:solidFill>
                              <a:latin typeface="Cambria Math"/>
                            </a:rPr>
                            <m:t>𝜇𝜈</m:t>
                          </m:r>
                        </m:sup>
                      </m:sSup>
                    </m:oMath>
                  </m:oMathPara>
                </a14:m>
                <a:endParaRPr lang="en-US" sz="2000">
                  <a:solidFill>
                    <a:schemeClr val="tx1"/>
                  </a:solidFill>
                </a:endParaRPr>
              </a:p>
              <a:p>
                <a:endParaRPr lang="en-US" sz="400">
                  <a:solidFill>
                    <a:schemeClr val="tx1"/>
                  </a:solidFill>
                </a:endParaRPr>
              </a:p>
              <a:p>
                <a:pPr/>
                <a14:m>
                  <m:oMathPara xmlns:m="http://schemas.openxmlformats.org/officeDocument/2006/math">
                    <m:oMathParaPr>
                      <m:jc m:val="left"/>
                    </m:oMathParaPr>
                    <m:oMath xmlns:m="http://schemas.openxmlformats.org/officeDocument/2006/math">
                      <m:r>
                        <a:rPr lang="en-US" sz="2000" i="1">
                          <a:solidFill>
                            <a:schemeClr val="tx1"/>
                          </a:solidFill>
                          <a:latin typeface="Cambria Math"/>
                        </a:rPr>
                        <m:t> </m:t>
                      </m:r>
                      <m:r>
                        <a:rPr lang="en-US" sz="2000" b="0" i="1" smtClean="0">
                          <a:solidFill>
                            <a:schemeClr val="tx1"/>
                          </a:solidFill>
                          <a:latin typeface="Cambria Math"/>
                        </a:rPr>
                        <m:t>            </m:t>
                      </m:r>
                      <m:r>
                        <a:rPr lang="en-US" sz="2000" i="1">
                          <a:solidFill>
                            <a:schemeClr val="tx1"/>
                          </a:solidFill>
                          <a:latin typeface="Cambria Math"/>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a:rPr>
                            <m:t>1</m:t>
                          </m:r>
                        </m:num>
                        <m:den>
                          <m:r>
                            <a:rPr lang="en-US" sz="2000" b="0" i="1" smtClean="0">
                              <a:solidFill>
                                <a:schemeClr val="tx1"/>
                              </a:solidFill>
                              <a:latin typeface="Cambria Math"/>
                            </a:rPr>
                            <m:t>2</m:t>
                          </m:r>
                        </m:den>
                      </m:f>
                      <m:sSub>
                        <m:sSubPr>
                          <m:ctrlPr>
                            <a:rPr lang="en-US" sz="2000" i="1">
                              <a:solidFill>
                                <a:schemeClr val="tx1"/>
                              </a:solidFill>
                              <a:latin typeface="Cambria Math" panose="02040503050406030204" pitchFamily="18" charset="0"/>
                            </a:rPr>
                          </m:ctrlPr>
                        </m:sSubPr>
                        <m:e>
                          <m:r>
                            <a:rPr lang="en-US" sz="2000" b="0" i="1" smtClean="0">
                              <a:solidFill>
                                <a:schemeClr val="tx1"/>
                              </a:solidFill>
                              <a:latin typeface="Cambria Math"/>
                            </a:rPr>
                            <m:t>𝐹</m:t>
                          </m:r>
                        </m:e>
                        <m:sub>
                          <m:r>
                            <a:rPr lang="en-US" sz="2000" b="0" i="1" smtClean="0">
                              <a:solidFill>
                                <a:schemeClr val="tx1"/>
                              </a:solidFill>
                              <a:latin typeface="Cambria Math"/>
                            </a:rPr>
                            <m:t>2</m:t>
                          </m:r>
                        </m:sub>
                      </m:sSub>
                      <m:r>
                        <a:rPr lang="en-US" sz="2000" b="0" i="1" smtClean="0">
                          <a:solidFill>
                            <a:schemeClr val="tx1"/>
                          </a:solidFill>
                          <a:latin typeface="Cambria Math"/>
                        </a:rPr>
                        <m:t> </m:t>
                      </m:r>
                      <m:bar>
                        <m:barPr>
                          <m:pos m:val="top"/>
                          <m:ctrlPr>
                            <a:rPr lang="en-US" sz="2000" i="1">
                              <a:solidFill>
                                <a:schemeClr val="tx1"/>
                              </a:solidFill>
                              <a:latin typeface="Cambria Math" panose="02040503050406030204" pitchFamily="18" charset="0"/>
                            </a:rPr>
                          </m:ctrlPr>
                        </m:barPr>
                        <m:e>
                          <m:r>
                            <m:rPr>
                              <m:sty m:val="p"/>
                            </m:rPr>
                            <a:rPr lang="en-US" sz="2000">
                              <a:solidFill>
                                <a:schemeClr val="tx1"/>
                              </a:solidFill>
                              <a:latin typeface="Cambria Math"/>
                            </a:rPr>
                            <m:t>Ψ</m:t>
                          </m:r>
                        </m:e>
                      </m:bar>
                      <m:sSub>
                        <m:sSubPr>
                          <m:ctrlPr>
                            <a:rPr lang="en-US" sz="2000" i="1">
                              <a:solidFill>
                                <a:schemeClr val="tx1"/>
                              </a:solidFill>
                              <a:latin typeface="Cambria Math" panose="02040503050406030204" pitchFamily="18" charset="0"/>
                            </a:rPr>
                          </m:ctrlPr>
                        </m:sSubPr>
                        <m:e>
                          <m:r>
                            <a:rPr lang="en-US" sz="2000" b="0" i="1" smtClean="0">
                              <a:solidFill>
                                <a:schemeClr val="tx1"/>
                              </a:solidFill>
                              <a:latin typeface="Cambria Math"/>
                            </a:rPr>
                            <m:t>𝜎</m:t>
                          </m:r>
                        </m:e>
                        <m:sub>
                          <m:r>
                            <a:rPr lang="en-US" sz="2000" i="1">
                              <a:solidFill>
                                <a:schemeClr val="tx1"/>
                              </a:solidFill>
                              <a:latin typeface="Cambria Math"/>
                            </a:rPr>
                            <m:t>𝜇</m:t>
                          </m:r>
                          <m:r>
                            <a:rPr lang="en-US" sz="2000" b="0" i="1" smtClean="0">
                              <a:solidFill>
                                <a:schemeClr val="tx1"/>
                              </a:solidFill>
                              <a:latin typeface="Cambria Math"/>
                            </a:rPr>
                            <m:t>𝜈</m:t>
                          </m:r>
                        </m:sub>
                      </m:sSub>
                      <m:r>
                        <m:rPr>
                          <m:sty m:val="p"/>
                        </m:rPr>
                        <a:rPr lang="en-US" sz="2000">
                          <a:solidFill>
                            <a:schemeClr val="tx1"/>
                          </a:solidFill>
                          <a:latin typeface="Cambria Math"/>
                        </a:rPr>
                        <m:t>Ψ</m:t>
                      </m:r>
                      <m:r>
                        <a:rPr lang="en-US" sz="2000" b="0" i="1" smtClean="0">
                          <a:solidFill>
                            <a:schemeClr val="tx1"/>
                          </a:solidFill>
                          <a:latin typeface="Cambria Math"/>
                        </a:rPr>
                        <m:t> </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a:rPr>
                            <m:t>𝐹</m:t>
                          </m:r>
                        </m:e>
                        <m:sup>
                          <m:r>
                            <a:rPr lang="en-US" sz="2000" i="1">
                              <a:solidFill>
                                <a:schemeClr val="tx1"/>
                              </a:solidFill>
                              <a:latin typeface="Cambria Math"/>
                            </a:rPr>
                            <m:t>𝜇𝜈</m:t>
                          </m:r>
                        </m:sup>
                      </m:sSup>
                    </m:oMath>
                  </m:oMathPara>
                </a14:m>
                <a:endParaRPr lang="en-US" sz="2000">
                  <a:solidFill>
                    <a:schemeClr val="tx1"/>
                  </a:solidFill>
                </a:endParaRPr>
              </a:p>
              <a:p>
                <a:pPr/>
                <a14:m>
                  <m:oMathPara xmlns:m="http://schemas.openxmlformats.org/officeDocument/2006/math">
                    <m:oMathParaPr>
                      <m:jc m:val="left"/>
                    </m:oMathParaPr>
                    <m:oMath xmlns:m="http://schemas.openxmlformats.org/officeDocument/2006/math">
                      <m:r>
                        <a:rPr lang="en-US" sz="2000" i="1">
                          <a:solidFill>
                            <a:schemeClr val="tx1"/>
                          </a:solidFill>
                          <a:latin typeface="Cambria Math"/>
                        </a:rPr>
                        <m:t> </m:t>
                      </m:r>
                      <m:r>
                        <a:rPr lang="en-US" sz="2000" b="0" i="1" smtClean="0">
                          <a:solidFill>
                            <a:schemeClr val="tx1"/>
                          </a:solidFill>
                          <a:latin typeface="Cambria Math"/>
                        </a:rPr>
                        <m:t>            </m:t>
                      </m:r>
                      <m:r>
                        <a:rPr lang="en-US" sz="2000" i="1">
                          <a:solidFill>
                            <a:schemeClr val="tx1"/>
                          </a:solidFill>
                          <a:latin typeface="Cambria Math"/>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a:rPr>
                            <m:t>1</m:t>
                          </m:r>
                        </m:num>
                        <m:den>
                          <m:r>
                            <a:rPr lang="en-US" sz="2000" i="1">
                              <a:solidFill>
                                <a:schemeClr val="tx1"/>
                              </a:solidFill>
                              <a:latin typeface="Cambria Math"/>
                            </a:rPr>
                            <m:t>2</m:t>
                          </m:r>
                        </m:den>
                      </m:f>
                      <m:sSub>
                        <m:sSubPr>
                          <m:ctrlPr>
                            <a:rPr lang="en-US" sz="2000" i="1">
                              <a:solidFill>
                                <a:schemeClr val="tx1"/>
                              </a:solidFill>
                              <a:latin typeface="Cambria Math" panose="02040503050406030204" pitchFamily="18" charset="0"/>
                            </a:rPr>
                          </m:ctrlPr>
                        </m:sSubPr>
                        <m:e>
                          <m:r>
                            <a:rPr lang="en-US" sz="2000" b="0" i="1" smtClean="0">
                              <a:solidFill>
                                <a:schemeClr val="tx1"/>
                              </a:solidFill>
                              <a:latin typeface="Cambria Math"/>
                            </a:rPr>
                            <m:t>𝐺</m:t>
                          </m:r>
                        </m:e>
                        <m:sub>
                          <m:r>
                            <a:rPr lang="en-US" sz="2000" i="1">
                              <a:solidFill>
                                <a:schemeClr val="tx1"/>
                              </a:solidFill>
                              <a:latin typeface="Cambria Math"/>
                            </a:rPr>
                            <m:t>2</m:t>
                          </m:r>
                        </m:sub>
                      </m:sSub>
                      <m:r>
                        <a:rPr lang="en-US" sz="2000" i="1">
                          <a:solidFill>
                            <a:schemeClr val="tx1"/>
                          </a:solidFill>
                          <a:latin typeface="Cambria Math"/>
                        </a:rPr>
                        <m:t> </m:t>
                      </m:r>
                      <m:bar>
                        <m:barPr>
                          <m:pos m:val="top"/>
                          <m:ctrlPr>
                            <a:rPr lang="en-US" sz="2000" i="1">
                              <a:solidFill>
                                <a:schemeClr val="tx1"/>
                              </a:solidFill>
                              <a:latin typeface="Cambria Math" panose="02040503050406030204" pitchFamily="18" charset="0"/>
                            </a:rPr>
                          </m:ctrlPr>
                        </m:barPr>
                        <m:e>
                          <m:r>
                            <m:rPr>
                              <m:sty m:val="p"/>
                            </m:rPr>
                            <a:rPr lang="en-US" sz="2000">
                              <a:solidFill>
                                <a:schemeClr val="tx1"/>
                              </a:solidFill>
                              <a:latin typeface="Cambria Math"/>
                            </a:rPr>
                            <m:t>Ψ</m:t>
                          </m:r>
                        </m:e>
                      </m:ba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a:rPr>
                            <m:t>𝜎</m:t>
                          </m:r>
                        </m:e>
                        <m:sub>
                          <m:r>
                            <a:rPr lang="en-US" sz="2000" i="1">
                              <a:solidFill>
                                <a:schemeClr val="tx1"/>
                              </a:solidFill>
                              <a:latin typeface="Cambria Math"/>
                            </a:rPr>
                            <m:t>𝜇𝜈</m:t>
                          </m:r>
                        </m:sub>
                      </m:sSub>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𝛾</m:t>
                          </m:r>
                        </m:e>
                        <m:sub>
                          <m:r>
                            <a:rPr lang="en-US" sz="2000" b="0" i="1" smtClean="0">
                              <a:solidFill>
                                <a:schemeClr val="tx1"/>
                              </a:solidFill>
                              <a:latin typeface="Cambria Math"/>
                            </a:rPr>
                            <m:t>5</m:t>
                          </m:r>
                        </m:sub>
                      </m:sSub>
                      <m:r>
                        <m:rPr>
                          <m:sty m:val="p"/>
                        </m:rPr>
                        <a:rPr lang="en-US" sz="2000">
                          <a:solidFill>
                            <a:schemeClr val="tx1"/>
                          </a:solidFill>
                          <a:latin typeface="Cambria Math"/>
                        </a:rPr>
                        <m:t>Ψ</m:t>
                      </m:r>
                      <m:r>
                        <a:rPr lang="en-US" sz="2000" i="1">
                          <a:solidFill>
                            <a:schemeClr val="tx1"/>
                          </a:solidFill>
                          <a:latin typeface="Cambria Math"/>
                        </a:rPr>
                        <m:t> </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a:rPr>
                            <m:t>𝐹</m:t>
                          </m:r>
                        </m:e>
                        <m:sup>
                          <m:r>
                            <a:rPr lang="en-US" sz="2000" i="1">
                              <a:solidFill>
                                <a:schemeClr val="tx1"/>
                              </a:solidFill>
                              <a:latin typeface="Cambria Math"/>
                            </a:rPr>
                            <m:t>𝜇𝜈</m:t>
                          </m:r>
                        </m:sup>
                      </m:sSup>
                    </m:oMath>
                  </m:oMathPara>
                </a14:m>
                <a:endParaRPr lang="en-US" sz="2000">
                  <a:solidFill>
                    <a:schemeClr val="tx1"/>
                  </a:solidFill>
                </a:endParaRPr>
              </a:p>
            </p:txBody>
          </p:sp>
        </mc:Choice>
        <mc:Fallback xmlns="">
          <p:sp>
            <p:nvSpPr>
              <p:cNvPr id="14" name="Rectangle 13"/>
              <p:cNvSpPr>
                <a:spLocks noRot="1" noChangeAspect="1" noMove="1" noResize="1" noEditPoints="1" noAdjustHandles="1" noChangeArrowheads="1" noChangeShapeType="1" noTextEdit="1"/>
              </p:cNvSpPr>
              <p:nvPr/>
            </p:nvSpPr>
            <p:spPr bwMode="auto">
              <a:xfrm>
                <a:off x="2160172" y="431567"/>
                <a:ext cx="3096430" cy="2519991"/>
              </a:xfrm>
              <a:prstGeom prst="rect">
                <a:avLst/>
              </a:prstGeom>
              <a:blipFill>
                <a:blip r:embed="rId2"/>
                <a:stretch>
                  <a:fillRect/>
                </a:stretch>
              </a:blipFill>
              <a:ln w="9525">
                <a:noFill/>
                <a:miter lim="800000"/>
                <a:headEnd/>
                <a:tailEnd/>
              </a:ln>
              <a:effectLst/>
              <a:extLst/>
            </p:spPr>
            <p:txBody>
              <a:bodyPr/>
              <a:lstStyle/>
              <a:p>
                <a:r>
                  <a:rPr lang="en-US">
                    <a:noFill/>
                  </a:rPr>
                  <a:t> </a:t>
                </a:r>
              </a:p>
            </p:txBody>
          </p:sp>
        </mc:Fallback>
      </mc:AlternateContent>
      <p:sp>
        <p:nvSpPr>
          <p:cNvPr id="15" name="Rectangle 13"/>
          <p:cNvSpPr>
            <a:spLocks noChangeArrowheads="1"/>
          </p:cNvSpPr>
          <p:nvPr/>
        </p:nvSpPr>
        <p:spPr bwMode="auto">
          <a:xfrm>
            <a:off x="144016" y="2807897"/>
            <a:ext cx="8928993" cy="1080906"/>
          </a:xfrm>
          <a:prstGeom prst="rect">
            <a:avLst/>
          </a:prstGeom>
          <a:noFill/>
          <a:ln w="9525">
            <a:noFill/>
            <a:miter lim="800000"/>
            <a:headEnd/>
            <a:tailEnd/>
          </a:ln>
          <a:effectLst/>
        </p:spPr>
        <p:txBody>
          <a:bodyPr wrap="none" lIns="86402" tIns="43201" rIns="86402" bIns="43201" anchor="ctr"/>
          <a:lstStyle/>
          <a:p>
            <a:pPr algn="l">
              <a:buFontTx/>
              <a:buChar char="•"/>
            </a:pPr>
            <a:r>
              <a:rPr lang="en-US" sz="2000">
                <a:solidFill>
                  <a:srgbClr val="003399"/>
                </a:solidFill>
              </a:rPr>
              <a:t> Charge form factor F</a:t>
            </a:r>
            <a:r>
              <a:rPr lang="en-US" sz="2800" baseline="-25000">
                <a:solidFill>
                  <a:srgbClr val="003399"/>
                </a:solidFill>
              </a:rPr>
              <a:t>1</a:t>
            </a:r>
            <a:r>
              <a:rPr lang="en-US" sz="2000">
                <a:solidFill>
                  <a:srgbClr val="003399"/>
                </a:solidFill>
              </a:rPr>
              <a:t>(q</a:t>
            </a:r>
            <a:r>
              <a:rPr lang="en-US" sz="2800" baseline="30000">
                <a:solidFill>
                  <a:srgbClr val="003399"/>
                </a:solidFill>
              </a:rPr>
              <a:t>2</a:t>
            </a:r>
            <a:r>
              <a:rPr lang="en-US" sz="2000">
                <a:solidFill>
                  <a:srgbClr val="003399"/>
                </a:solidFill>
              </a:rPr>
              <a:t>) &amp; anapole G</a:t>
            </a:r>
            <a:r>
              <a:rPr lang="en-US" sz="2800" baseline="-25000">
                <a:solidFill>
                  <a:srgbClr val="003399"/>
                </a:solidFill>
              </a:rPr>
              <a:t>1</a:t>
            </a:r>
            <a:r>
              <a:rPr lang="en-US" sz="2000">
                <a:solidFill>
                  <a:srgbClr val="003399"/>
                </a:solidFill>
              </a:rPr>
              <a:t>(q</a:t>
            </a:r>
            <a:r>
              <a:rPr lang="en-US" sz="2800" baseline="30000">
                <a:solidFill>
                  <a:srgbClr val="003399"/>
                </a:solidFill>
              </a:rPr>
              <a:t>2</a:t>
            </a:r>
            <a:r>
              <a:rPr lang="en-US" sz="2000">
                <a:solidFill>
                  <a:srgbClr val="003399"/>
                </a:solidFill>
              </a:rPr>
              <a:t>) are short-range if charge F</a:t>
            </a:r>
            <a:r>
              <a:rPr lang="en-US" sz="2800" baseline="-25000">
                <a:solidFill>
                  <a:srgbClr val="003399"/>
                </a:solidFill>
              </a:rPr>
              <a:t>1</a:t>
            </a:r>
            <a:r>
              <a:rPr lang="en-US" sz="2000">
                <a:solidFill>
                  <a:srgbClr val="003399"/>
                </a:solidFill>
              </a:rPr>
              <a:t>(0) </a:t>
            </a:r>
            <a:r>
              <a:rPr lang="en-US" sz="2000" b="1">
                <a:solidFill>
                  <a:srgbClr val="003399"/>
                </a:solidFill>
                <a:latin typeface="Symbol" pitchFamily="18" charset="2"/>
              </a:rPr>
              <a:t>=</a:t>
            </a:r>
            <a:r>
              <a:rPr lang="en-US" sz="2000">
                <a:solidFill>
                  <a:srgbClr val="003399"/>
                </a:solidFill>
              </a:rPr>
              <a:t> 0 </a:t>
            </a:r>
          </a:p>
          <a:p>
            <a:pPr algn="l">
              <a:buFontTx/>
              <a:buChar char="•"/>
            </a:pPr>
            <a:r>
              <a:rPr lang="en-US" sz="2000">
                <a:solidFill>
                  <a:srgbClr val="003399"/>
                </a:solidFill>
              </a:rPr>
              <a:t> Connect states of equal helicity</a:t>
            </a:r>
          </a:p>
          <a:p>
            <a:pPr algn="l">
              <a:buFontTx/>
              <a:buChar char="•"/>
            </a:pPr>
            <a:r>
              <a:rPr lang="en-US" sz="2000">
                <a:solidFill>
                  <a:srgbClr val="003399"/>
                </a:solidFill>
              </a:rPr>
              <a:t> In the standard model they represent radiative corrections to weak interaction </a:t>
            </a:r>
          </a:p>
        </p:txBody>
      </p:sp>
      <p:sp>
        <p:nvSpPr>
          <p:cNvPr id="16" name="Rectangle 14"/>
          <p:cNvSpPr>
            <a:spLocks noChangeArrowheads="1"/>
          </p:cNvSpPr>
          <p:nvPr/>
        </p:nvSpPr>
        <p:spPr bwMode="auto">
          <a:xfrm>
            <a:off x="144016" y="3960293"/>
            <a:ext cx="8928993" cy="1655994"/>
          </a:xfrm>
          <a:prstGeom prst="rect">
            <a:avLst/>
          </a:prstGeom>
          <a:noFill/>
          <a:ln w="9525">
            <a:noFill/>
            <a:miter lim="800000"/>
            <a:headEnd/>
            <a:tailEnd/>
          </a:ln>
          <a:effectLst/>
        </p:spPr>
        <p:txBody>
          <a:bodyPr wrap="none" lIns="86402" tIns="43201" rIns="86402" bIns="43201" anchor="ctr"/>
          <a:lstStyle/>
          <a:p>
            <a:pPr algn="l">
              <a:buFontTx/>
              <a:buChar char="•"/>
            </a:pPr>
            <a:r>
              <a:rPr lang="en-US" sz="2000">
                <a:solidFill>
                  <a:srgbClr val="C00000"/>
                </a:solidFill>
              </a:rPr>
              <a:t> Dipole moments connect states of opposite helicity </a:t>
            </a:r>
          </a:p>
          <a:p>
            <a:pPr algn="l">
              <a:buFontTx/>
              <a:buChar char="•"/>
            </a:pPr>
            <a:r>
              <a:rPr lang="en-US" sz="2000">
                <a:solidFill>
                  <a:srgbClr val="003399"/>
                </a:solidFill>
              </a:rPr>
              <a:t> Violation of individual flavor lepton numbers (neutrino mixing)</a:t>
            </a:r>
          </a:p>
          <a:p>
            <a:pPr algn="l"/>
            <a:r>
              <a:rPr lang="en-US" sz="2000">
                <a:solidFill>
                  <a:srgbClr val="003399"/>
                </a:solidFill>
                <a:sym typeface="Symbol" pitchFamily="18" charset="2"/>
              </a:rPr>
              <a:t>     </a:t>
            </a:r>
            <a:r>
              <a:rPr lang="en-US" sz="2000">
                <a:solidFill>
                  <a:srgbClr val="003399"/>
                </a:solidFill>
              </a:rPr>
              <a:t>Magnetic or electric dipole moments can connect different flavors</a:t>
            </a:r>
          </a:p>
          <a:p>
            <a:pPr algn="l"/>
            <a:r>
              <a:rPr lang="en-US" sz="2000">
                <a:solidFill>
                  <a:srgbClr val="003399"/>
                </a:solidFill>
              </a:rPr>
              <a:t>         </a:t>
            </a:r>
            <a:r>
              <a:rPr lang="en-US" sz="1000">
                <a:solidFill>
                  <a:srgbClr val="003399"/>
                </a:solidFill>
              </a:rPr>
              <a:t> </a:t>
            </a:r>
            <a:r>
              <a:rPr lang="en-US" sz="2000">
                <a:solidFill>
                  <a:srgbClr val="003399"/>
                </a:solidFill>
              </a:rPr>
              <a:t>or different mass eigenstates </a:t>
            </a:r>
            <a:r>
              <a:rPr lang="en-US" sz="2000">
                <a:solidFill>
                  <a:srgbClr val="C00000"/>
                </a:solidFill>
              </a:rPr>
              <a:t>(“Transition moments”) </a:t>
            </a:r>
          </a:p>
          <a:p>
            <a:pPr algn="l">
              <a:buFontTx/>
              <a:buChar char="•"/>
            </a:pPr>
            <a:r>
              <a:rPr lang="en-US" sz="2000">
                <a:solidFill>
                  <a:srgbClr val="003399"/>
                </a:solidFill>
              </a:rPr>
              <a:t> Usually measured in “Bohr magnetons”  </a:t>
            </a:r>
            <a:r>
              <a:rPr lang="en-US" sz="2000" b="1">
                <a:solidFill>
                  <a:srgbClr val="C00000"/>
                </a:solidFill>
                <a:latin typeface="Symbol" pitchFamily="18" charset="2"/>
              </a:rPr>
              <a:t>m</a:t>
            </a:r>
            <a:r>
              <a:rPr lang="en-US" sz="2800" baseline="-25000">
                <a:solidFill>
                  <a:srgbClr val="C00000"/>
                </a:solidFill>
              </a:rPr>
              <a:t>B</a:t>
            </a:r>
            <a:r>
              <a:rPr lang="en-US" sz="2000">
                <a:solidFill>
                  <a:srgbClr val="C00000"/>
                </a:solidFill>
              </a:rPr>
              <a:t> = e</a:t>
            </a:r>
            <a:r>
              <a:rPr lang="en-US" sz="2000" b="1">
                <a:solidFill>
                  <a:srgbClr val="C00000"/>
                </a:solidFill>
                <a:latin typeface="Symbol" pitchFamily="18" charset="2"/>
              </a:rPr>
              <a:t>/</a:t>
            </a:r>
            <a:r>
              <a:rPr lang="en-US" sz="2000">
                <a:solidFill>
                  <a:srgbClr val="C00000"/>
                </a:solidFill>
              </a:rPr>
              <a:t>2m</a:t>
            </a:r>
            <a:r>
              <a:rPr lang="en-US" sz="2800" baseline="-25000">
                <a:solidFill>
                  <a:srgbClr val="C00000"/>
                </a:solidFill>
              </a:rPr>
              <a:t>e </a:t>
            </a:r>
            <a:r>
              <a:rPr lang="en-US" sz="2000">
                <a:solidFill>
                  <a:srgbClr val="C00000"/>
                </a:solidFill>
              </a:rPr>
              <a:t> </a:t>
            </a:r>
          </a:p>
        </p:txBody>
      </p:sp>
      <p:sp>
        <p:nvSpPr>
          <p:cNvPr id="3" name="TextBox 2">
            <a:hlinkClick r:id="rId3"/>
          </p:cNvPr>
          <p:cNvSpPr txBox="1"/>
          <p:nvPr/>
        </p:nvSpPr>
        <p:spPr>
          <a:xfrm>
            <a:off x="144015" y="5760307"/>
            <a:ext cx="8928993" cy="369332"/>
          </a:xfrm>
          <a:prstGeom prst="rect">
            <a:avLst/>
          </a:prstGeom>
          <a:noFill/>
        </p:spPr>
        <p:txBody>
          <a:bodyPr wrap="square" rtlCol="0">
            <a:spAutoFit/>
          </a:bodyPr>
          <a:lstStyle/>
          <a:p>
            <a:pPr algn="ctr"/>
            <a:r>
              <a:rPr lang="en-US">
                <a:solidFill>
                  <a:schemeClr val="tx1">
                    <a:lumMod val="75000"/>
                    <a:lumOff val="25000"/>
                  </a:schemeClr>
                </a:solidFill>
              </a:rPr>
              <a:t>Giunti et al., Neutrino electromagnetic properties, arXiv:2411.03122</a:t>
            </a:r>
          </a:p>
        </p:txBody>
      </p:sp>
      <p:sp>
        <p:nvSpPr>
          <p:cNvPr id="12" name="TextBox 11">
            <a:hlinkClick r:id="rId4"/>
          </p:cNvPr>
          <p:cNvSpPr txBox="1"/>
          <p:nvPr/>
        </p:nvSpPr>
        <p:spPr>
          <a:xfrm>
            <a:off x="1" y="6084516"/>
            <a:ext cx="9217023" cy="646331"/>
          </a:xfrm>
          <a:prstGeom prst="rect">
            <a:avLst/>
          </a:prstGeom>
          <a:noFill/>
        </p:spPr>
        <p:txBody>
          <a:bodyPr wrap="square" rtlCol="0">
            <a:spAutoFit/>
          </a:bodyPr>
          <a:lstStyle/>
          <a:p>
            <a:pPr algn="ctr"/>
            <a:r>
              <a:rPr lang="en-US">
                <a:solidFill>
                  <a:schemeClr val="tx1">
                    <a:lumMod val="75000"/>
                    <a:lumOff val="25000"/>
                  </a:schemeClr>
                </a:solidFill>
              </a:rPr>
              <a:t>Giunti &amp; Studenikin, Neutrino electromagnetic interactions: a window to new physics, arXiv:1403.6344</a:t>
            </a:r>
          </a:p>
        </p:txBody>
      </p:sp>
    </p:spTree>
    <p:extLst>
      <p:ext uri="{BB962C8B-B14F-4D97-AF65-F5344CB8AC3E}">
        <p14:creationId xmlns:p14="http://schemas.microsoft.com/office/powerpoint/2010/main" val="1384063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Consequences of Neutrino Dipole Moments</a:t>
            </a:r>
          </a:p>
        </p:txBody>
      </p:sp>
      <p:sp>
        <p:nvSpPr>
          <p:cNvPr id="21" name="Rectangle 7"/>
          <p:cNvSpPr>
            <a:spLocks noChangeArrowheads="1"/>
          </p:cNvSpPr>
          <p:nvPr/>
        </p:nvSpPr>
        <p:spPr bwMode="auto">
          <a:xfrm>
            <a:off x="1872209" y="719607"/>
            <a:ext cx="7128914" cy="122399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22" name="Rectangle 8"/>
          <p:cNvSpPr>
            <a:spLocks noChangeArrowheads="1"/>
          </p:cNvSpPr>
          <p:nvPr/>
        </p:nvSpPr>
        <p:spPr bwMode="auto">
          <a:xfrm>
            <a:off x="1872209" y="4031893"/>
            <a:ext cx="7128914" cy="122399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23" name="Rectangle 9"/>
          <p:cNvSpPr>
            <a:spLocks noChangeArrowheads="1"/>
          </p:cNvSpPr>
          <p:nvPr/>
        </p:nvSpPr>
        <p:spPr bwMode="auto">
          <a:xfrm>
            <a:off x="1872209" y="5256155"/>
            <a:ext cx="7128914" cy="122399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sp>
        <p:nvSpPr>
          <p:cNvPr id="24" name="Rectangle 10"/>
          <p:cNvSpPr>
            <a:spLocks noChangeArrowheads="1"/>
          </p:cNvSpPr>
          <p:nvPr/>
        </p:nvSpPr>
        <p:spPr bwMode="auto">
          <a:xfrm>
            <a:off x="1872132" y="1943819"/>
            <a:ext cx="7128914" cy="208799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endParaRPr lang="en-US"/>
          </a:p>
        </p:txBody>
      </p:sp>
      <p:pic>
        <p:nvPicPr>
          <p:cNvPr id="25" name="Picture 11" descr="C:\Users\Georg Raffelt\Desktop\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712" y="760109"/>
            <a:ext cx="3027337" cy="1153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Users\Georg Raffelt\Desktop\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210" y="2824317"/>
            <a:ext cx="3027337" cy="11534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Users\Georg Raffelt\Desktop\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209" y="4054394"/>
            <a:ext cx="3027337" cy="11534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Users\Georg Raffelt\Desktop\a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711" y="5286156"/>
            <a:ext cx="3027337" cy="115349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0"/>
          <p:cNvSpPr>
            <a:spLocks noChangeArrowheads="1"/>
          </p:cNvSpPr>
          <p:nvPr/>
        </p:nvSpPr>
        <p:spPr bwMode="auto">
          <a:xfrm>
            <a:off x="6336838" y="3599833"/>
            <a:ext cx="2664284" cy="28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r>
              <a:rPr lang="en-US" sz="2000">
                <a:solidFill>
                  <a:srgbClr val="404040"/>
                </a:solidFill>
              </a:rPr>
              <a:t>T  electron recoil energy </a:t>
            </a:r>
          </a:p>
        </p:txBody>
      </p:sp>
      <mc:AlternateContent xmlns:mc="http://schemas.openxmlformats.org/markup-compatibility/2006" xmlns:a14="http://schemas.microsoft.com/office/drawing/2010/main">
        <mc:Choice Requires="a14">
          <p:sp>
            <p:nvSpPr>
              <p:cNvPr id="35" name="TextBox 34"/>
              <p:cNvSpPr txBox="1"/>
              <p:nvPr/>
            </p:nvSpPr>
            <p:spPr>
              <a:xfrm>
                <a:off x="5184592" y="961341"/>
                <a:ext cx="3695563" cy="69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a:rPr>
                        <m:t>i</m:t>
                      </m:r>
                      <m:f>
                        <m:fPr>
                          <m:ctrlPr>
                            <a:rPr lang="en-US" sz="2000" b="0" i="1" smtClean="0">
                              <a:latin typeface="Cambria Math" panose="02040503050406030204" pitchFamily="18" charset="0"/>
                            </a:rPr>
                          </m:ctrlPr>
                        </m:fPr>
                        <m:num>
                          <m:r>
                            <a:rPr lang="en-US" sz="2000" b="0" i="1" smtClean="0">
                              <a:latin typeface="Cambria Math"/>
                            </a:rPr>
                            <m:t>𝜕</m:t>
                          </m:r>
                        </m:num>
                        <m:den>
                          <m:r>
                            <a:rPr lang="en-US" sz="2000" b="0" i="1" smtClean="0">
                              <a:latin typeface="Cambria Math"/>
                            </a:rPr>
                            <m:t>𝜕</m:t>
                          </m:r>
                          <m:r>
                            <a:rPr lang="en-US" sz="2000" b="0" i="1" smtClean="0">
                              <a:latin typeface="Cambria Math"/>
                            </a:rPr>
                            <m:t>𝑡</m:t>
                          </m:r>
                        </m:den>
                      </m:f>
                      <m:d>
                        <m:dPr>
                          <m:ctrlPr>
                            <a:rPr lang="en-US" sz="2000" b="0" i="1" smtClean="0">
                              <a:latin typeface="Cambria Math" panose="02040503050406030204" pitchFamily="18" charset="0"/>
                            </a:rPr>
                          </m:ctrlPr>
                        </m:dPr>
                        <m:e>
                          <m:m>
                            <m:mPr>
                              <m:mcs>
                                <m:mc>
                                  <m:mcPr>
                                    <m:count m:val="1"/>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a:rPr lang="en-US" sz="2000" b="0" i="1" smtClean="0">
                                        <a:latin typeface="Cambria Math"/>
                                      </a:rPr>
                                      <m:t>𝜈</m:t>
                                    </m:r>
                                  </m:e>
                                  <m:sub>
                                    <m:r>
                                      <a:rPr lang="en-US" sz="2000" b="0" i="1" smtClean="0">
                                        <a:latin typeface="Cambria Math"/>
                                      </a:rPr>
                                      <m:t>𝐿</m:t>
                                    </m:r>
                                  </m:sub>
                                </m:sSub>
                              </m:e>
                            </m:mr>
                            <m:mr>
                              <m:e>
                                <m:sSub>
                                  <m:sSubPr>
                                    <m:ctrlPr>
                                      <a:rPr lang="en-US" sz="2000" b="0" i="1" smtClean="0">
                                        <a:latin typeface="Cambria Math" panose="02040503050406030204" pitchFamily="18" charset="0"/>
                                      </a:rPr>
                                    </m:ctrlPr>
                                  </m:sSubPr>
                                  <m:e>
                                    <m:r>
                                      <a:rPr lang="en-US" sz="2000" b="0" i="1" smtClean="0">
                                        <a:latin typeface="Cambria Math"/>
                                      </a:rPr>
                                      <m:t>𝜈</m:t>
                                    </m:r>
                                  </m:e>
                                  <m:sub>
                                    <m:r>
                                      <a:rPr lang="en-US" sz="2000" b="0" i="1" smtClean="0">
                                        <a:latin typeface="Cambria Math"/>
                                      </a:rPr>
                                      <m:t>𝑅</m:t>
                                    </m:r>
                                  </m:sub>
                                </m:sSub>
                              </m:e>
                            </m:mr>
                          </m:m>
                        </m:e>
                      </m:d>
                      <m:r>
                        <a:rPr lang="en-US" sz="2000" b="0" i="1" smtClean="0">
                          <a:latin typeface="Cambria Math"/>
                        </a:rPr>
                        <m:t>=</m:t>
                      </m:r>
                      <m:d>
                        <m:dPr>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r>
                                  <m:rPr>
                                    <m:brk m:alnAt="7"/>
                                  </m:rPr>
                                  <a:rPr lang="en-US" sz="2000" b="0" i="1" smtClean="0">
                                    <a:latin typeface="Cambria Math"/>
                                  </a:rPr>
                                  <m:t>0</m:t>
                                </m:r>
                              </m:e>
                              <m:e>
                                <m:sSub>
                                  <m:sSubPr>
                                    <m:ctrlPr>
                                      <a:rPr lang="en-US" sz="2000" b="0" i="1" smtClean="0">
                                        <a:latin typeface="Cambria Math" panose="02040503050406030204" pitchFamily="18" charset="0"/>
                                      </a:rPr>
                                    </m:ctrlPr>
                                  </m:sSubPr>
                                  <m:e>
                                    <m:r>
                                      <a:rPr lang="en-US" sz="2000" b="0" i="1" smtClean="0">
                                        <a:latin typeface="Cambria Math"/>
                                      </a:rPr>
                                      <m:t>𝜇</m:t>
                                    </m:r>
                                  </m:e>
                                  <m:sub>
                                    <m:r>
                                      <a:rPr lang="en-US" sz="2000" b="0" i="1" smtClean="0">
                                        <a:latin typeface="Cambria Math"/>
                                      </a:rPr>
                                      <m:t>𝜈</m:t>
                                    </m:r>
                                  </m:sub>
                                </m:sSub>
                                <m:sSub>
                                  <m:sSubPr>
                                    <m:ctrlPr>
                                      <a:rPr lang="en-US" sz="2000" b="0" i="1" smtClean="0">
                                        <a:latin typeface="Cambria Math" panose="02040503050406030204" pitchFamily="18" charset="0"/>
                                      </a:rPr>
                                    </m:ctrlPr>
                                  </m:sSubPr>
                                  <m:e>
                                    <m:r>
                                      <a:rPr lang="en-US" sz="2000" b="0" i="1" smtClean="0">
                                        <a:latin typeface="Cambria Math"/>
                                      </a:rPr>
                                      <m:t>𝐵</m:t>
                                    </m:r>
                                  </m:e>
                                  <m:sub>
                                    <m:r>
                                      <a:rPr lang="en-US" sz="2000" b="0" i="1" smtClean="0">
                                        <a:latin typeface="Cambria Math"/>
                                      </a:rPr>
                                      <m:t>⊥</m:t>
                                    </m:r>
                                  </m:sub>
                                </m:sSub>
                              </m:e>
                            </m:mr>
                            <m:mr>
                              <m:e>
                                <m:sSub>
                                  <m:sSubPr>
                                    <m:ctrlPr>
                                      <a:rPr lang="en-US" sz="2000" i="1">
                                        <a:latin typeface="Cambria Math" panose="02040503050406030204" pitchFamily="18" charset="0"/>
                                      </a:rPr>
                                    </m:ctrlPr>
                                  </m:sSubPr>
                                  <m:e>
                                    <m:r>
                                      <a:rPr lang="en-US" sz="2000" i="1">
                                        <a:latin typeface="Cambria Math"/>
                                      </a:rPr>
                                      <m:t>𝜇</m:t>
                                    </m:r>
                                  </m:e>
                                  <m:sub>
                                    <m:r>
                                      <a:rPr lang="en-US" sz="2000" i="1">
                                        <a:latin typeface="Cambria Math"/>
                                      </a:rPr>
                                      <m:t>𝜈</m:t>
                                    </m:r>
                                  </m:sub>
                                </m:sSub>
                                <m:sSub>
                                  <m:sSubPr>
                                    <m:ctrlPr>
                                      <a:rPr lang="en-US" sz="2000" i="1">
                                        <a:latin typeface="Cambria Math" panose="02040503050406030204" pitchFamily="18" charset="0"/>
                                      </a:rPr>
                                    </m:ctrlPr>
                                  </m:sSubPr>
                                  <m:e>
                                    <m:r>
                                      <a:rPr lang="en-US" sz="2000" i="1">
                                        <a:latin typeface="Cambria Math"/>
                                      </a:rPr>
                                      <m:t>𝐵</m:t>
                                    </m:r>
                                  </m:e>
                                  <m:sub>
                                    <m:r>
                                      <a:rPr lang="en-US" sz="2000" i="1">
                                        <a:latin typeface="Cambria Math"/>
                                      </a:rPr>
                                      <m:t>⊥</m:t>
                                    </m:r>
                                  </m:sub>
                                </m:sSub>
                              </m:e>
                              <m:e>
                                <m:r>
                                  <a:rPr lang="en-US" sz="2000" b="0" i="1" smtClean="0">
                                    <a:latin typeface="Cambria Math"/>
                                  </a:rPr>
                                  <m:t>0</m:t>
                                </m:r>
                              </m:e>
                            </m:mr>
                          </m:m>
                        </m:e>
                      </m:d>
                      <m:d>
                        <m:dPr>
                          <m:ctrlPr>
                            <a:rPr lang="en-US" sz="2000" b="0" i="1" smtClean="0">
                              <a:latin typeface="Cambria Math" panose="02040503050406030204" pitchFamily="18" charset="0"/>
                            </a:rPr>
                          </m:ctrlPr>
                        </m:dPr>
                        <m:e>
                          <m:m>
                            <m:mPr>
                              <m:mcs>
                                <m:mc>
                                  <m:mcPr>
                                    <m:count m:val="1"/>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a:rPr lang="en-US" sz="2000" b="0" i="1" smtClean="0">
                                        <a:latin typeface="Cambria Math"/>
                                      </a:rPr>
                                      <m:t>𝜈</m:t>
                                    </m:r>
                                  </m:e>
                                  <m:sub>
                                    <m:r>
                                      <a:rPr lang="en-US" sz="2000" b="0" i="1" smtClean="0">
                                        <a:latin typeface="Cambria Math"/>
                                      </a:rPr>
                                      <m:t>𝐿</m:t>
                                    </m:r>
                                  </m:sub>
                                </m:sSub>
                              </m:e>
                            </m:mr>
                            <m:mr>
                              <m:e>
                                <m:sSub>
                                  <m:sSubPr>
                                    <m:ctrlPr>
                                      <a:rPr lang="en-US" sz="2000" b="0" i="1" smtClean="0">
                                        <a:latin typeface="Cambria Math" panose="02040503050406030204" pitchFamily="18" charset="0"/>
                                      </a:rPr>
                                    </m:ctrlPr>
                                  </m:sSubPr>
                                  <m:e>
                                    <m:r>
                                      <a:rPr lang="en-US" sz="2000" b="0" i="1" smtClean="0">
                                        <a:latin typeface="Cambria Math"/>
                                      </a:rPr>
                                      <m:t>𝜈</m:t>
                                    </m:r>
                                  </m:e>
                                  <m:sub>
                                    <m:r>
                                      <a:rPr lang="en-US" sz="2000" b="0" i="1" smtClean="0">
                                        <a:latin typeface="Cambria Math"/>
                                      </a:rPr>
                                      <m:t>𝑅</m:t>
                                    </m:r>
                                  </m:sub>
                                </m:sSub>
                              </m:e>
                            </m:mr>
                          </m:m>
                        </m:e>
                      </m:d>
                    </m:oMath>
                  </m:oMathPara>
                </a14:m>
                <a:endParaRPr lang="en-US" sz="2000"/>
              </a:p>
            </p:txBody>
          </p:sp>
        </mc:Choice>
        <mc:Fallback xmlns="">
          <p:sp>
            <p:nvSpPr>
              <p:cNvPr id="35" name="TextBox 34"/>
              <p:cNvSpPr txBox="1">
                <a:spLocks noRot="1" noChangeAspect="1" noMove="1" noResize="1" noEditPoints="1" noAdjustHandles="1" noChangeArrowheads="1" noChangeShapeType="1" noTextEdit="1"/>
              </p:cNvSpPr>
              <p:nvPr/>
            </p:nvSpPr>
            <p:spPr>
              <a:xfrm>
                <a:off x="5184592" y="961341"/>
                <a:ext cx="3695563" cy="698333"/>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293838" y="2026700"/>
                <a:ext cx="6707285" cy="1357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𝑑</m:t>
                          </m:r>
                          <m:r>
                            <a:rPr lang="en-US" b="0" i="1" smtClean="0">
                              <a:latin typeface="Cambria Math"/>
                            </a:rPr>
                            <m:t>𝜎</m:t>
                          </m:r>
                        </m:num>
                        <m:den>
                          <m:r>
                            <a:rPr lang="en-US" b="0" i="1" smtClean="0">
                              <a:latin typeface="Cambria Math"/>
                            </a:rPr>
                            <m:t>𝑑𝑇</m:t>
                          </m:r>
                        </m:den>
                      </m:f>
                      <m:r>
                        <a:rPr lang="en-US" b="0" i="1" smtClean="0">
                          <a:latin typeface="Cambria Math"/>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a:rPr>
                                <m:t>𝐺</m:t>
                              </m:r>
                            </m:e>
                            <m:sub>
                              <m:r>
                                <a:rPr lang="en-US" b="0" i="1" smtClean="0">
                                  <a:latin typeface="Cambria Math"/>
                                </a:rPr>
                                <m:t>𝐹</m:t>
                              </m:r>
                            </m:sub>
                            <m:sup>
                              <m:r>
                                <a:rPr lang="en-US" b="0" i="1" smtClean="0">
                                  <a:latin typeface="Cambria Math"/>
                                </a:rPr>
                                <m:t>2</m:t>
                              </m:r>
                            </m:sup>
                          </m:sSubSup>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𝑒</m:t>
                              </m:r>
                            </m:sub>
                          </m:sSub>
                        </m:num>
                        <m:den>
                          <m:r>
                            <a:rPr lang="en-US" b="0" i="1" smtClean="0">
                              <a:latin typeface="Cambria Math"/>
                            </a:rPr>
                            <m:t>2</m:t>
                          </m:r>
                          <m:r>
                            <a:rPr lang="en-US" b="0" i="1" smtClean="0">
                              <a:latin typeface="Cambria Math"/>
                            </a:rPr>
                            <m:t>𝜋</m:t>
                          </m:r>
                        </m:den>
                      </m:f>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𝐶</m:t>
                                      </m:r>
                                    </m:e>
                                    <m:sub>
                                      <m:r>
                                        <m:rPr>
                                          <m:sty m:val="p"/>
                                        </m:rPr>
                                        <a:rPr lang="en-US" b="0" i="0" smtClean="0">
                                          <a:latin typeface="Cambria Math"/>
                                        </a:rPr>
                                        <m:t>V</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𝐶</m:t>
                                      </m:r>
                                    </m:e>
                                    <m:sub>
                                      <m:r>
                                        <m:rPr>
                                          <m:sty m:val="p"/>
                                        </m:rPr>
                                        <a:rPr lang="en-US" b="0" i="0" smtClean="0">
                                          <a:latin typeface="Cambria Math"/>
                                        </a:rPr>
                                        <m:t>A</m:t>
                                      </m:r>
                                    </m:sub>
                                  </m:sSub>
                                </m:e>
                              </m:d>
                            </m:e>
                            <m:sup>
                              <m:r>
                                <a:rPr lang="en-US" b="0" i="1" smtClean="0">
                                  <a:latin typeface="Cambria Math"/>
                                </a:rPr>
                                <m:t>2</m:t>
                              </m:r>
                            </m:sup>
                          </m:sSup>
                          <m:r>
                            <a:rPr lang="en-US" b="0" i="1" smtClean="0">
                              <a:latin typeface="Cambria Math"/>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𝐶</m:t>
                                      </m:r>
                                    </m:e>
                                    <m:sub>
                                      <m:r>
                                        <m:rPr>
                                          <m:sty m:val="p"/>
                                        </m:rPr>
                                        <a:rPr lang="en-US" b="0" i="0" smtClean="0">
                                          <a:latin typeface="Cambria Math"/>
                                        </a:rPr>
                                        <m:t>V</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𝐶</m:t>
                                      </m:r>
                                    </m:e>
                                    <m:sub>
                                      <m:r>
                                        <m:rPr>
                                          <m:sty m:val="p"/>
                                        </m:rPr>
                                        <a:rPr lang="en-US" b="0" i="0" smtClean="0">
                                          <a:latin typeface="Cambria Math"/>
                                        </a:rPr>
                                        <m:t>A</m:t>
                                      </m:r>
                                    </m:sub>
                                  </m:sSub>
                                </m:e>
                              </m:d>
                            </m:e>
                            <m:sup>
                              <m:r>
                                <a:rPr lang="en-US" b="0" i="1" smtClean="0">
                                  <a:latin typeface="Cambria Math"/>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1−</m:t>
                                  </m:r>
                                  <m:f>
                                    <m:fPr>
                                      <m:ctrlPr>
                                        <a:rPr lang="en-US" b="0" i="1" smtClean="0">
                                          <a:latin typeface="Cambria Math" panose="02040503050406030204" pitchFamily="18" charset="0"/>
                                        </a:rPr>
                                      </m:ctrlPr>
                                    </m:fPr>
                                    <m:num>
                                      <m:r>
                                        <a:rPr lang="en-US" b="0" i="1" smtClean="0">
                                          <a:latin typeface="Cambria Math"/>
                                        </a:rPr>
                                        <m:t>𝑇</m:t>
                                      </m:r>
                                    </m:num>
                                    <m:den>
                                      <m:r>
                                        <a:rPr lang="en-US" b="0" i="1" smtClean="0">
                                          <a:latin typeface="Cambria Math"/>
                                        </a:rPr>
                                        <m:t>𝐸</m:t>
                                      </m:r>
                                    </m:den>
                                  </m:f>
                                </m:e>
                              </m:d>
                            </m:e>
                            <m:sup>
                              <m:r>
                                <a:rPr lang="en-US" b="0" i="1" smtClean="0">
                                  <a:latin typeface="Cambria Math"/>
                                </a:rPr>
                                <m:t>2</m:t>
                              </m:r>
                            </m:sup>
                          </m:sSup>
                          <m:r>
                            <a:rPr lang="en-US" b="0" i="1" smtClean="0">
                              <a:latin typeface="Cambria Math"/>
                            </a:rPr>
                            <m:t>+</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𝐶</m:t>
                                  </m:r>
                                </m:e>
                                <m:sub>
                                  <m:r>
                                    <m:rPr>
                                      <m:sty m:val="p"/>
                                    </m:rPr>
                                    <a:rPr lang="en-US" b="0" i="0" smtClean="0">
                                      <a:latin typeface="Cambria Math"/>
                                    </a:rPr>
                                    <m:t>V</m:t>
                                  </m:r>
                                </m:sub>
                                <m:sup>
                                  <m:r>
                                    <a:rPr lang="en-US" b="0" i="1" smtClean="0">
                                      <a:latin typeface="Cambria Math"/>
                                    </a:rPr>
                                    <m:t>2</m:t>
                                  </m:r>
                                </m:sup>
                              </m:sSub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𝐶</m:t>
                                  </m:r>
                                </m:e>
                                <m:sub>
                                  <m:r>
                                    <m:rPr>
                                      <m:sty m:val="p"/>
                                    </m:rPr>
                                    <a:rPr lang="en-US" b="0" i="0" smtClean="0">
                                      <a:latin typeface="Cambria Math"/>
                                    </a:rPr>
                                    <m:t>A</m:t>
                                  </m:r>
                                </m:sub>
                                <m:sup>
                                  <m:r>
                                    <a:rPr lang="en-US" b="0" i="1" smtClean="0">
                                      <a:latin typeface="Cambria Math"/>
                                    </a:rPr>
                                    <m:t>2</m:t>
                                  </m:r>
                                </m:sup>
                              </m:sSubSup>
                            </m:e>
                          </m:d>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𝑒</m:t>
                                  </m:r>
                                </m:sub>
                              </m:sSub>
                              <m:r>
                                <a:rPr lang="en-US" b="0" i="1" smtClean="0">
                                  <a:latin typeface="Cambria Math"/>
                                </a:rPr>
                                <m:t>𝑇</m:t>
                              </m:r>
                            </m:num>
                            <m:den>
                              <m:sSup>
                                <m:sSupPr>
                                  <m:ctrlPr>
                                    <a:rPr lang="en-US" b="0" i="1" smtClean="0">
                                      <a:latin typeface="Cambria Math" panose="02040503050406030204" pitchFamily="18" charset="0"/>
                                    </a:rPr>
                                  </m:ctrlPr>
                                </m:sSupPr>
                                <m:e>
                                  <m:r>
                                    <a:rPr lang="en-US" b="0" i="1" smtClean="0">
                                      <a:latin typeface="Cambria Math"/>
                                    </a:rPr>
                                    <m:t>𝐸</m:t>
                                  </m:r>
                                </m:e>
                                <m:sup>
                                  <m:r>
                                    <a:rPr lang="en-US" b="0" i="1" smtClean="0">
                                      <a:latin typeface="Cambria Math"/>
                                    </a:rPr>
                                    <m:t>2</m:t>
                                  </m:r>
                                </m:sup>
                              </m:sSup>
                            </m:den>
                          </m:f>
                        </m:e>
                      </m:d>
                    </m:oMath>
                  </m:oMathPara>
                </a14:m>
                <a:endParaRPr lang="en-US" b="0" i="1">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                                                                                                   +</m:t>
                      </m:r>
                      <m:r>
                        <a:rPr lang="en-US" b="0" i="1" smtClean="0">
                          <a:latin typeface="Cambria Math"/>
                        </a:rPr>
                        <m:t>𝛼</m:t>
                      </m:r>
                      <m:sSubSup>
                        <m:sSubSupPr>
                          <m:ctrlPr>
                            <a:rPr lang="en-US" b="0" i="1" smtClean="0">
                              <a:latin typeface="Cambria Math" panose="02040503050406030204" pitchFamily="18" charset="0"/>
                            </a:rPr>
                          </m:ctrlPr>
                        </m:sSubSupPr>
                        <m:e>
                          <m:r>
                            <a:rPr lang="en-US" b="0" i="1" smtClean="0">
                              <a:latin typeface="Cambria Math"/>
                            </a:rPr>
                            <m:t>𝜇</m:t>
                          </m:r>
                        </m:e>
                        <m:sub>
                          <m:r>
                            <a:rPr lang="en-US" b="0" i="1" smtClean="0">
                              <a:latin typeface="Cambria Math"/>
                            </a:rPr>
                            <m:t>𝜈</m:t>
                          </m:r>
                        </m:sub>
                        <m:sup>
                          <m:r>
                            <a:rPr lang="en-US" b="0" i="1" smtClean="0">
                              <a:latin typeface="Cambria Math"/>
                            </a:rPr>
                            <m:t>2</m:t>
                          </m:r>
                        </m:sup>
                      </m:sSubSup>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𝑇</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𝐸</m:t>
                              </m:r>
                            </m:den>
                          </m:f>
                        </m:e>
                      </m:d>
                    </m:oMath>
                  </m:oMathPara>
                </a14:m>
                <a:endParaRPr lang="en-US"/>
              </a:p>
            </p:txBody>
          </p:sp>
        </mc:Choice>
        <mc:Fallback xmlns="">
          <p:sp>
            <p:nvSpPr>
              <p:cNvPr id="36" name="TextBox 35"/>
              <p:cNvSpPr txBox="1">
                <a:spLocks noRot="1" noChangeAspect="1" noMove="1" noResize="1" noEditPoints="1" noAdjustHandles="1" noChangeArrowheads="1" noChangeShapeType="1" noTextEdit="1"/>
              </p:cNvSpPr>
              <p:nvPr/>
            </p:nvSpPr>
            <p:spPr>
              <a:xfrm>
                <a:off x="2293838" y="2026700"/>
                <a:ext cx="6707285" cy="1357103"/>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184592" y="4247923"/>
                <a:ext cx="1629998" cy="7098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a:rPr>
                        <m:t>Γ</m:t>
                      </m:r>
                      <m:r>
                        <a:rPr lang="en-US" sz="2000" b="0" i="1" smtClean="0">
                          <a:latin typeface="Cambria Math"/>
                        </a:rPr>
                        <m:t>=</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a:rPr>
                                <m:t>𝜇</m:t>
                              </m:r>
                            </m:e>
                            <m:sub>
                              <m:r>
                                <a:rPr lang="en-US" sz="2000" b="0" i="1" smtClean="0">
                                  <a:latin typeface="Cambria Math"/>
                                </a:rPr>
                                <m:t>𝜈</m:t>
                              </m:r>
                            </m:sub>
                            <m:sup>
                              <m:r>
                                <a:rPr lang="en-US" sz="2000" b="0" i="1" smtClean="0">
                                  <a:latin typeface="Cambria Math"/>
                                </a:rPr>
                                <m:t>2</m:t>
                              </m:r>
                            </m:sup>
                          </m:sSubSup>
                        </m:num>
                        <m:den>
                          <m:r>
                            <a:rPr lang="en-US" sz="2000" b="0" i="1" smtClean="0">
                              <a:latin typeface="Cambria Math"/>
                            </a:rPr>
                            <m:t>24</m:t>
                          </m:r>
                          <m:r>
                            <a:rPr lang="en-US" sz="2000" b="0" i="1" smtClean="0">
                              <a:latin typeface="Cambria Math"/>
                            </a:rPr>
                            <m:t>𝜋</m:t>
                          </m:r>
                        </m:den>
                      </m:f>
                      <m:r>
                        <a:rPr lang="en-US" sz="2000" b="0" i="1" smtClean="0">
                          <a:latin typeface="Cambria Math"/>
                        </a:rPr>
                        <m:t> </m:t>
                      </m:r>
                      <m:sSubSup>
                        <m:sSubSupPr>
                          <m:ctrlPr>
                            <a:rPr lang="en-US" sz="2000" b="0" i="1" smtClean="0">
                              <a:latin typeface="Cambria Math" panose="02040503050406030204" pitchFamily="18" charset="0"/>
                            </a:rPr>
                          </m:ctrlPr>
                        </m:sSubSupPr>
                        <m:e>
                          <m:r>
                            <a:rPr lang="en-US" sz="2000" b="0" i="1" smtClean="0">
                              <a:latin typeface="Cambria Math"/>
                            </a:rPr>
                            <m:t>𝜔</m:t>
                          </m:r>
                        </m:e>
                        <m:sub>
                          <m:r>
                            <m:rPr>
                              <m:sty m:val="p"/>
                            </m:rPr>
                            <a:rPr lang="en-US" sz="2000" b="0" i="0" smtClean="0">
                              <a:latin typeface="Cambria Math"/>
                            </a:rPr>
                            <m:t>pl</m:t>
                          </m:r>
                        </m:sub>
                        <m:sup>
                          <m:r>
                            <a:rPr lang="en-US" sz="2000" b="0" i="1" smtClean="0">
                              <a:latin typeface="Cambria Math"/>
                            </a:rPr>
                            <m:t>3</m:t>
                          </m:r>
                        </m:sup>
                      </m:sSubSup>
                    </m:oMath>
                  </m:oMathPara>
                </a14:m>
                <a:endParaRPr lang="en-US" sz="2000"/>
              </a:p>
            </p:txBody>
          </p:sp>
        </mc:Choice>
        <mc:Fallback xmlns="">
          <p:sp>
            <p:nvSpPr>
              <p:cNvPr id="37" name="TextBox 36"/>
              <p:cNvSpPr txBox="1">
                <a:spLocks noRot="1" noChangeAspect="1" noMove="1" noResize="1" noEditPoints="1" noAdjustHandles="1" noChangeArrowheads="1" noChangeShapeType="1" noTextEdit="1"/>
              </p:cNvSpPr>
              <p:nvPr/>
            </p:nvSpPr>
            <p:spPr>
              <a:xfrm>
                <a:off x="5184592" y="4247923"/>
                <a:ext cx="1629998" cy="709874"/>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176682" y="5400083"/>
                <a:ext cx="2456250" cy="855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a:rPr>
                        <m:t>Γ</m:t>
                      </m:r>
                      <m:r>
                        <a:rPr lang="en-US" sz="2000" b="0" i="1" smtClean="0">
                          <a:latin typeface="Cambria Math"/>
                        </a:rPr>
                        <m:t>=</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a:rPr>
                                <m:t>𝜇</m:t>
                              </m:r>
                            </m:e>
                            <m:sub>
                              <m:r>
                                <a:rPr lang="en-US" sz="2000" b="0" i="1" smtClean="0">
                                  <a:latin typeface="Cambria Math"/>
                                </a:rPr>
                                <m:t>𝜈</m:t>
                              </m:r>
                            </m:sub>
                            <m:sup>
                              <m:r>
                                <a:rPr lang="en-US" sz="2000" b="0" i="1" smtClean="0">
                                  <a:latin typeface="Cambria Math"/>
                                </a:rPr>
                                <m:t>2</m:t>
                              </m:r>
                            </m:sup>
                          </m:sSubSup>
                        </m:num>
                        <m:den>
                          <m:r>
                            <a:rPr lang="en-US" sz="2000" b="0" i="1" smtClean="0">
                              <a:latin typeface="Cambria Math"/>
                            </a:rPr>
                            <m:t>8</m:t>
                          </m:r>
                          <m:r>
                            <a:rPr lang="en-US" sz="2000" b="0" i="1" smtClean="0">
                              <a:latin typeface="Cambria Math"/>
                            </a:rPr>
                            <m:t>𝜋</m:t>
                          </m:r>
                        </m:den>
                      </m:f>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2</m:t>
                                      </m:r>
                                    </m:sub>
                                    <m:sup>
                                      <m:r>
                                        <a:rPr lang="en-US" sz="2000" b="0" i="1" smtClean="0">
                                          <a:latin typeface="Cambria Math"/>
                                        </a:rPr>
                                        <m:t>2</m:t>
                                      </m:r>
                                    </m:sup>
                                  </m:sSubSup>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2</m:t>
                                      </m:r>
                                    </m:sup>
                                  </m:sSubSup>
                                </m:num>
                                <m:den>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den>
                              </m:f>
                            </m:e>
                          </m:d>
                        </m:e>
                        <m:sup>
                          <m:r>
                            <a:rPr lang="en-US" sz="2000" b="0" i="1" smtClean="0">
                              <a:latin typeface="Cambria Math"/>
                            </a:rPr>
                            <m:t>3</m:t>
                          </m:r>
                        </m:sup>
                      </m:sSup>
                    </m:oMath>
                  </m:oMathPara>
                </a14:m>
                <a:endParaRPr lang="en-US" sz="2000"/>
              </a:p>
            </p:txBody>
          </p:sp>
        </mc:Choice>
        <mc:Fallback xmlns="">
          <p:sp>
            <p:nvSpPr>
              <p:cNvPr id="38" name="TextBox 37"/>
              <p:cNvSpPr txBox="1">
                <a:spLocks noRot="1" noChangeAspect="1" noMove="1" noResize="1" noEditPoints="1" noAdjustHandles="1" noChangeArrowheads="1" noChangeShapeType="1" noTextEdit="1"/>
              </p:cNvSpPr>
              <p:nvPr/>
            </p:nvSpPr>
            <p:spPr>
              <a:xfrm>
                <a:off x="5176682" y="5400083"/>
                <a:ext cx="2456250" cy="855619"/>
              </a:xfrm>
              <a:prstGeom prst="rect">
                <a:avLst/>
              </a:prstGeom>
              <a:blipFill rotWithShape="1">
                <a:blip r:embed="rId9"/>
                <a:stretch>
                  <a:fillRect/>
                </a:stretch>
              </a:blipFill>
            </p:spPr>
            <p:txBody>
              <a:bodyPr/>
              <a:lstStyle/>
              <a:p>
                <a:r>
                  <a:rPr lang="en-US">
                    <a:noFill/>
                  </a:rPr>
                  <a:t> </a:t>
                </a:r>
              </a:p>
            </p:txBody>
          </p:sp>
        </mc:Fallback>
      </mc:AlternateContent>
      <p:sp>
        <p:nvSpPr>
          <p:cNvPr id="17" name="Rectangle 3"/>
          <p:cNvSpPr>
            <a:spLocks noChangeArrowheads="1"/>
          </p:cNvSpPr>
          <p:nvPr/>
        </p:nvSpPr>
        <p:spPr bwMode="auto">
          <a:xfrm>
            <a:off x="215948" y="719607"/>
            <a:ext cx="1728740" cy="1223996"/>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lgn="l"/>
            <a:r>
              <a:rPr lang="en-US" sz="2000">
                <a:solidFill>
                  <a:schemeClr val="bg1"/>
                </a:solidFill>
              </a:rPr>
              <a:t>Spin precession</a:t>
            </a:r>
          </a:p>
          <a:p>
            <a:pPr algn="l"/>
            <a:r>
              <a:rPr lang="en-US" sz="2000">
                <a:solidFill>
                  <a:schemeClr val="bg1"/>
                </a:solidFill>
              </a:rPr>
              <a:t>in external</a:t>
            </a:r>
          </a:p>
          <a:p>
            <a:pPr algn="l"/>
            <a:r>
              <a:rPr lang="en-US" sz="2000">
                <a:solidFill>
                  <a:schemeClr val="bg1"/>
                </a:solidFill>
              </a:rPr>
              <a:t>E or B fields</a:t>
            </a:r>
          </a:p>
        </p:txBody>
      </p:sp>
      <p:sp>
        <p:nvSpPr>
          <p:cNvPr id="18" name="Rectangle 4"/>
          <p:cNvSpPr>
            <a:spLocks noChangeArrowheads="1"/>
          </p:cNvSpPr>
          <p:nvPr/>
        </p:nvSpPr>
        <p:spPr bwMode="auto">
          <a:xfrm>
            <a:off x="215948" y="5256155"/>
            <a:ext cx="1728740" cy="1223996"/>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lgn="l"/>
            <a:r>
              <a:rPr lang="en-US" sz="2000">
                <a:solidFill>
                  <a:schemeClr val="bg1"/>
                </a:solidFill>
              </a:rPr>
              <a:t>Decay or</a:t>
            </a:r>
          </a:p>
          <a:p>
            <a:pPr algn="l"/>
            <a:r>
              <a:rPr lang="en-US" sz="2000">
                <a:solidFill>
                  <a:schemeClr val="bg1"/>
                </a:solidFill>
              </a:rPr>
              <a:t>Cherenkov</a:t>
            </a:r>
          </a:p>
          <a:p>
            <a:pPr algn="l"/>
            <a:r>
              <a:rPr lang="en-US" sz="2000">
                <a:solidFill>
                  <a:schemeClr val="bg1"/>
                </a:solidFill>
              </a:rPr>
              <a:t>effect</a:t>
            </a:r>
          </a:p>
        </p:txBody>
      </p:sp>
      <p:sp>
        <p:nvSpPr>
          <p:cNvPr id="19" name="Rectangle 5"/>
          <p:cNvSpPr>
            <a:spLocks noChangeArrowheads="1"/>
          </p:cNvSpPr>
          <p:nvPr/>
        </p:nvSpPr>
        <p:spPr bwMode="auto">
          <a:xfrm>
            <a:off x="215948" y="4031893"/>
            <a:ext cx="1728740" cy="1223996"/>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lgn="l"/>
            <a:r>
              <a:rPr lang="en-US" sz="2000">
                <a:solidFill>
                  <a:schemeClr val="bg1"/>
                </a:solidFill>
              </a:rPr>
              <a:t>Plasmon</a:t>
            </a:r>
          </a:p>
          <a:p>
            <a:pPr algn="l"/>
            <a:r>
              <a:rPr lang="en-US" sz="2000">
                <a:solidFill>
                  <a:schemeClr val="bg1"/>
                </a:solidFill>
              </a:rPr>
              <a:t>decay in</a:t>
            </a:r>
          </a:p>
          <a:p>
            <a:pPr algn="l"/>
            <a:r>
              <a:rPr lang="en-US" sz="2000">
                <a:solidFill>
                  <a:schemeClr val="bg1"/>
                </a:solidFill>
              </a:rPr>
              <a:t>stars</a:t>
            </a:r>
          </a:p>
        </p:txBody>
      </p:sp>
      <p:sp>
        <p:nvSpPr>
          <p:cNvPr id="20" name="Rectangle 6"/>
          <p:cNvSpPr>
            <a:spLocks noChangeArrowheads="1"/>
          </p:cNvSpPr>
          <p:nvPr/>
        </p:nvSpPr>
        <p:spPr bwMode="auto">
          <a:xfrm>
            <a:off x="215948" y="1943819"/>
            <a:ext cx="1728740" cy="2087992"/>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lgn="l"/>
            <a:r>
              <a:rPr lang="en-US" sz="2000">
                <a:solidFill>
                  <a:schemeClr val="bg1"/>
                </a:solidFill>
              </a:rPr>
              <a:t>Scattering</a:t>
            </a:r>
          </a:p>
        </p:txBody>
      </p:sp>
    </p:spTree>
    <p:extLst>
      <p:ext uri="{BB962C8B-B14F-4D97-AF65-F5344CB8AC3E}">
        <p14:creationId xmlns:p14="http://schemas.microsoft.com/office/powerpoint/2010/main" val="2628254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3"/>
          <p:cNvSpPr>
            <a:spLocks noChangeArrowheads="1"/>
          </p:cNvSpPr>
          <p:nvPr/>
        </p:nvSpPr>
        <p:spPr bwMode="auto">
          <a:xfrm>
            <a:off x="3887802" y="791617"/>
            <a:ext cx="5184369" cy="2304320"/>
          </a:xfrm>
          <a:prstGeom prst="rect">
            <a:avLst/>
          </a:prstGeom>
          <a:solidFill>
            <a:schemeClr val="bg1">
              <a:lumMod val="95000"/>
            </a:schemeClr>
          </a:solidFill>
          <a:ln w="9525">
            <a:solidFill>
              <a:schemeClr val="tx1"/>
            </a:solidFill>
            <a:miter lim="800000"/>
            <a:headEnd/>
            <a:tailEnd/>
          </a:ln>
          <a:effectLst/>
        </p:spPr>
        <p:txBody>
          <a:bodyPr wrap="none" lIns="86402" tIns="43201" rIns="86402" bIns="43201" anchor="ctr"/>
          <a:lstStyle/>
          <a:p>
            <a:pPr>
              <a:defRPr/>
            </a:pPr>
            <a:endParaRPr lang="en-US" altLang="en-US" sz="2000">
              <a:solidFill>
                <a:schemeClr val="tx1"/>
              </a:solidFill>
              <a:effectLst/>
            </a:endParaRPr>
          </a:p>
        </p:txBody>
      </p:sp>
      <p:sp>
        <p:nvSpPr>
          <p:cNvPr id="2" name="Title 1"/>
          <p:cNvSpPr>
            <a:spLocks noGrp="1"/>
          </p:cNvSpPr>
          <p:nvPr>
            <p:ph type="ctrTitle"/>
          </p:nvPr>
        </p:nvSpPr>
        <p:spPr/>
        <p:txBody>
          <a:bodyPr/>
          <a:lstStyle/>
          <a:p>
            <a:r>
              <a:rPr lang="en-US" altLang="en-US"/>
              <a:t>Standard Dipole Moments for Massive Neutrinos</a:t>
            </a:r>
            <a:endParaRPr lang="en-US"/>
          </a:p>
        </p:txBody>
      </p:sp>
      <p:sp>
        <p:nvSpPr>
          <p:cNvPr id="17" name="Rectangle 3"/>
          <p:cNvSpPr>
            <a:spLocks noChangeArrowheads="1"/>
          </p:cNvSpPr>
          <p:nvPr/>
        </p:nvSpPr>
        <p:spPr bwMode="auto">
          <a:xfrm>
            <a:off x="136002" y="791617"/>
            <a:ext cx="3680400" cy="2304320"/>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defRPr/>
            </a:pPr>
            <a:r>
              <a:rPr lang="en-US" altLang="en-US" sz="2000">
                <a:solidFill>
                  <a:schemeClr val="bg1"/>
                </a:solidFill>
                <a:effectLst>
                  <a:outerShdw blurRad="38100" dist="38100" dir="2700000" algn="tl">
                    <a:srgbClr val="000000"/>
                  </a:outerShdw>
                </a:effectLst>
              </a:rPr>
              <a:t>Standard electroweak model:</a:t>
            </a:r>
          </a:p>
          <a:p>
            <a:pPr>
              <a:defRPr/>
            </a:pPr>
            <a:r>
              <a:rPr lang="en-US" altLang="en-US" sz="2000">
                <a:solidFill>
                  <a:schemeClr val="bg1"/>
                </a:solidFill>
                <a:effectLst>
                  <a:outerShdw blurRad="38100" dist="38100" dir="2700000" algn="tl">
                    <a:srgbClr val="000000"/>
                  </a:outerShdw>
                </a:effectLst>
              </a:rPr>
              <a:t>Neutrino dipole and</a:t>
            </a:r>
          </a:p>
          <a:p>
            <a:pPr>
              <a:defRPr/>
            </a:pPr>
            <a:r>
              <a:rPr lang="en-US" altLang="en-US" sz="2000">
                <a:solidFill>
                  <a:schemeClr val="bg1"/>
                </a:solidFill>
                <a:effectLst>
                  <a:outerShdw blurRad="38100" dist="38100" dir="2700000" algn="tl">
                    <a:srgbClr val="000000"/>
                  </a:outerShdw>
                </a:effectLst>
              </a:rPr>
              <a:t>transition moments </a:t>
            </a:r>
          </a:p>
          <a:p>
            <a:pPr>
              <a:defRPr/>
            </a:pPr>
            <a:r>
              <a:rPr lang="en-US" altLang="en-US" sz="2000">
                <a:solidFill>
                  <a:schemeClr val="bg1"/>
                </a:solidFill>
                <a:effectLst>
                  <a:outerShdw blurRad="38100" dist="38100" dir="2700000" algn="tl">
                    <a:srgbClr val="000000"/>
                  </a:outerShdw>
                </a:effectLst>
              </a:rPr>
              <a:t>are induced at higher order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552" y="863627"/>
            <a:ext cx="3407342" cy="2168300"/>
          </a:xfrm>
          <a:prstGeom prst="rect">
            <a:avLst/>
          </a:prstGeom>
        </p:spPr>
      </p:pic>
      <mc:AlternateContent xmlns:mc="http://schemas.openxmlformats.org/markup-compatibility/2006" xmlns:a14="http://schemas.microsoft.com/office/drawing/2010/main">
        <mc:Choice Requires="a14">
          <p:sp>
            <p:nvSpPr>
              <p:cNvPr id="31" name="Rectangle 3"/>
              <p:cNvSpPr>
                <a:spLocks noChangeArrowheads="1"/>
              </p:cNvSpPr>
              <p:nvPr/>
            </p:nvSpPr>
            <p:spPr bwMode="auto">
              <a:xfrm>
                <a:off x="136002" y="3167947"/>
                <a:ext cx="3680400" cy="1080150"/>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defRPr/>
                </a:pPr>
                <a:r>
                  <a:rPr lang="en-US" altLang="en-US" sz="2000">
                    <a:solidFill>
                      <a:schemeClr val="bg1"/>
                    </a:solidFill>
                    <a:effectLst>
                      <a:outerShdw blurRad="38100" dist="38100" dir="2700000" algn="tl">
                        <a:srgbClr val="000000"/>
                      </a:outerShdw>
                    </a:effectLst>
                  </a:rPr>
                  <a:t>Massive neutrinos </a:t>
                </a:r>
                <a14:m>
                  <m:oMath xmlns:m="http://schemas.openxmlformats.org/officeDocument/2006/math">
                    <m:sSub>
                      <m:sSubPr>
                        <m:ctrlPr>
                          <a:rPr lang="en-US" altLang="en-US" sz="2000" b="0" i="1" smtClean="0">
                            <a:solidFill>
                              <a:schemeClr val="bg1"/>
                            </a:solidFill>
                            <a:effectLst>
                              <a:outerShdw blurRad="38100" dist="38100" dir="2700000" algn="tl">
                                <a:srgbClr val="000000"/>
                              </a:outerShdw>
                            </a:effectLst>
                            <a:latin typeface="Cambria Math" panose="02040503050406030204" pitchFamily="18" charset="0"/>
                          </a:rPr>
                        </m:ctrlPr>
                      </m:sSubPr>
                      <m:e>
                        <m:r>
                          <a:rPr lang="en-US" altLang="en-US" sz="2000" b="0" i="1" smtClean="0">
                            <a:solidFill>
                              <a:schemeClr val="bg1"/>
                            </a:solidFill>
                            <a:effectLst>
                              <a:outerShdw blurRad="38100" dist="38100" dir="2700000" algn="tl">
                                <a:srgbClr val="000000"/>
                              </a:outerShdw>
                            </a:effectLst>
                            <a:latin typeface="Cambria Math"/>
                          </a:rPr>
                          <m:t>𝜈</m:t>
                        </m:r>
                      </m:e>
                      <m:sub>
                        <m:r>
                          <a:rPr lang="en-US" altLang="en-US" sz="2000" b="0" i="1" smtClean="0">
                            <a:solidFill>
                              <a:schemeClr val="bg1"/>
                            </a:solidFill>
                            <a:effectLst>
                              <a:outerShdw blurRad="38100" dist="38100" dir="2700000" algn="tl">
                                <a:srgbClr val="000000"/>
                              </a:outerShdw>
                            </a:effectLst>
                            <a:latin typeface="Cambria Math"/>
                          </a:rPr>
                          <m:t>𝑖</m:t>
                        </m:r>
                      </m:sub>
                    </m:sSub>
                  </m:oMath>
                </a14:m>
                <a:r>
                  <a:rPr lang="en-US" altLang="en-US" sz="2000">
                    <a:solidFill>
                      <a:schemeClr val="bg1"/>
                    </a:solidFill>
                    <a:effectLst>
                      <a:outerShdw blurRad="38100" dist="38100" dir="2700000" algn="tl">
                        <a:srgbClr val="000000"/>
                      </a:outerShdw>
                    </a:effectLst>
                  </a:rPr>
                  <a:t> (</a:t>
                </a:r>
                <a14:m>
                  <m:oMath xmlns:m="http://schemas.openxmlformats.org/officeDocument/2006/math">
                    <m:r>
                      <a:rPr lang="en-US" altLang="en-US" sz="2000" b="0" i="1" smtClean="0">
                        <a:solidFill>
                          <a:schemeClr val="bg1"/>
                        </a:solidFill>
                        <a:effectLst>
                          <a:outerShdw blurRad="38100" dist="38100" dir="2700000" algn="tl">
                            <a:srgbClr val="000000"/>
                          </a:outerShdw>
                        </a:effectLst>
                        <a:latin typeface="Cambria Math"/>
                      </a:rPr>
                      <m:t>𝑖</m:t>
                    </m:r>
                    <m:r>
                      <a:rPr lang="en-US" altLang="en-US" sz="2000" b="0" i="1" smtClean="0">
                        <a:solidFill>
                          <a:schemeClr val="bg1"/>
                        </a:solidFill>
                        <a:effectLst>
                          <a:outerShdw blurRad="38100" dist="38100" dir="2700000" algn="tl">
                            <a:srgbClr val="000000"/>
                          </a:outerShdw>
                        </a:effectLst>
                        <a:latin typeface="Cambria Math"/>
                      </a:rPr>
                      <m:t>=1, 2, 3</m:t>
                    </m:r>
                  </m:oMath>
                </a14:m>
                <a:r>
                  <a:rPr lang="en-US" altLang="en-US" sz="2000">
                    <a:solidFill>
                      <a:schemeClr val="bg1"/>
                    </a:solidFill>
                    <a:effectLst>
                      <a:outerShdw blurRad="38100" dist="38100" dir="2700000" algn="tl">
                        <a:srgbClr val="000000"/>
                      </a:outerShdw>
                    </a:effectLst>
                  </a:rPr>
                  <a:t>)</a:t>
                </a:r>
              </a:p>
              <a:p>
                <a:pPr>
                  <a:defRPr/>
                </a:pPr>
                <a:r>
                  <a:rPr lang="en-US" altLang="en-US" sz="2000">
                    <a:solidFill>
                      <a:schemeClr val="bg1"/>
                    </a:solidFill>
                    <a:effectLst>
                      <a:outerShdw blurRad="38100" dist="38100" dir="2700000" algn="tl">
                        <a:srgbClr val="000000"/>
                      </a:outerShdw>
                    </a:effectLst>
                  </a:rPr>
                  <a:t>mixed to form weak eigenstates</a:t>
                </a:r>
              </a:p>
            </p:txBody>
          </p:sp>
        </mc:Choice>
        <mc:Fallback xmlns="">
          <p:sp>
            <p:nvSpPr>
              <p:cNvPr id="31" name="Rectangle 3"/>
              <p:cNvSpPr>
                <a:spLocks noRot="1" noChangeAspect="1" noMove="1" noResize="1" noEditPoints="1" noAdjustHandles="1" noChangeArrowheads="1" noChangeShapeType="1" noTextEdit="1"/>
              </p:cNvSpPr>
              <p:nvPr/>
            </p:nvSpPr>
            <p:spPr bwMode="auto">
              <a:xfrm>
                <a:off x="136002" y="3167947"/>
                <a:ext cx="3680400" cy="1080150"/>
              </a:xfrm>
              <a:prstGeom prst="rect">
                <a:avLst/>
              </a:prstGeom>
              <a:blipFill rotWithShape="1">
                <a:blip r:embed="rId3"/>
                <a:stretch>
                  <a:fillRect l="-1815"/>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
              <p:cNvSpPr>
                <a:spLocks noChangeArrowheads="1"/>
              </p:cNvSpPr>
              <p:nvPr/>
            </p:nvSpPr>
            <p:spPr bwMode="auto">
              <a:xfrm>
                <a:off x="3888193" y="3167947"/>
                <a:ext cx="5184369" cy="1080150"/>
              </a:xfrm>
              <a:prstGeom prst="rect">
                <a:avLst/>
              </a:prstGeom>
              <a:solidFill>
                <a:schemeClr val="bg1">
                  <a:lumMod val="95000"/>
                </a:schemeClr>
              </a:solidFill>
              <a:ln w="9525">
                <a:solidFill>
                  <a:schemeClr val="tx1"/>
                </a:solidFill>
                <a:miter lim="800000"/>
                <a:headEnd/>
                <a:tailEnd/>
              </a:ln>
              <a:effectLst/>
            </p:spPr>
            <p:txBody>
              <a:bodyPr wrap="none" lIns="86402" tIns="43201" rIns="86402" bIns="43201" anchor="ctr"/>
              <a:lstStyle/>
              <a:p>
                <a:pPr>
                  <a:defRPr/>
                </a:pPr>
                <a14:m>
                  <m:oMathPara xmlns:m="http://schemas.openxmlformats.org/officeDocument/2006/math">
                    <m:oMathParaPr>
                      <m:jc m:val="center"/>
                    </m:oMathParaPr>
                    <m:oMath xmlns:m="http://schemas.openxmlformats.org/officeDocument/2006/math">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𝜈</m:t>
                          </m:r>
                        </m:e>
                        <m:sub>
                          <m:r>
                            <a:rPr lang="en-US" altLang="en-US" sz="2000" b="0" i="1" smtClean="0">
                              <a:solidFill>
                                <a:schemeClr val="tx1"/>
                              </a:solidFill>
                              <a:effectLst/>
                              <a:latin typeface="Cambria Math"/>
                            </a:rPr>
                            <m:t>ℓ</m:t>
                          </m:r>
                        </m:sub>
                      </m:sSub>
                      <m:r>
                        <a:rPr lang="en-US" altLang="en-US" sz="2000" b="0" i="1" smtClean="0">
                          <a:solidFill>
                            <a:schemeClr val="tx1"/>
                          </a:solidFill>
                          <a:effectLst/>
                          <a:latin typeface="Cambria Math"/>
                        </a:rPr>
                        <m:t>=</m:t>
                      </m:r>
                      <m:nary>
                        <m:naryPr>
                          <m:chr m:val="∑"/>
                          <m:ctrlPr>
                            <a:rPr lang="en-US" altLang="en-US" sz="2000" b="0" i="1" smtClean="0">
                              <a:solidFill>
                                <a:schemeClr val="tx1"/>
                              </a:solidFill>
                              <a:effectLst/>
                              <a:latin typeface="Cambria Math" panose="02040503050406030204" pitchFamily="18" charset="0"/>
                            </a:rPr>
                          </m:ctrlPr>
                        </m:naryPr>
                        <m:sub>
                          <m:r>
                            <m:rPr>
                              <m:brk m:alnAt="23"/>
                            </m:rPr>
                            <a:rPr lang="en-US" altLang="en-US" sz="2000" b="0" i="1" smtClean="0">
                              <a:solidFill>
                                <a:schemeClr val="tx1"/>
                              </a:solidFill>
                              <a:effectLst/>
                              <a:latin typeface="Cambria Math"/>
                            </a:rPr>
                            <m:t>𝑖</m:t>
                          </m:r>
                          <m:r>
                            <a:rPr lang="en-US" altLang="en-US" sz="2000" b="0" i="1" smtClean="0">
                              <a:solidFill>
                                <a:schemeClr val="tx1"/>
                              </a:solidFill>
                              <a:effectLst/>
                              <a:latin typeface="Cambria Math"/>
                            </a:rPr>
                            <m:t>=1</m:t>
                          </m:r>
                        </m:sub>
                        <m:sup>
                          <m:r>
                            <a:rPr lang="en-US" altLang="en-US" sz="2000" b="0" i="1" smtClean="0">
                              <a:solidFill>
                                <a:schemeClr val="tx1"/>
                              </a:solidFill>
                              <a:effectLst/>
                              <a:latin typeface="Cambria Math"/>
                            </a:rPr>
                            <m:t>3</m:t>
                          </m:r>
                        </m:sup>
                        <m:e>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𝑈</m:t>
                              </m:r>
                            </m:e>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𝑖</m:t>
                              </m:r>
                            </m:sub>
                          </m:sSub>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𝜈</m:t>
                              </m:r>
                            </m:e>
                            <m:sub>
                              <m:r>
                                <a:rPr lang="en-US" altLang="en-US" sz="2000" b="0" i="1" smtClean="0">
                                  <a:solidFill>
                                    <a:schemeClr val="tx1"/>
                                  </a:solidFill>
                                  <a:effectLst/>
                                  <a:latin typeface="Cambria Math"/>
                                </a:rPr>
                                <m:t>𝑖</m:t>
                              </m:r>
                            </m:sub>
                          </m:sSub>
                        </m:e>
                      </m:nary>
                    </m:oMath>
                  </m:oMathPara>
                </a14:m>
                <a:endParaRPr lang="en-US" altLang="en-US" sz="2000">
                  <a:solidFill>
                    <a:schemeClr val="tx1"/>
                  </a:solidFill>
                  <a:effectLst/>
                </a:endParaRPr>
              </a:p>
            </p:txBody>
          </p:sp>
        </mc:Choice>
        <mc:Fallback xmlns="">
          <p:sp>
            <p:nvSpPr>
              <p:cNvPr id="32" name="Rectangle 3"/>
              <p:cNvSpPr>
                <a:spLocks noRot="1" noChangeAspect="1" noMove="1" noResize="1" noEditPoints="1" noAdjustHandles="1" noChangeArrowheads="1" noChangeShapeType="1" noTextEdit="1"/>
              </p:cNvSpPr>
              <p:nvPr/>
            </p:nvSpPr>
            <p:spPr bwMode="auto">
              <a:xfrm>
                <a:off x="3888193" y="3167947"/>
                <a:ext cx="5184369" cy="1080150"/>
              </a:xfrm>
              <a:prstGeom prst="rect">
                <a:avLst/>
              </a:prstGeom>
              <a:blipFill rotWithShape="1">
                <a:blip r:embed="rId4"/>
                <a:stretch>
                  <a:fillRect/>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
              <p:cNvSpPr>
                <a:spLocks noChangeArrowheads="1"/>
              </p:cNvSpPr>
              <p:nvPr/>
            </p:nvSpPr>
            <p:spPr bwMode="auto">
              <a:xfrm>
                <a:off x="143890" y="4320107"/>
                <a:ext cx="3672512" cy="2160300"/>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defRPr/>
                </a:pPr>
                <a:r>
                  <a:rPr lang="en-US" altLang="en-US" sz="2000">
                    <a:solidFill>
                      <a:schemeClr val="bg1"/>
                    </a:solidFill>
                    <a:effectLst>
                      <a:outerShdw blurRad="38100" dist="38100" dir="2700000" algn="tl">
                        <a:srgbClr val="000000"/>
                      </a:outerShdw>
                    </a:effectLst>
                  </a:rPr>
                  <a:t>Explicitly for Dirac neutrinos</a:t>
                </a:r>
              </a:p>
              <a:p>
                <a:pPr>
                  <a:defRPr/>
                </a:pPr>
                <a:r>
                  <a:rPr lang="en-US" altLang="en-US" sz="2000">
                    <a:solidFill>
                      <a:schemeClr val="bg1"/>
                    </a:solidFill>
                    <a:effectLst>
                      <a:outerShdw blurRad="38100" dist="38100" dir="2700000" algn="tl">
                        <a:srgbClr val="000000"/>
                      </a:outerShdw>
                    </a:effectLst>
                  </a:rPr>
                  <a:t>   Magnetic moments </a:t>
                </a:r>
                <a14:m>
                  <m:oMath xmlns:m="http://schemas.openxmlformats.org/officeDocument/2006/math">
                    <m:sSub>
                      <m:sSubPr>
                        <m:ctrlPr>
                          <a:rPr lang="en-US" altLang="en-US" sz="2000" b="0" i="1" smtClean="0">
                            <a:solidFill>
                              <a:schemeClr val="bg1"/>
                            </a:solidFill>
                            <a:effectLst>
                              <a:outerShdw blurRad="38100" dist="38100" dir="2700000" algn="tl">
                                <a:srgbClr val="000000"/>
                              </a:outerShdw>
                            </a:effectLst>
                            <a:latin typeface="Cambria Math" panose="02040503050406030204" pitchFamily="18" charset="0"/>
                          </a:rPr>
                        </m:ctrlPr>
                      </m:sSubPr>
                      <m:e>
                        <m:r>
                          <a:rPr lang="en-US" altLang="en-US" sz="2000" b="0" i="1" smtClean="0">
                            <a:solidFill>
                              <a:schemeClr val="bg1"/>
                            </a:solidFill>
                            <a:effectLst>
                              <a:outerShdw blurRad="38100" dist="38100" dir="2700000" algn="tl">
                                <a:srgbClr val="000000"/>
                              </a:outerShdw>
                            </a:effectLst>
                            <a:latin typeface="Cambria Math"/>
                          </a:rPr>
                          <m:t>𝜇</m:t>
                        </m:r>
                      </m:e>
                      <m:sub>
                        <m:r>
                          <a:rPr lang="en-US" altLang="en-US" sz="2000" b="0" i="1" smtClean="0">
                            <a:solidFill>
                              <a:schemeClr val="bg1"/>
                            </a:solidFill>
                            <a:effectLst>
                              <a:outerShdw blurRad="38100" dist="38100" dir="2700000" algn="tl">
                                <a:srgbClr val="000000"/>
                              </a:outerShdw>
                            </a:effectLst>
                            <a:latin typeface="Cambria Math"/>
                          </a:rPr>
                          <m:t>𝑖𝑗</m:t>
                        </m:r>
                      </m:sub>
                    </m:sSub>
                  </m:oMath>
                </a14:m>
                <a:endParaRPr lang="en-US" altLang="en-US" sz="2000">
                  <a:solidFill>
                    <a:schemeClr val="bg1"/>
                  </a:solidFill>
                  <a:effectLst>
                    <a:outerShdw blurRad="38100" dist="38100" dir="2700000" algn="tl">
                      <a:srgbClr val="000000"/>
                    </a:outerShdw>
                  </a:effectLst>
                </a:endParaRPr>
              </a:p>
              <a:p>
                <a:pPr>
                  <a:defRPr/>
                </a:pPr>
                <a:r>
                  <a:rPr lang="en-US" altLang="en-US" sz="2000">
                    <a:solidFill>
                      <a:schemeClr val="bg1"/>
                    </a:solidFill>
                    <a:effectLst>
                      <a:outerShdw blurRad="38100" dist="38100" dir="2700000" algn="tl">
                        <a:srgbClr val="000000"/>
                      </a:outerShdw>
                    </a:effectLst>
                  </a:rPr>
                  <a:t>   Electric moments </a:t>
                </a:r>
                <a14:m>
                  <m:oMath xmlns:m="http://schemas.openxmlformats.org/officeDocument/2006/math">
                    <m:sSub>
                      <m:sSubPr>
                        <m:ctrlPr>
                          <a:rPr lang="en-US" altLang="en-US" sz="2000" b="0" i="1" smtClean="0">
                            <a:solidFill>
                              <a:schemeClr val="bg1"/>
                            </a:solidFill>
                            <a:effectLst>
                              <a:outerShdw blurRad="38100" dist="38100" dir="2700000" algn="tl">
                                <a:srgbClr val="000000"/>
                              </a:outerShdw>
                            </a:effectLst>
                            <a:latin typeface="Cambria Math" panose="02040503050406030204" pitchFamily="18" charset="0"/>
                          </a:rPr>
                        </m:ctrlPr>
                      </m:sSubPr>
                      <m:e>
                        <m:r>
                          <a:rPr lang="en-US" altLang="en-US" sz="2000" b="0" i="1" smtClean="0">
                            <a:solidFill>
                              <a:schemeClr val="bg1"/>
                            </a:solidFill>
                            <a:effectLst>
                              <a:outerShdw blurRad="38100" dist="38100" dir="2700000" algn="tl">
                                <a:srgbClr val="000000"/>
                              </a:outerShdw>
                            </a:effectLst>
                            <a:latin typeface="Cambria Math"/>
                          </a:rPr>
                          <m:t>𝜖</m:t>
                        </m:r>
                      </m:e>
                      <m:sub>
                        <m:r>
                          <a:rPr lang="en-US" altLang="en-US" sz="2000" b="0" i="1" smtClean="0">
                            <a:solidFill>
                              <a:schemeClr val="bg1"/>
                            </a:solidFill>
                            <a:effectLst>
                              <a:outerShdw blurRad="38100" dist="38100" dir="2700000" algn="tl">
                                <a:srgbClr val="000000"/>
                              </a:outerShdw>
                            </a:effectLst>
                            <a:latin typeface="Cambria Math"/>
                          </a:rPr>
                          <m:t>𝑖𝑗</m:t>
                        </m:r>
                      </m:sub>
                    </m:sSub>
                  </m:oMath>
                </a14:m>
                <a:endParaRPr lang="en-US" altLang="en-US" sz="2000">
                  <a:solidFill>
                    <a:schemeClr val="bg1"/>
                  </a:solidFill>
                  <a:effectLst>
                    <a:outerShdw blurRad="38100" dist="38100" dir="2700000" algn="tl">
                      <a:srgbClr val="000000"/>
                    </a:outerShdw>
                  </a:effectLst>
                </a:endParaRPr>
              </a:p>
            </p:txBody>
          </p:sp>
        </mc:Choice>
        <mc:Fallback xmlns="">
          <p:sp>
            <p:nvSpPr>
              <p:cNvPr id="39" name="Rectangle 3"/>
              <p:cNvSpPr>
                <a:spLocks noRot="1" noChangeAspect="1" noMove="1" noResize="1" noEditPoints="1" noAdjustHandles="1" noChangeArrowheads="1" noChangeShapeType="1" noTextEdit="1"/>
              </p:cNvSpPr>
              <p:nvPr/>
            </p:nvSpPr>
            <p:spPr bwMode="auto">
              <a:xfrm>
                <a:off x="143890" y="4320107"/>
                <a:ext cx="3672512" cy="2160300"/>
              </a:xfrm>
              <a:prstGeom prst="rect">
                <a:avLst/>
              </a:prstGeom>
              <a:blipFill rotWithShape="1">
                <a:blip r:embed="rId5"/>
                <a:stretch>
                  <a:fillRect l="-1987"/>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3"/>
              <p:cNvSpPr>
                <a:spLocks noChangeArrowheads="1"/>
              </p:cNvSpPr>
              <p:nvPr/>
            </p:nvSpPr>
            <p:spPr bwMode="auto">
              <a:xfrm>
                <a:off x="3887788" y="4320107"/>
                <a:ext cx="5185344" cy="2160300"/>
              </a:xfrm>
              <a:prstGeom prst="rect">
                <a:avLst/>
              </a:prstGeom>
              <a:solidFill>
                <a:schemeClr val="bg1">
                  <a:lumMod val="95000"/>
                </a:schemeClr>
              </a:solidFill>
              <a:ln w="9525">
                <a:solidFill>
                  <a:schemeClr val="tx1"/>
                </a:solidFill>
                <a:miter lim="800000"/>
                <a:headEnd/>
                <a:tailEnd/>
              </a:ln>
              <a:effectLst/>
            </p:spPr>
            <p:txBody>
              <a:bodyPr wrap="none" lIns="86402" tIns="43201" rIns="86402" bIns="43201" anchor="ctr"/>
              <a:lstStyle/>
              <a:p>
                <a:pPr>
                  <a:defRPr/>
                </a:pPr>
                <a14:m>
                  <m:oMathPara xmlns:m="http://schemas.openxmlformats.org/officeDocument/2006/math">
                    <m:oMathParaPr>
                      <m:jc m:val="left"/>
                    </m:oMathParaPr>
                    <m:oMath xmlns:m="http://schemas.openxmlformats.org/officeDocument/2006/math">
                      <m:r>
                        <a:rPr lang="en-US" altLang="en-US" sz="2000" b="0" i="1" smtClean="0">
                          <a:solidFill>
                            <a:schemeClr val="tx1"/>
                          </a:solidFill>
                          <a:effectLst/>
                          <a:latin typeface="Cambria Math"/>
                        </a:rPr>
                        <m:t> </m:t>
                      </m:r>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𝜇</m:t>
                          </m:r>
                        </m:e>
                        <m:sub>
                          <m:r>
                            <a:rPr lang="en-US" altLang="en-US" sz="2000" b="0" i="1" smtClean="0">
                              <a:solidFill>
                                <a:schemeClr val="tx1"/>
                              </a:solidFill>
                              <a:effectLst/>
                              <a:latin typeface="Cambria Math"/>
                            </a:rPr>
                            <m:t>𝑖𝑗</m:t>
                          </m:r>
                        </m:sub>
                      </m:sSub>
                      <m:r>
                        <a:rPr lang="en-US" altLang="en-US" sz="2000" b="0" i="1" smtClean="0">
                          <a:solidFill>
                            <a:schemeClr val="tx1"/>
                          </a:solidFill>
                          <a:effectLst/>
                          <a:latin typeface="Cambria Math"/>
                        </a:rPr>
                        <m:t>=</m:t>
                      </m:r>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i="1">
                                  <a:latin typeface="Cambria Math"/>
                                </a:rPr>
                                <m:t>𝑒</m:t>
                              </m:r>
                              <m:rad>
                                <m:radPr>
                                  <m:degHide m:val="on"/>
                                  <m:ctrlPr>
                                    <a:rPr lang="en-US" altLang="en-US" sz="2000" i="1">
                                      <a:latin typeface="Cambria Math" panose="02040503050406030204" pitchFamily="18" charset="0"/>
                                    </a:rPr>
                                  </m:ctrlPr>
                                </m:radPr>
                                <m:deg/>
                                <m:e>
                                  <m:r>
                                    <a:rPr lang="en-US" altLang="en-US" sz="2000" i="1">
                                      <a:latin typeface="Cambria Math"/>
                                    </a:rPr>
                                    <m:t>2</m:t>
                                  </m:r>
                                </m:e>
                              </m:rad>
                              <m:r>
                                <a:rPr lang="en-US" altLang="en-US" sz="2000" b="0" i="1" smtClean="0">
                                  <a:solidFill>
                                    <a:schemeClr val="tx1"/>
                                  </a:solidFill>
                                  <a:effectLst/>
                                  <a:latin typeface="Cambria Math"/>
                                </a:rPr>
                                <m:t>𝐺</m:t>
                              </m:r>
                            </m:e>
                            <m:sub>
                              <m:r>
                                <m:rPr>
                                  <m:sty m:val="p"/>
                                </m:rPr>
                                <a:rPr lang="en-US" altLang="en-US" sz="2000" b="0" i="0" smtClean="0">
                                  <a:solidFill>
                                    <a:schemeClr val="tx1"/>
                                  </a:solidFill>
                                  <a:effectLst/>
                                  <a:latin typeface="Cambria Math"/>
                                </a:rPr>
                                <m:t>F</m:t>
                              </m:r>
                            </m:sub>
                          </m:sSub>
                        </m:num>
                        <m:den>
                          <m:sSup>
                            <m:sSupPr>
                              <m:ctrlPr>
                                <a:rPr lang="en-US" altLang="en-US" sz="2000" b="0" i="1" smtClean="0">
                                  <a:solidFill>
                                    <a:schemeClr val="tx1"/>
                                  </a:solidFill>
                                  <a:effectLst/>
                                  <a:latin typeface="Cambria Math" panose="02040503050406030204" pitchFamily="18" charset="0"/>
                                </a:rPr>
                              </m:ctrlPr>
                            </m:sSupPr>
                            <m:e>
                              <m:d>
                                <m:dPr>
                                  <m:ctrlPr>
                                    <a:rPr lang="en-US" altLang="en-US" sz="2000" b="0" i="1" smtClean="0">
                                      <a:solidFill>
                                        <a:schemeClr val="tx1"/>
                                      </a:solidFill>
                                      <a:effectLst/>
                                      <a:latin typeface="Cambria Math" panose="02040503050406030204" pitchFamily="18" charset="0"/>
                                    </a:rPr>
                                  </m:ctrlPr>
                                </m:dPr>
                                <m:e>
                                  <m:r>
                                    <a:rPr lang="en-US" altLang="en-US" sz="2000" b="0" i="1" smtClean="0">
                                      <a:solidFill>
                                        <a:schemeClr val="tx1"/>
                                      </a:solidFill>
                                      <a:effectLst/>
                                      <a:latin typeface="Cambria Math"/>
                                    </a:rPr>
                                    <m:t>4</m:t>
                                  </m:r>
                                  <m:r>
                                    <a:rPr lang="en-US" altLang="en-US" sz="2000" b="0" i="1" smtClean="0">
                                      <a:solidFill>
                                        <a:schemeClr val="tx1"/>
                                      </a:solidFill>
                                      <a:effectLst/>
                                      <a:latin typeface="Cambria Math"/>
                                    </a:rPr>
                                    <m:t>𝜋</m:t>
                                  </m:r>
                                </m:e>
                              </m:d>
                            </m:e>
                            <m:sup>
                              <m:r>
                                <a:rPr lang="en-US" altLang="en-US" sz="2000" b="0" i="1" smtClean="0">
                                  <a:solidFill>
                                    <a:schemeClr val="tx1"/>
                                  </a:solidFill>
                                  <a:effectLst/>
                                  <a:latin typeface="Cambria Math"/>
                                </a:rPr>
                                <m:t>2</m:t>
                              </m:r>
                            </m:sup>
                          </m:sSup>
                        </m:den>
                      </m:f>
                      <m:d>
                        <m:dPr>
                          <m:ctrlPr>
                            <a:rPr lang="en-US" altLang="en-US" sz="2000" b="0" i="1" smtClean="0">
                              <a:solidFill>
                                <a:schemeClr val="tx1"/>
                              </a:solidFill>
                              <a:effectLst/>
                              <a:latin typeface="Cambria Math" panose="02040503050406030204" pitchFamily="18" charset="0"/>
                            </a:rPr>
                          </m:ctrlPr>
                        </m:dPr>
                        <m:e>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𝑖</m:t>
                              </m:r>
                            </m:sub>
                          </m:sSub>
                          <m:r>
                            <a:rPr lang="en-US" altLang="en-US" sz="2000" b="0" i="1" smtClean="0">
                              <a:solidFill>
                                <a:schemeClr val="tx1"/>
                              </a:solidFill>
                              <a:effectLst/>
                              <a:latin typeface="Cambria Math"/>
                            </a:rPr>
                            <m:t>+</m:t>
                          </m:r>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𝑗</m:t>
                              </m:r>
                            </m:sub>
                          </m:sSub>
                        </m:e>
                      </m:d>
                      <m:nary>
                        <m:naryPr>
                          <m:chr m:val="∑"/>
                          <m:supHide m:val="on"/>
                          <m:ctrlPr>
                            <a:rPr lang="en-US" altLang="en-US" sz="2000" b="0" i="1" smtClean="0">
                              <a:solidFill>
                                <a:schemeClr val="tx1"/>
                              </a:solidFill>
                              <a:effectLst/>
                              <a:latin typeface="Cambria Math" panose="02040503050406030204" pitchFamily="18" charset="0"/>
                            </a:rPr>
                          </m:ctrlPr>
                        </m:naryPr>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𝑒</m:t>
                          </m:r>
                          <m:r>
                            <a:rPr lang="en-US" altLang="en-US" sz="2000" b="0" i="1" smtClean="0">
                              <a:solidFill>
                                <a:schemeClr val="tx1"/>
                              </a:solidFill>
                              <a:effectLst/>
                              <a:latin typeface="Cambria Math"/>
                            </a:rPr>
                            <m:t>,</m:t>
                          </m:r>
                          <m:r>
                            <a:rPr lang="en-US" altLang="en-US" sz="2000" b="0" i="1" smtClean="0">
                              <a:solidFill>
                                <a:schemeClr val="tx1"/>
                              </a:solidFill>
                              <a:effectLst/>
                              <a:latin typeface="Cambria Math"/>
                            </a:rPr>
                            <m:t>𝜇</m:t>
                          </m:r>
                          <m:r>
                            <a:rPr lang="en-US" altLang="en-US" sz="2000" b="0" i="1" smtClean="0">
                              <a:solidFill>
                                <a:schemeClr val="tx1"/>
                              </a:solidFill>
                              <a:effectLst/>
                              <a:latin typeface="Cambria Math"/>
                            </a:rPr>
                            <m:t>,</m:t>
                          </m:r>
                          <m:r>
                            <a:rPr lang="en-US" altLang="en-US" sz="2000" b="0" i="1" smtClean="0">
                              <a:solidFill>
                                <a:schemeClr val="tx1"/>
                              </a:solidFill>
                              <a:effectLst/>
                              <a:latin typeface="Cambria Math"/>
                            </a:rPr>
                            <m:t>𝜏</m:t>
                          </m:r>
                        </m:sub>
                        <m:sup/>
                        <m:e>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𝑈</m:t>
                              </m:r>
                            </m:e>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𝑗</m:t>
                              </m:r>
                            </m:sub>
                          </m:sSub>
                          <m:sSubSup>
                            <m:sSubSupPr>
                              <m:ctrlPr>
                                <a:rPr lang="en-US" altLang="en-US" sz="2000" b="0" i="1" smtClean="0">
                                  <a:solidFill>
                                    <a:schemeClr val="tx1"/>
                                  </a:solidFill>
                                  <a:effectLst/>
                                  <a:latin typeface="Cambria Math" panose="02040503050406030204" pitchFamily="18" charset="0"/>
                                </a:rPr>
                              </m:ctrlPr>
                            </m:sSubSupPr>
                            <m:e>
                              <m:r>
                                <a:rPr lang="en-US" altLang="en-US" sz="2000" b="0" i="1" smtClean="0">
                                  <a:solidFill>
                                    <a:schemeClr val="tx1"/>
                                  </a:solidFill>
                                  <a:effectLst/>
                                  <a:latin typeface="Cambria Math"/>
                                </a:rPr>
                                <m:t>𝑈</m:t>
                              </m:r>
                            </m:e>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𝑖</m:t>
                              </m:r>
                            </m:sub>
                            <m:sup>
                              <m:r>
                                <a:rPr lang="en-US" altLang="en-US" sz="2000" b="0" i="1" smtClean="0">
                                  <a:solidFill>
                                    <a:schemeClr val="tx1"/>
                                  </a:solidFill>
                                  <a:effectLst/>
                                  <a:latin typeface="Cambria Math"/>
                                </a:rPr>
                                <m:t>∗</m:t>
                              </m:r>
                            </m:sup>
                          </m:sSubSup>
                        </m:e>
                      </m:nary>
                      <m:r>
                        <a:rPr lang="en-US" altLang="en-US" sz="2000" b="0" i="1" smtClean="0">
                          <a:solidFill>
                            <a:schemeClr val="tx1"/>
                          </a:solidFill>
                          <a:effectLst/>
                          <a:latin typeface="Cambria Math"/>
                        </a:rPr>
                        <m:t>𝑓</m:t>
                      </m:r>
                      <m:d>
                        <m:dPr>
                          <m:ctrlPr>
                            <a:rPr lang="en-US" altLang="en-US" sz="2000" b="0" i="1" smtClean="0">
                              <a:solidFill>
                                <a:schemeClr val="tx1"/>
                              </a:solidFill>
                              <a:effectLst/>
                              <a:latin typeface="Cambria Math" panose="02040503050406030204" pitchFamily="18" charset="0"/>
                            </a:rPr>
                          </m:ctrlPr>
                        </m:dPr>
                        <m:e>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ℓ</m:t>
                                  </m:r>
                                </m:sub>
                              </m:sSub>
                            </m:num>
                            <m:den>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𝑊</m:t>
                                  </m:r>
                                </m:sub>
                              </m:sSub>
                            </m:den>
                          </m:f>
                        </m:e>
                      </m:d>
                    </m:oMath>
                  </m:oMathPara>
                </a14:m>
                <a:endParaRPr lang="en-US" altLang="en-US" sz="2000" b="0">
                  <a:solidFill>
                    <a:schemeClr val="tx1"/>
                  </a:solidFill>
                  <a:effectLst/>
                </a:endParaRPr>
              </a:p>
              <a:p>
                <a:pPr>
                  <a:defRPr/>
                </a:pPr>
                <a:endParaRPr lang="en-US" altLang="en-US" sz="400" b="0">
                  <a:solidFill>
                    <a:schemeClr val="tx1"/>
                  </a:solidFill>
                  <a:effectLst/>
                </a:endParaRPr>
              </a:p>
              <a:p>
                <a:pPr>
                  <a:defRPr/>
                </a:pPr>
                <a14:m>
                  <m:oMathPara xmlns:m="http://schemas.openxmlformats.org/officeDocument/2006/math">
                    <m:oMathParaPr>
                      <m:jc m:val="left"/>
                    </m:oMathParaPr>
                    <m:oMath xmlns:m="http://schemas.openxmlformats.org/officeDocument/2006/math">
                      <m:r>
                        <a:rPr lang="en-US" altLang="en-US" sz="2000" b="0" i="1" smtClean="0">
                          <a:solidFill>
                            <a:schemeClr val="tx1"/>
                          </a:solidFill>
                          <a:effectLst/>
                          <a:latin typeface="Cambria Math"/>
                        </a:rPr>
                        <m:t> </m:t>
                      </m:r>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𝜖</m:t>
                          </m:r>
                        </m:e>
                        <m:sub>
                          <m:r>
                            <a:rPr lang="en-US" altLang="en-US" sz="2000" b="0" i="1" smtClean="0">
                              <a:solidFill>
                                <a:schemeClr val="tx1"/>
                              </a:solidFill>
                              <a:effectLst/>
                              <a:latin typeface="Cambria Math"/>
                            </a:rPr>
                            <m:t>𝑖𝑗</m:t>
                          </m:r>
                        </m:sub>
                      </m:sSub>
                      <m:r>
                        <a:rPr lang="en-US" altLang="en-US" sz="2000" b="0" i="1" smtClean="0">
                          <a:solidFill>
                            <a:schemeClr val="tx1"/>
                          </a:solidFill>
                          <a:effectLst/>
                          <a:latin typeface="Cambria Math"/>
                        </a:rPr>
                        <m:t> = …</m:t>
                      </m:r>
                      <m:d>
                        <m:dPr>
                          <m:ctrlPr>
                            <a:rPr lang="en-US" altLang="en-US" sz="2000" b="0" i="1" smtClean="0">
                              <a:solidFill>
                                <a:schemeClr val="tx1"/>
                              </a:solidFill>
                              <a:effectLst/>
                              <a:latin typeface="Cambria Math" panose="02040503050406030204" pitchFamily="18" charset="0"/>
                            </a:rPr>
                          </m:ctrlPr>
                        </m:dPr>
                        <m:e>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𝑖</m:t>
                              </m:r>
                            </m:sub>
                          </m:sSub>
                          <m:r>
                            <a:rPr lang="en-US" altLang="en-US" sz="2000" b="0" i="1" smtClean="0">
                              <a:solidFill>
                                <a:schemeClr val="tx1"/>
                              </a:solidFill>
                              <a:effectLst/>
                              <a:latin typeface="Cambria Math"/>
                            </a:rPr>
                            <m:t>−</m:t>
                          </m:r>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𝑗</m:t>
                              </m:r>
                            </m:sub>
                          </m:sSub>
                        </m:e>
                      </m:d>
                      <m:r>
                        <a:rPr lang="en-US" altLang="en-US" sz="2000" b="0" i="1" smtClean="0">
                          <a:solidFill>
                            <a:schemeClr val="tx1"/>
                          </a:solidFill>
                          <a:effectLst/>
                          <a:latin typeface="Cambria Math"/>
                        </a:rPr>
                        <m:t> …</m:t>
                      </m:r>
                    </m:oMath>
                  </m:oMathPara>
                </a14:m>
                <a:endParaRPr lang="en-US" altLang="en-US" sz="2000" b="0">
                  <a:solidFill>
                    <a:schemeClr val="tx1"/>
                  </a:solidFill>
                  <a:effectLst/>
                </a:endParaRPr>
              </a:p>
              <a:p>
                <a:pPr>
                  <a:defRPr/>
                </a:pPr>
                <a:endParaRPr lang="en-US" altLang="en-US" sz="400" b="0">
                  <a:solidFill>
                    <a:schemeClr val="tx1"/>
                  </a:solidFill>
                  <a:effectLst/>
                </a:endParaRPr>
              </a:p>
              <a:p>
                <a:pPr>
                  <a:defRPr/>
                </a:pPr>
                <a14:m>
                  <m:oMathPara xmlns:m="http://schemas.openxmlformats.org/officeDocument/2006/math">
                    <m:oMathParaPr>
                      <m:jc m:val="left"/>
                    </m:oMathParaPr>
                    <m:oMath xmlns:m="http://schemas.openxmlformats.org/officeDocument/2006/math">
                      <m:r>
                        <a:rPr lang="en-US" altLang="en-US" sz="2000" b="0" i="1" smtClean="0">
                          <a:solidFill>
                            <a:schemeClr val="tx1"/>
                          </a:solidFill>
                          <a:effectLst/>
                          <a:latin typeface="Cambria Math"/>
                        </a:rPr>
                        <m:t> </m:t>
                      </m:r>
                      <m:r>
                        <a:rPr lang="en-US" altLang="en-US" sz="2000" b="0" i="1" smtClean="0">
                          <a:solidFill>
                            <a:schemeClr val="tx1"/>
                          </a:solidFill>
                          <a:effectLst/>
                          <a:latin typeface="Cambria Math"/>
                        </a:rPr>
                        <m:t>𝑓</m:t>
                      </m:r>
                      <m:d>
                        <m:dPr>
                          <m:ctrlPr>
                            <a:rPr lang="en-US" altLang="en-US" sz="2000" b="0" i="1" smtClean="0">
                              <a:solidFill>
                                <a:schemeClr val="tx1"/>
                              </a:solidFill>
                              <a:effectLst/>
                              <a:latin typeface="Cambria Math" panose="02040503050406030204" pitchFamily="18" charset="0"/>
                            </a:rPr>
                          </m:ctrlPr>
                        </m:dPr>
                        <m:e>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ℓ</m:t>
                                  </m:r>
                                </m:sub>
                              </m:sSub>
                            </m:num>
                            <m:den>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𝑊</m:t>
                                  </m:r>
                                </m:sub>
                              </m:sSub>
                            </m:den>
                          </m:f>
                        </m:e>
                      </m:d>
                      <m:r>
                        <a:rPr lang="en-US" altLang="en-US" sz="2000" b="0" i="1" smtClean="0">
                          <a:solidFill>
                            <a:schemeClr val="tx1"/>
                          </a:solidFill>
                          <a:effectLst/>
                          <a:latin typeface="Cambria Math"/>
                        </a:rPr>
                        <m:t>=−</m:t>
                      </m:r>
                      <m:f>
                        <m:fPr>
                          <m:ctrlPr>
                            <a:rPr lang="en-US" altLang="en-US" sz="2000" b="0" i="1" smtClean="0">
                              <a:solidFill>
                                <a:schemeClr val="tx1"/>
                              </a:solidFill>
                              <a:effectLst/>
                              <a:latin typeface="Cambria Math" panose="02040503050406030204" pitchFamily="18" charset="0"/>
                            </a:rPr>
                          </m:ctrlPr>
                        </m:fPr>
                        <m:num>
                          <m:r>
                            <a:rPr lang="en-US" altLang="en-US" sz="2000" b="0" i="1" smtClean="0">
                              <a:solidFill>
                                <a:schemeClr val="tx1"/>
                              </a:solidFill>
                              <a:effectLst/>
                              <a:latin typeface="Cambria Math"/>
                            </a:rPr>
                            <m:t>3</m:t>
                          </m:r>
                        </m:num>
                        <m:den>
                          <m:r>
                            <a:rPr lang="en-US" altLang="en-US" sz="2000" b="0" i="1" smtClean="0">
                              <a:solidFill>
                                <a:schemeClr val="tx1"/>
                              </a:solidFill>
                              <a:effectLst/>
                              <a:latin typeface="Cambria Math"/>
                            </a:rPr>
                            <m:t>2</m:t>
                          </m:r>
                        </m:den>
                      </m:f>
                      <m:r>
                        <a:rPr lang="en-US" altLang="en-US" sz="2000" b="0" i="1" smtClean="0">
                          <a:solidFill>
                            <a:schemeClr val="tx1"/>
                          </a:solidFill>
                          <a:effectLst/>
                          <a:latin typeface="Cambria Math"/>
                        </a:rPr>
                        <m:t>+</m:t>
                      </m:r>
                      <m:f>
                        <m:fPr>
                          <m:ctrlPr>
                            <a:rPr lang="en-US" altLang="en-US" sz="2000" b="0" i="1" smtClean="0">
                              <a:solidFill>
                                <a:schemeClr val="tx1"/>
                              </a:solidFill>
                              <a:effectLst/>
                              <a:latin typeface="Cambria Math" panose="02040503050406030204" pitchFamily="18" charset="0"/>
                            </a:rPr>
                          </m:ctrlPr>
                        </m:fPr>
                        <m:num>
                          <m:r>
                            <a:rPr lang="en-US" altLang="en-US" sz="2000" b="0" i="1" smtClean="0">
                              <a:solidFill>
                                <a:schemeClr val="tx1"/>
                              </a:solidFill>
                              <a:effectLst/>
                              <a:latin typeface="Cambria Math"/>
                            </a:rPr>
                            <m:t>3</m:t>
                          </m:r>
                        </m:num>
                        <m:den>
                          <m:r>
                            <a:rPr lang="en-US" altLang="en-US" sz="2000" b="0" i="1" smtClean="0">
                              <a:solidFill>
                                <a:schemeClr val="tx1"/>
                              </a:solidFill>
                              <a:effectLst/>
                              <a:latin typeface="Cambria Math"/>
                            </a:rPr>
                            <m:t>4</m:t>
                          </m:r>
                        </m:den>
                      </m:f>
                      <m:r>
                        <a:rPr lang="en-US" altLang="en-US" sz="2000" b="0" i="1" smtClean="0">
                          <a:solidFill>
                            <a:schemeClr val="tx1"/>
                          </a:solidFill>
                          <a:effectLst/>
                          <a:latin typeface="Cambria Math"/>
                        </a:rPr>
                        <m:t> </m:t>
                      </m:r>
                      <m:sSup>
                        <m:sSupPr>
                          <m:ctrlPr>
                            <a:rPr lang="en-US" altLang="en-US" sz="2000" b="0" i="1" smtClean="0">
                              <a:solidFill>
                                <a:schemeClr val="tx1"/>
                              </a:solidFill>
                              <a:effectLst/>
                              <a:latin typeface="Cambria Math" panose="02040503050406030204" pitchFamily="18" charset="0"/>
                            </a:rPr>
                          </m:ctrlPr>
                        </m:sSupPr>
                        <m:e>
                          <m:d>
                            <m:dPr>
                              <m:ctrlPr>
                                <a:rPr lang="en-US" altLang="en-US" sz="2000" b="0" i="1" smtClean="0">
                                  <a:solidFill>
                                    <a:schemeClr val="tx1"/>
                                  </a:solidFill>
                                  <a:effectLst/>
                                  <a:latin typeface="Cambria Math" panose="02040503050406030204" pitchFamily="18" charset="0"/>
                                </a:rPr>
                              </m:ctrlPr>
                            </m:dPr>
                            <m:e>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ℓ</m:t>
                                      </m:r>
                                    </m:sub>
                                  </m:sSub>
                                </m:num>
                                <m:den>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𝑊</m:t>
                                      </m:r>
                                    </m:sub>
                                  </m:sSub>
                                </m:den>
                              </m:f>
                            </m:e>
                          </m:d>
                        </m:e>
                        <m:sup>
                          <m:r>
                            <a:rPr lang="en-US" altLang="en-US" sz="2000" b="0" i="1" smtClean="0">
                              <a:solidFill>
                                <a:schemeClr val="tx1"/>
                              </a:solidFill>
                              <a:effectLst/>
                              <a:latin typeface="Cambria Math"/>
                            </a:rPr>
                            <m:t>2</m:t>
                          </m:r>
                        </m:sup>
                      </m:sSup>
                      <m:r>
                        <a:rPr lang="en-US" altLang="en-US" sz="2000" b="0" i="1" smtClean="0">
                          <a:solidFill>
                            <a:schemeClr val="tx1"/>
                          </a:solidFill>
                          <a:effectLst/>
                          <a:latin typeface="Cambria Math"/>
                        </a:rPr>
                        <m:t>+</m:t>
                      </m:r>
                      <m:r>
                        <a:rPr lang="en-US" altLang="en-US" sz="2000" b="0" i="1" smtClean="0">
                          <a:solidFill>
                            <a:schemeClr val="tx1"/>
                          </a:solidFill>
                          <a:effectLst/>
                          <a:latin typeface="Cambria Math"/>
                          <a:ea typeface="Cambria Math"/>
                        </a:rPr>
                        <m:t>𝒪</m:t>
                      </m:r>
                      <m:sSup>
                        <m:sSupPr>
                          <m:ctrlPr>
                            <a:rPr lang="en-US" altLang="en-US" sz="2000" i="1">
                              <a:latin typeface="Cambria Math" panose="02040503050406030204" pitchFamily="18" charset="0"/>
                            </a:rPr>
                          </m:ctrlPr>
                        </m:sSupPr>
                        <m:e>
                          <m:d>
                            <m:dPr>
                              <m:ctrlPr>
                                <a:rPr lang="en-US" altLang="en-US" sz="2000" i="1">
                                  <a:latin typeface="Cambria Math" panose="02040503050406030204" pitchFamily="18" charset="0"/>
                                </a:rPr>
                              </m:ctrlPr>
                            </m:dPr>
                            <m:e>
                              <m:f>
                                <m:fPr>
                                  <m:ctrlPr>
                                    <a:rPr lang="en-US" altLang="en-US" sz="2000" i="1">
                                      <a:latin typeface="Cambria Math" panose="02040503050406030204" pitchFamily="18" charset="0"/>
                                    </a:rPr>
                                  </m:ctrlPr>
                                </m:fPr>
                                <m:num>
                                  <m:sSub>
                                    <m:sSubPr>
                                      <m:ctrlPr>
                                        <a:rPr lang="en-US" altLang="en-US" sz="2000" i="1">
                                          <a:latin typeface="Cambria Math" panose="02040503050406030204" pitchFamily="18" charset="0"/>
                                        </a:rPr>
                                      </m:ctrlPr>
                                    </m:sSubPr>
                                    <m:e>
                                      <m:r>
                                        <a:rPr lang="en-US" altLang="en-US" sz="2000" i="1">
                                          <a:latin typeface="Cambria Math"/>
                                        </a:rPr>
                                        <m:t>𝑚</m:t>
                                      </m:r>
                                    </m:e>
                                    <m:sub>
                                      <m:r>
                                        <a:rPr lang="en-US" altLang="en-US" sz="2000" i="1">
                                          <a:latin typeface="Cambria Math"/>
                                        </a:rPr>
                                        <m:t>ℓ</m:t>
                                      </m:r>
                                    </m:sub>
                                  </m:sSub>
                                </m:num>
                                <m:den>
                                  <m:sSub>
                                    <m:sSubPr>
                                      <m:ctrlPr>
                                        <a:rPr lang="en-US" altLang="en-US" sz="2000" i="1">
                                          <a:latin typeface="Cambria Math" panose="02040503050406030204" pitchFamily="18" charset="0"/>
                                        </a:rPr>
                                      </m:ctrlPr>
                                    </m:sSubPr>
                                    <m:e>
                                      <m:r>
                                        <a:rPr lang="en-US" altLang="en-US" sz="2000" i="1">
                                          <a:latin typeface="Cambria Math"/>
                                        </a:rPr>
                                        <m:t>𝑚</m:t>
                                      </m:r>
                                    </m:e>
                                    <m:sub>
                                      <m:r>
                                        <a:rPr lang="en-US" altLang="en-US" sz="2000" i="1">
                                          <a:latin typeface="Cambria Math"/>
                                        </a:rPr>
                                        <m:t>𝑊</m:t>
                                      </m:r>
                                    </m:sub>
                                  </m:sSub>
                                </m:den>
                              </m:f>
                            </m:e>
                          </m:d>
                        </m:e>
                        <m:sup>
                          <m:r>
                            <a:rPr lang="en-US" altLang="en-US" sz="2000" b="0" i="1" smtClean="0">
                              <a:latin typeface="Cambria Math"/>
                            </a:rPr>
                            <m:t>4</m:t>
                          </m:r>
                        </m:sup>
                      </m:sSup>
                    </m:oMath>
                  </m:oMathPara>
                </a14:m>
                <a:endParaRPr lang="en-US" altLang="en-US" sz="2000" b="0">
                  <a:solidFill>
                    <a:schemeClr val="tx1"/>
                  </a:solidFill>
                  <a:effectLst/>
                </a:endParaRPr>
              </a:p>
            </p:txBody>
          </p:sp>
        </mc:Choice>
        <mc:Fallback xmlns="">
          <p:sp>
            <p:nvSpPr>
              <p:cNvPr id="44" name="Rectangle 3"/>
              <p:cNvSpPr>
                <a:spLocks noRot="1" noChangeAspect="1" noMove="1" noResize="1" noEditPoints="1" noAdjustHandles="1" noChangeArrowheads="1" noChangeShapeType="1" noTextEdit="1"/>
              </p:cNvSpPr>
              <p:nvPr/>
            </p:nvSpPr>
            <p:spPr bwMode="auto">
              <a:xfrm>
                <a:off x="3887788" y="4320107"/>
                <a:ext cx="5185344" cy="2160300"/>
              </a:xfrm>
              <a:prstGeom prst="rect">
                <a:avLst/>
              </a:prstGeom>
              <a:blipFill rotWithShape="1">
                <a:blip r:embed="rId6"/>
                <a:stretch>
                  <a:fillRect/>
                </a:stretch>
              </a:blipFill>
              <a:ln w="9525">
                <a:solidFill>
                  <a:schemeClr val="tx1"/>
                </a:solidFill>
                <a:miter lim="800000"/>
                <a:headEnd/>
                <a:tailEnd/>
              </a:ln>
              <a:effectLst/>
              <a:extLst/>
            </p:spPr>
            <p:txBody>
              <a:bodyPr/>
              <a:lstStyle/>
              <a:p>
                <a:r>
                  <a:rPr lang="en-US">
                    <a:noFill/>
                  </a:rPr>
                  <a:t> </a:t>
                </a:r>
              </a:p>
            </p:txBody>
          </p:sp>
        </mc:Fallback>
      </mc:AlternateContent>
    </p:spTree>
    <p:extLst>
      <p:ext uri="{BB962C8B-B14F-4D97-AF65-F5344CB8AC3E}">
        <p14:creationId xmlns:p14="http://schemas.microsoft.com/office/powerpoint/2010/main" val="6128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a:t>Standard Dipole Moments for Massive Neutrinos</a:t>
            </a:r>
            <a:endParaRPr lang="en-US"/>
          </a:p>
        </p:txBody>
      </p:sp>
      <p:sp>
        <p:nvSpPr>
          <p:cNvPr id="31" name="Rectangle 3"/>
          <p:cNvSpPr>
            <a:spLocks noChangeArrowheads="1"/>
          </p:cNvSpPr>
          <p:nvPr/>
        </p:nvSpPr>
        <p:spPr bwMode="auto">
          <a:xfrm>
            <a:off x="136002" y="1151667"/>
            <a:ext cx="2888290" cy="1224170"/>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defRPr/>
            </a:pPr>
            <a:r>
              <a:rPr lang="en-US" altLang="en-US" sz="2000">
                <a:solidFill>
                  <a:schemeClr val="bg1"/>
                </a:solidFill>
                <a:effectLst>
                  <a:outerShdw blurRad="38100" dist="38100" dir="2700000" algn="tl">
                    <a:srgbClr val="000000"/>
                  </a:outerShdw>
                </a:effectLst>
              </a:rPr>
              <a:t>Diagonal case:</a:t>
            </a:r>
          </a:p>
          <a:p>
            <a:pPr>
              <a:defRPr/>
            </a:pPr>
            <a:r>
              <a:rPr lang="en-US" altLang="en-US" sz="2000">
                <a:solidFill>
                  <a:schemeClr val="bg1"/>
                </a:solidFill>
                <a:effectLst>
                  <a:outerShdw blurRad="38100" dist="38100" dir="2700000" algn="tl">
                    <a:srgbClr val="000000"/>
                  </a:outerShdw>
                </a:effectLst>
              </a:rPr>
              <a:t>Magnetic moments</a:t>
            </a:r>
          </a:p>
          <a:p>
            <a:pPr>
              <a:defRPr/>
            </a:pPr>
            <a:r>
              <a:rPr lang="en-US" altLang="en-US" sz="2000">
                <a:solidFill>
                  <a:schemeClr val="bg1"/>
                </a:solidFill>
                <a:effectLst>
                  <a:outerShdw blurRad="38100" dist="38100" dir="2700000" algn="tl">
                    <a:srgbClr val="000000"/>
                  </a:outerShdw>
                </a:effectLst>
              </a:rPr>
              <a:t>of Dirac neutrinos</a:t>
            </a:r>
          </a:p>
        </p:txBody>
      </p:sp>
      <mc:AlternateContent xmlns:mc="http://schemas.openxmlformats.org/markup-compatibility/2006" xmlns:a14="http://schemas.microsoft.com/office/drawing/2010/main">
        <mc:Choice Requires="a14">
          <p:sp>
            <p:nvSpPr>
              <p:cNvPr id="32" name="Rectangle 3"/>
              <p:cNvSpPr>
                <a:spLocks noChangeArrowheads="1"/>
              </p:cNvSpPr>
              <p:nvPr/>
            </p:nvSpPr>
            <p:spPr bwMode="auto">
              <a:xfrm>
                <a:off x="3168313" y="1151667"/>
                <a:ext cx="5904250" cy="1224170"/>
              </a:xfrm>
              <a:prstGeom prst="rect">
                <a:avLst/>
              </a:prstGeom>
              <a:solidFill>
                <a:schemeClr val="bg1">
                  <a:lumMod val="95000"/>
                </a:schemeClr>
              </a:solidFill>
              <a:ln w="9525">
                <a:solidFill>
                  <a:schemeClr val="tx1"/>
                </a:solidFill>
                <a:miter lim="800000"/>
                <a:headEnd/>
                <a:tailEnd/>
              </a:ln>
              <a:effectLst/>
            </p:spPr>
            <p:txBody>
              <a:bodyPr wrap="none" lIns="86402" tIns="43201" rIns="86402" bIns="43201" anchor="ctr"/>
              <a:lstStyle/>
              <a:p>
                <a:pPr>
                  <a:defRPr/>
                </a:pPr>
                <a14:m>
                  <m:oMathPara xmlns:m="http://schemas.openxmlformats.org/officeDocument/2006/math">
                    <m:oMathParaPr>
                      <m:jc m:val="left"/>
                    </m:oMathParaPr>
                    <m:oMath xmlns:m="http://schemas.openxmlformats.org/officeDocument/2006/math">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𝜇</m:t>
                          </m:r>
                        </m:e>
                        <m:sub>
                          <m:r>
                            <a:rPr lang="en-US" altLang="en-US" sz="2000" b="0" i="1" smtClean="0">
                              <a:solidFill>
                                <a:schemeClr val="tx1"/>
                              </a:solidFill>
                              <a:effectLst/>
                              <a:latin typeface="Cambria Math"/>
                            </a:rPr>
                            <m:t>𝑖𝑖</m:t>
                          </m:r>
                        </m:sub>
                      </m:sSub>
                      <m:r>
                        <a:rPr lang="en-US" altLang="en-US" sz="2000" b="0" i="1" smtClean="0">
                          <a:solidFill>
                            <a:schemeClr val="tx1"/>
                          </a:solidFill>
                          <a:effectLst/>
                          <a:latin typeface="Cambria Math"/>
                        </a:rPr>
                        <m:t>=</m:t>
                      </m:r>
                      <m:f>
                        <m:fPr>
                          <m:ctrlPr>
                            <a:rPr lang="en-US" altLang="en-US" sz="2000" b="0" i="1" smtClean="0">
                              <a:solidFill>
                                <a:schemeClr val="tx1"/>
                              </a:solidFill>
                              <a:effectLst/>
                              <a:latin typeface="Cambria Math" panose="02040503050406030204" pitchFamily="18" charset="0"/>
                            </a:rPr>
                          </m:ctrlPr>
                        </m:fPr>
                        <m:num>
                          <m:r>
                            <a:rPr lang="en-US" altLang="en-US" sz="2000" b="0" i="1" smtClean="0">
                              <a:solidFill>
                                <a:schemeClr val="tx1"/>
                              </a:solidFill>
                              <a:effectLst/>
                              <a:latin typeface="Cambria Math"/>
                            </a:rPr>
                            <m:t>3</m:t>
                          </m:r>
                          <m:r>
                            <a:rPr lang="en-US" altLang="en-US" sz="2000" b="0" i="1" smtClean="0">
                              <a:solidFill>
                                <a:schemeClr val="tx1"/>
                              </a:solidFill>
                              <a:effectLst/>
                              <a:latin typeface="Cambria Math"/>
                            </a:rPr>
                            <m:t>𝑒</m:t>
                          </m:r>
                          <m:rad>
                            <m:radPr>
                              <m:degHide m:val="on"/>
                              <m:ctrlPr>
                                <a:rPr lang="en-US" altLang="en-US" sz="2000" b="0" i="1" smtClean="0">
                                  <a:solidFill>
                                    <a:schemeClr val="tx1"/>
                                  </a:solidFill>
                                  <a:effectLst/>
                                  <a:latin typeface="Cambria Math" panose="02040503050406030204" pitchFamily="18" charset="0"/>
                                </a:rPr>
                              </m:ctrlPr>
                            </m:radPr>
                            <m:deg/>
                            <m:e>
                              <m:r>
                                <a:rPr lang="en-US" altLang="en-US" sz="2000" b="0" i="1" smtClean="0">
                                  <a:solidFill>
                                    <a:schemeClr val="tx1"/>
                                  </a:solidFill>
                                  <a:effectLst/>
                                  <a:latin typeface="Cambria Math"/>
                                </a:rPr>
                                <m:t>2</m:t>
                              </m:r>
                            </m:e>
                          </m:rad>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𝐺</m:t>
                              </m:r>
                            </m:e>
                            <m:sub>
                              <m:r>
                                <m:rPr>
                                  <m:sty m:val="p"/>
                                </m:rPr>
                                <a:rPr lang="en-US" altLang="en-US" sz="2000" b="0" i="0" smtClean="0">
                                  <a:solidFill>
                                    <a:schemeClr val="tx1"/>
                                  </a:solidFill>
                                  <a:effectLst/>
                                  <a:latin typeface="Cambria Math"/>
                                </a:rPr>
                                <m:t>F</m:t>
                              </m:r>
                            </m:sub>
                          </m:sSub>
                        </m:num>
                        <m:den>
                          <m:sSup>
                            <m:sSupPr>
                              <m:ctrlPr>
                                <a:rPr lang="en-US" altLang="en-US" sz="2000" b="0" i="1" smtClean="0">
                                  <a:solidFill>
                                    <a:schemeClr val="tx1"/>
                                  </a:solidFill>
                                  <a:effectLst/>
                                  <a:latin typeface="Cambria Math" panose="02040503050406030204" pitchFamily="18" charset="0"/>
                                </a:rPr>
                              </m:ctrlPr>
                            </m:sSupPr>
                            <m:e>
                              <m:d>
                                <m:dPr>
                                  <m:ctrlPr>
                                    <a:rPr lang="en-US" altLang="en-US" sz="2000" b="0" i="1" smtClean="0">
                                      <a:solidFill>
                                        <a:schemeClr val="tx1"/>
                                      </a:solidFill>
                                      <a:effectLst/>
                                      <a:latin typeface="Cambria Math" panose="02040503050406030204" pitchFamily="18" charset="0"/>
                                    </a:rPr>
                                  </m:ctrlPr>
                                </m:dPr>
                                <m:e>
                                  <m:r>
                                    <a:rPr lang="en-US" altLang="en-US" sz="2000" b="0" i="1" smtClean="0">
                                      <a:solidFill>
                                        <a:schemeClr val="tx1"/>
                                      </a:solidFill>
                                      <a:effectLst/>
                                      <a:latin typeface="Cambria Math"/>
                                    </a:rPr>
                                    <m:t>4</m:t>
                                  </m:r>
                                  <m:r>
                                    <a:rPr lang="en-US" altLang="en-US" sz="2000" b="0" i="1" smtClean="0">
                                      <a:solidFill>
                                        <a:schemeClr val="tx1"/>
                                      </a:solidFill>
                                      <a:effectLst/>
                                      <a:latin typeface="Cambria Math"/>
                                    </a:rPr>
                                    <m:t>𝜋</m:t>
                                  </m:r>
                                </m:e>
                              </m:d>
                            </m:e>
                            <m:sup>
                              <m:r>
                                <a:rPr lang="en-US" altLang="en-US" sz="2000" b="0" i="1" smtClean="0">
                                  <a:solidFill>
                                    <a:schemeClr val="tx1"/>
                                  </a:solidFill>
                                  <a:effectLst/>
                                  <a:latin typeface="Cambria Math"/>
                                </a:rPr>
                                <m:t>2</m:t>
                              </m:r>
                            </m:sup>
                          </m:sSup>
                        </m:den>
                      </m:f>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𝑖</m:t>
                          </m:r>
                        </m:sub>
                      </m:sSub>
                      <m:r>
                        <a:rPr lang="en-US" altLang="en-US" sz="2000" b="0" i="1" smtClean="0">
                          <a:solidFill>
                            <a:schemeClr val="tx1"/>
                          </a:solidFill>
                          <a:effectLst/>
                          <a:latin typeface="Cambria Math"/>
                        </a:rPr>
                        <m:t>=3.20×</m:t>
                      </m:r>
                      <m:sSup>
                        <m:sSupPr>
                          <m:ctrlPr>
                            <a:rPr lang="en-US" altLang="en-US" sz="2000" b="0" i="1" smtClean="0">
                              <a:solidFill>
                                <a:schemeClr val="tx1"/>
                              </a:solidFill>
                              <a:effectLst/>
                              <a:latin typeface="Cambria Math" panose="02040503050406030204" pitchFamily="18" charset="0"/>
                            </a:rPr>
                          </m:ctrlPr>
                        </m:sSupPr>
                        <m:e>
                          <m:r>
                            <a:rPr lang="en-US" altLang="en-US" sz="2000" b="0" i="1" smtClean="0">
                              <a:solidFill>
                                <a:schemeClr val="tx1"/>
                              </a:solidFill>
                              <a:effectLst/>
                              <a:latin typeface="Cambria Math"/>
                            </a:rPr>
                            <m:t>10</m:t>
                          </m:r>
                        </m:e>
                        <m:sup>
                          <m:r>
                            <a:rPr lang="en-US" altLang="en-US" sz="2000" b="0" i="1" smtClean="0">
                              <a:solidFill>
                                <a:schemeClr val="tx1"/>
                              </a:solidFill>
                              <a:effectLst/>
                              <a:latin typeface="Cambria Math"/>
                            </a:rPr>
                            <m:t>−19</m:t>
                          </m:r>
                        </m:sup>
                      </m:sSup>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𝜇</m:t>
                          </m:r>
                        </m:e>
                        <m:sub>
                          <m:r>
                            <m:rPr>
                              <m:sty m:val="p"/>
                            </m:rPr>
                            <a:rPr lang="en-US" altLang="en-US" sz="2000" b="0" i="0" smtClean="0">
                              <a:solidFill>
                                <a:schemeClr val="tx1"/>
                              </a:solidFill>
                              <a:effectLst/>
                              <a:latin typeface="Cambria Math"/>
                            </a:rPr>
                            <m:t>B</m:t>
                          </m:r>
                        </m:sub>
                      </m:sSub>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𝑖</m:t>
                              </m:r>
                            </m:sub>
                          </m:sSub>
                        </m:num>
                        <m:den>
                          <m:r>
                            <m:rPr>
                              <m:sty m:val="p"/>
                            </m:rPr>
                            <a:rPr lang="en-US" altLang="en-US" sz="2000" b="0" i="0" smtClean="0">
                              <a:solidFill>
                                <a:schemeClr val="tx1"/>
                              </a:solidFill>
                              <a:effectLst/>
                              <a:latin typeface="Cambria Math"/>
                            </a:rPr>
                            <m:t>eV</m:t>
                          </m:r>
                        </m:den>
                      </m:f>
                    </m:oMath>
                  </m:oMathPara>
                </a14:m>
                <a:endParaRPr lang="en-US" altLang="en-US" sz="2000" b="0">
                  <a:solidFill>
                    <a:schemeClr val="tx1"/>
                  </a:solidFill>
                  <a:effectLst/>
                </a:endParaRPr>
              </a:p>
              <a:p>
                <a:pPr>
                  <a:defRPr/>
                </a:pPr>
                <a:endParaRPr lang="en-US" altLang="en-US" sz="400" b="0">
                  <a:solidFill>
                    <a:schemeClr val="tx1"/>
                  </a:solidFill>
                  <a:effectLst/>
                </a:endParaRPr>
              </a:p>
              <a:p>
                <a:pPr>
                  <a:defRPr/>
                </a:pPr>
                <a14:m>
                  <m:oMathPara xmlns:m="http://schemas.openxmlformats.org/officeDocument/2006/math">
                    <m:oMathParaPr>
                      <m:jc m:val="left"/>
                    </m:oMathParaPr>
                    <m:oMath xmlns:m="http://schemas.openxmlformats.org/officeDocument/2006/math">
                      <m:sSub>
                        <m:sSubPr>
                          <m:ctrlPr>
                            <a:rPr lang="en-US" altLang="en-US" sz="2000" i="1">
                              <a:latin typeface="Cambria Math" panose="02040503050406030204" pitchFamily="18" charset="0"/>
                            </a:rPr>
                          </m:ctrlPr>
                        </m:sSubPr>
                        <m:e>
                          <m:r>
                            <a:rPr lang="en-US" altLang="en-US" sz="2000" b="0" i="1" smtClean="0">
                              <a:latin typeface="Cambria Math"/>
                            </a:rPr>
                            <m:t>𝜖</m:t>
                          </m:r>
                        </m:e>
                        <m:sub>
                          <m:r>
                            <a:rPr lang="en-US" altLang="en-US" sz="2000" i="1">
                              <a:latin typeface="Cambria Math"/>
                            </a:rPr>
                            <m:t>𝑖𝑖</m:t>
                          </m:r>
                        </m:sub>
                      </m:sSub>
                      <m:r>
                        <a:rPr lang="en-US" altLang="en-US" sz="2000" b="0" i="1" smtClean="0">
                          <a:latin typeface="Cambria Math"/>
                        </a:rPr>
                        <m:t> =0</m:t>
                      </m:r>
                    </m:oMath>
                  </m:oMathPara>
                </a14:m>
                <a:endParaRPr lang="en-US" altLang="en-US" sz="2000">
                  <a:solidFill>
                    <a:schemeClr val="tx1"/>
                  </a:solidFill>
                  <a:effectLst/>
                </a:endParaRPr>
              </a:p>
            </p:txBody>
          </p:sp>
        </mc:Choice>
        <mc:Fallback xmlns="">
          <p:sp>
            <p:nvSpPr>
              <p:cNvPr id="32" name="Rectangle 3"/>
              <p:cNvSpPr>
                <a:spLocks noRot="1" noChangeAspect="1" noMove="1" noResize="1" noEditPoints="1" noAdjustHandles="1" noChangeArrowheads="1" noChangeShapeType="1" noTextEdit="1"/>
              </p:cNvSpPr>
              <p:nvPr/>
            </p:nvSpPr>
            <p:spPr bwMode="auto">
              <a:xfrm>
                <a:off x="3168313" y="1151667"/>
                <a:ext cx="5904250" cy="1224170"/>
              </a:xfrm>
              <a:prstGeom prst="rect">
                <a:avLst/>
              </a:prstGeom>
              <a:blipFill rotWithShape="1">
                <a:blip r:embed="rId2"/>
                <a:stretch>
                  <a:fillRect/>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741229" y="1309402"/>
                <a:ext cx="1331903" cy="671338"/>
              </a:xfrm>
              <a:prstGeom prst="rect">
                <a:avLst/>
              </a:prstGeom>
            </p:spPr>
            <p:txBody>
              <a:bodyPr wrap="none">
                <a:spAutoFit/>
              </a:bodyPr>
              <a:lstStyle/>
              <a:p>
                <a:pPr>
                  <a:defRPr/>
                </a:pPr>
                <a14:m>
                  <m:oMathPara xmlns:m="http://schemas.openxmlformats.org/officeDocument/2006/math">
                    <m:oMathParaPr>
                      <m:jc m:val="left"/>
                    </m:oMathParaPr>
                    <m:oMath xmlns:m="http://schemas.openxmlformats.org/officeDocument/2006/math">
                      <m:sSub>
                        <m:sSubPr>
                          <m:ctrlPr>
                            <a:rPr lang="en-US" altLang="en-US" sz="2000" b="0" i="1" smtClean="0">
                              <a:solidFill>
                                <a:srgbClr val="C00000"/>
                              </a:solidFill>
                              <a:latin typeface="Cambria Math" panose="02040503050406030204" pitchFamily="18" charset="0"/>
                            </a:rPr>
                          </m:ctrlPr>
                        </m:sSubPr>
                        <m:e>
                          <m:r>
                            <a:rPr lang="en-US" altLang="en-US" sz="2000" b="0" i="1" smtClean="0">
                              <a:solidFill>
                                <a:srgbClr val="C00000"/>
                              </a:solidFill>
                              <a:latin typeface="Cambria Math"/>
                            </a:rPr>
                            <m:t>𝜇</m:t>
                          </m:r>
                        </m:e>
                        <m:sub>
                          <m:r>
                            <m:rPr>
                              <m:sty m:val="p"/>
                            </m:rPr>
                            <a:rPr lang="en-US" altLang="en-US" sz="2000" b="0" i="0" smtClean="0">
                              <a:solidFill>
                                <a:srgbClr val="C00000"/>
                              </a:solidFill>
                              <a:latin typeface="Cambria Math"/>
                            </a:rPr>
                            <m:t>B</m:t>
                          </m:r>
                        </m:sub>
                      </m:sSub>
                      <m:r>
                        <a:rPr lang="en-US" altLang="en-US" sz="2000" i="1">
                          <a:solidFill>
                            <a:srgbClr val="C00000"/>
                          </a:solidFill>
                          <a:latin typeface="Cambria Math"/>
                        </a:rPr>
                        <m:t>=</m:t>
                      </m:r>
                      <m:f>
                        <m:fPr>
                          <m:ctrlPr>
                            <a:rPr lang="en-US" altLang="en-US" sz="2000" b="0" i="1" smtClean="0">
                              <a:solidFill>
                                <a:srgbClr val="C00000"/>
                              </a:solidFill>
                              <a:latin typeface="Cambria Math" panose="02040503050406030204" pitchFamily="18" charset="0"/>
                            </a:rPr>
                          </m:ctrlPr>
                        </m:fPr>
                        <m:num>
                          <m:r>
                            <a:rPr lang="en-US" altLang="en-US" sz="2000" b="0" i="1" smtClean="0">
                              <a:solidFill>
                                <a:srgbClr val="C00000"/>
                              </a:solidFill>
                              <a:latin typeface="Cambria Math"/>
                            </a:rPr>
                            <m:t>𝑒</m:t>
                          </m:r>
                        </m:num>
                        <m:den>
                          <m:r>
                            <a:rPr lang="en-US" altLang="en-US" sz="2000" b="0" i="1" smtClean="0">
                              <a:solidFill>
                                <a:srgbClr val="C00000"/>
                              </a:solidFill>
                              <a:latin typeface="Cambria Math"/>
                            </a:rPr>
                            <m:t>2</m:t>
                          </m:r>
                          <m:sSub>
                            <m:sSubPr>
                              <m:ctrlPr>
                                <a:rPr lang="en-US" altLang="en-US" sz="2000" b="0" i="1" smtClean="0">
                                  <a:solidFill>
                                    <a:srgbClr val="C00000"/>
                                  </a:solidFill>
                                  <a:latin typeface="Cambria Math" panose="02040503050406030204" pitchFamily="18" charset="0"/>
                                </a:rPr>
                              </m:ctrlPr>
                            </m:sSubPr>
                            <m:e>
                              <m:r>
                                <a:rPr lang="en-US" altLang="en-US" sz="2000" b="0" i="1" smtClean="0">
                                  <a:solidFill>
                                    <a:srgbClr val="C00000"/>
                                  </a:solidFill>
                                  <a:latin typeface="Cambria Math"/>
                                </a:rPr>
                                <m:t>𝑚</m:t>
                              </m:r>
                            </m:e>
                            <m:sub>
                              <m:r>
                                <a:rPr lang="en-US" altLang="en-US" sz="2000" b="0" i="1" smtClean="0">
                                  <a:solidFill>
                                    <a:srgbClr val="C00000"/>
                                  </a:solidFill>
                                  <a:latin typeface="Cambria Math"/>
                                </a:rPr>
                                <m:t>𝑒</m:t>
                              </m:r>
                            </m:sub>
                          </m:sSub>
                        </m:den>
                      </m:f>
                    </m:oMath>
                  </m:oMathPara>
                </a14:m>
                <a:endParaRPr lang="en-US" altLang="en-US" sz="2000">
                  <a:solidFill>
                    <a:srgbClr val="C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741229" y="1309402"/>
                <a:ext cx="1331903" cy="67133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3"/>
              <p:cNvSpPr>
                <a:spLocks noChangeArrowheads="1"/>
              </p:cNvSpPr>
              <p:nvPr/>
            </p:nvSpPr>
            <p:spPr bwMode="auto">
              <a:xfrm>
                <a:off x="143892" y="2519857"/>
                <a:ext cx="2888290" cy="2016280"/>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defRPr/>
                </a:pPr>
                <a:r>
                  <a:rPr lang="en-US" altLang="en-US" sz="2000">
                    <a:solidFill>
                      <a:schemeClr val="bg1"/>
                    </a:solidFill>
                    <a:effectLst>
                      <a:outerShdw blurRad="38100" dist="38100" dir="2700000" algn="tl">
                        <a:srgbClr val="000000"/>
                      </a:outerShdw>
                    </a:effectLst>
                  </a:rPr>
                  <a:t>Off-diagonal case</a:t>
                </a:r>
              </a:p>
              <a:p>
                <a:pPr>
                  <a:defRPr/>
                </a:pPr>
                <a:r>
                  <a:rPr lang="en-US" altLang="en-US" sz="2000">
                    <a:solidFill>
                      <a:schemeClr val="bg1"/>
                    </a:solidFill>
                    <a:effectLst>
                      <a:outerShdw blurRad="38100" dist="38100" dir="2700000" algn="tl">
                        <a:srgbClr val="000000"/>
                      </a:outerShdw>
                    </a:effectLst>
                  </a:rPr>
                  <a:t>(Transition moments)</a:t>
                </a:r>
              </a:p>
              <a:p>
                <a:pPr>
                  <a:defRPr/>
                </a:pPr>
                <a:endParaRPr lang="en-US" altLang="en-US" sz="1000">
                  <a:solidFill>
                    <a:schemeClr val="bg1"/>
                  </a:solidFill>
                  <a:effectLst>
                    <a:outerShdw blurRad="38100" dist="38100" dir="2700000" algn="tl">
                      <a:srgbClr val="000000"/>
                    </a:outerShdw>
                  </a:effectLst>
                </a:endParaRPr>
              </a:p>
              <a:p>
                <a:pPr>
                  <a:defRPr/>
                </a:pPr>
                <a:r>
                  <a:rPr lang="en-US" altLang="en-US" sz="2000">
                    <a:solidFill>
                      <a:schemeClr val="bg1"/>
                    </a:solidFill>
                    <a:effectLst>
                      <a:outerShdw blurRad="38100" dist="38100" dir="2700000" algn="tl">
                        <a:srgbClr val="000000"/>
                      </a:outerShdw>
                    </a:effectLst>
                  </a:rPr>
                  <a:t>First term in </a:t>
                </a:r>
                <a14:m>
                  <m:oMath xmlns:m="http://schemas.openxmlformats.org/officeDocument/2006/math">
                    <m:r>
                      <a:rPr lang="en-US" altLang="en-US" sz="2000" b="0" i="1" smtClean="0">
                        <a:solidFill>
                          <a:schemeClr val="bg1"/>
                        </a:solidFill>
                        <a:effectLst>
                          <a:outerShdw blurRad="38100" dist="38100" dir="2700000" algn="tl">
                            <a:srgbClr val="000000"/>
                          </a:outerShdw>
                        </a:effectLst>
                        <a:latin typeface="Cambria Math"/>
                      </a:rPr>
                      <m:t>𝑓</m:t>
                    </m:r>
                    <m:r>
                      <a:rPr lang="en-US" altLang="en-US" sz="2000" b="0" i="1" smtClean="0">
                        <a:solidFill>
                          <a:schemeClr val="bg1"/>
                        </a:solidFill>
                        <a:effectLst>
                          <a:outerShdw blurRad="38100" dist="38100" dir="2700000" algn="tl">
                            <a:srgbClr val="000000"/>
                          </a:outerShdw>
                        </a:effectLst>
                        <a:latin typeface="Cambria Math"/>
                      </a:rPr>
                      <m:t>(</m:t>
                    </m:r>
                    <m:f>
                      <m:fPr>
                        <m:type m:val="lin"/>
                        <m:ctrlPr>
                          <a:rPr lang="en-US" altLang="en-US" sz="2000" b="0" i="1" smtClean="0">
                            <a:solidFill>
                              <a:schemeClr val="bg1"/>
                            </a:solidFill>
                            <a:effectLst>
                              <a:outerShdw blurRad="38100" dist="38100" dir="2700000" algn="tl">
                                <a:srgbClr val="000000"/>
                              </a:outerShdw>
                            </a:effectLst>
                            <a:latin typeface="Cambria Math" panose="02040503050406030204" pitchFamily="18" charset="0"/>
                          </a:rPr>
                        </m:ctrlPr>
                      </m:fPr>
                      <m:num>
                        <m:sSub>
                          <m:sSubPr>
                            <m:ctrlPr>
                              <a:rPr lang="en-US" altLang="en-US" sz="2000" b="0" i="1" smtClean="0">
                                <a:solidFill>
                                  <a:schemeClr val="bg1"/>
                                </a:solidFill>
                                <a:effectLst>
                                  <a:outerShdw blurRad="38100" dist="38100" dir="2700000" algn="tl">
                                    <a:srgbClr val="000000"/>
                                  </a:outerShdw>
                                </a:effectLst>
                                <a:latin typeface="Cambria Math" panose="02040503050406030204" pitchFamily="18" charset="0"/>
                              </a:rPr>
                            </m:ctrlPr>
                          </m:sSubPr>
                          <m:e>
                            <m:r>
                              <a:rPr lang="en-US" altLang="en-US" sz="2000" b="0" i="1" smtClean="0">
                                <a:solidFill>
                                  <a:schemeClr val="bg1"/>
                                </a:solidFill>
                                <a:effectLst>
                                  <a:outerShdw blurRad="38100" dist="38100" dir="2700000" algn="tl">
                                    <a:srgbClr val="000000"/>
                                  </a:outerShdw>
                                </a:effectLst>
                                <a:latin typeface="Cambria Math"/>
                              </a:rPr>
                              <m:t>𝑚</m:t>
                            </m:r>
                          </m:e>
                          <m:sub>
                            <m:r>
                              <a:rPr lang="en-US" altLang="en-US" sz="2000" b="0" i="1" smtClean="0">
                                <a:solidFill>
                                  <a:schemeClr val="bg1"/>
                                </a:solidFill>
                                <a:effectLst>
                                  <a:outerShdw blurRad="38100" dist="38100" dir="2700000" algn="tl">
                                    <a:srgbClr val="000000"/>
                                  </a:outerShdw>
                                </a:effectLst>
                                <a:latin typeface="Cambria Math"/>
                              </a:rPr>
                              <m:t>ℓ</m:t>
                            </m:r>
                          </m:sub>
                        </m:sSub>
                      </m:num>
                      <m:den>
                        <m:sSub>
                          <m:sSubPr>
                            <m:ctrlPr>
                              <a:rPr lang="en-US" altLang="en-US" sz="2000" b="0" i="1" smtClean="0">
                                <a:solidFill>
                                  <a:schemeClr val="bg1"/>
                                </a:solidFill>
                                <a:effectLst>
                                  <a:outerShdw blurRad="38100" dist="38100" dir="2700000" algn="tl">
                                    <a:srgbClr val="000000"/>
                                  </a:outerShdw>
                                </a:effectLst>
                                <a:latin typeface="Cambria Math" panose="02040503050406030204" pitchFamily="18" charset="0"/>
                              </a:rPr>
                            </m:ctrlPr>
                          </m:sSubPr>
                          <m:e>
                            <m:r>
                              <a:rPr lang="en-US" altLang="en-US" sz="2000" b="0" i="1" smtClean="0">
                                <a:solidFill>
                                  <a:schemeClr val="bg1"/>
                                </a:solidFill>
                                <a:effectLst>
                                  <a:outerShdw blurRad="38100" dist="38100" dir="2700000" algn="tl">
                                    <a:srgbClr val="000000"/>
                                  </a:outerShdw>
                                </a:effectLst>
                                <a:latin typeface="Cambria Math"/>
                              </a:rPr>
                              <m:t>𝑚</m:t>
                            </m:r>
                          </m:e>
                          <m:sub>
                            <m:r>
                              <a:rPr lang="en-US" altLang="en-US" sz="2000" b="0" i="1" smtClean="0">
                                <a:solidFill>
                                  <a:schemeClr val="bg1"/>
                                </a:solidFill>
                                <a:effectLst>
                                  <a:outerShdw blurRad="38100" dist="38100" dir="2700000" algn="tl">
                                    <a:srgbClr val="000000"/>
                                  </a:outerShdw>
                                </a:effectLst>
                                <a:latin typeface="Cambria Math"/>
                              </a:rPr>
                              <m:t>𝑊</m:t>
                            </m:r>
                          </m:sub>
                        </m:sSub>
                      </m:den>
                    </m:f>
                    <m:r>
                      <a:rPr lang="en-US" altLang="en-US" sz="2000" b="0" i="1" smtClean="0">
                        <a:solidFill>
                          <a:schemeClr val="bg1"/>
                        </a:solidFill>
                        <a:effectLst>
                          <a:outerShdw blurRad="38100" dist="38100" dir="2700000" algn="tl">
                            <a:srgbClr val="000000"/>
                          </a:outerShdw>
                        </a:effectLst>
                        <a:latin typeface="Cambria Math"/>
                      </a:rPr>
                      <m:t>)</m:t>
                    </m:r>
                  </m:oMath>
                </a14:m>
                <a:endParaRPr lang="en-US" altLang="en-US" sz="2000">
                  <a:solidFill>
                    <a:schemeClr val="bg1"/>
                  </a:solidFill>
                  <a:effectLst>
                    <a:outerShdw blurRad="38100" dist="38100" dir="2700000" algn="tl">
                      <a:srgbClr val="000000"/>
                    </a:outerShdw>
                  </a:effectLst>
                </a:endParaRPr>
              </a:p>
              <a:p>
                <a:pPr>
                  <a:defRPr/>
                </a:pPr>
                <a:r>
                  <a:rPr lang="en-US" altLang="en-US" sz="2000">
                    <a:solidFill>
                      <a:schemeClr val="bg1"/>
                    </a:solidFill>
                    <a:effectLst>
                      <a:outerShdw blurRad="38100" dist="38100" dir="2700000" algn="tl">
                        <a:srgbClr val="000000"/>
                      </a:outerShdw>
                    </a:effectLst>
                  </a:rPr>
                  <a:t>does not contribute:</a:t>
                </a:r>
              </a:p>
              <a:p>
                <a:pPr>
                  <a:defRPr/>
                </a:pPr>
                <a:r>
                  <a:rPr lang="en-US" altLang="en-US" sz="2000">
                    <a:solidFill>
                      <a:schemeClr val="bg1"/>
                    </a:solidFill>
                    <a:effectLst>
                      <a:outerShdw blurRad="38100" dist="38100" dir="2700000" algn="tl">
                        <a:srgbClr val="000000"/>
                      </a:outerShdw>
                    </a:effectLst>
                  </a:rPr>
                  <a:t>“GIM cancellation”</a:t>
                </a:r>
              </a:p>
            </p:txBody>
          </p:sp>
        </mc:Choice>
        <mc:Fallback xmlns="">
          <p:sp>
            <p:nvSpPr>
              <p:cNvPr id="70" name="Rectangle 3"/>
              <p:cNvSpPr>
                <a:spLocks noRot="1" noChangeAspect="1" noMove="1" noResize="1" noEditPoints="1" noAdjustHandles="1" noChangeArrowheads="1" noChangeShapeType="1" noTextEdit="1"/>
              </p:cNvSpPr>
              <p:nvPr/>
            </p:nvSpPr>
            <p:spPr bwMode="auto">
              <a:xfrm>
                <a:off x="143892" y="2519857"/>
                <a:ext cx="2888290" cy="2016280"/>
              </a:xfrm>
              <a:prstGeom prst="rect">
                <a:avLst/>
              </a:prstGeom>
              <a:blipFill rotWithShape="1">
                <a:blip r:embed="rId4"/>
                <a:stretch>
                  <a:fillRect l="-2526" r="-1684" b="-300"/>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3"/>
              <p:cNvSpPr>
                <a:spLocks noChangeArrowheads="1"/>
              </p:cNvSpPr>
              <p:nvPr/>
            </p:nvSpPr>
            <p:spPr bwMode="auto">
              <a:xfrm>
                <a:off x="3176203" y="2520455"/>
                <a:ext cx="5904250" cy="2015682"/>
              </a:xfrm>
              <a:prstGeom prst="rect">
                <a:avLst/>
              </a:prstGeom>
              <a:solidFill>
                <a:schemeClr val="bg1">
                  <a:lumMod val="95000"/>
                </a:schemeClr>
              </a:solidFill>
              <a:ln w="9525">
                <a:solidFill>
                  <a:schemeClr val="tx1"/>
                </a:solidFill>
                <a:miter lim="800000"/>
                <a:headEnd/>
                <a:tailEnd/>
              </a:ln>
              <a:effectLst/>
            </p:spPr>
            <p:txBody>
              <a:bodyPr wrap="none" lIns="86402" tIns="43201" rIns="86402" bIns="43201" anchor="ctr"/>
              <a:lstStyle/>
              <a:p>
                <a:pPr>
                  <a:defRPr/>
                </a:pPr>
                <a14:m>
                  <m:oMathPara xmlns:m="http://schemas.openxmlformats.org/officeDocument/2006/math">
                    <m:oMathParaPr>
                      <m:jc m:val="left"/>
                    </m:oMathParaPr>
                    <m:oMath xmlns:m="http://schemas.openxmlformats.org/officeDocument/2006/math">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𝜇</m:t>
                          </m:r>
                        </m:e>
                        <m:sub>
                          <m:r>
                            <a:rPr lang="en-US" altLang="en-US" sz="2000" b="0" i="1" smtClean="0">
                              <a:solidFill>
                                <a:schemeClr val="tx1"/>
                              </a:solidFill>
                              <a:effectLst/>
                              <a:latin typeface="Cambria Math"/>
                            </a:rPr>
                            <m:t>𝑖𝑗</m:t>
                          </m:r>
                        </m:sub>
                      </m:sSub>
                      <m:r>
                        <a:rPr lang="en-US" altLang="en-US" sz="2000" b="0" i="1" smtClean="0">
                          <a:solidFill>
                            <a:schemeClr val="tx1"/>
                          </a:solidFill>
                          <a:effectLst/>
                          <a:latin typeface="Cambria Math"/>
                        </a:rPr>
                        <m:t>=</m:t>
                      </m:r>
                      <m:f>
                        <m:fPr>
                          <m:ctrlPr>
                            <a:rPr lang="en-US" altLang="en-US" sz="2000" b="0" i="1" smtClean="0">
                              <a:solidFill>
                                <a:schemeClr val="tx1"/>
                              </a:solidFill>
                              <a:effectLst/>
                              <a:latin typeface="Cambria Math" panose="02040503050406030204" pitchFamily="18" charset="0"/>
                            </a:rPr>
                          </m:ctrlPr>
                        </m:fPr>
                        <m:num>
                          <m:r>
                            <a:rPr lang="en-US" altLang="en-US" sz="2000" b="0" i="1" smtClean="0">
                              <a:solidFill>
                                <a:schemeClr val="tx1"/>
                              </a:solidFill>
                              <a:effectLst/>
                              <a:latin typeface="Cambria Math"/>
                            </a:rPr>
                            <m:t>3</m:t>
                          </m:r>
                          <m:r>
                            <a:rPr lang="en-US" altLang="en-US" sz="2000" b="0" i="1" smtClean="0">
                              <a:solidFill>
                                <a:schemeClr val="tx1"/>
                              </a:solidFill>
                              <a:effectLst/>
                              <a:latin typeface="Cambria Math"/>
                            </a:rPr>
                            <m:t>𝑒</m:t>
                          </m:r>
                          <m:rad>
                            <m:radPr>
                              <m:degHide m:val="on"/>
                              <m:ctrlPr>
                                <a:rPr lang="en-US" altLang="en-US" sz="2000" b="0" i="1" smtClean="0">
                                  <a:solidFill>
                                    <a:schemeClr val="tx1"/>
                                  </a:solidFill>
                                  <a:effectLst/>
                                  <a:latin typeface="Cambria Math" panose="02040503050406030204" pitchFamily="18" charset="0"/>
                                </a:rPr>
                              </m:ctrlPr>
                            </m:radPr>
                            <m:deg/>
                            <m:e>
                              <m:r>
                                <a:rPr lang="en-US" altLang="en-US" sz="2000" b="0" i="1" smtClean="0">
                                  <a:solidFill>
                                    <a:schemeClr val="tx1"/>
                                  </a:solidFill>
                                  <a:effectLst/>
                                  <a:latin typeface="Cambria Math"/>
                                </a:rPr>
                                <m:t>2</m:t>
                              </m:r>
                            </m:e>
                          </m:rad>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𝐺</m:t>
                              </m:r>
                            </m:e>
                            <m:sub>
                              <m:r>
                                <m:rPr>
                                  <m:sty m:val="p"/>
                                </m:rPr>
                                <a:rPr lang="en-US" altLang="en-US" sz="2000" b="0" i="0" smtClean="0">
                                  <a:solidFill>
                                    <a:schemeClr val="tx1"/>
                                  </a:solidFill>
                                  <a:effectLst/>
                                  <a:latin typeface="Cambria Math"/>
                                </a:rPr>
                                <m:t>F</m:t>
                              </m:r>
                            </m:sub>
                          </m:sSub>
                        </m:num>
                        <m:den>
                          <m:sSup>
                            <m:sSupPr>
                              <m:ctrlPr>
                                <a:rPr lang="en-US" altLang="en-US" sz="2000" b="0" i="1" smtClean="0">
                                  <a:solidFill>
                                    <a:schemeClr val="tx1"/>
                                  </a:solidFill>
                                  <a:effectLst/>
                                  <a:latin typeface="Cambria Math" panose="02040503050406030204" pitchFamily="18" charset="0"/>
                                </a:rPr>
                              </m:ctrlPr>
                            </m:sSupPr>
                            <m:e>
                              <m:r>
                                <a:rPr lang="en-US" altLang="en-US" sz="2000" b="0" i="1" smtClean="0">
                                  <a:solidFill>
                                    <a:schemeClr val="tx1"/>
                                  </a:solidFill>
                                  <a:effectLst/>
                                  <a:latin typeface="Cambria Math"/>
                                </a:rPr>
                                <m:t>4</m:t>
                              </m:r>
                              <m:d>
                                <m:dPr>
                                  <m:ctrlPr>
                                    <a:rPr lang="en-US" altLang="en-US" sz="2000" b="0" i="1" smtClean="0">
                                      <a:solidFill>
                                        <a:schemeClr val="tx1"/>
                                      </a:solidFill>
                                      <a:effectLst/>
                                      <a:latin typeface="Cambria Math" panose="02040503050406030204" pitchFamily="18" charset="0"/>
                                    </a:rPr>
                                  </m:ctrlPr>
                                </m:dPr>
                                <m:e>
                                  <m:r>
                                    <a:rPr lang="en-US" altLang="en-US" sz="2000" b="0" i="1" smtClean="0">
                                      <a:solidFill>
                                        <a:schemeClr val="tx1"/>
                                      </a:solidFill>
                                      <a:effectLst/>
                                      <a:latin typeface="Cambria Math"/>
                                    </a:rPr>
                                    <m:t>4</m:t>
                                  </m:r>
                                  <m:r>
                                    <a:rPr lang="en-US" altLang="en-US" sz="2000" b="0" i="1" smtClean="0">
                                      <a:solidFill>
                                        <a:schemeClr val="tx1"/>
                                      </a:solidFill>
                                      <a:effectLst/>
                                      <a:latin typeface="Cambria Math"/>
                                    </a:rPr>
                                    <m:t>𝜋</m:t>
                                  </m:r>
                                </m:e>
                              </m:d>
                            </m:e>
                            <m:sup>
                              <m:r>
                                <a:rPr lang="en-US" altLang="en-US" sz="2000" b="0" i="1" smtClean="0">
                                  <a:solidFill>
                                    <a:schemeClr val="tx1"/>
                                  </a:solidFill>
                                  <a:effectLst/>
                                  <a:latin typeface="Cambria Math"/>
                                </a:rPr>
                                <m:t>2</m:t>
                              </m:r>
                            </m:sup>
                          </m:sSup>
                        </m:den>
                      </m:f>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m:t>
                          </m:r>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𝑖</m:t>
                          </m:r>
                        </m:sub>
                      </m:sSub>
                      <m:r>
                        <a:rPr lang="en-US" altLang="en-US" sz="2000" b="0" i="1" smtClean="0">
                          <a:solidFill>
                            <a:schemeClr val="tx1"/>
                          </a:solidFill>
                          <a:effectLst/>
                          <a:latin typeface="Cambria Math"/>
                        </a:rPr>
                        <m:t>+</m:t>
                      </m:r>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𝑗</m:t>
                          </m:r>
                        </m:sub>
                      </m:sSub>
                      <m:r>
                        <a:rPr lang="en-US" altLang="en-US" sz="2000" b="0" i="1" smtClean="0">
                          <a:solidFill>
                            <a:schemeClr val="tx1"/>
                          </a:solidFill>
                          <a:effectLst/>
                          <a:latin typeface="Cambria Math"/>
                        </a:rPr>
                        <m:t>)</m:t>
                      </m:r>
                      <m:sSup>
                        <m:sSupPr>
                          <m:ctrlPr>
                            <a:rPr lang="en-US" altLang="en-US" sz="2000" b="0" i="1" smtClean="0">
                              <a:solidFill>
                                <a:schemeClr val="tx1"/>
                              </a:solidFill>
                              <a:effectLst/>
                              <a:latin typeface="Cambria Math" panose="02040503050406030204" pitchFamily="18" charset="0"/>
                            </a:rPr>
                          </m:ctrlPr>
                        </m:sSupPr>
                        <m:e>
                          <m:d>
                            <m:dPr>
                              <m:ctrlPr>
                                <a:rPr lang="en-US" altLang="en-US" sz="2000" b="0" i="1" smtClean="0">
                                  <a:solidFill>
                                    <a:schemeClr val="tx1"/>
                                  </a:solidFill>
                                  <a:effectLst/>
                                  <a:latin typeface="Cambria Math" panose="02040503050406030204" pitchFamily="18" charset="0"/>
                                </a:rPr>
                              </m:ctrlPr>
                            </m:dPr>
                            <m:e>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𝜏</m:t>
                                      </m:r>
                                    </m:sub>
                                  </m:sSub>
                                </m:num>
                                <m:den>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𝑊</m:t>
                                      </m:r>
                                    </m:sub>
                                  </m:sSub>
                                </m:den>
                              </m:f>
                            </m:e>
                          </m:d>
                        </m:e>
                        <m:sup>
                          <m:r>
                            <a:rPr lang="en-US" altLang="en-US" sz="2000" b="0" i="1" smtClean="0">
                              <a:solidFill>
                                <a:schemeClr val="tx1"/>
                              </a:solidFill>
                              <a:effectLst/>
                              <a:latin typeface="Cambria Math"/>
                            </a:rPr>
                            <m:t>2</m:t>
                          </m:r>
                        </m:sup>
                      </m:sSup>
                      <m:nary>
                        <m:naryPr>
                          <m:chr m:val="∑"/>
                          <m:supHide m:val="on"/>
                          <m:ctrlPr>
                            <a:rPr lang="en-US" altLang="en-US" sz="2000" b="0" i="1" smtClean="0">
                              <a:solidFill>
                                <a:schemeClr val="tx1"/>
                              </a:solidFill>
                              <a:effectLst/>
                              <a:latin typeface="Cambria Math" panose="02040503050406030204" pitchFamily="18" charset="0"/>
                            </a:rPr>
                          </m:ctrlPr>
                        </m:naryPr>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𝑒</m:t>
                          </m:r>
                          <m:r>
                            <a:rPr lang="en-US" altLang="en-US" sz="2000" b="0" i="1" smtClean="0">
                              <a:solidFill>
                                <a:schemeClr val="tx1"/>
                              </a:solidFill>
                              <a:effectLst/>
                              <a:latin typeface="Cambria Math"/>
                            </a:rPr>
                            <m:t>,</m:t>
                          </m:r>
                          <m:r>
                            <a:rPr lang="en-US" altLang="en-US" sz="2000" b="0" i="1" smtClean="0">
                              <a:solidFill>
                                <a:schemeClr val="tx1"/>
                              </a:solidFill>
                              <a:effectLst/>
                              <a:latin typeface="Cambria Math"/>
                            </a:rPr>
                            <m:t>𝜇</m:t>
                          </m:r>
                          <m:r>
                            <a:rPr lang="en-US" altLang="en-US" sz="2000" b="0" i="1" smtClean="0">
                              <a:solidFill>
                                <a:schemeClr val="tx1"/>
                              </a:solidFill>
                              <a:effectLst/>
                              <a:latin typeface="Cambria Math"/>
                            </a:rPr>
                            <m:t>,</m:t>
                          </m:r>
                          <m:r>
                            <a:rPr lang="en-US" altLang="en-US" sz="2000" b="0" i="1" smtClean="0">
                              <a:solidFill>
                                <a:schemeClr val="tx1"/>
                              </a:solidFill>
                              <a:effectLst/>
                              <a:latin typeface="Cambria Math"/>
                            </a:rPr>
                            <m:t>𝜏</m:t>
                          </m:r>
                        </m:sub>
                        <m:sup/>
                        <m:e>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𝑈</m:t>
                              </m:r>
                            </m:e>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𝑗</m:t>
                              </m:r>
                            </m:sub>
                          </m:sSub>
                          <m:sSubSup>
                            <m:sSubSupPr>
                              <m:ctrlPr>
                                <a:rPr lang="en-US" altLang="en-US" sz="2000" b="0" i="1" smtClean="0">
                                  <a:solidFill>
                                    <a:schemeClr val="tx1"/>
                                  </a:solidFill>
                                  <a:effectLst/>
                                  <a:latin typeface="Cambria Math" panose="02040503050406030204" pitchFamily="18" charset="0"/>
                                </a:rPr>
                              </m:ctrlPr>
                            </m:sSubSupPr>
                            <m:e>
                              <m:r>
                                <a:rPr lang="en-US" altLang="en-US" sz="2000" b="0" i="1" smtClean="0">
                                  <a:solidFill>
                                    <a:schemeClr val="tx1"/>
                                  </a:solidFill>
                                  <a:effectLst/>
                                  <a:latin typeface="Cambria Math"/>
                                </a:rPr>
                                <m:t>𝑈</m:t>
                              </m:r>
                            </m:e>
                            <m:sub>
                              <m:r>
                                <a:rPr lang="en-US" altLang="en-US" sz="2000" b="0" i="1" smtClean="0">
                                  <a:solidFill>
                                    <a:schemeClr val="tx1"/>
                                  </a:solidFill>
                                  <a:effectLst/>
                                  <a:latin typeface="Cambria Math"/>
                                </a:rPr>
                                <m:t>ℓ</m:t>
                              </m:r>
                              <m:r>
                                <a:rPr lang="en-US" altLang="en-US" sz="2000" b="0" i="1" smtClean="0">
                                  <a:solidFill>
                                    <a:schemeClr val="tx1"/>
                                  </a:solidFill>
                                  <a:effectLst/>
                                  <a:latin typeface="Cambria Math"/>
                                </a:rPr>
                                <m:t>𝑖</m:t>
                              </m:r>
                            </m:sub>
                            <m:sup>
                              <m:r>
                                <a:rPr lang="en-US" altLang="en-US" sz="2000" b="0" i="1" smtClean="0">
                                  <a:solidFill>
                                    <a:schemeClr val="tx1"/>
                                  </a:solidFill>
                                  <a:effectLst/>
                                  <a:latin typeface="Cambria Math"/>
                                </a:rPr>
                                <m:t>∗</m:t>
                              </m:r>
                            </m:sup>
                          </m:sSubSup>
                          <m:sSup>
                            <m:sSupPr>
                              <m:ctrlPr>
                                <a:rPr lang="en-US" altLang="en-US" sz="2000" b="0" i="1" smtClean="0">
                                  <a:solidFill>
                                    <a:schemeClr val="tx1"/>
                                  </a:solidFill>
                                  <a:effectLst/>
                                  <a:latin typeface="Cambria Math" panose="02040503050406030204" pitchFamily="18" charset="0"/>
                                </a:rPr>
                              </m:ctrlPr>
                            </m:sSupPr>
                            <m:e>
                              <m:d>
                                <m:dPr>
                                  <m:ctrlPr>
                                    <a:rPr lang="en-US" altLang="en-US" sz="2000" b="0" i="1" smtClean="0">
                                      <a:solidFill>
                                        <a:schemeClr val="tx1"/>
                                      </a:solidFill>
                                      <a:effectLst/>
                                      <a:latin typeface="Cambria Math" panose="02040503050406030204" pitchFamily="18" charset="0"/>
                                    </a:rPr>
                                  </m:ctrlPr>
                                </m:dPr>
                                <m:e>
                                  <m:f>
                                    <m:fPr>
                                      <m:ctrlPr>
                                        <a:rPr lang="en-US" altLang="en-US" sz="2000" b="0" i="1" smtClean="0">
                                          <a:solidFill>
                                            <a:schemeClr val="tx1"/>
                                          </a:solidFill>
                                          <a:effectLst/>
                                          <a:latin typeface="Cambria Math" panose="02040503050406030204" pitchFamily="18" charset="0"/>
                                        </a:rPr>
                                      </m:ctrlPr>
                                    </m:fPr>
                                    <m:num>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ℓ</m:t>
                                          </m:r>
                                        </m:sub>
                                      </m:sSub>
                                    </m:num>
                                    <m:den>
                                      <m:sSub>
                                        <m:sSubPr>
                                          <m:ctrlPr>
                                            <a:rPr lang="en-US" altLang="en-US" sz="2000" b="0" i="1" smtClean="0">
                                              <a:solidFill>
                                                <a:schemeClr val="tx1"/>
                                              </a:solidFill>
                                              <a:effectLst/>
                                              <a:latin typeface="Cambria Math" panose="02040503050406030204" pitchFamily="18" charset="0"/>
                                            </a:rPr>
                                          </m:ctrlPr>
                                        </m:sSubPr>
                                        <m:e>
                                          <m:r>
                                            <a:rPr lang="en-US" altLang="en-US" sz="2000" b="0" i="1" smtClean="0">
                                              <a:solidFill>
                                                <a:schemeClr val="tx1"/>
                                              </a:solidFill>
                                              <a:effectLst/>
                                              <a:latin typeface="Cambria Math"/>
                                            </a:rPr>
                                            <m:t>𝑚</m:t>
                                          </m:r>
                                        </m:e>
                                        <m:sub>
                                          <m:r>
                                            <a:rPr lang="en-US" altLang="en-US" sz="2000" b="0" i="1" smtClean="0">
                                              <a:solidFill>
                                                <a:schemeClr val="tx1"/>
                                              </a:solidFill>
                                              <a:effectLst/>
                                              <a:latin typeface="Cambria Math"/>
                                            </a:rPr>
                                            <m:t>𝜏</m:t>
                                          </m:r>
                                        </m:sub>
                                      </m:sSub>
                                    </m:den>
                                  </m:f>
                                </m:e>
                              </m:d>
                            </m:e>
                            <m:sup>
                              <m:r>
                                <a:rPr lang="en-US" altLang="en-US" sz="2000" b="0" i="1" smtClean="0">
                                  <a:solidFill>
                                    <a:schemeClr val="tx1"/>
                                  </a:solidFill>
                                  <a:effectLst/>
                                  <a:latin typeface="Cambria Math"/>
                                </a:rPr>
                                <m:t>2</m:t>
                              </m:r>
                            </m:sup>
                          </m:sSup>
                        </m:e>
                      </m:nary>
                    </m:oMath>
                  </m:oMathPara>
                </a14:m>
                <a:endParaRPr lang="en-US" altLang="en-US" sz="2000" b="0">
                  <a:solidFill>
                    <a:schemeClr val="tx1"/>
                  </a:solidFill>
                  <a:effectLst/>
                </a:endParaRPr>
              </a:p>
              <a:p>
                <a:pPr>
                  <a:defRPr/>
                </a:pPr>
                <a:endParaRPr lang="en-US" altLang="en-US" sz="400" b="0">
                  <a:solidFill>
                    <a:schemeClr val="tx1"/>
                  </a:solidFill>
                  <a:effectLst/>
                </a:endParaRPr>
              </a:p>
              <a:p>
                <a:pPr>
                  <a:defRPr/>
                </a:pPr>
                <a14:m>
                  <m:oMathPara xmlns:m="http://schemas.openxmlformats.org/officeDocument/2006/math">
                    <m:oMathParaPr>
                      <m:jc m:val="left"/>
                    </m:oMathParaPr>
                    <m:oMath xmlns:m="http://schemas.openxmlformats.org/officeDocument/2006/math">
                      <m:r>
                        <a:rPr lang="en-US" altLang="en-US" sz="2000" b="0" i="1" smtClean="0">
                          <a:latin typeface="Cambria Math"/>
                        </a:rPr>
                        <m:t>       </m:t>
                      </m:r>
                      <m:r>
                        <a:rPr lang="en-US" altLang="en-US" sz="2000" i="1">
                          <a:latin typeface="Cambria Math"/>
                        </a:rPr>
                        <m:t>=</m:t>
                      </m:r>
                      <m:r>
                        <a:rPr lang="en-US" altLang="en-US" sz="2000" b="0" i="1" smtClean="0">
                          <a:latin typeface="Cambria Math"/>
                        </a:rPr>
                        <m:t>3.96×</m:t>
                      </m:r>
                      <m:sSup>
                        <m:sSupPr>
                          <m:ctrlPr>
                            <a:rPr lang="en-US" altLang="en-US" sz="2000" b="0" i="1" smtClean="0">
                              <a:latin typeface="Cambria Math" panose="02040503050406030204" pitchFamily="18" charset="0"/>
                            </a:rPr>
                          </m:ctrlPr>
                        </m:sSupPr>
                        <m:e>
                          <m:r>
                            <a:rPr lang="en-US" altLang="en-US" sz="2000" b="0" i="1" smtClean="0">
                              <a:latin typeface="Cambria Math"/>
                            </a:rPr>
                            <m:t>10</m:t>
                          </m:r>
                        </m:e>
                        <m:sup>
                          <m:r>
                            <a:rPr lang="en-US" altLang="en-US" sz="2000" b="0" i="1" smtClean="0">
                              <a:latin typeface="Cambria Math"/>
                            </a:rPr>
                            <m:t>−23</m:t>
                          </m:r>
                        </m:sup>
                      </m:sSup>
                      <m:sSub>
                        <m:sSubPr>
                          <m:ctrlPr>
                            <a:rPr lang="en-US" altLang="en-US" sz="2000" b="0" i="1" smtClean="0">
                              <a:latin typeface="Cambria Math" panose="02040503050406030204" pitchFamily="18" charset="0"/>
                            </a:rPr>
                          </m:ctrlPr>
                        </m:sSubPr>
                        <m:e>
                          <m:r>
                            <a:rPr lang="en-US" altLang="en-US" sz="2000" b="0" i="1" smtClean="0">
                              <a:latin typeface="Cambria Math"/>
                            </a:rPr>
                            <m:t>𝜇</m:t>
                          </m:r>
                        </m:e>
                        <m:sub>
                          <m:r>
                            <m:rPr>
                              <m:sty m:val="p"/>
                            </m:rPr>
                            <a:rPr lang="en-US" altLang="en-US" sz="2000" b="0" i="0" smtClean="0">
                              <a:latin typeface="Cambria Math"/>
                            </a:rPr>
                            <m:t>B</m:t>
                          </m:r>
                        </m:sub>
                      </m:sSub>
                      <m:f>
                        <m:fPr>
                          <m:ctrlPr>
                            <a:rPr lang="en-US" altLang="en-US" sz="2000" b="0" i="1" smtClean="0">
                              <a:latin typeface="Cambria Math" panose="02040503050406030204" pitchFamily="18" charset="0"/>
                            </a:rPr>
                          </m:ctrlPr>
                        </m:fPr>
                        <m:num>
                          <m:sSub>
                            <m:sSubPr>
                              <m:ctrlPr>
                                <a:rPr lang="en-US" altLang="en-US" sz="2000" i="1">
                                  <a:latin typeface="Cambria Math" panose="02040503050406030204" pitchFamily="18" charset="0"/>
                                </a:rPr>
                              </m:ctrlPr>
                            </m:sSubPr>
                            <m:e>
                              <m:r>
                                <a:rPr lang="en-US" altLang="en-US" sz="2000" i="1">
                                  <a:latin typeface="Cambria Math"/>
                                </a:rPr>
                                <m:t>𝑚</m:t>
                              </m:r>
                            </m:e>
                            <m:sub>
                              <m:r>
                                <a:rPr lang="en-US" altLang="en-US" sz="2000" i="1">
                                  <a:latin typeface="Cambria Math"/>
                                </a:rPr>
                                <m:t>𝑖</m:t>
                              </m:r>
                            </m:sub>
                          </m:sSub>
                          <m:r>
                            <a:rPr lang="en-US" altLang="en-US" sz="2000" i="1">
                              <a:latin typeface="Cambria Math"/>
                            </a:rPr>
                            <m:t>+</m:t>
                          </m:r>
                          <m:sSub>
                            <m:sSubPr>
                              <m:ctrlPr>
                                <a:rPr lang="en-US" altLang="en-US" sz="2000" i="1">
                                  <a:latin typeface="Cambria Math" panose="02040503050406030204" pitchFamily="18" charset="0"/>
                                </a:rPr>
                              </m:ctrlPr>
                            </m:sSubPr>
                            <m:e>
                              <m:r>
                                <a:rPr lang="en-US" altLang="en-US" sz="2000" i="1">
                                  <a:latin typeface="Cambria Math"/>
                                </a:rPr>
                                <m:t>𝑚</m:t>
                              </m:r>
                            </m:e>
                            <m:sub>
                              <m:r>
                                <a:rPr lang="en-US" altLang="en-US" sz="2000" i="1">
                                  <a:latin typeface="Cambria Math"/>
                                </a:rPr>
                                <m:t>𝑗</m:t>
                              </m:r>
                            </m:sub>
                          </m:sSub>
                        </m:num>
                        <m:den>
                          <m:r>
                            <m:rPr>
                              <m:sty m:val="p"/>
                            </m:rPr>
                            <a:rPr lang="en-US" altLang="en-US" sz="2000" b="0" i="0" smtClean="0">
                              <a:latin typeface="Cambria Math"/>
                            </a:rPr>
                            <m:t>eV</m:t>
                          </m:r>
                        </m:den>
                      </m:f>
                      <m:r>
                        <a:rPr lang="en-US" altLang="en-US" sz="2000" i="1" smtClean="0">
                          <a:latin typeface="Cambria Math"/>
                        </a:rPr>
                        <m:t> </m:t>
                      </m:r>
                      <m:nary>
                        <m:naryPr>
                          <m:chr m:val="∑"/>
                          <m:supHide m:val="on"/>
                          <m:ctrlPr>
                            <a:rPr lang="en-US" altLang="en-US" sz="2000" i="1">
                              <a:latin typeface="Cambria Math" panose="02040503050406030204" pitchFamily="18" charset="0"/>
                            </a:rPr>
                          </m:ctrlPr>
                        </m:naryPr>
                        <m:sub>
                          <m:r>
                            <a:rPr lang="en-US" altLang="en-US" sz="2000" i="1">
                              <a:latin typeface="Cambria Math"/>
                            </a:rPr>
                            <m:t>ℓ=</m:t>
                          </m:r>
                          <m:r>
                            <a:rPr lang="en-US" altLang="en-US" sz="2000" i="1">
                              <a:latin typeface="Cambria Math"/>
                            </a:rPr>
                            <m:t>𝑒</m:t>
                          </m:r>
                          <m:r>
                            <a:rPr lang="en-US" altLang="en-US" sz="2000" i="1">
                              <a:latin typeface="Cambria Math"/>
                            </a:rPr>
                            <m:t>,</m:t>
                          </m:r>
                          <m:r>
                            <a:rPr lang="en-US" altLang="en-US" sz="2000" i="1">
                              <a:latin typeface="Cambria Math"/>
                            </a:rPr>
                            <m:t>𝜇</m:t>
                          </m:r>
                          <m:r>
                            <a:rPr lang="en-US" altLang="en-US" sz="2000" i="1">
                              <a:latin typeface="Cambria Math"/>
                            </a:rPr>
                            <m:t>,</m:t>
                          </m:r>
                          <m:r>
                            <a:rPr lang="en-US" altLang="en-US" sz="2000" i="1">
                              <a:latin typeface="Cambria Math"/>
                            </a:rPr>
                            <m:t>𝜏</m:t>
                          </m:r>
                        </m:sub>
                        <m:sup/>
                        <m:e>
                          <m:sSub>
                            <m:sSubPr>
                              <m:ctrlPr>
                                <a:rPr lang="en-US" altLang="en-US" sz="2000" i="1">
                                  <a:latin typeface="Cambria Math" panose="02040503050406030204" pitchFamily="18" charset="0"/>
                                </a:rPr>
                              </m:ctrlPr>
                            </m:sSubPr>
                            <m:e>
                              <m:r>
                                <a:rPr lang="en-US" altLang="en-US" sz="2000" i="1">
                                  <a:latin typeface="Cambria Math"/>
                                </a:rPr>
                                <m:t>𝑈</m:t>
                              </m:r>
                            </m:e>
                            <m:sub>
                              <m:r>
                                <a:rPr lang="en-US" altLang="en-US" sz="2000" i="1">
                                  <a:latin typeface="Cambria Math"/>
                                </a:rPr>
                                <m:t>ℓ</m:t>
                              </m:r>
                              <m:r>
                                <a:rPr lang="en-US" altLang="en-US" sz="2000" i="1">
                                  <a:latin typeface="Cambria Math"/>
                                </a:rPr>
                                <m:t>𝑗</m:t>
                              </m:r>
                            </m:sub>
                          </m:sSub>
                          <m:sSubSup>
                            <m:sSubSupPr>
                              <m:ctrlPr>
                                <a:rPr lang="en-US" altLang="en-US" sz="2000" i="1">
                                  <a:latin typeface="Cambria Math" panose="02040503050406030204" pitchFamily="18" charset="0"/>
                                </a:rPr>
                              </m:ctrlPr>
                            </m:sSubSupPr>
                            <m:e>
                              <m:r>
                                <a:rPr lang="en-US" altLang="en-US" sz="2000" i="1">
                                  <a:latin typeface="Cambria Math"/>
                                </a:rPr>
                                <m:t>𝑈</m:t>
                              </m:r>
                            </m:e>
                            <m:sub>
                              <m:r>
                                <a:rPr lang="en-US" altLang="en-US" sz="2000" i="1">
                                  <a:latin typeface="Cambria Math"/>
                                </a:rPr>
                                <m:t>ℓ</m:t>
                              </m:r>
                              <m:r>
                                <a:rPr lang="en-US" altLang="en-US" sz="2000" i="1">
                                  <a:latin typeface="Cambria Math"/>
                                </a:rPr>
                                <m:t>𝑖</m:t>
                              </m:r>
                            </m:sub>
                            <m:sup>
                              <m:r>
                                <a:rPr lang="en-US" altLang="en-US" sz="2000" i="1">
                                  <a:latin typeface="Cambria Math"/>
                                </a:rPr>
                                <m:t>∗</m:t>
                              </m:r>
                            </m:sup>
                          </m:sSubSup>
                          <m:sSup>
                            <m:sSupPr>
                              <m:ctrlPr>
                                <a:rPr lang="en-US" altLang="en-US" sz="2000" i="1">
                                  <a:latin typeface="Cambria Math" panose="02040503050406030204" pitchFamily="18" charset="0"/>
                                </a:rPr>
                              </m:ctrlPr>
                            </m:sSupPr>
                            <m:e>
                              <m:d>
                                <m:dPr>
                                  <m:ctrlPr>
                                    <a:rPr lang="en-US" altLang="en-US" sz="2000" i="1">
                                      <a:latin typeface="Cambria Math" panose="02040503050406030204" pitchFamily="18" charset="0"/>
                                    </a:rPr>
                                  </m:ctrlPr>
                                </m:dPr>
                                <m:e>
                                  <m:f>
                                    <m:fPr>
                                      <m:ctrlPr>
                                        <a:rPr lang="en-US" altLang="en-US" sz="2000" i="1">
                                          <a:latin typeface="Cambria Math" panose="02040503050406030204" pitchFamily="18" charset="0"/>
                                        </a:rPr>
                                      </m:ctrlPr>
                                    </m:fPr>
                                    <m:num>
                                      <m:sSub>
                                        <m:sSubPr>
                                          <m:ctrlPr>
                                            <a:rPr lang="en-US" altLang="en-US" sz="2000" i="1">
                                              <a:latin typeface="Cambria Math" panose="02040503050406030204" pitchFamily="18" charset="0"/>
                                            </a:rPr>
                                          </m:ctrlPr>
                                        </m:sSubPr>
                                        <m:e>
                                          <m:r>
                                            <a:rPr lang="en-US" altLang="en-US" sz="2000" i="1">
                                              <a:latin typeface="Cambria Math"/>
                                            </a:rPr>
                                            <m:t>𝑚</m:t>
                                          </m:r>
                                        </m:e>
                                        <m:sub>
                                          <m:r>
                                            <a:rPr lang="en-US" altLang="en-US" sz="2000" i="1">
                                              <a:latin typeface="Cambria Math"/>
                                            </a:rPr>
                                            <m:t>ℓ</m:t>
                                          </m:r>
                                        </m:sub>
                                      </m:sSub>
                                    </m:num>
                                    <m:den>
                                      <m:sSub>
                                        <m:sSubPr>
                                          <m:ctrlPr>
                                            <a:rPr lang="en-US" altLang="en-US" sz="2000" i="1">
                                              <a:latin typeface="Cambria Math" panose="02040503050406030204" pitchFamily="18" charset="0"/>
                                            </a:rPr>
                                          </m:ctrlPr>
                                        </m:sSubPr>
                                        <m:e>
                                          <m:r>
                                            <a:rPr lang="en-US" altLang="en-US" sz="2000" i="1">
                                              <a:latin typeface="Cambria Math"/>
                                            </a:rPr>
                                            <m:t>𝑚</m:t>
                                          </m:r>
                                        </m:e>
                                        <m:sub>
                                          <m:r>
                                            <a:rPr lang="en-US" altLang="en-US" sz="2000" i="1">
                                              <a:latin typeface="Cambria Math"/>
                                            </a:rPr>
                                            <m:t>𝜏</m:t>
                                          </m:r>
                                        </m:sub>
                                      </m:sSub>
                                    </m:den>
                                  </m:f>
                                </m:e>
                              </m:d>
                            </m:e>
                            <m:sup>
                              <m:r>
                                <a:rPr lang="en-US" altLang="en-US" sz="2000" i="1">
                                  <a:latin typeface="Cambria Math"/>
                                </a:rPr>
                                <m:t>2</m:t>
                              </m:r>
                            </m:sup>
                          </m:sSup>
                        </m:e>
                      </m:nary>
                    </m:oMath>
                  </m:oMathPara>
                </a14:m>
                <a:endParaRPr lang="en-US" altLang="en-US" sz="2000" b="0">
                  <a:solidFill>
                    <a:schemeClr val="tx1"/>
                  </a:solidFill>
                  <a:effectLst/>
                </a:endParaRPr>
              </a:p>
            </p:txBody>
          </p:sp>
        </mc:Choice>
        <mc:Fallback xmlns="">
          <p:sp>
            <p:nvSpPr>
              <p:cNvPr id="71" name="Rectangle 3"/>
              <p:cNvSpPr>
                <a:spLocks noRot="1" noChangeAspect="1" noMove="1" noResize="1" noEditPoints="1" noAdjustHandles="1" noChangeArrowheads="1" noChangeShapeType="1" noTextEdit="1"/>
              </p:cNvSpPr>
              <p:nvPr/>
            </p:nvSpPr>
            <p:spPr bwMode="auto">
              <a:xfrm>
                <a:off x="3176203" y="2520455"/>
                <a:ext cx="5904250" cy="2015682"/>
              </a:xfrm>
              <a:prstGeom prst="rect">
                <a:avLst/>
              </a:prstGeom>
              <a:blipFill rotWithShape="1">
                <a:blip r:embed="rId5"/>
                <a:stretch>
                  <a:fillRect/>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Rectangle 61"/>
              <p:cNvSpPr>
                <a:spLocks noChangeArrowheads="1"/>
              </p:cNvSpPr>
              <p:nvPr/>
            </p:nvSpPr>
            <p:spPr bwMode="auto">
              <a:xfrm>
                <a:off x="143892" y="4680352"/>
                <a:ext cx="8928993" cy="1367995"/>
              </a:xfrm>
              <a:prstGeom prst="rect">
                <a:avLst/>
              </a:prstGeom>
              <a:solidFill>
                <a:srgbClr val="C40000"/>
              </a:solidFill>
              <a:ln w="9525">
                <a:solidFill>
                  <a:schemeClr val="tx1"/>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nchor="ctr"/>
              <a:lstStyle/>
              <a:p>
                <a:pPr algn="ctr">
                  <a:defRPr/>
                </a:pPr>
                <a:r>
                  <a:rPr lang="en-US" altLang="en-US" sz="2400">
                    <a:solidFill>
                      <a:schemeClr val="bg1"/>
                    </a:solidFill>
                    <a:effectLst>
                      <a:outerShdw blurRad="38100" dist="38100" dir="2700000" algn="tl">
                        <a:srgbClr val="000000">
                          <a:alpha val="43137"/>
                        </a:srgbClr>
                      </a:outerShdw>
                    </a:effectLst>
                  </a:rPr>
                  <a:t>Largest neutrino mass eigenstate   </a:t>
                </a:r>
                <a14:m>
                  <m:oMath xmlns:m="http://schemas.openxmlformats.org/officeDocument/2006/math">
                    <m:r>
                      <a:rPr lang="en-US" altLang="en-US" sz="2400" i="1" smtClean="0">
                        <a:solidFill>
                          <a:schemeClr val="bg1"/>
                        </a:solidFill>
                        <a:effectLst>
                          <a:outerShdw blurRad="38100" dist="38100" dir="2700000" algn="tl">
                            <a:srgbClr val="000000">
                              <a:alpha val="43137"/>
                            </a:srgbClr>
                          </a:outerShdw>
                        </a:effectLst>
                        <a:latin typeface="Cambria Math"/>
                      </a:rPr>
                      <m:t>0.05 </m:t>
                    </m:r>
                    <m:r>
                      <m:rPr>
                        <m:sty m:val="p"/>
                      </m:rPr>
                      <a:rPr lang="en-US" altLang="en-US" sz="2400" i="0" smtClean="0">
                        <a:solidFill>
                          <a:schemeClr val="bg1"/>
                        </a:solidFill>
                        <a:effectLst>
                          <a:outerShdw blurRad="38100" dist="38100" dir="2700000" algn="tl">
                            <a:srgbClr val="000000">
                              <a:alpha val="43137"/>
                            </a:srgbClr>
                          </a:outerShdw>
                        </a:effectLst>
                        <a:latin typeface="Cambria Math"/>
                      </a:rPr>
                      <m:t>eV</m:t>
                    </m:r>
                    <m:r>
                      <a:rPr lang="en-US" altLang="en-US" sz="2400" i="1" smtClean="0">
                        <a:solidFill>
                          <a:schemeClr val="bg1"/>
                        </a:solidFill>
                        <a:effectLst>
                          <a:outerShdw blurRad="38100" dist="38100" dir="2700000" algn="tl">
                            <a:srgbClr val="000000">
                              <a:alpha val="43137"/>
                            </a:srgbClr>
                          </a:outerShdw>
                        </a:effectLst>
                        <a:latin typeface="Cambria Math"/>
                      </a:rPr>
                      <m:t> </m:t>
                    </m:r>
                    <m:r>
                      <a:rPr lang="en-US" altLang="en-US" sz="2400" b="1" i="1">
                        <a:solidFill>
                          <a:schemeClr val="bg1"/>
                        </a:solidFill>
                        <a:effectLst>
                          <a:outerShdw blurRad="38100" dist="38100" dir="2700000" algn="tl">
                            <a:srgbClr val="000000">
                              <a:alpha val="43137"/>
                            </a:srgbClr>
                          </a:outerShdw>
                        </a:effectLst>
                        <a:latin typeface="Cambria Math"/>
                      </a:rPr>
                      <m:t>&lt;</m:t>
                    </m:r>
                    <m:r>
                      <a:rPr lang="en-US" altLang="en-US" sz="2400" i="1">
                        <a:solidFill>
                          <a:schemeClr val="bg1"/>
                        </a:solidFill>
                        <a:effectLst>
                          <a:outerShdw blurRad="38100" dist="38100" dir="2700000" algn="tl">
                            <a:srgbClr val="000000">
                              <a:alpha val="43137"/>
                            </a:srgbClr>
                          </a:outerShdw>
                        </a:effectLst>
                        <a:latin typeface="Cambria Math"/>
                      </a:rPr>
                      <m:t> </m:t>
                    </m:r>
                    <m:r>
                      <a:rPr lang="en-US" altLang="en-US" sz="2400" i="1">
                        <a:solidFill>
                          <a:schemeClr val="bg1"/>
                        </a:solidFill>
                        <a:effectLst>
                          <a:outerShdw blurRad="38100" dist="38100" dir="2700000" algn="tl">
                            <a:srgbClr val="000000">
                              <a:alpha val="43137"/>
                            </a:srgbClr>
                          </a:outerShdw>
                        </a:effectLst>
                        <a:latin typeface="Cambria Math"/>
                      </a:rPr>
                      <m:t>𝑚</m:t>
                    </m:r>
                    <m:r>
                      <a:rPr lang="en-US" altLang="en-US" sz="2400" i="1">
                        <a:solidFill>
                          <a:schemeClr val="bg1"/>
                        </a:solidFill>
                        <a:effectLst>
                          <a:outerShdw blurRad="38100" dist="38100" dir="2700000" algn="tl">
                            <a:srgbClr val="000000">
                              <a:alpha val="43137"/>
                            </a:srgbClr>
                          </a:outerShdw>
                        </a:effectLst>
                        <a:latin typeface="Cambria Math"/>
                      </a:rPr>
                      <m:t> </m:t>
                    </m:r>
                    <m:r>
                      <a:rPr lang="en-US" altLang="en-US" sz="2400" b="1" i="1">
                        <a:solidFill>
                          <a:schemeClr val="bg1"/>
                        </a:solidFill>
                        <a:effectLst>
                          <a:outerShdw blurRad="38100" dist="38100" dir="2700000" algn="tl">
                            <a:srgbClr val="000000">
                              <a:alpha val="43137"/>
                            </a:srgbClr>
                          </a:outerShdw>
                        </a:effectLst>
                        <a:latin typeface="Cambria Math"/>
                      </a:rPr>
                      <m:t>&lt;</m:t>
                    </m:r>
                    <m:r>
                      <a:rPr lang="en-US" altLang="en-US" sz="2400" i="1">
                        <a:solidFill>
                          <a:schemeClr val="bg1"/>
                        </a:solidFill>
                        <a:effectLst>
                          <a:outerShdw blurRad="38100" dist="38100" dir="2700000" algn="tl">
                            <a:srgbClr val="000000">
                              <a:alpha val="43137"/>
                            </a:srgbClr>
                          </a:outerShdw>
                        </a:effectLst>
                        <a:latin typeface="Cambria Math"/>
                      </a:rPr>
                      <m:t> 0.</m:t>
                    </m:r>
                    <m:r>
                      <a:rPr lang="en-US" altLang="en-US" sz="2400" b="0" i="1" smtClean="0">
                        <a:solidFill>
                          <a:schemeClr val="bg1"/>
                        </a:solidFill>
                        <a:effectLst>
                          <a:outerShdw blurRad="38100" dist="38100" dir="2700000" algn="tl">
                            <a:srgbClr val="000000">
                              <a:alpha val="43137"/>
                            </a:srgbClr>
                          </a:outerShdw>
                        </a:effectLst>
                        <a:latin typeface="Cambria Math"/>
                      </a:rPr>
                      <m:t>2</m:t>
                    </m:r>
                    <m:r>
                      <a:rPr lang="en-US" altLang="en-US" sz="2400" i="1">
                        <a:solidFill>
                          <a:schemeClr val="bg1"/>
                        </a:solidFill>
                        <a:effectLst>
                          <a:outerShdw blurRad="38100" dist="38100" dir="2700000" algn="tl">
                            <a:srgbClr val="000000">
                              <a:alpha val="43137"/>
                            </a:srgbClr>
                          </a:outerShdw>
                        </a:effectLst>
                        <a:latin typeface="Cambria Math"/>
                      </a:rPr>
                      <m:t> </m:t>
                    </m:r>
                    <m:r>
                      <m:rPr>
                        <m:sty m:val="p"/>
                      </m:rPr>
                      <a:rPr lang="en-US" altLang="en-US" sz="2400" i="0">
                        <a:solidFill>
                          <a:schemeClr val="bg1"/>
                        </a:solidFill>
                        <a:effectLst>
                          <a:outerShdw blurRad="38100" dist="38100" dir="2700000" algn="tl">
                            <a:srgbClr val="000000">
                              <a:alpha val="43137"/>
                            </a:srgbClr>
                          </a:outerShdw>
                        </a:effectLst>
                        <a:latin typeface="Cambria Math"/>
                      </a:rPr>
                      <m:t>eV</m:t>
                    </m:r>
                  </m:oMath>
                </a14:m>
                <a:endParaRPr lang="en-US" altLang="en-US" sz="2400">
                  <a:solidFill>
                    <a:schemeClr val="bg1"/>
                  </a:solidFill>
                  <a:effectLst>
                    <a:outerShdw blurRad="38100" dist="38100" dir="2700000" algn="tl">
                      <a:srgbClr val="000000">
                        <a:alpha val="43137"/>
                      </a:srgbClr>
                    </a:outerShdw>
                  </a:effectLst>
                </a:endParaRPr>
              </a:p>
              <a:p>
                <a:pPr algn="ctr">
                  <a:defRPr/>
                </a:pPr>
                <a:r>
                  <a:rPr lang="en-US" altLang="en-US" sz="2400">
                    <a:solidFill>
                      <a:schemeClr val="bg1"/>
                    </a:solidFill>
                    <a:effectLst>
                      <a:outerShdw blurRad="38100" dist="38100" dir="2700000" algn="tl">
                        <a:srgbClr val="000000">
                          <a:alpha val="43137"/>
                        </a:srgbClr>
                      </a:outerShdw>
                    </a:effectLst>
                  </a:rPr>
                  <a:t>For Dirac neutrino expect</a:t>
                </a:r>
              </a:p>
              <a:p>
                <a:pPr algn="ctr">
                  <a:defRPr/>
                </a:pPr>
                <a14:m>
                  <m:oMathPara xmlns:m="http://schemas.openxmlformats.org/officeDocument/2006/math">
                    <m:oMathParaPr>
                      <m:jc m:val="centerGroup"/>
                    </m:oMathParaPr>
                    <m:oMath xmlns:m="http://schemas.openxmlformats.org/officeDocument/2006/math">
                      <m:r>
                        <a:rPr lang="en-US" altLang="en-US" sz="2400" b="0" i="1" smtClean="0">
                          <a:solidFill>
                            <a:schemeClr val="bg1"/>
                          </a:solidFill>
                          <a:effectLst>
                            <a:outerShdw blurRad="38100" dist="38100" dir="2700000" algn="tl">
                              <a:srgbClr val="000000">
                                <a:alpha val="43137"/>
                              </a:srgbClr>
                            </a:outerShdw>
                          </a:effectLst>
                          <a:latin typeface="Cambria Math"/>
                        </a:rPr>
                        <m:t>1.6×</m:t>
                      </m:r>
                      <m:sSup>
                        <m:sSupPr>
                          <m:ctrlPr>
                            <a:rPr lang="en-US" alt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n-US" altLang="en-US" sz="2400" b="0" i="1" smtClean="0">
                              <a:solidFill>
                                <a:schemeClr val="bg1"/>
                              </a:solidFill>
                              <a:effectLst>
                                <a:outerShdw blurRad="38100" dist="38100" dir="2700000" algn="tl">
                                  <a:srgbClr val="000000">
                                    <a:alpha val="43137"/>
                                  </a:srgbClr>
                                </a:outerShdw>
                              </a:effectLst>
                              <a:latin typeface="Cambria Math"/>
                            </a:rPr>
                            <m:t>10</m:t>
                          </m:r>
                        </m:e>
                        <m:sup>
                          <m:r>
                            <a:rPr lang="en-US" altLang="en-US" sz="2400" b="0" i="1" smtClean="0">
                              <a:solidFill>
                                <a:schemeClr val="bg1"/>
                              </a:solidFill>
                              <a:effectLst>
                                <a:outerShdw blurRad="38100" dist="38100" dir="2700000" algn="tl">
                                  <a:srgbClr val="000000">
                                    <a:alpha val="43137"/>
                                  </a:srgbClr>
                                </a:outerShdw>
                              </a:effectLst>
                              <a:latin typeface="Cambria Math"/>
                            </a:rPr>
                            <m:t>−20</m:t>
                          </m:r>
                        </m:sup>
                      </m:sSup>
                      <m:sSub>
                        <m:sSubPr>
                          <m:ctrlPr>
                            <a:rPr lang="en-US" alt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altLang="en-US" sz="2400" b="0" i="1" smtClean="0">
                              <a:solidFill>
                                <a:schemeClr val="bg1"/>
                              </a:solidFill>
                              <a:effectLst>
                                <a:outerShdw blurRad="38100" dist="38100" dir="2700000" algn="tl">
                                  <a:srgbClr val="000000">
                                    <a:alpha val="43137"/>
                                  </a:srgbClr>
                                </a:outerShdw>
                              </a:effectLst>
                              <a:latin typeface="Cambria Math"/>
                            </a:rPr>
                            <m:t>𝜇</m:t>
                          </m:r>
                        </m:e>
                        <m:sub>
                          <m:r>
                            <a:rPr lang="en-US" altLang="en-US" sz="2400" b="0" i="1" smtClean="0">
                              <a:solidFill>
                                <a:schemeClr val="bg1"/>
                              </a:solidFill>
                              <a:effectLst>
                                <a:outerShdw blurRad="38100" dist="38100" dir="2700000" algn="tl">
                                  <a:srgbClr val="000000">
                                    <a:alpha val="43137"/>
                                  </a:srgbClr>
                                </a:outerShdw>
                              </a:effectLst>
                              <a:latin typeface="Cambria Math"/>
                            </a:rPr>
                            <m:t>𝐵</m:t>
                          </m:r>
                        </m:sub>
                      </m:sSub>
                      <m:r>
                        <a:rPr lang="en-US" altLang="en-US" sz="2400" b="0" i="1" smtClean="0">
                          <a:solidFill>
                            <a:schemeClr val="bg1"/>
                          </a:solidFill>
                          <a:effectLst>
                            <a:outerShdw blurRad="38100" dist="38100" dir="2700000" algn="tl">
                              <a:srgbClr val="000000">
                                <a:alpha val="43137"/>
                              </a:srgbClr>
                            </a:outerShdw>
                          </a:effectLst>
                          <a:latin typeface="Cambria Math"/>
                        </a:rPr>
                        <m:t>&lt;</m:t>
                      </m:r>
                      <m:sSub>
                        <m:sSubPr>
                          <m:ctrlPr>
                            <a:rPr lang="en-US" alt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altLang="en-US" sz="2400" b="0" i="1" smtClean="0">
                              <a:solidFill>
                                <a:schemeClr val="bg1"/>
                              </a:solidFill>
                              <a:effectLst>
                                <a:outerShdw blurRad="38100" dist="38100" dir="2700000" algn="tl">
                                  <a:srgbClr val="000000">
                                    <a:alpha val="43137"/>
                                  </a:srgbClr>
                                </a:outerShdw>
                              </a:effectLst>
                              <a:latin typeface="Cambria Math"/>
                            </a:rPr>
                            <m:t>𝜇</m:t>
                          </m:r>
                        </m:e>
                        <m:sub>
                          <m:r>
                            <a:rPr lang="en-US" altLang="en-US" sz="2400" b="0" i="1" smtClean="0">
                              <a:solidFill>
                                <a:schemeClr val="bg1"/>
                              </a:solidFill>
                              <a:effectLst>
                                <a:outerShdw blurRad="38100" dist="38100" dir="2700000" algn="tl">
                                  <a:srgbClr val="000000">
                                    <a:alpha val="43137"/>
                                  </a:srgbClr>
                                </a:outerShdw>
                              </a:effectLst>
                              <a:latin typeface="Cambria Math"/>
                            </a:rPr>
                            <m:t>𝜈</m:t>
                          </m:r>
                        </m:sub>
                      </m:sSub>
                      <m:r>
                        <a:rPr lang="en-US" altLang="en-US" sz="2400" b="0" i="1" smtClean="0">
                          <a:solidFill>
                            <a:schemeClr val="bg1"/>
                          </a:solidFill>
                          <a:effectLst>
                            <a:outerShdw blurRad="38100" dist="38100" dir="2700000" algn="tl">
                              <a:srgbClr val="000000">
                                <a:alpha val="43137"/>
                              </a:srgbClr>
                            </a:outerShdw>
                          </a:effectLst>
                          <a:latin typeface="Cambria Math"/>
                        </a:rPr>
                        <m:t>&lt;</m:t>
                      </m:r>
                      <m:r>
                        <a:rPr lang="en-US" altLang="en-US" sz="2400" i="1">
                          <a:solidFill>
                            <a:schemeClr val="bg1"/>
                          </a:solidFill>
                          <a:effectLst>
                            <a:outerShdw blurRad="38100" dist="38100" dir="2700000" algn="tl">
                              <a:srgbClr val="000000">
                                <a:alpha val="43137"/>
                              </a:srgbClr>
                            </a:outerShdw>
                          </a:effectLst>
                          <a:latin typeface="Cambria Math"/>
                        </a:rPr>
                        <m:t>6</m:t>
                      </m:r>
                      <m:r>
                        <a:rPr lang="en-US" altLang="en-US" sz="2400" b="0" i="1" smtClean="0">
                          <a:solidFill>
                            <a:schemeClr val="bg1"/>
                          </a:solidFill>
                          <a:effectLst>
                            <a:outerShdw blurRad="38100" dist="38100" dir="2700000" algn="tl">
                              <a:srgbClr val="000000">
                                <a:alpha val="43137"/>
                              </a:srgbClr>
                            </a:outerShdw>
                          </a:effectLst>
                          <a:latin typeface="Cambria Math"/>
                        </a:rPr>
                        <m:t>.4</m:t>
                      </m:r>
                      <m:r>
                        <a:rPr lang="en-US" altLang="en-US" sz="2400" i="1">
                          <a:solidFill>
                            <a:schemeClr val="bg1"/>
                          </a:solidFill>
                          <a:effectLst>
                            <a:outerShdw blurRad="38100" dist="38100" dir="2700000" algn="tl">
                              <a:srgbClr val="000000">
                                <a:alpha val="43137"/>
                              </a:srgbClr>
                            </a:outerShdw>
                          </a:effectLst>
                          <a:latin typeface="Cambria Math"/>
                        </a:rPr>
                        <m:t>×</m:t>
                      </m:r>
                      <m:sSup>
                        <m:sSupPr>
                          <m:ctrlPr>
                            <a:rPr lang="en-US" altLang="en-US" sz="2400" i="1">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n-US" altLang="en-US" sz="2400" i="1">
                              <a:solidFill>
                                <a:schemeClr val="bg1"/>
                              </a:solidFill>
                              <a:effectLst>
                                <a:outerShdw blurRad="38100" dist="38100" dir="2700000" algn="tl">
                                  <a:srgbClr val="000000">
                                    <a:alpha val="43137"/>
                                  </a:srgbClr>
                                </a:outerShdw>
                              </a:effectLst>
                              <a:latin typeface="Cambria Math"/>
                            </a:rPr>
                            <m:t>10</m:t>
                          </m:r>
                        </m:e>
                        <m:sup>
                          <m:r>
                            <a:rPr lang="en-US" altLang="en-US" sz="2400" i="1">
                              <a:solidFill>
                                <a:schemeClr val="bg1"/>
                              </a:solidFill>
                              <a:effectLst>
                                <a:outerShdw blurRad="38100" dist="38100" dir="2700000" algn="tl">
                                  <a:srgbClr val="000000">
                                    <a:alpha val="43137"/>
                                  </a:srgbClr>
                                </a:outerShdw>
                              </a:effectLst>
                              <a:latin typeface="Cambria Math"/>
                            </a:rPr>
                            <m:t>−20</m:t>
                          </m:r>
                        </m:sup>
                      </m:sSup>
                      <m:sSub>
                        <m:sSubPr>
                          <m:ctrlPr>
                            <a:rPr lang="en-US" altLang="en-US" sz="24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altLang="en-US" sz="2400" i="1">
                              <a:solidFill>
                                <a:schemeClr val="bg1"/>
                              </a:solidFill>
                              <a:effectLst>
                                <a:outerShdw blurRad="38100" dist="38100" dir="2700000" algn="tl">
                                  <a:srgbClr val="000000">
                                    <a:alpha val="43137"/>
                                  </a:srgbClr>
                                </a:outerShdw>
                              </a:effectLst>
                              <a:latin typeface="Cambria Math"/>
                            </a:rPr>
                            <m:t>𝜇</m:t>
                          </m:r>
                        </m:e>
                        <m:sub>
                          <m:r>
                            <a:rPr lang="en-US" altLang="en-US" sz="2400" i="1">
                              <a:solidFill>
                                <a:schemeClr val="bg1"/>
                              </a:solidFill>
                              <a:effectLst>
                                <a:outerShdw blurRad="38100" dist="38100" dir="2700000" algn="tl">
                                  <a:srgbClr val="000000">
                                    <a:alpha val="43137"/>
                                  </a:srgbClr>
                                </a:outerShdw>
                              </a:effectLst>
                              <a:latin typeface="Cambria Math"/>
                            </a:rPr>
                            <m:t>𝐵</m:t>
                          </m:r>
                        </m:sub>
                      </m:sSub>
                    </m:oMath>
                  </m:oMathPara>
                </a14:m>
                <a:endParaRPr lang="en-US" altLang="en-US" sz="2400">
                  <a:solidFill>
                    <a:schemeClr val="bg1"/>
                  </a:solidFill>
                  <a:effectLst>
                    <a:outerShdw blurRad="38100" dist="38100" dir="2700000" algn="tl">
                      <a:srgbClr val="000000">
                        <a:alpha val="43137"/>
                      </a:srgbClr>
                    </a:outerShdw>
                  </a:effectLst>
                </a:endParaRPr>
              </a:p>
            </p:txBody>
          </p:sp>
        </mc:Choice>
        <mc:Fallback xmlns="">
          <p:sp>
            <p:nvSpPr>
              <p:cNvPr id="109" name="Rectangle 61"/>
              <p:cNvSpPr>
                <a:spLocks noRot="1" noChangeAspect="1" noMove="1" noResize="1" noEditPoints="1" noAdjustHandles="1" noChangeArrowheads="1" noChangeShapeType="1" noTextEdit="1"/>
              </p:cNvSpPr>
              <p:nvPr/>
            </p:nvSpPr>
            <p:spPr bwMode="auto">
              <a:xfrm>
                <a:off x="143892" y="4680352"/>
                <a:ext cx="8928993" cy="1367995"/>
              </a:xfrm>
              <a:prstGeom prst="rect">
                <a:avLst/>
              </a:prstGeom>
              <a:blipFill rotWithShape="1">
                <a:blip r:embed="rId6"/>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255056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Plasmon Decay and Stellar Energy Loss Rates</a:t>
            </a:r>
          </a:p>
        </p:txBody>
      </p:sp>
      <p:sp>
        <p:nvSpPr>
          <p:cNvPr id="7" name="Rectangle 4"/>
          <p:cNvSpPr>
            <a:spLocks noChangeArrowheads="1"/>
          </p:cNvSpPr>
          <p:nvPr/>
        </p:nvSpPr>
        <p:spPr bwMode="auto">
          <a:xfrm>
            <a:off x="144017" y="719607"/>
            <a:ext cx="4464496" cy="791997"/>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Photon dispersion relation like a</a:t>
            </a:r>
          </a:p>
          <a:p>
            <a:pPr algn="l"/>
            <a:r>
              <a:rPr lang="en-US" sz="2000">
                <a:solidFill>
                  <a:srgbClr val="003399"/>
                </a:solidFill>
              </a:rPr>
              <a:t>massive particle (nonrelativistic plasma) </a:t>
            </a:r>
          </a:p>
        </p:txBody>
      </p:sp>
      <mc:AlternateContent xmlns:mc="http://schemas.openxmlformats.org/markup-compatibility/2006" xmlns:a14="http://schemas.microsoft.com/office/drawing/2010/main">
        <mc:Choice Requires="a14">
          <p:sp>
            <p:nvSpPr>
              <p:cNvPr id="9" name="TextBox 8"/>
              <p:cNvSpPr txBox="1"/>
              <p:nvPr/>
            </p:nvSpPr>
            <p:spPr>
              <a:xfrm>
                <a:off x="5112582" y="754929"/>
                <a:ext cx="2885021" cy="7213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a:rPr>
                            <m:t>𝐸</m:t>
                          </m:r>
                        </m:e>
                        <m:sub>
                          <m:r>
                            <a:rPr lang="en-US" sz="2000" b="0" i="1" smtClean="0">
                              <a:latin typeface="Cambria Math"/>
                            </a:rPr>
                            <m:t>𝛾</m:t>
                          </m:r>
                        </m:sub>
                        <m:sup>
                          <m:r>
                            <a:rPr lang="en-US" sz="2000" b="0" i="1" smtClean="0">
                              <a:latin typeface="Cambria Math"/>
                            </a:rPr>
                            <m:t>2</m:t>
                          </m:r>
                        </m:sup>
                      </m:sSubSup>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latin typeface="Cambria Math"/>
                            </a:rPr>
                            <m:t>𝑝</m:t>
                          </m:r>
                        </m:e>
                        <m:sub>
                          <m:r>
                            <a:rPr lang="en-US" sz="2000" b="0" i="1" smtClean="0">
                              <a:latin typeface="Cambria Math"/>
                            </a:rPr>
                            <m:t>𝛾</m:t>
                          </m:r>
                        </m:sub>
                        <m:sup>
                          <m:r>
                            <a:rPr lang="en-US" sz="2000" b="0" i="1" smtClean="0">
                              <a:latin typeface="Cambria Math"/>
                            </a:rPr>
                            <m:t>2</m:t>
                          </m:r>
                        </m:sup>
                      </m:sSubSup>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latin typeface="Cambria Math"/>
                            </a:rPr>
                            <m:t>𝜔</m:t>
                          </m:r>
                        </m:e>
                        <m:sub>
                          <m:r>
                            <m:rPr>
                              <m:sty m:val="p"/>
                            </m:rPr>
                            <a:rPr lang="en-US" sz="2000" b="0" i="0" smtClean="0">
                              <a:latin typeface="Cambria Math"/>
                            </a:rPr>
                            <m:t>p</m:t>
                          </m:r>
                        </m:sub>
                        <m:sup>
                          <m:r>
                            <a:rPr lang="en-US" sz="2000" b="0" i="1" smtClean="0">
                              <a:latin typeface="Cambria Math"/>
                            </a:rPr>
                            <m:t>2</m:t>
                          </m:r>
                        </m:sup>
                      </m:sSubSup>
                      <m:r>
                        <a:rPr lang="en-US" sz="2000" b="0" i="1" smtClean="0">
                          <a:latin typeface="Cambria Math"/>
                        </a:rPr>
                        <m:t>=</m:t>
                      </m:r>
                      <m:f>
                        <m:fPr>
                          <m:ctrlPr>
                            <a:rPr lang="en-US" sz="2000" b="0" i="1" smtClean="0">
                              <a:latin typeface="Cambria Math" panose="02040503050406030204" pitchFamily="18" charset="0"/>
                            </a:rPr>
                          </m:ctrlPr>
                        </m:fPr>
                        <m:num>
                          <m:r>
                            <a:rPr lang="en-US" sz="2000" b="0" i="1" smtClean="0">
                              <a:latin typeface="Cambria Math"/>
                            </a:rPr>
                            <m:t>4</m:t>
                          </m:r>
                          <m:r>
                            <a:rPr lang="en-US" sz="2000" b="0" i="1" smtClean="0">
                              <a:latin typeface="Cambria Math"/>
                            </a:rPr>
                            <m:t>𝜋𝛼</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𝑒</m:t>
                              </m:r>
                            </m:sub>
                          </m:sSub>
                        </m:num>
                        <m:den>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𝑒</m:t>
                              </m:r>
                            </m:sub>
                          </m:sSub>
                        </m:den>
                      </m:f>
                    </m:oMath>
                  </m:oMathPara>
                </a14:m>
                <a:endParaRPr lang="en-US" sz="2000"/>
              </a:p>
            </p:txBody>
          </p:sp>
        </mc:Choice>
        <mc:Fallback xmlns="">
          <p:sp>
            <p:nvSpPr>
              <p:cNvPr id="9" name="TextBox 8"/>
              <p:cNvSpPr txBox="1">
                <a:spLocks noRot="1" noChangeAspect="1" noMove="1" noResize="1" noEditPoints="1" noAdjustHandles="1" noChangeArrowheads="1" noChangeShapeType="1" noTextEdit="1"/>
              </p:cNvSpPr>
              <p:nvPr/>
            </p:nvSpPr>
            <p:spPr>
              <a:xfrm>
                <a:off x="5112582" y="754929"/>
                <a:ext cx="2885021" cy="721351"/>
              </a:xfrm>
              <a:prstGeom prst="rect">
                <a:avLst/>
              </a:prstGeom>
              <a:blipFill>
                <a:blip r:embed="rId2"/>
                <a:stretch>
                  <a:fillRect/>
                </a:stretch>
              </a:blipFill>
            </p:spPr>
            <p:txBody>
              <a:bodyPr/>
              <a:lstStyle/>
              <a:p>
                <a:r>
                  <a:rPr lang="en-US">
                    <a:noFill/>
                  </a:rPr>
                  <a:t> </a:t>
                </a:r>
              </a:p>
            </p:txBody>
          </p:sp>
        </mc:Fallback>
      </mc:AlternateContent>
      <p:sp>
        <p:nvSpPr>
          <p:cNvPr id="10" name="Rectangle 6"/>
          <p:cNvSpPr>
            <a:spLocks noChangeArrowheads="1"/>
          </p:cNvSpPr>
          <p:nvPr/>
        </p:nvSpPr>
        <p:spPr bwMode="auto">
          <a:xfrm>
            <a:off x="144016" y="3916736"/>
            <a:ext cx="2448272" cy="1223963"/>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Energy-loss rate</a:t>
            </a:r>
          </a:p>
          <a:p>
            <a:pPr algn="l"/>
            <a:r>
              <a:rPr lang="en-US" sz="2000">
                <a:solidFill>
                  <a:srgbClr val="003399"/>
                </a:solidFill>
              </a:rPr>
              <a:t>of stellar plasma</a:t>
            </a:r>
          </a:p>
        </p:txBody>
      </p:sp>
      <p:sp>
        <p:nvSpPr>
          <p:cNvPr id="11" name="Rectangle 8"/>
          <p:cNvSpPr>
            <a:spLocks noChangeArrowheads="1"/>
          </p:cNvSpPr>
          <p:nvPr/>
        </p:nvSpPr>
        <p:spPr bwMode="auto">
          <a:xfrm>
            <a:off x="144016" y="1734037"/>
            <a:ext cx="2448272" cy="1224848"/>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Photon decay rate</a:t>
            </a:r>
          </a:p>
          <a:p>
            <a:pPr algn="l"/>
            <a:r>
              <a:rPr lang="en-US" sz="2000">
                <a:solidFill>
                  <a:srgbClr val="003399"/>
                </a:solidFill>
              </a:rPr>
              <a:t>(transverse plasmon)</a:t>
            </a:r>
          </a:p>
          <a:p>
            <a:pPr algn="l"/>
            <a:r>
              <a:rPr lang="en-US" sz="2000">
                <a:solidFill>
                  <a:srgbClr val="003399"/>
                </a:solidFill>
              </a:rPr>
              <a:t>with energy E</a:t>
            </a:r>
            <a:r>
              <a:rPr lang="en-US" sz="2800" b="1" baseline="-25000">
                <a:solidFill>
                  <a:srgbClr val="003399"/>
                </a:solidFill>
                <a:latin typeface="Symbol" pitchFamily="18" charset="2"/>
              </a:rPr>
              <a:t>g</a:t>
            </a:r>
          </a:p>
        </p:txBody>
      </p:sp>
      <mc:AlternateContent xmlns:mc="http://schemas.openxmlformats.org/markup-compatibility/2006" xmlns:a14="http://schemas.microsoft.com/office/drawing/2010/main">
        <mc:Choice Requires="a14">
          <p:sp>
            <p:nvSpPr>
              <p:cNvPr id="12" name="TextBox 11"/>
              <p:cNvSpPr txBox="1"/>
              <p:nvPr/>
            </p:nvSpPr>
            <p:spPr>
              <a:xfrm>
                <a:off x="2448212" y="1616325"/>
                <a:ext cx="4929106" cy="1479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a:rPr>
                        <m:t>Γ</m:t>
                      </m:r>
                      <m:d>
                        <m:dPr>
                          <m:ctrlPr>
                            <a:rPr lang="en-US" sz="2000" b="0" i="1" smtClean="0">
                              <a:latin typeface="Cambria Math" panose="02040503050406030204" pitchFamily="18" charset="0"/>
                            </a:rPr>
                          </m:ctrlPr>
                        </m:dPr>
                        <m:e>
                          <m:r>
                            <a:rPr lang="en-US" sz="2000" b="0" i="1" smtClean="0">
                              <a:latin typeface="Cambria Math"/>
                            </a:rPr>
                            <m:t>𝛾</m:t>
                          </m:r>
                          <m:r>
                            <a:rPr lang="en-US" sz="2000" b="0" i="1" smtClean="0">
                              <a:latin typeface="Cambria Math"/>
                            </a:rPr>
                            <m:t>→</m:t>
                          </m:r>
                          <m:r>
                            <a:rPr lang="en-US" sz="2000" b="0" i="1" smtClean="0">
                              <a:latin typeface="Cambria Math"/>
                            </a:rPr>
                            <m:t>𝜈</m:t>
                          </m:r>
                          <m:bar>
                            <m:barPr>
                              <m:pos m:val="top"/>
                              <m:ctrlPr>
                                <a:rPr lang="en-US" sz="2000" b="0" i="1" smtClean="0">
                                  <a:latin typeface="Cambria Math" panose="02040503050406030204" pitchFamily="18" charset="0"/>
                                </a:rPr>
                              </m:ctrlPr>
                            </m:barPr>
                            <m:e>
                              <m:r>
                                <a:rPr lang="en-US" sz="2000" b="0" i="1" smtClean="0">
                                  <a:latin typeface="Cambria Math"/>
                                </a:rPr>
                                <m:t>𝜈</m:t>
                              </m:r>
                            </m:e>
                          </m:bar>
                        </m:e>
                      </m:d>
                      <m:r>
                        <a:rPr lang="en-US" sz="2000" b="0" i="1" smtClean="0">
                          <a:latin typeface="Cambria Math"/>
                        </a:rPr>
                        <m:t>=</m:t>
                      </m:r>
                      <m:f>
                        <m:fPr>
                          <m:ctrlPr>
                            <a:rPr lang="en-US" sz="2000" b="0" i="1" smtClean="0">
                              <a:latin typeface="Cambria Math" panose="02040503050406030204" pitchFamily="18" charset="0"/>
                            </a:rPr>
                          </m:ctrlPr>
                        </m:fPr>
                        <m:num>
                          <m:r>
                            <a:rPr lang="en-US" sz="2000" b="0" i="1" smtClean="0">
                              <a:latin typeface="Cambria Math"/>
                            </a:rPr>
                            <m:t>4</m:t>
                          </m:r>
                          <m:r>
                            <a:rPr lang="en-US" sz="2000" b="0" i="1" smtClean="0">
                              <a:latin typeface="Cambria Math"/>
                            </a:rPr>
                            <m:t>𝜋</m:t>
                          </m:r>
                        </m:num>
                        <m:den>
                          <m:r>
                            <a:rPr lang="en-US" sz="2000" b="0" i="1" smtClean="0">
                              <a:latin typeface="Cambria Math"/>
                            </a:rPr>
                            <m:t>3</m:t>
                          </m:r>
                          <m:sSub>
                            <m:sSubPr>
                              <m:ctrlPr>
                                <a:rPr lang="en-US" sz="2000" b="0" i="1" smtClean="0">
                                  <a:latin typeface="Cambria Math" panose="02040503050406030204" pitchFamily="18" charset="0"/>
                                </a:rPr>
                              </m:ctrlPr>
                            </m:sSubPr>
                            <m:e>
                              <m:r>
                                <a:rPr lang="en-US" sz="2000" b="0" i="1" smtClean="0">
                                  <a:latin typeface="Cambria Math"/>
                                </a:rPr>
                                <m:t>𝐸</m:t>
                              </m:r>
                            </m:e>
                            <m:sub>
                              <m:r>
                                <a:rPr lang="en-US" sz="2000" b="0" i="1" smtClean="0">
                                  <a:latin typeface="Cambria Math"/>
                                </a:rPr>
                                <m:t>𝛾</m:t>
                              </m:r>
                            </m:sub>
                          </m:sSub>
                        </m:den>
                      </m:f>
                      <m:r>
                        <a:rPr lang="en-US" sz="2000" b="0" i="1" smtClean="0">
                          <a:latin typeface="Cambria Math"/>
                        </a:rPr>
                        <m:t>×</m:t>
                      </m:r>
                      <m:d>
                        <m:dPr>
                          <m:begChr m:val="{"/>
                          <m:endChr m:val=""/>
                          <m:ctrlPr>
                            <a:rPr lang="en-US" sz="2000" b="0" i="1" smtClean="0">
                              <a:latin typeface="Cambria Math" panose="02040503050406030204" pitchFamily="18" charset="0"/>
                            </a:rPr>
                          </m:ctrlPr>
                        </m:dPr>
                        <m:e>
                          <m:m>
                            <m:mPr>
                              <m:mcs>
                                <m:mc>
                                  <m:mcPr>
                                    <m:count m:val="1"/>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a:rPr>
                                      <m:t>𝛼</m:t>
                                    </m:r>
                                  </m:e>
                                  <m:sub>
                                    <m:r>
                                      <a:rPr lang="en-US" sz="2000" b="0" i="1" smtClean="0">
                                        <a:latin typeface="Cambria Math"/>
                                      </a:rPr>
                                      <m:t>𝜈</m:t>
                                    </m:r>
                                  </m:sub>
                                </m:sSub>
                                <m:r>
                                  <a:rPr lang="en-US" sz="2000" b="0" i="1" smtClean="0">
                                    <a:latin typeface="Cambria Math" panose="02040503050406030204" pitchFamily="18" charset="0"/>
                                  </a:rPr>
                                  <m:t> </m:t>
                                </m:r>
                                <m:d>
                                  <m:dPr>
                                    <m:ctrlPr>
                                      <a:rPr lang="en-US" sz="2000" b="0" i="1" smtClean="0">
                                        <a:solidFill>
                                          <a:srgbClr val="FF0000"/>
                                        </a:solidFill>
                                        <a:latin typeface="Cambria Math" panose="02040503050406030204" pitchFamily="18" charset="0"/>
                                      </a:rPr>
                                    </m:ctrlPr>
                                  </m:dPr>
                                  <m:e>
                                    <m:f>
                                      <m:fPr>
                                        <m:type m:val="lin"/>
                                        <m:ctrlPr>
                                          <a:rPr lang="en-US" sz="2000" b="0" i="1" smtClean="0">
                                            <a:solidFill>
                                              <a:srgbClr val="FF0000"/>
                                            </a:solidFill>
                                            <a:latin typeface="Cambria Math" panose="02040503050406030204" pitchFamily="18" charset="0"/>
                                          </a:rPr>
                                        </m:ctrlPr>
                                      </m:fPr>
                                      <m:num>
                                        <m:sSubSup>
                                          <m:sSubSupPr>
                                            <m:ctrlPr>
                                              <a:rPr lang="en-US" sz="2000" b="0" i="1" smtClean="0">
                                                <a:solidFill>
                                                  <a:srgbClr val="FF0000"/>
                                                </a:solidFill>
                                                <a:latin typeface="Cambria Math" panose="02040503050406030204" pitchFamily="18" charset="0"/>
                                              </a:rPr>
                                            </m:ctrlPr>
                                          </m:sSubSupPr>
                                          <m:e>
                                            <m:r>
                                              <a:rPr lang="en-US" sz="2000" b="0" i="1" smtClean="0">
                                                <a:solidFill>
                                                  <a:srgbClr val="FF0000"/>
                                                </a:solidFill>
                                                <a:latin typeface="Cambria Math"/>
                                              </a:rPr>
                                              <m:t>𝜔</m:t>
                                            </m:r>
                                          </m:e>
                                          <m:sub>
                                            <m:r>
                                              <m:rPr>
                                                <m:sty m:val="p"/>
                                              </m:rPr>
                                              <a:rPr lang="en-US" sz="2000" b="0" i="0" smtClean="0">
                                                <a:solidFill>
                                                  <a:srgbClr val="FF0000"/>
                                                </a:solidFill>
                                                <a:latin typeface="Cambria Math"/>
                                              </a:rPr>
                                              <m:t>p</m:t>
                                            </m:r>
                                          </m:sub>
                                          <m:sup>
                                            <m:r>
                                              <a:rPr lang="en-US" sz="2000" b="0" i="1" smtClean="0">
                                                <a:solidFill>
                                                  <a:srgbClr val="FF0000"/>
                                                </a:solidFill>
                                                <a:latin typeface="Cambria Math"/>
                                              </a:rPr>
                                              <m:t>2</m:t>
                                            </m:r>
                                          </m:sup>
                                        </m:sSubSup>
                                      </m:num>
                                      <m:den>
                                        <m:r>
                                          <a:rPr lang="en-US" sz="2000" b="0" i="1" smtClean="0">
                                            <a:solidFill>
                                              <a:srgbClr val="FF0000"/>
                                            </a:solidFill>
                                            <a:latin typeface="Cambria Math"/>
                                          </a:rPr>
                                          <m:t>4</m:t>
                                        </m:r>
                                        <m:r>
                                          <a:rPr lang="en-US" sz="2000" b="0" i="1" smtClean="0">
                                            <a:solidFill>
                                              <a:srgbClr val="FF0000"/>
                                            </a:solidFill>
                                            <a:latin typeface="Cambria Math"/>
                                          </a:rPr>
                                          <m:t>𝜋</m:t>
                                        </m:r>
                                      </m:den>
                                    </m:f>
                                  </m:e>
                                </m:d>
                              </m:e>
                            </m:mr>
                            <m:mr>
                              <m:e>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type m:val="lin"/>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a:rPr>
                                              <m:t>𝜇</m:t>
                                            </m:r>
                                          </m:e>
                                          <m:sub>
                                            <m:r>
                                              <a:rPr lang="en-US" sz="2000" b="0" i="1" smtClean="0">
                                                <a:latin typeface="Cambria Math"/>
                                              </a:rPr>
                                              <m:t>𝜈</m:t>
                                            </m:r>
                                          </m:sub>
                                          <m:sup>
                                            <m:r>
                                              <a:rPr lang="en-US" sz="2000" b="0" i="1" smtClean="0">
                                                <a:latin typeface="Cambria Math"/>
                                              </a:rPr>
                                              <m:t>2</m:t>
                                            </m:r>
                                          </m:sup>
                                        </m:sSubSup>
                                      </m:num>
                                      <m:den>
                                        <m:r>
                                          <a:rPr lang="en-US" sz="2000" b="0" i="1" smtClean="0">
                                            <a:latin typeface="Cambria Math"/>
                                          </a:rPr>
                                          <m:t>2</m:t>
                                        </m:r>
                                      </m:den>
                                    </m:f>
                                  </m:e>
                                </m:d>
                                <m:sSup>
                                  <m:sSupPr>
                                    <m:ctrlPr>
                                      <a:rPr lang="en-US" sz="2000" b="0" i="1" smtClean="0">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 </m:t>
                                    </m:r>
                                    <m:d>
                                      <m:dPr>
                                        <m:ctrlPr>
                                          <a:rPr lang="en-US" sz="2000" i="1">
                                            <a:solidFill>
                                              <a:srgbClr val="FF0000"/>
                                            </a:solidFill>
                                            <a:latin typeface="Cambria Math" panose="02040503050406030204" pitchFamily="18" charset="0"/>
                                          </a:rPr>
                                        </m:ctrlPr>
                                      </m:dPr>
                                      <m:e>
                                        <m:f>
                                          <m:fPr>
                                            <m:type m:val="lin"/>
                                            <m:ctrlPr>
                                              <a:rPr lang="en-US" sz="2000" i="1">
                                                <a:solidFill>
                                                  <a:srgbClr val="FF0000"/>
                                                </a:solidFill>
                                                <a:latin typeface="Cambria Math" panose="02040503050406030204" pitchFamily="18" charset="0"/>
                                              </a:rPr>
                                            </m:ctrlPr>
                                          </m:fPr>
                                          <m:num>
                                            <m:sSubSup>
                                              <m:sSubSupPr>
                                                <m:ctrlPr>
                                                  <a:rPr lang="en-US" sz="2000" i="1">
                                                    <a:solidFill>
                                                      <a:srgbClr val="FF0000"/>
                                                    </a:solidFill>
                                                    <a:latin typeface="Cambria Math" panose="02040503050406030204" pitchFamily="18" charset="0"/>
                                                  </a:rPr>
                                                </m:ctrlPr>
                                              </m:sSubSupPr>
                                              <m:e>
                                                <m:r>
                                                  <a:rPr lang="en-US" sz="2000" i="1">
                                                    <a:solidFill>
                                                      <a:srgbClr val="FF0000"/>
                                                    </a:solidFill>
                                                    <a:latin typeface="Cambria Math"/>
                                                  </a:rPr>
                                                  <m:t>𝜔</m:t>
                                                </m:r>
                                              </m:e>
                                              <m:sub>
                                                <m:r>
                                                  <m:rPr>
                                                    <m:sty m:val="p"/>
                                                  </m:rPr>
                                                  <a:rPr lang="en-US" sz="2000">
                                                    <a:solidFill>
                                                      <a:srgbClr val="FF0000"/>
                                                    </a:solidFill>
                                                    <a:latin typeface="Cambria Math"/>
                                                  </a:rPr>
                                                  <m:t>p</m:t>
                                                </m:r>
                                              </m:sub>
                                              <m:sup>
                                                <m:r>
                                                  <a:rPr lang="en-US" sz="2000" i="1">
                                                    <a:solidFill>
                                                      <a:srgbClr val="FF0000"/>
                                                    </a:solidFill>
                                                    <a:latin typeface="Cambria Math"/>
                                                  </a:rPr>
                                                  <m:t>2</m:t>
                                                </m:r>
                                              </m:sup>
                                            </m:sSubSup>
                                          </m:num>
                                          <m:den>
                                            <m:r>
                                              <a:rPr lang="en-US" sz="2000" i="1">
                                                <a:solidFill>
                                                  <a:srgbClr val="FF0000"/>
                                                </a:solidFill>
                                                <a:latin typeface="Cambria Math"/>
                                              </a:rPr>
                                              <m:t>4</m:t>
                                            </m:r>
                                            <m:r>
                                              <a:rPr lang="en-US" sz="2000" i="1">
                                                <a:solidFill>
                                                  <a:srgbClr val="FF0000"/>
                                                </a:solidFill>
                                                <a:latin typeface="Cambria Math"/>
                                              </a:rPr>
                                              <m:t>𝜋</m:t>
                                            </m:r>
                                          </m:den>
                                        </m:f>
                                      </m:e>
                                    </m:d>
                                  </m:e>
                                  <m:sup>
                                    <m:r>
                                      <a:rPr lang="en-US" sz="2000" b="0" i="1" smtClean="0">
                                        <a:solidFill>
                                          <a:srgbClr val="FF0000"/>
                                        </a:solidFill>
                                        <a:latin typeface="Cambria Math"/>
                                      </a:rPr>
                                      <m:t>2</m:t>
                                    </m:r>
                                  </m:sup>
                                </m:sSup>
                              </m:e>
                            </m:mr>
                            <m:mr>
                              <m:e>
                                <m:d>
                                  <m:dPr>
                                    <m:ctrlPr>
                                      <a:rPr lang="en-US" sz="2000" i="1">
                                        <a:latin typeface="Cambria Math" panose="02040503050406030204" pitchFamily="18" charset="0"/>
                                      </a:rPr>
                                    </m:ctrlPr>
                                  </m:dPr>
                                  <m:e>
                                    <m:f>
                                      <m:fPr>
                                        <m:type m:val="lin"/>
                                        <m:ctrlPr>
                                          <a:rPr lang="en-US" sz="2000" i="1">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a:rPr>
                                              <m:t>𝐶</m:t>
                                            </m:r>
                                          </m:e>
                                          <m:sub>
                                            <m:r>
                                              <m:rPr>
                                                <m:sty m:val="p"/>
                                              </m:rPr>
                                              <a:rPr lang="en-US" sz="2000" b="0" i="0" smtClean="0">
                                                <a:latin typeface="Cambria Math"/>
                                              </a:rPr>
                                              <m:t>V</m:t>
                                            </m:r>
                                          </m:sub>
                                          <m:sup>
                                            <m:r>
                                              <a:rPr lang="en-US" sz="2000" b="0" i="1" smtClean="0">
                                                <a:latin typeface="Cambria Math"/>
                                              </a:rPr>
                                              <m:t>2</m:t>
                                            </m:r>
                                          </m:sup>
                                        </m:sSubSup>
                                        <m:sSubSup>
                                          <m:sSubSupPr>
                                            <m:ctrlPr>
                                              <a:rPr lang="en-US" sz="2000" b="0" i="1" smtClean="0">
                                                <a:latin typeface="Cambria Math" panose="02040503050406030204" pitchFamily="18" charset="0"/>
                                              </a:rPr>
                                            </m:ctrlPr>
                                          </m:sSubSupPr>
                                          <m:e>
                                            <m:r>
                                              <a:rPr lang="en-US" sz="2000" b="0" i="1" smtClean="0">
                                                <a:latin typeface="Cambria Math"/>
                                              </a:rPr>
                                              <m:t>𝐺</m:t>
                                            </m:r>
                                          </m:e>
                                          <m:sub>
                                            <m:r>
                                              <m:rPr>
                                                <m:sty m:val="p"/>
                                              </m:rPr>
                                              <a:rPr lang="en-US" sz="2000" b="0" i="0" smtClean="0">
                                                <a:latin typeface="Cambria Math"/>
                                              </a:rPr>
                                              <m:t>F</m:t>
                                            </m:r>
                                          </m:sub>
                                          <m:sup>
                                            <m:r>
                                              <a:rPr lang="en-US" sz="2000" b="0" i="1" smtClean="0">
                                                <a:latin typeface="Cambria Math"/>
                                              </a:rPr>
                                              <m:t>2</m:t>
                                            </m:r>
                                          </m:sup>
                                        </m:sSubSup>
                                      </m:num>
                                      <m:den>
                                        <m:r>
                                          <a:rPr lang="en-US" sz="2000" b="0" i="1" smtClean="0">
                                            <a:latin typeface="Cambria Math"/>
                                          </a:rPr>
                                          <m:t>𝛼</m:t>
                                        </m:r>
                                      </m:den>
                                    </m:f>
                                  </m:e>
                                </m:d>
                                <m:sSup>
                                  <m:sSupPr>
                                    <m:ctrlPr>
                                      <a:rPr lang="en-US" sz="2000" i="1" smtClean="0">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 </m:t>
                                    </m:r>
                                    <m:d>
                                      <m:dPr>
                                        <m:ctrlPr>
                                          <a:rPr lang="en-US" sz="2000" i="1">
                                            <a:solidFill>
                                              <a:srgbClr val="FF0000"/>
                                            </a:solidFill>
                                            <a:latin typeface="Cambria Math" panose="02040503050406030204" pitchFamily="18" charset="0"/>
                                          </a:rPr>
                                        </m:ctrlPr>
                                      </m:dPr>
                                      <m:e>
                                        <m:f>
                                          <m:fPr>
                                            <m:type m:val="lin"/>
                                            <m:ctrlPr>
                                              <a:rPr lang="en-US" sz="2000" i="1">
                                                <a:solidFill>
                                                  <a:srgbClr val="FF0000"/>
                                                </a:solidFill>
                                                <a:latin typeface="Cambria Math" panose="02040503050406030204" pitchFamily="18" charset="0"/>
                                              </a:rPr>
                                            </m:ctrlPr>
                                          </m:fPr>
                                          <m:num>
                                            <m:sSubSup>
                                              <m:sSubSupPr>
                                                <m:ctrlPr>
                                                  <a:rPr lang="en-US" sz="2000" i="1">
                                                    <a:solidFill>
                                                      <a:srgbClr val="FF0000"/>
                                                    </a:solidFill>
                                                    <a:latin typeface="Cambria Math" panose="02040503050406030204" pitchFamily="18" charset="0"/>
                                                  </a:rPr>
                                                </m:ctrlPr>
                                              </m:sSubSupPr>
                                              <m:e>
                                                <m:r>
                                                  <a:rPr lang="en-US" sz="2000" i="1">
                                                    <a:solidFill>
                                                      <a:srgbClr val="FF0000"/>
                                                    </a:solidFill>
                                                    <a:latin typeface="Cambria Math"/>
                                                  </a:rPr>
                                                  <m:t>𝜔</m:t>
                                                </m:r>
                                              </m:e>
                                              <m:sub>
                                                <m:r>
                                                  <m:rPr>
                                                    <m:sty m:val="p"/>
                                                  </m:rPr>
                                                  <a:rPr lang="en-US" sz="2000">
                                                    <a:solidFill>
                                                      <a:srgbClr val="FF0000"/>
                                                    </a:solidFill>
                                                    <a:latin typeface="Cambria Math"/>
                                                  </a:rPr>
                                                  <m:t>p</m:t>
                                                </m:r>
                                              </m:sub>
                                              <m:sup>
                                                <m:r>
                                                  <a:rPr lang="en-US" sz="2000" i="1">
                                                    <a:solidFill>
                                                      <a:srgbClr val="FF0000"/>
                                                    </a:solidFill>
                                                    <a:latin typeface="Cambria Math"/>
                                                  </a:rPr>
                                                  <m:t>2</m:t>
                                                </m:r>
                                              </m:sup>
                                            </m:sSubSup>
                                          </m:num>
                                          <m:den>
                                            <m:r>
                                              <a:rPr lang="en-US" sz="2000" i="1">
                                                <a:solidFill>
                                                  <a:srgbClr val="FF0000"/>
                                                </a:solidFill>
                                                <a:latin typeface="Cambria Math"/>
                                              </a:rPr>
                                              <m:t>4</m:t>
                                            </m:r>
                                            <m:r>
                                              <a:rPr lang="en-US" sz="2000" i="1">
                                                <a:solidFill>
                                                  <a:srgbClr val="FF0000"/>
                                                </a:solidFill>
                                                <a:latin typeface="Cambria Math"/>
                                              </a:rPr>
                                              <m:t>𝜋</m:t>
                                            </m:r>
                                          </m:den>
                                        </m:f>
                                      </m:e>
                                    </m:d>
                                  </m:e>
                                  <m:sup>
                                    <m:r>
                                      <a:rPr lang="en-US" sz="2000" b="0" i="1" smtClean="0">
                                        <a:solidFill>
                                          <a:srgbClr val="FF0000"/>
                                        </a:solidFill>
                                        <a:latin typeface="Cambria Math"/>
                                      </a:rPr>
                                      <m:t>3</m:t>
                                    </m:r>
                                  </m:sup>
                                </m:sSup>
                              </m:e>
                            </m:mr>
                          </m:m>
                        </m:e>
                      </m:d>
                    </m:oMath>
                  </m:oMathPara>
                </a14:m>
                <a:endParaRPr lang="en-US" sz="2000"/>
              </a:p>
            </p:txBody>
          </p:sp>
        </mc:Choice>
        <mc:Fallback xmlns="">
          <p:sp>
            <p:nvSpPr>
              <p:cNvPr id="12" name="TextBox 11"/>
              <p:cNvSpPr txBox="1">
                <a:spLocks noRot="1" noChangeAspect="1" noMove="1" noResize="1" noEditPoints="1" noAdjustHandles="1" noChangeArrowheads="1" noChangeShapeType="1" noTextEdit="1"/>
              </p:cNvSpPr>
              <p:nvPr/>
            </p:nvSpPr>
            <p:spPr>
              <a:xfrm>
                <a:off x="2448212" y="1616325"/>
                <a:ext cx="4929106" cy="1479764"/>
              </a:xfrm>
              <a:prstGeom prst="rect">
                <a:avLst/>
              </a:prstGeom>
              <a:blipFill>
                <a:blip r:embed="rId3"/>
                <a:stretch>
                  <a:fillRect/>
                </a:stretch>
              </a:blipFill>
            </p:spPr>
            <p:txBody>
              <a:bodyPr/>
              <a:lstStyle/>
              <a:p>
                <a:r>
                  <a:rPr lang="en-US">
                    <a:noFill/>
                  </a:rPr>
                  <a:t> </a:t>
                </a:r>
              </a:p>
            </p:txBody>
          </p:sp>
        </mc:Fallback>
      </mc:AlternateContent>
      <p:sp>
        <p:nvSpPr>
          <p:cNvPr id="13" name="Rectangle 8"/>
          <p:cNvSpPr>
            <a:spLocks noChangeArrowheads="1"/>
          </p:cNvSpPr>
          <p:nvPr/>
        </p:nvSpPr>
        <p:spPr bwMode="auto">
          <a:xfrm>
            <a:off x="7272882" y="1584326"/>
            <a:ext cx="1800123" cy="1511764"/>
          </a:xfrm>
          <a:prstGeom prst="rect">
            <a:avLst/>
          </a:prstGeom>
          <a:noFill/>
          <a:ln w="9525">
            <a:noFill/>
            <a:miter lim="800000"/>
            <a:headEnd/>
            <a:tailEnd/>
          </a:ln>
          <a:effectLst/>
        </p:spPr>
        <p:txBody>
          <a:bodyPr wrap="none" lIns="86402" tIns="43201" rIns="86402" bIns="43201" anchor="ctr"/>
          <a:lstStyle/>
          <a:p>
            <a:pPr algn="l"/>
            <a:r>
              <a:rPr lang="en-US" sz="2000">
                <a:solidFill>
                  <a:srgbClr val="003399"/>
                </a:solidFill>
              </a:rPr>
              <a:t>Millicharge</a:t>
            </a:r>
          </a:p>
          <a:p>
            <a:pPr algn="l"/>
            <a:endParaRPr lang="en-US" sz="1200">
              <a:solidFill>
                <a:srgbClr val="003399"/>
              </a:solidFill>
            </a:endParaRPr>
          </a:p>
          <a:p>
            <a:pPr algn="l"/>
            <a:r>
              <a:rPr lang="en-US" sz="2000">
                <a:solidFill>
                  <a:srgbClr val="003399"/>
                </a:solidFill>
              </a:rPr>
              <a:t>Dipole moment</a:t>
            </a:r>
          </a:p>
          <a:p>
            <a:pPr algn="l"/>
            <a:endParaRPr lang="en-US" sz="1200">
              <a:solidFill>
                <a:srgbClr val="003399"/>
              </a:solidFill>
            </a:endParaRPr>
          </a:p>
          <a:p>
            <a:pPr algn="l"/>
            <a:r>
              <a:rPr lang="en-US" sz="2000">
                <a:solidFill>
                  <a:srgbClr val="003399"/>
                </a:solidFill>
              </a:rPr>
              <a:t>Standard model</a:t>
            </a:r>
          </a:p>
        </p:txBody>
      </p:sp>
      <mc:AlternateContent xmlns:mc="http://schemas.openxmlformats.org/markup-compatibility/2006" xmlns:a14="http://schemas.microsoft.com/office/drawing/2010/main">
        <mc:Choice Requires="a14">
          <p:sp>
            <p:nvSpPr>
              <p:cNvPr id="14" name="TextBox 13"/>
              <p:cNvSpPr txBox="1"/>
              <p:nvPr/>
            </p:nvSpPr>
            <p:spPr>
              <a:xfrm>
                <a:off x="2499968" y="3816037"/>
                <a:ext cx="6624350" cy="1340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𝑄</m:t>
                      </m:r>
                      <m:d>
                        <m:dPr>
                          <m:ctrlPr>
                            <a:rPr lang="en-US" b="0" i="1" smtClean="0">
                              <a:latin typeface="Cambria Math" panose="02040503050406030204" pitchFamily="18" charset="0"/>
                            </a:rPr>
                          </m:ctrlPr>
                        </m:dPr>
                        <m:e>
                          <m:r>
                            <a:rPr lang="en-US" b="0" i="1" smtClean="0">
                              <a:latin typeface="Cambria Math"/>
                            </a:rPr>
                            <m:t>𝛾</m:t>
                          </m:r>
                          <m:r>
                            <a:rPr lang="en-US" b="0" i="1" smtClean="0">
                              <a:latin typeface="Cambria Math"/>
                            </a:rPr>
                            <m:t>→</m:t>
                          </m:r>
                          <m:r>
                            <a:rPr lang="en-US" b="0" i="1" smtClean="0">
                              <a:latin typeface="Cambria Math"/>
                            </a:rPr>
                            <m:t>𝜈</m:t>
                          </m:r>
                          <m:bar>
                            <m:barPr>
                              <m:pos m:val="top"/>
                              <m:ctrlPr>
                                <a:rPr lang="en-US" b="0" i="1" smtClean="0">
                                  <a:latin typeface="Cambria Math" panose="02040503050406030204" pitchFamily="18" charset="0"/>
                                </a:rPr>
                              </m:ctrlPr>
                            </m:barPr>
                            <m:e>
                              <m:r>
                                <a:rPr lang="en-US" b="0" i="1" smtClean="0">
                                  <a:latin typeface="Cambria Math"/>
                                </a:rPr>
                                <m:t>𝜈</m:t>
                              </m:r>
                            </m:e>
                          </m:bar>
                        </m:e>
                      </m:d>
                      <m:r>
                        <a:rPr lang="en-US" b="0" i="1" smtClean="0">
                          <a:latin typeface="Cambria Math"/>
                        </a:rPr>
                        <m:t>=</m:t>
                      </m:r>
                      <m:nary>
                        <m:naryPr>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r>
                                <a:rPr lang="en-US" b="0" i="1" smtClean="0">
                                  <a:latin typeface="Cambria Math"/>
                                </a:rPr>
                                <m:t>2</m:t>
                              </m:r>
                              <m:sSup>
                                <m:sSupPr>
                                  <m:ctrlPr>
                                    <a:rPr lang="en-US" b="0" i="1" smtClean="0">
                                      <a:latin typeface="Cambria Math" panose="02040503050406030204" pitchFamily="18" charset="0"/>
                                    </a:rPr>
                                  </m:ctrlPr>
                                </m:sSupPr>
                                <m:e>
                                  <m:r>
                                    <a:rPr lang="en-US" b="0" i="1" smtClean="0">
                                      <a:latin typeface="Cambria Math"/>
                                    </a:rPr>
                                    <m:t>𝑑</m:t>
                                  </m:r>
                                </m:e>
                                <m:sup>
                                  <m:r>
                                    <a:rPr lang="en-US" b="0" i="1" smtClean="0">
                                      <a:latin typeface="Cambria Math"/>
                                    </a:rPr>
                                    <m:t>3</m:t>
                                  </m:r>
                                </m:sup>
                              </m:sSup>
                              <m:r>
                                <a:rPr lang="en-US" b="1" i="0" smtClean="0">
                                  <a:latin typeface="Cambria Math"/>
                                </a:rPr>
                                <m:t>𝐩</m:t>
                              </m:r>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2</m:t>
                                      </m:r>
                                      <m:r>
                                        <a:rPr lang="en-US" b="0" i="1" smtClean="0">
                                          <a:latin typeface="Cambria Math"/>
                                        </a:rPr>
                                        <m:t>𝜋</m:t>
                                      </m:r>
                                    </m:e>
                                  </m:d>
                                </m:e>
                                <m:sup>
                                  <m:r>
                                    <a:rPr lang="en-US" b="0" i="1" smtClean="0">
                                      <a:latin typeface="Cambria Math"/>
                                    </a:rPr>
                                    <m:t>3</m:t>
                                  </m:r>
                                </m:sup>
                              </m:sSup>
                            </m:den>
                          </m:f>
                        </m:e>
                      </m:nary>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𝛾</m:t>
                              </m:r>
                            </m:sub>
                          </m:sSub>
                          <m:sSub>
                            <m:sSubPr>
                              <m:ctrlPr>
                                <a:rPr lang="en-US" b="0" i="1" smtClean="0">
                                  <a:latin typeface="Cambria Math" panose="02040503050406030204" pitchFamily="18" charset="0"/>
                                </a:rPr>
                              </m:ctrlPr>
                            </m:sSubPr>
                            <m:e>
                              <m:r>
                                <m:rPr>
                                  <m:sty m:val="p"/>
                                </m:rPr>
                                <a:rPr lang="en-US" b="0" i="0" smtClean="0">
                                  <a:latin typeface="Cambria Math"/>
                                </a:rPr>
                                <m:t>Γ</m:t>
                              </m:r>
                            </m:e>
                            <m:sub>
                              <m:r>
                                <a:rPr lang="en-US" b="0" i="1" smtClean="0">
                                  <a:latin typeface="Cambria Math"/>
                                </a:rPr>
                                <m:t>𝛾</m:t>
                              </m:r>
                              <m:r>
                                <a:rPr lang="en-US" b="0" i="1" smtClean="0">
                                  <a:latin typeface="Cambria Math"/>
                                </a:rPr>
                                <m:t>→</m:t>
                              </m:r>
                              <m:r>
                                <a:rPr lang="en-US" b="0" i="1" smtClean="0">
                                  <a:latin typeface="Cambria Math"/>
                                </a:rPr>
                                <m:t>𝜈</m:t>
                              </m:r>
                              <m:bar>
                                <m:barPr>
                                  <m:pos m:val="top"/>
                                  <m:ctrlPr>
                                    <a:rPr lang="en-US" b="0" i="1" smtClean="0">
                                      <a:latin typeface="Cambria Math" panose="02040503050406030204" pitchFamily="18" charset="0"/>
                                    </a:rPr>
                                  </m:ctrlPr>
                                </m:barPr>
                                <m:e>
                                  <m:r>
                                    <a:rPr lang="en-US" b="0" i="1" smtClean="0">
                                      <a:latin typeface="Cambria Math"/>
                                    </a:rPr>
                                    <m:t>𝜈</m:t>
                                  </m:r>
                                </m:e>
                              </m:bar>
                            </m:sub>
                          </m:sSub>
                        </m:num>
                        <m:den>
                          <m:sSup>
                            <m:sSupPr>
                              <m:ctrlPr>
                                <a:rPr lang="en-US" b="0" i="1" smtClean="0">
                                  <a:latin typeface="Cambria Math" panose="02040503050406030204" pitchFamily="18" charset="0"/>
                                </a:rPr>
                              </m:ctrlPr>
                            </m:sSupPr>
                            <m:e>
                              <m:r>
                                <a:rPr lang="en-US" b="0" i="1" smtClean="0">
                                  <a:latin typeface="Cambria Math"/>
                                </a:rPr>
                                <m:t>𝑒</m:t>
                              </m:r>
                            </m:e>
                            <m:sup>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𝛾</m:t>
                                      </m:r>
                                    </m:sub>
                                  </m:sSub>
                                </m:num>
                                <m:den>
                                  <m:r>
                                    <a:rPr lang="en-US" b="0" i="1" smtClean="0">
                                      <a:latin typeface="Cambria Math"/>
                                    </a:rPr>
                                    <m:t>𝑇</m:t>
                                  </m:r>
                                </m:den>
                              </m:f>
                            </m:sup>
                          </m:sSup>
                          <m:r>
                            <a:rPr lang="en-US" b="0" i="1" smtClean="0">
                              <a:latin typeface="Cambria Math"/>
                            </a:rPr>
                            <m:t>−1</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8</m:t>
                          </m:r>
                          <m:sSub>
                            <m:sSubPr>
                              <m:ctrlPr>
                                <a:rPr lang="en-US" b="0" i="1" smtClean="0">
                                  <a:latin typeface="Cambria Math" panose="02040503050406030204" pitchFamily="18" charset="0"/>
                                </a:rPr>
                              </m:ctrlPr>
                            </m:sSubPr>
                            <m:e>
                              <m:r>
                                <a:rPr lang="en-US" b="0" i="1" smtClean="0">
                                  <a:latin typeface="Cambria Math"/>
                                </a:rPr>
                                <m:t>𝜁</m:t>
                              </m:r>
                            </m:e>
                            <m:sub>
                              <m:r>
                                <a:rPr lang="en-US" b="0" i="1" smtClean="0">
                                  <a:latin typeface="Cambria Math"/>
                                </a:rPr>
                                <m:t>3</m:t>
                              </m:r>
                            </m:sub>
                          </m:sSub>
                          <m:sSup>
                            <m:sSupPr>
                              <m:ctrlPr>
                                <a:rPr lang="en-US" b="0" i="1" smtClean="0">
                                  <a:latin typeface="Cambria Math" panose="02040503050406030204" pitchFamily="18" charset="0"/>
                                </a:rPr>
                              </m:ctrlPr>
                            </m:sSupPr>
                            <m:e>
                              <m:r>
                                <a:rPr lang="en-US" b="0" i="1" smtClean="0">
                                  <a:latin typeface="Cambria Math"/>
                                </a:rPr>
                                <m:t>𝑇</m:t>
                              </m:r>
                            </m:e>
                            <m:sup>
                              <m:r>
                                <a:rPr lang="en-US" b="0" i="1" smtClean="0">
                                  <a:latin typeface="Cambria Math"/>
                                </a:rPr>
                                <m:t>3</m:t>
                              </m:r>
                            </m:sup>
                          </m:sSup>
                        </m:num>
                        <m:den>
                          <m:r>
                            <a:rPr lang="en-US" b="0" i="1" smtClean="0">
                              <a:latin typeface="Cambria Math"/>
                            </a:rPr>
                            <m:t>3</m:t>
                          </m:r>
                          <m:r>
                            <a:rPr lang="en-US" b="0" i="1" smtClean="0">
                              <a:latin typeface="Cambria Math"/>
                            </a:rPr>
                            <m:t>𝜋</m:t>
                          </m:r>
                        </m:den>
                      </m:f>
                      <m:r>
                        <a:rPr lang="en-US" i="1">
                          <a:latin typeface="Cambria Math"/>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 </m:t>
                                </m:r>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a:rPr>
                                      <m:t>𝛼</m:t>
                                    </m:r>
                                  </m:e>
                                  <m:sub>
                                    <m:r>
                                      <a:rPr lang="en-US" i="1">
                                        <a:latin typeface="Cambria Math"/>
                                      </a:rPr>
                                      <m:t>𝜈</m:t>
                                    </m:r>
                                  </m:sub>
                                </m:sSub>
                                <m:r>
                                  <a:rPr lang="en-US" b="0" i="1" smtClean="0">
                                    <a:latin typeface="Cambria Math" panose="02040503050406030204" pitchFamily="18" charset="0"/>
                                  </a:rPr>
                                  <m:t> </m:t>
                                </m:r>
                                <m:d>
                                  <m:dPr>
                                    <m:ctrlPr>
                                      <a:rPr lang="en-US" i="1" smtClean="0">
                                        <a:solidFill>
                                          <a:srgbClr val="FF0000"/>
                                        </a:solidFill>
                                        <a:latin typeface="Cambria Math" panose="02040503050406030204" pitchFamily="18" charset="0"/>
                                      </a:rPr>
                                    </m:ctrlPr>
                                  </m:dPr>
                                  <m:e>
                                    <m:f>
                                      <m:fPr>
                                        <m:type m:val="lin"/>
                                        <m:ctrlPr>
                                          <a:rPr lang="en-US" i="1">
                                            <a:solidFill>
                                              <a:srgbClr val="FF0000"/>
                                            </a:solidFill>
                                            <a:latin typeface="Cambria Math" panose="02040503050406030204" pitchFamily="18" charset="0"/>
                                          </a:rPr>
                                        </m:ctrlPr>
                                      </m:fPr>
                                      <m:num>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a:rPr>
                                              <m:t>𝜔</m:t>
                                            </m:r>
                                          </m:e>
                                          <m:sub>
                                            <m:r>
                                              <m:rPr>
                                                <m:sty m:val="p"/>
                                              </m:rPr>
                                              <a:rPr lang="en-US">
                                                <a:solidFill>
                                                  <a:srgbClr val="FF0000"/>
                                                </a:solidFill>
                                                <a:latin typeface="Cambria Math"/>
                                              </a:rPr>
                                              <m:t>p</m:t>
                                            </m:r>
                                          </m:sub>
                                          <m:sup>
                                            <m:r>
                                              <a:rPr lang="en-US" i="1">
                                                <a:solidFill>
                                                  <a:srgbClr val="FF0000"/>
                                                </a:solidFill>
                                                <a:latin typeface="Cambria Math"/>
                                              </a:rPr>
                                              <m:t>2</m:t>
                                            </m:r>
                                          </m:sup>
                                        </m:sSubSup>
                                      </m:num>
                                      <m:den>
                                        <m:r>
                                          <a:rPr lang="en-US" i="1">
                                            <a:solidFill>
                                              <a:srgbClr val="FF0000"/>
                                            </a:solidFill>
                                            <a:latin typeface="Cambria Math"/>
                                          </a:rPr>
                                          <m:t>4</m:t>
                                        </m:r>
                                        <m:r>
                                          <a:rPr lang="en-US" i="1">
                                            <a:solidFill>
                                              <a:srgbClr val="FF0000"/>
                                            </a:solidFill>
                                            <a:latin typeface="Cambria Math"/>
                                          </a:rPr>
                                          <m:t>𝜋</m:t>
                                        </m:r>
                                      </m:den>
                                    </m:f>
                                  </m:e>
                                </m:d>
                              </m:e>
                            </m:mr>
                            <m:mr>
                              <m:e>
                                <m:r>
                                  <a:rPr lang="en-US" b="0" i="1" smtClean="0">
                                    <a:latin typeface="Cambria Math" panose="02040503050406030204" pitchFamily="18" charset="0"/>
                                  </a:rPr>
                                  <m:t> </m:t>
                                </m:r>
                                <m:d>
                                  <m:dPr>
                                    <m:ctrlPr>
                                      <a:rPr lang="en-US" i="1">
                                        <a:latin typeface="Cambria Math" panose="02040503050406030204" pitchFamily="18" charset="0"/>
                                      </a:rPr>
                                    </m:ctrlPr>
                                  </m:dPr>
                                  <m:e>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𝜇</m:t>
                                            </m:r>
                                          </m:e>
                                          <m:sub>
                                            <m:r>
                                              <a:rPr lang="en-US" i="1">
                                                <a:latin typeface="Cambria Math"/>
                                              </a:rPr>
                                              <m:t>𝜈</m:t>
                                            </m:r>
                                          </m:sub>
                                          <m:sup>
                                            <m:r>
                                              <a:rPr lang="en-US" i="1">
                                                <a:latin typeface="Cambria Math"/>
                                              </a:rPr>
                                              <m:t>2</m:t>
                                            </m:r>
                                          </m:sup>
                                        </m:sSubSup>
                                      </m:num>
                                      <m:den>
                                        <m:r>
                                          <a:rPr lang="en-US" i="1">
                                            <a:latin typeface="Cambria Math"/>
                                          </a:rPr>
                                          <m:t>2</m:t>
                                        </m:r>
                                      </m:den>
                                    </m:f>
                                  </m:e>
                                </m:d>
                                <m:r>
                                  <a:rPr lang="en-US" b="0" i="1" smtClean="0">
                                    <a:latin typeface="Cambria Math" panose="02040503050406030204" pitchFamily="18" charset="0"/>
                                  </a:rPr>
                                  <m:t> </m:t>
                                </m:r>
                                <m:sSup>
                                  <m:sSupPr>
                                    <m:ctrlPr>
                                      <a:rPr lang="en-US" i="1" smtClean="0">
                                        <a:solidFill>
                                          <a:srgbClr val="FF0000"/>
                                        </a:solidFill>
                                        <a:latin typeface="Cambria Math" panose="02040503050406030204" pitchFamily="18" charset="0"/>
                                      </a:rPr>
                                    </m:ctrlPr>
                                  </m:sSupPr>
                                  <m:e>
                                    <m:d>
                                      <m:dPr>
                                        <m:ctrlPr>
                                          <a:rPr lang="en-US" i="1">
                                            <a:solidFill>
                                              <a:srgbClr val="FF0000"/>
                                            </a:solidFill>
                                            <a:latin typeface="Cambria Math" panose="02040503050406030204" pitchFamily="18" charset="0"/>
                                          </a:rPr>
                                        </m:ctrlPr>
                                      </m:dPr>
                                      <m:e>
                                        <m:f>
                                          <m:fPr>
                                            <m:type m:val="lin"/>
                                            <m:ctrlPr>
                                              <a:rPr lang="en-US" i="1">
                                                <a:solidFill>
                                                  <a:srgbClr val="FF0000"/>
                                                </a:solidFill>
                                                <a:latin typeface="Cambria Math" panose="02040503050406030204" pitchFamily="18" charset="0"/>
                                              </a:rPr>
                                            </m:ctrlPr>
                                          </m:fPr>
                                          <m:num>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a:rPr>
                                                  <m:t>𝜔</m:t>
                                                </m:r>
                                              </m:e>
                                              <m:sub>
                                                <m:r>
                                                  <m:rPr>
                                                    <m:sty m:val="p"/>
                                                  </m:rPr>
                                                  <a:rPr lang="en-US">
                                                    <a:solidFill>
                                                      <a:srgbClr val="FF0000"/>
                                                    </a:solidFill>
                                                    <a:latin typeface="Cambria Math"/>
                                                  </a:rPr>
                                                  <m:t>p</m:t>
                                                </m:r>
                                              </m:sub>
                                              <m:sup>
                                                <m:r>
                                                  <a:rPr lang="en-US" i="1">
                                                    <a:solidFill>
                                                      <a:srgbClr val="FF0000"/>
                                                    </a:solidFill>
                                                    <a:latin typeface="Cambria Math"/>
                                                  </a:rPr>
                                                  <m:t>2</m:t>
                                                </m:r>
                                              </m:sup>
                                            </m:sSubSup>
                                          </m:num>
                                          <m:den>
                                            <m:r>
                                              <a:rPr lang="en-US" i="1">
                                                <a:solidFill>
                                                  <a:srgbClr val="FF0000"/>
                                                </a:solidFill>
                                                <a:latin typeface="Cambria Math"/>
                                              </a:rPr>
                                              <m:t>4</m:t>
                                            </m:r>
                                            <m:r>
                                              <a:rPr lang="en-US" i="1">
                                                <a:solidFill>
                                                  <a:srgbClr val="FF0000"/>
                                                </a:solidFill>
                                                <a:latin typeface="Cambria Math"/>
                                              </a:rPr>
                                              <m:t>𝜋</m:t>
                                            </m:r>
                                          </m:den>
                                        </m:f>
                                      </m:e>
                                    </m:d>
                                  </m:e>
                                  <m:sup>
                                    <m:r>
                                      <a:rPr lang="en-US" i="1">
                                        <a:solidFill>
                                          <a:srgbClr val="FF0000"/>
                                        </a:solidFill>
                                        <a:latin typeface="Cambria Math"/>
                                      </a:rPr>
                                      <m:t>2</m:t>
                                    </m:r>
                                  </m:sup>
                                </m:sSup>
                              </m:e>
                            </m:mr>
                            <m:mr>
                              <m:e>
                                <m:d>
                                  <m:dPr>
                                    <m:ctrlPr>
                                      <a:rPr lang="en-US" i="1">
                                        <a:latin typeface="Cambria Math" panose="02040503050406030204" pitchFamily="18" charset="0"/>
                                      </a:rPr>
                                    </m:ctrlPr>
                                  </m:dPr>
                                  <m:e>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𝐺</m:t>
                                            </m:r>
                                          </m:e>
                                          <m:sub>
                                            <m:r>
                                              <m:rPr>
                                                <m:sty m:val="p"/>
                                              </m:rPr>
                                              <a:rPr lang="en-US">
                                                <a:latin typeface="Cambria Math"/>
                                              </a:rPr>
                                              <m:t>F</m:t>
                                            </m:r>
                                          </m:sub>
                                          <m:sup>
                                            <m:r>
                                              <a:rPr lang="en-US" i="1">
                                                <a:latin typeface="Cambria Math"/>
                                              </a:rPr>
                                              <m:t>2</m:t>
                                            </m:r>
                                          </m:sup>
                                        </m:sSubSup>
                                      </m:num>
                                      <m:den>
                                        <m:r>
                                          <a:rPr lang="en-US" i="1">
                                            <a:latin typeface="Cambria Math"/>
                                          </a:rPr>
                                          <m:t>𝛼</m:t>
                                        </m:r>
                                      </m:den>
                                    </m:f>
                                  </m:e>
                                </m:d>
                                <m:r>
                                  <a:rPr lang="en-US" b="0" i="1" smtClean="0">
                                    <a:latin typeface="Cambria Math" panose="02040503050406030204" pitchFamily="18" charset="0"/>
                                  </a:rPr>
                                  <m:t> </m:t>
                                </m:r>
                                <m:sSup>
                                  <m:sSupPr>
                                    <m:ctrlPr>
                                      <a:rPr lang="en-US" i="1" smtClean="0">
                                        <a:solidFill>
                                          <a:srgbClr val="FF0000"/>
                                        </a:solidFill>
                                        <a:latin typeface="Cambria Math" panose="02040503050406030204" pitchFamily="18" charset="0"/>
                                      </a:rPr>
                                    </m:ctrlPr>
                                  </m:sSupPr>
                                  <m:e>
                                    <m:d>
                                      <m:dPr>
                                        <m:ctrlPr>
                                          <a:rPr lang="en-US" i="1">
                                            <a:solidFill>
                                              <a:srgbClr val="FF0000"/>
                                            </a:solidFill>
                                            <a:latin typeface="Cambria Math" panose="02040503050406030204" pitchFamily="18" charset="0"/>
                                          </a:rPr>
                                        </m:ctrlPr>
                                      </m:dPr>
                                      <m:e>
                                        <m:f>
                                          <m:fPr>
                                            <m:type m:val="lin"/>
                                            <m:ctrlPr>
                                              <a:rPr lang="en-US" i="1">
                                                <a:solidFill>
                                                  <a:srgbClr val="FF0000"/>
                                                </a:solidFill>
                                                <a:latin typeface="Cambria Math" panose="02040503050406030204" pitchFamily="18" charset="0"/>
                                              </a:rPr>
                                            </m:ctrlPr>
                                          </m:fPr>
                                          <m:num>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a:rPr>
                                                  <m:t>𝜔</m:t>
                                                </m:r>
                                              </m:e>
                                              <m:sub>
                                                <m:r>
                                                  <m:rPr>
                                                    <m:sty m:val="p"/>
                                                  </m:rPr>
                                                  <a:rPr lang="en-US">
                                                    <a:solidFill>
                                                      <a:srgbClr val="FF0000"/>
                                                    </a:solidFill>
                                                    <a:latin typeface="Cambria Math"/>
                                                  </a:rPr>
                                                  <m:t>p</m:t>
                                                </m:r>
                                              </m:sub>
                                              <m:sup>
                                                <m:r>
                                                  <a:rPr lang="en-US" i="1">
                                                    <a:solidFill>
                                                      <a:srgbClr val="FF0000"/>
                                                    </a:solidFill>
                                                    <a:latin typeface="Cambria Math"/>
                                                  </a:rPr>
                                                  <m:t>2</m:t>
                                                </m:r>
                                              </m:sup>
                                            </m:sSubSup>
                                          </m:num>
                                          <m:den>
                                            <m:r>
                                              <a:rPr lang="en-US" i="1">
                                                <a:solidFill>
                                                  <a:srgbClr val="FF0000"/>
                                                </a:solidFill>
                                                <a:latin typeface="Cambria Math"/>
                                              </a:rPr>
                                              <m:t>4</m:t>
                                            </m:r>
                                            <m:r>
                                              <a:rPr lang="en-US" i="1">
                                                <a:solidFill>
                                                  <a:srgbClr val="FF0000"/>
                                                </a:solidFill>
                                                <a:latin typeface="Cambria Math"/>
                                              </a:rPr>
                                              <m:t>𝜋</m:t>
                                            </m:r>
                                          </m:den>
                                        </m:f>
                                      </m:e>
                                    </m:d>
                                  </m:e>
                                  <m:sup>
                                    <m:r>
                                      <a:rPr lang="en-US" i="1">
                                        <a:solidFill>
                                          <a:srgbClr val="FF0000"/>
                                        </a:solidFill>
                                        <a:latin typeface="Cambria Math"/>
                                      </a:rPr>
                                      <m:t>3</m:t>
                                    </m:r>
                                  </m:sup>
                                </m:sSup>
                              </m:e>
                            </m:mr>
                          </m:m>
                        </m:e>
                      </m:d>
                    </m:oMath>
                  </m:oMathPara>
                </a14:m>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2499968" y="3816037"/>
                <a:ext cx="6624350" cy="134088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376121" y="3112049"/>
                <a:ext cx="4847609" cy="4159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chemeClr val="tx1">
                                  <a:lumMod val="65000"/>
                                  <a:lumOff val="35000"/>
                                </a:schemeClr>
                              </a:solidFill>
                              <a:latin typeface="Cambria Math" panose="02040503050406030204" pitchFamily="18" charset="0"/>
                            </a:rPr>
                          </m:ctrlPr>
                        </m:sSubSupPr>
                        <m:e>
                          <m:r>
                            <a:rPr lang="en-US" b="0" i="1" smtClean="0">
                              <a:solidFill>
                                <a:schemeClr val="tx1">
                                  <a:lumMod val="65000"/>
                                  <a:lumOff val="35000"/>
                                </a:schemeClr>
                              </a:solidFill>
                              <a:latin typeface="Cambria Math" panose="02040503050406030204" pitchFamily="18" charset="0"/>
                            </a:rPr>
                            <m:t>𝐶</m:t>
                          </m:r>
                        </m:e>
                        <m:sub>
                          <m:r>
                            <m:rPr>
                              <m:sty m:val="p"/>
                            </m:rPr>
                            <a:rPr lang="en-US" b="0" i="0" smtClean="0">
                              <a:solidFill>
                                <a:schemeClr val="tx1">
                                  <a:lumMod val="65000"/>
                                  <a:lumOff val="35000"/>
                                </a:schemeClr>
                              </a:solidFill>
                              <a:latin typeface="Cambria Math" panose="02040503050406030204" pitchFamily="18" charset="0"/>
                            </a:rPr>
                            <m:t>V</m:t>
                          </m:r>
                        </m:sub>
                        <m:sup>
                          <m:r>
                            <a:rPr lang="en-US" b="0" i="1" smtClean="0">
                              <a:solidFill>
                                <a:schemeClr val="tx1">
                                  <a:lumMod val="65000"/>
                                  <a:lumOff val="35000"/>
                                </a:schemeClr>
                              </a:solidFill>
                              <a:latin typeface="Cambria Math" panose="02040503050406030204" pitchFamily="18" charset="0"/>
                            </a:rPr>
                            <m:t>2</m:t>
                          </m:r>
                        </m:sup>
                      </m:sSubSup>
                      <m:r>
                        <a:rPr lang="en-US" b="0" i="1" smtClean="0">
                          <a:solidFill>
                            <a:schemeClr val="tx1">
                              <a:lumMod val="65000"/>
                              <a:lumOff val="35000"/>
                            </a:schemeClr>
                          </a:solidFill>
                          <a:latin typeface="Cambria Math" panose="02040503050406030204" pitchFamily="18" charset="0"/>
                        </a:rPr>
                        <m:t>=±</m:t>
                      </m:r>
                      <m:box>
                        <m:boxPr>
                          <m:ctrlPr>
                            <a:rPr lang="en-DE" b="0" i="1" smtClean="0">
                              <a:solidFill>
                                <a:schemeClr val="tx1">
                                  <a:lumMod val="65000"/>
                                  <a:lumOff val="35000"/>
                                </a:schemeClr>
                              </a:solidFill>
                              <a:latin typeface="Cambria Math" panose="02040503050406030204" pitchFamily="18" charset="0"/>
                            </a:rPr>
                          </m:ctrlPr>
                        </m:boxPr>
                        <m:e>
                          <m:argPr>
                            <m:argSz m:val="-1"/>
                          </m:argPr>
                          <m:f>
                            <m:fPr>
                              <m:ctrlPr>
                                <a:rPr lang="en-DE" b="0" i="1" smtClean="0">
                                  <a:solidFill>
                                    <a:schemeClr val="tx1">
                                      <a:lumMod val="65000"/>
                                      <a:lumOff val="35000"/>
                                    </a:schemeClr>
                                  </a:solidFill>
                                  <a:latin typeface="Cambria Math" panose="02040503050406030204" pitchFamily="18" charset="0"/>
                                </a:rPr>
                              </m:ctrlPr>
                            </m:fPr>
                            <m:num>
                              <m:r>
                                <a:rPr lang="en-US" b="0" i="1" smtClean="0">
                                  <a:solidFill>
                                    <a:schemeClr val="tx1">
                                      <a:lumMod val="65000"/>
                                      <a:lumOff val="35000"/>
                                    </a:schemeClr>
                                  </a:solidFill>
                                  <a:latin typeface="Cambria Math" panose="02040503050406030204" pitchFamily="18" charset="0"/>
                                </a:rPr>
                                <m:t>1</m:t>
                              </m:r>
                            </m:num>
                            <m:den>
                              <m:r>
                                <a:rPr lang="en-US" b="0" i="1" smtClean="0">
                                  <a:solidFill>
                                    <a:schemeClr val="tx1">
                                      <a:lumMod val="65000"/>
                                      <a:lumOff val="35000"/>
                                    </a:schemeClr>
                                  </a:solidFill>
                                  <a:latin typeface="Cambria Math" panose="02040503050406030204" pitchFamily="18" charset="0"/>
                                </a:rPr>
                                <m:t>2</m:t>
                              </m:r>
                            </m:den>
                          </m:f>
                        </m:e>
                      </m:box>
                      <m:r>
                        <a:rPr lang="en-US" b="0" i="0" smtClean="0">
                          <a:solidFill>
                            <a:schemeClr val="tx1">
                              <a:lumMod val="65000"/>
                              <a:lumOff val="35000"/>
                            </a:schemeClr>
                          </a:solidFill>
                          <a:latin typeface="Cambria Math" panose="02040503050406030204" pitchFamily="18" charset="0"/>
                        </a:rPr>
                        <m:t>+</m:t>
                      </m:r>
                      <m:sSup>
                        <m:sSupPr>
                          <m:ctrlPr>
                            <a:rPr lang="en-US" b="0" i="1" smtClean="0">
                              <a:solidFill>
                                <a:schemeClr val="tx1">
                                  <a:lumMod val="65000"/>
                                  <a:lumOff val="35000"/>
                                </a:schemeClr>
                              </a:solidFill>
                              <a:latin typeface="Cambria Math" panose="02040503050406030204" pitchFamily="18" charset="0"/>
                            </a:rPr>
                          </m:ctrlPr>
                        </m:sSupPr>
                        <m:e>
                          <m:r>
                            <m:rPr>
                              <m:sty m:val="p"/>
                            </m:rPr>
                            <a:rPr lang="en-US" b="0" i="0" smtClean="0">
                              <a:solidFill>
                                <a:schemeClr val="tx1">
                                  <a:lumMod val="65000"/>
                                  <a:lumOff val="35000"/>
                                </a:schemeClr>
                              </a:solidFill>
                              <a:latin typeface="Cambria Math" panose="02040503050406030204" pitchFamily="18" charset="0"/>
                            </a:rPr>
                            <m:t>sin</m:t>
                          </m:r>
                        </m:e>
                        <m:sup>
                          <m:r>
                            <a:rPr lang="en-US" b="0" i="0" smtClean="0">
                              <a:solidFill>
                                <a:schemeClr val="tx1">
                                  <a:lumMod val="65000"/>
                                  <a:lumOff val="35000"/>
                                </a:schemeClr>
                              </a:solidFill>
                              <a:latin typeface="Cambria Math" panose="02040503050406030204" pitchFamily="18" charset="0"/>
                            </a:rPr>
                            <m:t>2</m:t>
                          </m:r>
                        </m:sup>
                      </m:sSup>
                      <m:sSub>
                        <m:sSubPr>
                          <m:ctrlPr>
                            <a:rPr lang="en-US" b="0" i="1" smtClean="0">
                              <a:solidFill>
                                <a:schemeClr val="tx1">
                                  <a:lumMod val="65000"/>
                                  <a:lumOff val="35000"/>
                                </a:schemeClr>
                              </a:solidFill>
                              <a:latin typeface="Cambria Math" panose="02040503050406030204" pitchFamily="18" charset="0"/>
                            </a:rPr>
                          </m:ctrlPr>
                        </m:sSubPr>
                        <m:e>
                          <m:r>
                            <m:rPr>
                              <m:sty m:val="p"/>
                            </m:rPr>
                            <a:rPr lang="en-US" b="0" i="0" smtClean="0">
                              <a:solidFill>
                                <a:schemeClr val="tx1">
                                  <a:lumMod val="65000"/>
                                  <a:lumOff val="35000"/>
                                </a:schemeClr>
                              </a:solidFill>
                              <a:latin typeface="Cambria Math" panose="02040503050406030204" pitchFamily="18" charset="0"/>
                            </a:rPr>
                            <m:t>Θ</m:t>
                          </m:r>
                        </m:e>
                        <m:sub>
                          <m:r>
                            <a:rPr lang="en-US" b="0" i="1" smtClean="0">
                              <a:solidFill>
                                <a:schemeClr val="tx1">
                                  <a:lumMod val="65000"/>
                                  <a:lumOff val="35000"/>
                                </a:schemeClr>
                              </a:solidFill>
                              <a:latin typeface="Cambria Math" panose="02040503050406030204" pitchFamily="18" charset="0"/>
                            </a:rPr>
                            <m:t>𝑊</m:t>
                          </m:r>
                        </m:sub>
                      </m:sSub>
                      <m:r>
                        <a:rPr lang="en-US" b="0" i="1" smtClean="0">
                          <a:solidFill>
                            <a:schemeClr val="tx1">
                              <a:lumMod val="65000"/>
                              <a:lumOff val="35000"/>
                            </a:schemeClr>
                          </a:solidFill>
                          <a:latin typeface="Cambria Math" panose="02040503050406030204" pitchFamily="18" charset="0"/>
                        </a:rPr>
                        <m:t>≈</m:t>
                      </m:r>
                      <m:r>
                        <a:rPr lang="en-US" b="0" i="0" smtClean="0">
                          <a:solidFill>
                            <a:schemeClr val="tx1">
                              <a:lumMod val="65000"/>
                              <a:lumOff val="35000"/>
                            </a:schemeClr>
                          </a:solidFill>
                          <a:latin typeface="Cambria Math" panose="02040503050406030204" pitchFamily="18" charset="0"/>
                        </a:rPr>
                        <m:t>0.93 </m:t>
                      </m:r>
                      <m:d>
                        <m:dPr>
                          <m:ctrlPr>
                            <a:rPr lang="en-US" b="0" i="1" smtClean="0">
                              <a:solidFill>
                                <a:schemeClr val="tx1">
                                  <a:lumMod val="65000"/>
                                  <a:lumOff val="35000"/>
                                </a:schemeClr>
                              </a:solidFill>
                              <a:latin typeface="Cambria Math" panose="02040503050406030204" pitchFamily="18" charset="0"/>
                            </a:rPr>
                          </m:ctrlPr>
                        </m:dPr>
                        <m:e>
                          <m:sSub>
                            <m:sSubPr>
                              <m:ctrlPr>
                                <a:rPr lang="en-US" b="0" i="1" smtClean="0">
                                  <a:solidFill>
                                    <a:schemeClr val="tx1">
                                      <a:lumMod val="65000"/>
                                      <a:lumOff val="35000"/>
                                    </a:schemeClr>
                                  </a:solidFill>
                                  <a:latin typeface="Cambria Math" panose="02040503050406030204" pitchFamily="18" charset="0"/>
                                </a:rPr>
                              </m:ctrlPr>
                            </m:sSubPr>
                            <m:e>
                              <m:r>
                                <a:rPr lang="en-US" b="0" i="1" smtClean="0">
                                  <a:solidFill>
                                    <a:schemeClr val="tx1">
                                      <a:lumMod val="65000"/>
                                      <a:lumOff val="35000"/>
                                    </a:schemeClr>
                                  </a:solidFill>
                                  <a:latin typeface="Cambria Math" panose="02040503050406030204" pitchFamily="18" charset="0"/>
                                </a:rPr>
                                <m:t>𝜈</m:t>
                              </m:r>
                            </m:e>
                            <m:sub>
                              <m:r>
                                <a:rPr lang="en-US" b="0" i="1" smtClean="0">
                                  <a:solidFill>
                                    <a:schemeClr val="tx1">
                                      <a:lumMod val="65000"/>
                                      <a:lumOff val="35000"/>
                                    </a:schemeClr>
                                  </a:solidFill>
                                  <a:latin typeface="Cambria Math" panose="02040503050406030204" pitchFamily="18" charset="0"/>
                                </a:rPr>
                                <m:t>𝑒</m:t>
                              </m:r>
                            </m:sub>
                          </m:sSub>
                        </m:e>
                      </m:d>
                      <m:r>
                        <a:rPr lang="en-US" b="0" i="1" smtClean="0">
                          <a:solidFill>
                            <a:schemeClr val="tx1">
                              <a:lumMod val="65000"/>
                              <a:lumOff val="35000"/>
                            </a:schemeClr>
                          </a:solidFill>
                          <a:latin typeface="Cambria Math" panose="02040503050406030204" pitchFamily="18" charset="0"/>
                        </a:rPr>
                        <m:t>  </m:t>
                      </m:r>
                      <m:r>
                        <m:rPr>
                          <m:sty m:val="p"/>
                        </m:rPr>
                        <a:rPr lang="en-US" b="0" i="0" smtClean="0">
                          <a:solidFill>
                            <a:schemeClr val="tx1">
                              <a:lumMod val="65000"/>
                              <a:lumOff val="35000"/>
                            </a:schemeClr>
                          </a:solidFill>
                          <a:latin typeface="Cambria Math" panose="02040503050406030204" pitchFamily="18" charset="0"/>
                        </a:rPr>
                        <m:t>or</m:t>
                      </m:r>
                      <m:r>
                        <a:rPr lang="en-US" b="0" i="1" smtClean="0">
                          <a:solidFill>
                            <a:schemeClr val="tx1">
                              <a:lumMod val="65000"/>
                              <a:lumOff val="35000"/>
                            </a:schemeClr>
                          </a:solidFill>
                          <a:latin typeface="Cambria Math" panose="02040503050406030204" pitchFamily="18" charset="0"/>
                        </a:rPr>
                        <m:t>  </m:t>
                      </m:r>
                      <m:r>
                        <a:rPr lang="en-US">
                          <a:solidFill>
                            <a:schemeClr val="tx1">
                              <a:lumMod val="65000"/>
                              <a:lumOff val="35000"/>
                            </a:schemeClr>
                          </a:solidFill>
                          <a:latin typeface="Cambria Math" panose="02040503050406030204" pitchFamily="18" charset="0"/>
                        </a:rPr>
                        <m:t>0.</m:t>
                      </m:r>
                      <m:r>
                        <a:rPr lang="en-US" b="0" i="0" smtClean="0">
                          <a:solidFill>
                            <a:schemeClr val="tx1">
                              <a:lumMod val="65000"/>
                              <a:lumOff val="35000"/>
                            </a:schemeClr>
                          </a:solidFill>
                          <a:latin typeface="Cambria Math" panose="02040503050406030204" pitchFamily="18" charset="0"/>
                        </a:rPr>
                        <m:t>012</m:t>
                      </m:r>
                      <m:r>
                        <a:rPr lang="en-US">
                          <a:solidFill>
                            <a:schemeClr val="tx1">
                              <a:lumMod val="65000"/>
                              <a:lumOff val="35000"/>
                            </a:schemeClr>
                          </a:solidFill>
                          <a:latin typeface="Cambria Math" panose="02040503050406030204" pitchFamily="18" charset="0"/>
                        </a:rPr>
                        <m:t> </m:t>
                      </m:r>
                      <m:d>
                        <m:dPr>
                          <m:ctrlPr>
                            <a:rPr lang="en-US" i="1">
                              <a:solidFill>
                                <a:schemeClr val="tx1">
                                  <a:lumMod val="65000"/>
                                  <a:lumOff val="35000"/>
                                </a:schemeClr>
                              </a:solidFill>
                              <a:latin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rPr>
                                <m:t>𝜈</m:t>
                              </m:r>
                            </m:e>
                            <m:sub>
                              <m:r>
                                <a:rPr lang="en-US" b="0" i="1" smtClean="0">
                                  <a:solidFill>
                                    <a:schemeClr val="tx1">
                                      <a:lumMod val="65000"/>
                                      <a:lumOff val="35000"/>
                                    </a:schemeClr>
                                  </a:solidFill>
                                  <a:latin typeface="Cambria Math" panose="02040503050406030204" pitchFamily="18" charset="0"/>
                                </a:rPr>
                                <m:t>𝜇</m:t>
                              </m:r>
                              <m:r>
                                <a:rPr lang="en-US" b="0" i="1" smtClean="0">
                                  <a:solidFill>
                                    <a:schemeClr val="tx1">
                                      <a:lumMod val="65000"/>
                                      <a:lumOff val="35000"/>
                                    </a:schemeClr>
                                  </a:solidFill>
                                  <a:latin typeface="Cambria Math" panose="02040503050406030204" pitchFamily="18" charset="0"/>
                                </a:rPr>
                                <m:t>,</m:t>
                              </m:r>
                              <m:r>
                                <a:rPr lang="en-US" b="0" i="1" smtClean="0">
                                  <a:solidFill>
                                    <a:schemeClr val="tx1">
                                      <a:lumMod val="65000"/>
                                      <a:lumOff val="35000"/>
                                    </a:schemeClr>
                                  </a:solidFill>
                                  <a:latin typeface="Cambria Math" panose="02040503050406030204" pitchFamily="18" charset="0"/>
                                </a:rPr>
                                <m:t>𝜏</m:t>
                              </m:r>
                            </m:sub>
                          </m:sSub>
                        </m:e>
                      </m:d>
                    </m:oMath>
                  </m:oMathPara>
                </a14:m>
                <a:endParaRPr lang="en-US">
                  <a:solidFill>
                    <a:schemeClr val="tx1">
                      <a:lumMod val="65000"/>
                      <a:lumOff val="35000"/>
                    </a:schemeClr>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376121" y="3112049"/>
                <a:ext cx="4847609" cy="415948"/>
              </a:xfrm>
              <a:prstGeom prst="rect">
                <a:avLst/>
              </a:prstGeom>
              <a:blipFill>
                <a:blip r:embed="rId5"/>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31950" y="3488877"/>
                <a:ext cx="3015826" cy="380297"/>
              </a:xfrm>
              <a:prstGeom prst="rect">
                <a:avLst/>
              </a:prstGeom>
              <a:noFill/>
            </p:spPr>
            <p:txBody>
              <a:bodyPr wrap="none" rtlCol="0">
                <a:spAutoFit/>
              </a:bodyPr>
              <a:lstStyle/>
              <a:p>
                <a:r>
                  <a:rPr lang="en-US">
                    <a:solidFill>
                      <a:schemeClr val="tx1">
                        <a:lumMod val="65000"/>
                        <a:lumOff val="35000"/>
                      </a:schemeClr>
                    </a:solidFill>
                  </a:rPr>
                  <a:t>Summed over flavors: </a:t>
                </a:r>
                <a14:m>
                  <m:oMath xmlns:m="http://schemas.openxmlformats.org/officeDocument/2006/math">
                    <m:sSubSup>
                      <m:sSubSupPr>
                        <m:ctrlPr>
                          <a:rPr lang="en-US" b="0" i="1" smtClean="0">
                            <a:solidFill>
                              <a:schemeClr val="tx1">
                                <a:lumMod val="65000"/>
                                <a:lumOff val="35000"/>
                              </a:schemeClr>
                            </a:solidFill>
                            <a:latin typeface="Cambria Math" panose="02040503050406030204" pitchFamily="18" charset="0"/>
                          </a:rPr>
                        </m:ctrlPr>
                      </m:sSubSupPr>
                      <m:e>
                        <m:r>
                          <a:rPr lang="en-US" b="0" i="1" smtClean="0">
                            <a:solidFill>
                              <a:schemeClr val="tx1">
                                <a:lumMod val="65000"/>
                                <a:lumOff val="35000"/>
                              </a:schemeClr>
                            </a:solidFill>
                            <a:latin typeface="Cambria Math" panose="02040503050406030204" pitchFamily="18" charset="0"/>
                          </a:rPr>
                          <m:t>𝐶</m:t>
                        </m:r>
                      </m:e>
                      <m:sub>
                        <m:r>
                          <m:rPr>
                            <m:sty m:val="p"/>
                          </m:rPr>
                          <a:rPr lang="en-US" b="0" i="0" smtClean="0">
                            <a:solidFill>
                              <a:schemeClr val="tx1">
                                <a:lumMod val="65000"/>
                                <a:lumOff val="35000"/>
                              </a:schemeClr>
                            </a:solidFill>
                            <a:latin typeface="Cambria Math" panose="02040503050406030204" pitchFamily="18" charset="0"/>
                          </a:rPr>
                          <m:t>V</m:t>
                        </m:r>
                      </m:sub>
                      <m:sup>
                        <m:r>
                          <a:rPr lang="en-US" b="0" i="1" smtClean="0">
                            <a:solidFill>
                              <a:schemeClr val="tx1">
                                <a:lumMod val="65000"/>
                                <a:lumOff val="35000"/>
                              </a:schemeClr>
                            </a:solidFill>
                            <a:latin typeface="Cambria Math" panose="02040503050406030204" pitchFamily="18" charset="0"/>
                          </a:rPr>
                          <m:t>2</m:t>
                        </m:r>
                      </m:sup>
                    </m:sSubSup>
                    <m:r>
                      <a:rPr lang="en-US" b="0" i="1" smtClean="0">
                        <a:solidFill>
                          <a:schemeClr val="tx1">
                            <a:lumMod val="65000"/>
                            <a:lumOff val="35000"/>
                          </a:schemeClr>
                        </a:solidFill>
                        <a:latin typeface="Cambria Math" panose="02040503050406030204" pitchFamily="18" charset="0"/>
                      </a:rPr>
                      <m:t>≈1</m:t>
                    </m:r>
                  </m:oMath>
                </a14:m>
                <a:r>
                  <a:rPr lang="en-US">
                    <a:solidFill>
                      <a:schemeClr val="tx1">
                        <a:lumMod val="65000"/>
                        <a:lumOff val="35000"/>
                      </a:schemeClr>
                    </a:solidFill>
                  </a:rPr>
                  <a:t> </a:t>
                </a:r>
              </a:p>
            </p:txBody>
          </p:sp>
        </mc:Choice>
        <mc:Fallback xmlns="">
          <p:sp>
            <p:nvSpPr>
              <p:cNvPr id="4" name="TextBox 3"/>
              <p:cNvSpPr txBox="1">
                <a:spLocks noRot="1" noChangeAspect="1" noMove="1" noResize="1" noEditPoints="1" noAdjustHandles="1" noChangeArrowheads="1" noChangeShapeType="1" noTextEdit="1"/>
              </p:cNvSpPr>
              <p:nvPr/>
            </p:nvSpPr>
            <p:spPr>
              <a:xfrm>
                <a:off x="4431950" y="3488877"/>
                <a:ext cx="3015826" cy="380297"/>
              </a:xfrm>
              <a:prstGeom prst="rect">
                <a:avLst/>
              </a:prstGeom>
              <a:blipFill>
                <a:blip r:embed="rId6"/>
                <a:stretch>
                  <a:fillRect l="-1616" t="-4762"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76782" y="4974427"/>
                <a:ext cx="5318572" cy="772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m:rPr>
                                  <m:sty m:val="p"/>
                                </m:rPr>
                                <a:rPr lang="en-US" sz="2000" b="0" i="0" smtClean="0">
                                  <a:latin typeface="Cambria Math" panose="02040503050406030204" pitchFamily="18" charset="0"/>
                                </a:rPr>
                                <m:t>dipole</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m:rPr>
                                  <m:sty m:val="p"/>
                                </m:rPr>
                                <a:rPr lang="en-US" sz="2000" b="0" i="0" smtClean="0">
                                  <a:latin typeface="Cambria Math" panose="02040503050406030204" pitchFamily="18" charset="0"/>
                                </a:rPr>
                                <m:t>SM</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𝜋𝛼</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𝜇</m:t>
                              </m:r>
                            </m:e>
                            <m:sub>
                              <m:r>
                                <a:rPr lang="en-US" sz="2000" b="0" i="1" smtClean="0">
                                  <a:latin typeface="Cambria Math" panose="02040503050406030204" pitchFamily="18" charset="0"/>
                                </a:rPr>
                                <m:t>𝜈</m:t>
                              </m:r>
                            </m:sub>
                            <m:sup>
                              <m:r>
                                <a:rPr lang="en-US" sz="2000" b="0" i="1" smtClean="0">
                                  <a:latin typeface="Cambria Math" panose="02040503050406030204" pitchFamily="18" charset="0"/>
                                </a:rPr>
                                <m:t>2</m:t>
                              </m:r>
                            </m:sup>
                          </m:sSubSup>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𝐺</m:t>
                              </m:r>
                            </m:e>
                            <m:sub>
                              <m:r>
                                <m:rPr>
                                  <m:sty m:val="p"/>
                                </m:rPr>
                                <a:rPr lang="en-US" sz="2000" b="0" i="0" smtClean="0">
                                  <a:latin typeface="Cambria Math" panose="02040503050406030204" pitchFamily="18" charset="0"/>
                                </a:rPr>
                                <m:t>F</m:t>
                              </m:r>
                            </m:sub>
                            <m:sup>
                              <m:r>
                                <a:rPr lang="en-US" sz="2000" b="0" i="1" smtClean="0">
                                  <a:latin typeface="Cambria Math" panose="02040503050406030204" pitchFamily="18" charset="0"/>
                                </a:rPr>
                                <m:t>2</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𝜔</m:t>
                              </m:r>
                            </m:e>
                            <m:sub>
                              <m:r>
                                <m:rPr>
                                  <m:sty m:val="p"/>
                                </m:rPr>
                                <a:rPr lang="en-US" sz="2000" b="0" i="0" smtClean="0">
                                  <a:latin typeface="Cambria Math" panose="02040503050406030204" pitchFamily="18" charset="0"/>
                                </a:rPr>
                                <m:t>p</m:t>
                              </m:r>
                            </m:sub>
                            <m:sup>
                              <m:r>
                                <a:rPr lang="en-US" sz="2000" b="0" i="1" smtClean="0">
                                  <a:latin typeface="Cambria Math" panose="02040503050406030204" pitchFamily="18" charset="0"/>
                                </a:rPr>
                                <m:t>2</m:t>
                              </m:r>
                            </m:sup>
                          </m:sSubSup>
                        </m:den>
                      </m:f>
                      <m:r>
                        <a:rPr lang="en-US" sz="2000" b="0" i="1" smtClean="0">
                          <a:latin typeface="Cambria Math" panose="02040503050406030204" pitchFamily="18" charset="0"/>
                        </a:rPr>
                        <m:t>=0. 30</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𝜈</m:t>
                                      </m:r>
                                    </m:sub>
                                  </m:sSub>
                                </m:num>
                                <m:den>
                                  <m:sSub>
                                    <m:sSubPr>
                                      <m:ctrlPr>
                                        <a:rPr lang="en-US" sz="2000" b="0" i="1" smtClean="0">
                                          <a:latin typeface="Cambria Math" panose="02040503050406030204" pitchFamily="18" charset="0"/>
                                        </a:rPr>
                                      </m:ctrlPr>
                                    </m:sSub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−12</m:t>
                                          </m:r>
                                        </m:sup>
                                      </m:sSup>
                                      <m:r>
                                        <a:rPr lang="en-US" sz="2000" b="0" i="1" smtClean="0">
                                          <a:latin typeface="Cambria Math" panose="02040503050406030204" pitchFamily="18" charset="0"/>
                                        </a:rPr>
                                        <m:t>𝜇</m:t>
                                      </m:r>
                                    </m:e>
                                    <m:sub>
                                      <m:r>
                                        <m:rPr>
                                          <m:sty m:val="p"/>
                                        </m:rPr>
                                        <a:rPr lang="en-US" sz="2000" b="0" i="0" smtClean="0">
                                          <a:latin typeface="Cambria Math" panose="02040503050406030204" pitchFamily="18" charset="0"/>
                                        </a:rPr>
                                        <m:t>B</m:t>
                                      </m:r>
                                    </m:sub>
                                  </m:sSub>
                                </m:den>
                              </m:f>
                            </m:e>
                          </m:d>
                        </m:e>
                        <m:sup>
                          <m:r>
                            <a:rPr lang="en-US" sz="2000" b="0" i="1" smtClean="0">
                              <a:latin typeface="Cambria Math" panose="02040503050406030204" pitchFamily="18" charset="0"/>
                            </a:rPr>
                            <m:t>2</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b="0" i="1" smtClean="0">
                                      <a:latin typeface="Cambria Math" panose="02040503050406030204" pitchFamily="18" charset="0"/>
                                    </a:rPr>
                                    <m:t>10 </m:t>
                                  </m:r>
                                  <m:r>
                                    <m:rPr>
                                      <m:sty m:val="p"/>
                                    </m:rPr>
                                    <a:rPr lang="en-US" sz="2000" b="0" i="0" smtClean="0">
                                      <a:latin typeface="Cambria Math" panose="02040503050406030204" pitchFamily="18" charset="0"/>
                                    </a:rPr>
                                    <m:t>keV</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m:rPr>
                                          <m:sty m:val="p"/>
                                        </m:rPr>
                                        <a:rPr lang="en-US" sz="2000" b="0" i="0" smtClean="0">
                                          <a:latin typeface="Cambria Math" panose="02040503050406030204" pitchFamily="18" charset="0"/>
                                        </a:rPr>
                                        <m:t>p</m:t>
                                      </m:r>
                                    </m:sub>
                                  </m:sSub>
                                </m:den>
                              </m:f>
                            </m:e>
                          </m:d>
                        </m:e>
                        <m:sup>
                          <m:r>
                            <a:rPr lang="en-US" sz="2000" i="1">
                              <a:latin typeface="Cambria Math" panose="02040503050406030204" pitchFamily="18" charset="0"/>
                            </a:rPr>
                            <m:t>2</m:t>
                          </m:r>
                        </m:sup>
                      </m:sSup>
                    </m:oMath>
                  </m:oMathPara>
                </a14:m>
                <a:endParaRPr lang="en-US" sz="2000" b="0"/>
              </a:p>
            </p:txBody>
          </p:sp>
        </mc:Choice>
        <mc:Fallback xmlns="">
          <p:sp>
            <p:nvSpPr>
              <p:cNvPr id="5" name="TextBox 4"/>
              <p:cNvSpPr txBox="1">
                <a:spLocks noRot="1" noChangeAspect="1" noMove="1" noResize="1" noEditPoints="1" noAdjustHandles="1" noChangeArrowheads="1" noChangeShapeType="1" noTextEdit="1"/>
              </p:cNvSpPr>
              <p:nvPr/>
            </p:nvSpPr>
            <p:spPr>
              <a:xfrm>
                <a:off x="176782" y="4974427"/>
                <a:ext cx="5318572" cy="77264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11002" y="5832317"/>
                <a:ext cx="8850949" cy="735201"/>
              </a:xfrm>
              <a:prstGeom prst="rect">
                <a:avLst/>
              </a:prstGeom>
              <a:noFill/>
            </p:spPr>
            <p:txBody>
              <a:bodyPr wrap="none" rtlCol="0">
                <a:spAutoFit/>
              </a:bodyPr>
              <a:lstStyle/>
              <a:p>
                <a:r>
                  <a:rPr lang="en-US" sz="2000">
                    <a:solidFill>
                      <a:srgbClr val="003399"/>
                    </a:solidFill>
                  </a:rPr>
                  <a:t>RG before He ignition: Assume neutrino emission known within 10%, </a:t>
                </a:r>
                <a14:m>
                  <m:oMath xmlns:m="http://schemas.openxmlformats.org/officeDocument/2006/math">
                    <m:sSub>
                      <m:sSubPr>
                        <m:ctrlPr>
                          <a:rPr lang="en-US" sz="2000" b="0" i="1" smtClean="0">
                            <a:solidFill>
                              <a:srgbClr val="003399"/>
                            </a:solidFill>
                            <a:latin typeface="Cambria Math" panose="02040503050406030204" pitchFamily="18" charset="0"/>
                          </a:rPr>
                        </m:ctrlPr>
                      </m:sSubPr>
                      <m:e>
                        <m:r>
                          <a:rPr lang="en-US" sz="2000" b="0" i="1" smtClean="0">
                            <a:solidFill>
                              <a:srgbClr val="003399"/>
                            </a:solidFill>
                            <a:latin typeface="Cambria Math" panose="02040503050406030204" pitchFamily="18" charset="0"/>
                          </a:rPr>
                          <m:t>𝜔</m:t>
                        </m:r>
                      </m:e>
                      <m:sub>
                        <m:r>
                          <m:rPr>
                            <m:sty m:val="p"/>
                          </m:rPr>
                          <a:rPr lang="en-US" sz="2000" b="0" i="0" smtClean="0">
                            <a:solidFill>
                              <a:srgbClr val="003399"/>
                            </a:solidFill>
                            <a:latin typeface="Cambria Math" panose="02040503050406030204" pitchFamily="18" charset="0"/>
                          </a:rPr>
                          <m:t>p</m:t>
                        </m:r>
                      </m:sub>
                    </m:sSub>
                    <m:r>
                      <a:rPr lang="en-US" sz="2000" b="0" i="1" smtClean="0">
                        <a:solidFill>
                          <a:srgbClr val="003399"/>
                        </a:solidFill>
                        <a:latin typeface="Cambria Math" panose="02040503050406030204" pitchFamily="18" charset="0"/>
                      </a:rPr>
                      <m:t>≈20 </m:t>
                    </m:r>
                    <m:r>
                      <m:rPr>
                        <m:sty m:val="p"/>
                      </m:rPr>
                      <a:rPr lang="en-US" sz="2000" b="0" i="0" smtClean="0">
                        <a:solidFill>
                          <a:srgbClr val="003399"/>
                        </a:solidFill>
                        <a:latin typeface="Cambria Math" panose="02040503050406030204" pitchFamily="18" charset="0"/>
                      </a:rPr>
                      <m:t>keV</m:t>
                    </m:r>
                  </m:oMath>
                </a14:m>
                <a:r>
                  <a:rPr lang="en-US" sz="2000">
                    <a:solidFill>
                      <a:srgbClr val="003399"/>
                    </a:solidFill>
                  </a:rPr>
                  <a:t> </a:t>
                </a:r>
              </a:p>
              <a:p>
                <a:pPr algn="ct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𝝁</m:t>
                        </m:r>
                      </m:e>
                      <m:sub>
                        <m:r>
                          <a:rPr lang="en-US" sz="2000" b="1" i="1" smtClean="0">
                            <a:solidFill>
                              <a:srgbClr val="FF0000"/>
                            </a:solidFill>
                            <a:latin typeface="Cambria Math" panose="02040503050406030204" pitchFamily="18" charset="0"/>
                          </a:rPr>
                          <m:t>𝝂</m:t>
                        </m:r>
                      </m:sub>
                    </m:sSub>
                    <m:r>
                      <a:rPr lang="en-DE" sz="2000" b="1" i="1" smtClean="0">
                        <a:solidFill>
                          <a:srgbClr val="FF0000"/>
                        </a:solidFill>
                        <a:latin typeface="Cambria Math" panose="02040503050406030204" pitchFamily="18" charset="0"/>
                      </a:rPr>
                      <m:t>≲</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𝟏𝟎</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𝟏𝟐</m:t>
                        </m:r>
                      </m:sup>
                    </m:sSup>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𝝁</m:t>
                        </m:r>
                      </m:e>
                      <m:sub>
                        <m:r>
                          <a:rPr lang="en-US" sz="2000" b="1" i="0" smtClean="0">
                            <a:solidFill>
                              <a:srgbClr val="FF0000"/>
                            </a:solidFill>
                            <a:latin typeface="Cambria Math" panose="02040503050406030204" pitchFamily="18" charset="0"/>
                          </a:rPr>
                          <m:t>𝐁</m:t>
                        </m:r>
                      </m:sub>
                    </m:sSub>
                  </m:oMath>
                </a14:m>
                <a:r>
                  <a:rPr lang="en-US" sz="2000" b="1">
                    <a:solidFill>
                      <a:srgbClr val="003399"/>
                    </a:solidFill>
                  </a:rPr>
                  <a:t> </a:t>
                </a:r>
                <a:r>
                  <a:rPr lang="en-US" sz="2000" b="1">
                    <a:solidFill>
                      <a:srgbClr val="FF0000"/>
                    </a:solidFill>
                  </a:rPr>
                  <a:t>  </a:t>
                </a:r>
                <a:r>
                  <a:rPr lang="en-US" sz="2000">
                    <a:solidFill>
                      <a:srgbClr val="FF0000"/>
                    </a:solidFill>
                  </a:rPr>
                  <a:t>(Scale of the sensitivity to be expected)</a:t>
                </a:r>
              </a:p>
            </p:txBody>
          </p:sp>
        </mc:Choice>
        <mc:Fallback xmlns="">
          <p:sp>
            <p:nvSpPr>
              <p:cNvPr id="6" name="TextBox 5"/>
              <p:cNvSpPr txBox="1">
                <a:spLocks noRot="1" noChangeAspect="1" noMove="1" noResize="1" noEditPoints="1" noAdjustHandles="1" noChangeArrowheads="1" noChangeShapeType="1" noTextEdit="1"/>
              </p:cNvSpPr>
              <p:nvPr/>
            </p:nvSpPr>
            <p:spPr>
              <a:xfrm>
                <a:off x="111002" y="5832317"/>
                <a:ext cx="8850949" cy="735201"/>
              </a:xfrm>
              <a:prstGeom prst="rect">
                <a:avLst/>
              </a:prstGeom>
              <a:blipFill>
                <a:blip r:embed="rId8"/>
                <a:stretch>
                  <a:fillRect l="-689" t="-4167" b="-15833"/>
                </a:stretch>
              </a:blipFill>
            </p:spPr>
            <p:txBody>
              <a:bodyPr/>
              <a:lstStyle/>
              <a:p>
                <a:r>
                  <a:rPr lang="en-US">
                    <a:noFill/>
                  </a:rPr>
                  <a:t> </a:t>
                </a:r>
              </a:p>
            </p:txBody>
          </p:sp>
        </mc:Fallback>
      </mc:AlternateContent>
    </p:spTree>
    <p:extLst>
      <p:ext uri="{BB962C8B-B14F-4D97-AF65-F5344CB8AC3E}">
        <p14:creationId xmlns:p14="http://schemas.microsoft.com/office/powerpoint/2010/main" val="966438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Electromagnetic Properties of  Neutrinos</a:t>
            </a:r>
          </a:p>
        </p:txBody>
      </p:sp>
      <p:pic>
        <p:nvPicPr>
          <p:cNvPr id="3" name="Picture 3" descr="C:\Users\Georg Raffelt\Desktop\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 y="492"/>
            <a:ext cx="9217025" cy="691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09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4665"/>
            <a:ext cx="9217024" cy="582932"/>
          </a:xfrm>
        </p:spPr>
        <p:txBody>
          <a:bodyPr/>
          <a:lstStyle/>
          <a:p>
            <a:r>
              <a:rPr lang="en-US"/>
              <a:t>Galactic Globular Cluster M55</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522" y="1008247"/>
            <a:ext cx="4320000" cy="4320000"/>
          </a:xfrm>
          <a:prstGeom prst="rect">
            <a:avLst/>
          </a:prstGeom>
          <a:ln>
            <a:solidFill>
              <a:schemeClr val="bg1">
                <a:lumMod val="85000"/>
              </a:schemeClr>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97" y="1007752"/>
            <a:ext cx="4320495" cy="4320495"/>
          </a:xfrm>
          <a:prstGeom prst="rect">
            <a:avLst/>
          </a:prstGeom>
          <a:ln>
            <a:solidFill>
              <a:schemeClr val="bg1">
                <a:lumMod val="85000"/>
              </a:schemeClr>
            </a:solidFill>
          </a:ln>
        </p:spPr>
      </p:pic>
    </p:spTree>
    <p:extLst>
      <p:ext uri="{BB962C8B-B14F-4D97-AF65-F5344CB8AC3E}">
        <p14:creationId xmlns:p14="http://schemas.microsoft.com/office/powerpoint/2010/main" val="1883973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Color-Magnitude Diagram for Globular Clusters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310" y="824079"/>
            <a:ext cx="4142906" cy="5008238"/>
          </a:xfrm>
          <a:prstGeom prst="rect">
            <a:avLst/>
          </a:prstGeom>
        </p:spPr>
      </p:pic>
      <p:sp>
        <p:nvSpPr>
          <p:cNvPr id="4" name="Rectangle 3"/>
          <p:cNvSpPr>
            <a:spLocks noChangeArrowheads="1"/>
          </p:cNvSpPr>
          <p:nvPr/>
        </p:nvSpPr>
        <p:spPr bwMode="auto">
          <a:xfrm>
            <a:off x="144463" y="5903979"/>
            <a:ext cx="8928099" cy="719997"/>
          </a:xfrm>
          <a:prstGeom prst="rect">
            <a:avLst/>
          </a:prstGeom>
          <a:noFill/>
          <a:ln w="9525">
            <a:noFill/>
            <a:miter lim="800000"/>
            <a:headEnd/>
            <a:tailEnd/>
          </a:ln>
          <a:effectLst/>
        </p:spPr>
        <p:txBody>
          <a:bodyPr wrap="none" lIns="86402" tIns="43201" rIns="86402" bIns="43201" anchor="ctr"/>
          <a:lstStyle/>
          <a:p>
            <a:pPr algn="ctr"/>
            <a:r>
              <a:rPr lang="en-US" sz="2000">
                <a:solidFill>
                  <a:srgbClr val="003399"/>
                </a:solidFill>
              </a:rPr>
              <a:t> Color-magnitude diagram synthesized from several low-metallicity globular</a:t>
            </a:r>
          </a:p>
          <a:p>
            <a:pPr algn="ctr"/>
            <a:r>
              <a:rPr lang="en-US" sz="2000">
                <a:solidFill>
                  <a:srgbClr val="003399"/>
                </a:solidFill>
              </a:rPr>
              <a:t> clusters and compared with theoretical isochrones (W.Harris, 2000)</a:t>
            </a:r>
          </a:p>
        </p:txBody>
      </p:sp>
      <p:sp>
        <p:nvSpPr>
          <p:cNvPr id="5" name="Rectangle 4"/>
          <p:cNvSpPr>
            <a:spLocks noChangeArrowheads="1"/>
          </p:cNvSpPr>
          <p:nvPr/>
        </p:nvSpPr>
        <p:spPr bwMode="auto">
          <a:xfrm>
            <a:off x="2736252" y="5472318"/>
            <a:ext cx="1224136" cy="35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t>Hot, blue</a:t>
            </a:r>
          </a:p>
        </p:txBody>
      </p:sp>
      <p:sp>
        <p:nvSpPr>
          <p:cNvPr id="6" name="Rectangle 5"/>
          <p:cNvSpPr>
            <a:spLocks noChangeArrowheads="1"/>
          </p:cNvSpPr>
          <p:nvPr/>
        </p:nvSpPr>
        <p:spPr bwMode="auto">
          <a:xfrm>
            <a:off x="5654752" y="5472318"/>
            <a:ext cx="1080120" cy="35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2000"/>
              <a:t>cold, red</a:t>
            </a:r>
          </a:p>
        </p:txBody>
      </p:sp>
      <p:grpSp>
        <p:nvGrpSpPr>
          <p:cNvPr id="7" name="Group 8"/>
          <p:cNvGrpSpPr>
            <a:grpSpLocks/>
          </p:cNvGrpSpPr>
          <p:nvPr/>
        </p:nvGrpSpPr>
        <p:grpSpPr bwMode="auto">
          <a:xfrm>
            <a:off x="5040561" y="3230791"/>
            <a:ext cx="3888432" cy="2519991"/>
            <a:chOff x="3360" y="2112"/>
            <a:chExt cx="2592" cy="1680"/>
          </a:xfrm>
          <a:effectLst/>
        </p:grpSpPr>
        <p:sp>
          <p:nvSpPr>
            <p:cNvPr id="8" name="Oval 9"/>
            <p:cNvSpPr>
              <a:spLocks noChangeAspect="1" noChangeArrowheads="1"/>
            </p:cNvSpPr>
            <p:nvPr/>
          </p:nvSpPr>
          <p:spPr bwMode="auto">
            <a:xfrm>
              <a:off x="4608" y="2160"/>
              <a:ext cx="1296" cy="1296"/>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sz="2000"/>
            </a:p>
          </p:txBody>
        </p:sp>
        <p:sp>
          <p:nvSpPr>
            <p:cNvPr id="9" name="Oval 10"/>
            <p:cNvSpPr>
              <a:spLocks noChangeAspect="1" noChangeArrowheads="1"/>
            </p:cNvSpPr>
            <p:nvPr/>
          </p:nvSpPr>
          <p:spPr bwMode="auto">
            <a:xfrm>
              <a:off x="5071" y="2623"/>
              <a:ext cx="370" cy="37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0" name="Text Box 11"/>
            <p:cNvSpPr txBox="1">
              <a:spLocks noChangeAspect="1" noChangeArrowheads="1"/>
            </p:cNvSpPr>
            <p:nvPr/>
          </p:nvSpPr>
          <p:spPr bwMode="auto">
            <a:xfrm>
              <a:off x="5062" y="2271"/>
              <a:ext cx="388"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FF0000"/>
                  </a:solidFill>
                  <a:latin typeface="+mn-lt"/>
                </a:rPr>
                <a:t>H</a:t>
              </a:r>
              <a:endParaRPr lang="de-DE" sz="2000">
                <a:solidFill>
                  <a:srgbClr val="FF0000"/>
                </a:solidFill>
                <a:latin typeface="+mn-lt"/>
              </a:endParaRPr>
            </a:p>
          </p:txBody>
        </p:sp>
        <p:sp>
          <p:nvSpPr>
            <p:cNvPr id="11" name="Text Box 12"/>
            <p:cNvSpPr txBox="1">
              <a:spLocks noChangeArrowheads="1"/>
            </p:cNvSpPr>
            <p:nvPr/>
          </p:nvSpPr>
          <p:spPr bwMode="auto">
            <a:xfrm>
              <a:off x="4608" y="3504"/>
              <a:ext cx="1344" cy="288"/>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lnSpc>
                  <a:spcPct val="80000"/>
                </a:lnSpc>
              </a:pPr>
              <a:r>
                <a:rPr lang="en-US" sz="2000">
                  <a:solidFill>
                    <a:schemeClr val="bg1"/>
                  </a:solidFill>
                  <a:latin typeface="+mj-lt"/>
                </a:rPr>
                <a:t>Main-Sequence</a:t>
              </a:r>
              <a:endParaRPr lang="de-DE" sz="2000">
                <a:solidFill>
                  <a:schemeClr val="bg1"/>
                </a:solidFill>
                <a:latin typeface="+mj-lt"/>
              </a:endParaRPr>
            </a:p>
          </p:txBody>
        </p:sp>
        <p:sp>
          <p:nvSpPr>
            <p:cNvPr id="12" name="Freeform 13"/>
            <p:cNvSpPr>
              <a:spLocks/>
            </p:cNvSpPr>
            <p:nvPr/>
          </p:nvSpPr>
          <p:spPr bwMode="auto">
            <a:xfrm>
              <a:off x="3360" y="2112"/>
              <a:ext cx="1344" cy="376"/>
            </a:xfrm>
            <a:custGeom>
              <a:avLst/>
              <a:gdLst>
                <a:gd name="T0" fmla="*/ 1344 w 1344"/>
                <a:gd name="T1" fmla="*/ 376 h 376"/>
                <a:gd name="T2" fmla="*/ 672 w 1344"/>
                <a:gd name="T3" fmla="*/ 40 h 376"/>
                <a:gd name="T4" fmla="*/ 0 w 1344"/>
                <a:gd name="T5" fmla="*/ 136 h 376"/>
              </a:gdLst>
              <a:ahLst/>
              <a:cxnLst>
                <a:cxn ang="0">
                  <a:pos x="T0" y="T1"/>
                </a:cxn>
                <a:cxn ang="0">
                  <a:pos x="T2" y="T3"/>
                </a:cxn>
                <a:cxn ang="0">
                  <a:pos x="T4" y="T5"/>
                </a:cxn>
              </a:cxnLst>
              <a:rect l="0" t="0" r="r" b="b"/>
              <a:pathLst>
                <a:path w="1344" h="376">
                  <a:moveTo>
                    <a:pt x="1344" y="376"/>
                  </a:moveTo>
                  <a:cubicBezTo>
                    <a:pt x="1120" y="228"/>
                    <a:pt x="896" y="80"/>
                    <a:pt x="672" y="40"/>
                  </a:cubicBezTo>
                  <a:cubicBezTo>
                    <a:pt x="448" y="0"/>
                    <a:pt x="112" y="120"/>
                    <a:pt x="0" y="136"/>
                  </a:cubicBezTo>
                </a:path>
              </a:pathLst>
            </a:custGeom>
            <a:noFill/>
            <a:ln w="57150" cap="flat" cmpd="sng">
              <a:solidFill>
                <a:srgbClr val="CC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Lst>
          </p:spPr>
          <p:txBody>
            <a:bodyPr wrap="none"/>
            <a:lstStyle/>
            <a:p>
              <a:endParaRPr lang="en-US" sz="2000"/>
            </a:p>
          </p:txBody>
        </p:sp>
      </p:grpSp>
      <p:grpSp>
        <p:nvGrpSpPr>
          <p:cNvPr id="17" name="Group 21"/>
          <p:cNvGrpSpPr>
            <a:grpSpLocks/>
          </p:cNvGrpSpPr>
          <p:nvPr/>
        </p:nvGrpSpPr>
        <p:grpSpPr bwMode="auto">
          <a:xfrm>
            <a:off x="288032" y="719997"/>
            <a:ext cx="4464496" cy="2447991"/>
            <a:chOff x="192" y="480"/>
            <a:chExt cx="2976" cy="1632"/>
          </a:xfrm>
        </p:grpSpPr>
        <p:sp>
          <p:nvSpPr>
            <p:cNvPr id="18" name="Oval 22"/>
            <p:cNvSpPr>
              <a:spLocks noChangeAspect="1" noChangeArrowheads="1"/>
            </p:cNvSpPr>
            <p:nvPr/>
          </p:nvSpPr>
          <p:spPr bwMode="auto">
            <a:xfrm>
              <a:off x="240" y="480"/>
              <a:ext cx="1296" cy="1296"/>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sz="2000">
                <a:latin typeface="+mj-lt"/>
              </a:endParaRPr>
            </a:p>
          </p:txBody>
        </p:sp>
        <p:sp>
          <p:nvSpPr>
            <p:cNvPr id="19" name="Oval 23"/>
            <p:cNvSpPr>
              <a:spLocks noChangeAspect="1" noChangeArrowheads="1"/>
            </p:cNvSpPr>
            <p:nvPr/>
          </p:nvSpPr>
          <p:spPr bwMode="auto">
            <a:xfrm>
              <a:off x="449" y="689"/>
              <a:ext cx="879" cy="879"/>
            </a:xfrm>
            <a:prstGeom prst="ellipse">
              <a:avLst/>
            </a:prstGeom>
            <a:solidFill>
              <a:srgbClr val="FFCC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mj-lt"/>
              </a:endParaRPr>
            </a:p>
          </p:txBody>
        </p:sp>
        <p:sp>
          <p:nvSpPr>
            <p:cNvPr id="20" name="Oval 24"/>
            <p:cNvSpPr>
              <a:spLocks noChangeAspect="1" noChangeArrowheads="1"/>
            </p:cNvSpPr>
            <p:nvPr/>
          </p:nvSpPr>
          <p:spPr bwMode="auto">
            <a:xfrm>
              <a:off x="611" y="851"/>
              <a:ext cx="555" cy="555"/>
            </a:xfrm>
            <a:prstGeom prst="ellipse">
              <a:avLst/>
            </a:prstGeom>
            <a:solidFill>
              <a:schemeClr val="bg1">
                <a:lumMod val="85000"/>
              </a:schemeClr>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mj-lt"/>
              </a:endParaRPr>
            </a:p>
          </p:txBody>
        </p:sp>
        <p:sp>
          <p:nvSpPr>
            <p:cNvPr id="21" name="Text Box 25"/>
            <p:cNvSpPr txBox="1">
              <a:spLocks noChangeAspect="1" noChangeArrowheads="1"/>
            </p:cNvSpPr>
            <p:nvPr/>
          </p:nvSpPr>
          <p:spPr bwMode="auto">
            <a:xfrm>
              <a:off x="773" y="516"/>
              <a:ext cx="230"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FF0000"/>
                  </a:solidFill>
                  <a:latin typeface="+mj-lt"/>
                </a:rPr>
                <a:t>H</a:t>
              </a:r>
              <a:endParaRPr lang="de-DE" sz="2000">
                <a:solidFill>
                  <a:srgbClr val="FF0000"/>
                </a:solidFill>
                <a:latin typeface="+mj-lt"/>
              </a:endParaRPr>
            </a:p>
          </p:txBody>
        </p:sp>
        <p:sp>
          <p:nvSpPr>
            <p:cNvPr id="22" name="Text Box 26"/>
            <p:cNvSpPr txBox="1">
              <a:spLocks noChangeAspect="1" noChangeArrowheads="1"/>
            </p:cNvSpPr>
            <p:nvPr/>
          </p:nvSpPr>
          <p:spPr bwMode="auto">
            <a:xfrm>
              <a:off x="749" y="702"/>
              <a:ext cx="283"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FF0000"/>
                  </a:solidFill>
                  <a:latin typeface="+mj-lt"/>
                </a:rPr>
                <a:t>He</a:t>
              </a:r>
              <a:endParaRPr lang="de-DE" sz="2000">
                <a:solidFill>
                  <a:srgbClr val="FF0000"/>
                </a:solidFill>
                <a:latin typeface="+mj-lt"/>
              </a:endParaRPr>
            </a:p>
          </p:txBody>
        </p:sp>
        <p:sp>
          <p:nvSpPr>
            <p:cNvPr id="23" name="Text Box 27"/>
            <p:cNvSpPr txBox="1">
              <a:spLocks noChangeAspect="1" noChangeArrowheads="1"/>
            </p:cNvSpPr>
            <p:nvPr/>
          </p:nvSpPr>
          <p:spPr bwMode="auto">
            <a:xfrm>
              <a:off x="657" y="960"/>
              <a:ext cx="461"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lnSpc>
                  <a:spcPts val="2400"/>
                </a:lnSpc>
              </a:pPr>
              <a:r>
                <a:rPr lang="en-US" sz="2000">
                  <a:solidFill>
                    <a:srgbClr val="404040"/>
                  </a:solidFill>
                  <a:latin typeface="+mj-lt"/>
                </a:rPr>
                <a:t>C O</a:t>
              </a:r>
              <a:endParaRPr lang="de-DE" sz="2000">
                <a:solidFill>
                  <a:srgbClr val="404040"/>
                </a:solidFill>
                <a:latin typeface="+mj-lt"/>
              </a:endParaRPr>
            </a:p>
          </p:txBody>
        </p:sp>
        <p:sp>
          <p:nvSpPr>
            <p:cNvPr id="24" name="Text Box 28"/>
            <p:cNvSpPr txBox="1">
              <a:spLocks noChangeArrowheads="1"/>
            </p:cNvSpPr>
            <p:nvPr/>
          </p:nvSpPr>
          <p:spPr bwMode="auto">
            <a:xfrm>
              <a:off x="192" y="1824"/>
              <a:ext cx="1392" cy="288"/>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lnSpc>
                  <a:spcPct val="80000"/>
                </a:lnSpc>
              </a:pPr>
              <a:r>
                <a:rPr lang="en-US" sz="2000">
                  <a:solidFill>
                    <a:schemeClr val="bg1"/>
                  </a:solidFill>
                  <a:latin typeface="+mj-lt"/>
                </a:rPr>
                <a:t>Asymptotic Giant</a:t>
              </a:r>
              <a:endParaRPr lang="de-DE" sz="2000">
                <a:solidFill>
                  <a:schemeClr val="bg1"/>
                </a:solidFill>
                <a:latin typeface="+mj-lt"/>
              </a:endParaRPr>
            </a:p>
          </p:txBody>
        </p:sp>
        <p:sp>
          <p:nvSpPr>
            <p:cNvPr id="25" name="Freeform 29"/>
            <p:cNvSpPr>
              <a:spLocks/>
            </p:cNvSpPr>
            <p:nvPr/>
          </p:nvSpPr>
          <p:spPr bwMode="auto">
            <a:xfrm>
              <a:off x="1344" y="592"/>
              <a:ext cx="1824" cy="272"/>
            </a:xfrm>
            <a:custGeom>
              <a:avLst/>
              <a:gdLst>
                <a:gd name="T0" fmla="*/ 0 w 1824"/>
                <a:gd name="T1" fmla="*/ 80 h 272"/>
                <a:gd name="T2" fmla="*/ 864 w 1824"/>
                <a:gd name="T3" fmla="*/ 32 h 272"/>
                <a:gd name="T4" fmla="*/ 1824 w 1824"/>
                <a:gd name="T5" fmla="*/ 272 h 272"/>
              </a:gdLst>
              <a:ahLst/>
              <a:cxnLst>
                <a:cxn ang="0">
                  <a:pos x="T0" y="T1"/>
                </a:cxn>
                <a:cxn ang="0">
                  <a:pos x="T2" y="T3"/>
                </a:cxn>
                <a:cxn ang="0">
                  <a:pos x="T4" y="T5"/>
                </a:cxn>
              </a:cxnLst>
              <a:rect l="0" t="0" r="r" b="b"/>
              <a:pathLst>
                <a:path w="1824" h="272">
                  <a:moveTo>
                    <a:pt x="0" y="80"/>
                  </a:moveTo>
                  <a:cubicBezTo>
                    <a:pt x="280" y="40"/>
                    <a:pt x="560" y="0"/>
                    <a:pt x="864" y="32"/>
                  </a:cubicBezTo>
                  <a:cubicBezTo>
                    <a:pt x="1168" y="64"/>
                    <a:pt x="1664" y="232"/>
                    <a:pt x="1824" y="272"/>
                  </a:cubicBezTo>
                </a:path>
              </a:pathLst>
            </a:custGeom>
            <a:noFill/>
            <a:ln w="57150" cap="flat" cmpd="sng">
              <a:solidFill>
                <a:srgbClr val="C4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Lst>
          </p:spPr>
          <p:txBody>
            <a:bodyPr wrap="none"/>
            <a:lstStyle/>
            <a:p>
              <a:endParaRPr lang="en-US" sz="2000">
                <a:latin typeface="+mj-lt"/>
              </a:endParaRPr>
            </a:p>
          </p:txBody>
        </p:sp>
      </p:grpSp>
      <p:grpSp>
        <p:nvGrpSpPr>
          <p:cNvPr id="26" name="Group 14"/>
          <p:cNvGrpSpPr>
            <a:grpSpLocks/>
          </p:cNvGrpSpPr>
          <p:nvPr/>
        </p:nvGrpSpPr>
        <p:grpSpPr bwMode="auto">
          <a:xfrm>
            <a:off x="4752529" y="719997"/>
            <a:ext cx="4176464" cy="2447991"/>
            <a:chOff x="3168" y="480"/>
            <a:chExt cx="2784" cy="1632"/>
          </a:xfrm>
        </p:grpSpPr>
        <p:sp>
          <p:nvSpPr>
            <p:cNvPr id="32" name="Freeform 20"/>
            <p:cNvSpPr>
              <a:spLocks/>
            </p:cNvSpPr>
            <p:nvPr/>
          </p:nvSpPr>
          <p:spPr bwMode="auto">
            <a:xfrm>
              <a:off x="3168" y="960"/>
              <a:ext cx="1488" cy="528"/>
            </a:xfrm>
            <a:custGeom>
              <a:avLst/>
              <a:gdLst>
                <a:gd name="T0" fmla="*/ 1440 w 1440"/>
                <a:gd name="T1" fmla="*/ 192 h 416"/>
                <a:gd name="T2" fmla="*/ 576 w 1440"/>
                <a:gd name="T3" fmla="*/ 384 h 416"/>
                <a:gd name="T4" fmla="*/ 0 w 1440"/>
                <a:gd name="T5" fmla="*/ 0 h 416"/>
              </a:gdLst>
              <a:ahLst/>
              <a:cxnLst>
                <a:cxn ang="0">
                  <a:pos x="T0" y="T1"/>
                </a:cxn>
                <a:cxn ang="0">
                  <a:pos x="T2" y="T3"/>
                </a:cxn>
                <a:cxn ang="0">
                  <a:pos x="T4" y="T5"/>
                </a:cxn>
              </a:cxnLst>
              <a:rect l="0" t="0" r="r" b="b"/>
              <a:pathLst>
                <a:path w="1440" h="416">
                  <a:moveTo>
                    <a:pt x="1440" y="192"/>
                  </a:moveTo>
                  <a:cubicBezTo>
                    <a:pt x="1128" y="304"/>
                    <a:pt x="816" y="416"/>
                    <a:pt x="576" y="384"/>
                  </a:cubicBezTo>
                  <a:cubicBezTo>
                    <a:pt x="336" y="352"/>
                    <a:pt x="96" y="64"/>
                    <a:pt x="0" y="0"/>
                  </a:cubicBezTo>
                </a:path>
              </a:pathLst>
            </a:custGeom>
            <a:noFill/>
            <a:ln w="57150" cap="flat" cmpd="sng">
              <a:solidFill>
                <a:srgbClr val="C4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Lst>
          </p:spPr>
          <p:txBody>
            <a:bodyPr wrap="none"/>
            <a:lstStyle/>
            <a:p>
              <a:endParaRPr lang="en-US" sz="2000">
                <a:latin typeface="+mj-lt"/>
              </a:endParaRPr>
            </a:p>
          </p:txBody>
        </p:sp>
        <p:sp>
          <p:nvSpPr>
            <p:cNvPr id="27" name="Oval 15"/>
            <p:cNvSpPr>
              <a:spLocks noChangeAspect="1" noChangeArrowheads="1"/>
            </p:cNvSpPr>
            <p:nvPr/>
          </p:nvSpPr>
          <p:spPr bwMode="auto">
            <a:xfrm>
              <a:off x="4608" y="480"/>
              <a:ext cx="1296" cy="1296"/>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sz="2000">
                <a:latin typeface="+mj-lt"/>
              </a:endParaRPr>
            </a:p>
          </p:txBody>
        </p:sp>
        <p:sp>
          <p:nvSpPr>
            <p:cNvPr id="28" name="Oval 16"/>
            <p:cNvSpPr>
              <a:spLocks noChangeAspect="1" noChangeArrowheads="1"/>
            </p:cNvSpPr>
            <p:nvPr/>
          </p:nvSpPr>
          <p:spPr bwMode="auto">
            <a:xfrm>
              <a:off x="4955" y="827"/>
              <a:ext cx="602" cy="602"/>
            </a:xfrm>
            <a:prstGeom prst="ellipse">
              <a:avLst/>
            </a:prstGeom>
            <a:solidFill>
              <a:schemeClr val="bg1">
                <a:lumMod val="85000"/>
              </a:schemeClr>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mj-lt"/>
              </a:endParaRPr>
            </a:p>
          </p:txBody>
        </p:sp>
        <p:sp>
          <p:nvSpPr>
            <p:cNvPr id="29" name="Text Box 17"/>
            <p:cNvSpPr txBox="1">
              <a:spLocks noChangeAspect="1" noChangeArrowheads="1"/>
            </p:cNvSpPr>
            <p:nvPr/>
          </p:nvSpPr>
          <p:spPr bwMode="auto">
            <a:xfrm>
              <a:off x="5141" y="552"/>
              <a:ext cx="230"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FF0000"/>
                  </a:solidFill>
                  <a:latin typeface="+mj-lt"/>
                </a:rPr>
                <a:t>H</a:t>
              </a:r>
              <a:endParaRPr lang="de-DE" sz="2000">
                <a:solidFill>
                  <a:srgbClr val="FF0000"/>
                </a:solidFill>
                <a:latin typeface="+mj-lt"/>
              </a:endParaRPr>
            </a:p>
          </p:txBody>
        </p:sp>
        <p:sp>
          <p:nvSpPr>
            <p:cNvPr id="30" name="Text Box 18"/>
            <p:cNvSpPr txBox="1">
              <a:spLocks noChangeAspect="1" noChangeArrowheads="1"/>
            </p:cNvSpPr>
            <p:nvPr/>
          </p:nvSpPr>
          <p:spPr bwMode="auto">
            <a:xfrm>
              <a:off x="5102" y="1033"/>
              <a:ext cx="307"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404040"/>
                  </a:solidFill>
                  <a:latin typeface="+mj-lt"/>
                </a:rPr>
                <a:t>He</a:t>
              </a:r>
              <a:endParaRPr lang="de-DE" sz="2000">
                <a:solidFill>
                  <a:srgbClr val="404040"/>
                </a:solidFill>
                <a:latin typeface="+mj-lt"/>
              </a:endParaRPr>
            </a:p>
          </p:txBody>
        </p:sp>
        <p:sp>
          <p:nvSpPr>
            <p:cNvPr id="31" name="Text Box 19"/>
            <p:cNvSpPr txBox="1">
              <a:spLocks noChangeArrowheads="1"/>
            </p:cNvSpPr>
            <p:nvPr/>
          </p:nvSpPr>
          <p:spPr bwMode="auto">
            <a:xfrm>
              <a:off x="4560" y="1824"/>
              <a:ext cx="1392" cy="288"/>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lnSpc>
                  <a:spcPct val="80000"/>
                </a:lnSpc>
              </a:pPr>
              <a:r>
                <a:rPr lang="en-US" sz="2000">
                  <a:solidFill>
                    <a:schemeClr val="bg1"/>
                  </a:solidFill>
                  <a:latin typeface="+mj-lt"/>
                </a:rPr>
                <a:t>Red Giant</a:t>
              </a:r>
              <a:endParaRPr lang="de-DE" sz="2000">
                <a:solidFill>
                  <a:schemeClr val="bg1"/>
                </a:solidFill>
                <a:latin typeface="+mj-lt"/>
              </a:endParaRPr>
            </a:p>
          </p:txBody>
        </p:sp>
      </p:grpSp>
      <p:grpSp>
        <p:nvGrpSpPr>
          <p:cNvPr id="33" name="Group 30"/>
          <p:cNvGrpSpPr>
            <a:grpSpLocks/>
          </p:cNvGrpSpPr>
          <p:nvPr/>
        </p:nvGrpSpPr>
        <p:grpSpPr bwMode="auto">
          <a:xfrm>
            <a:off x="288032" y="1817271"/>
            <a:ext cx="3636404" cy="3923986"/>
            <a:chOff x="192" y="1176"/>
            <a:chExt cx="2424" cy="2616"/>
          </a:xfrm>
        </p:grpSpPr>
        <p:sp>
          <p:nvSpPr>
            <p:cNvPr id="34" name="Oval 31"/>
            <p:cNvSpPr>
              <a:spLocks noChangeAspect="1" noChangeArrowheads="1"/>
            </p:cNvSpPr>
            <p:nvPr/>
          </p:nvSpPr>
          <p:spPr bwMode="auto">
            <a:xfrm>
              <a:off x="240" y="2160"/>
              <a:ext cx="1296" cy="1296"/>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sz="2000">
                <a:latin typeface="+mj-lt"/>
              </a:endParaRPr>
            </a:p>
          </p:txBody>
        </p:sp>
        <p:sp>
          <p:nvSpPr>
            <p:cNvPr id="35" name="Oval 32"/>
            <p:cNvSpPr>
              <a:spLocks noChangeAspect="1" noChangeArrowheads="1"/>
            </p:cNvSpPr>
            <p:nvPr/>
          </p:nvSpPr>
          <p:spPr bwMode="auto">
            <a:xfrm>
              <a:off x="518" y="2438"/>
              <a:ext cx="740" cy="740"/>
            </a:xfrm>
            <a:prstGeom prst="ellipse">
              <a:avLst/>
            </a:prstGeom>
            <a:solidFill>
              <a:srgbClr val="FFCC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mj-lt"/>
              </a:endParaRPr>
            </a:p>
          </p:txBody>
        </p:sp>
        <p:sp>
          <p:nvSpPr>
            <p:cNvPr id="36" name="Oval 33"/>
            <p:cNvSpPr>
              <a:spLocks noChangeAspect="1" noChangeArrowheads="1"/>
            </p:cNvSpPr>
            <p:nvPr/>
          </p:nvSpPr>
          <p:spPr bwMode="auto">
            <a:xfrm>
              <a:off x="749" y="2669"/>
              <a:ext cx="278" cy="2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mj-lt"/>
              </a:endParaRPr>
            </a:p>
          </p:txBody>
        </p:sp>
        <p:sp>
          <p:nvSpPr>
            <p:cNvPr id="37" name="Text Box 34"/>
            <p:cNvSpPr txBox="1">
              <a:spLocks noChangeArrowheads="1"/>
            </p:cNvSpPr>
            <p:nvPr/>
          </p:nvSpPr>
          <p:spPr bwMode="auto">
            <a:xfrm>
              <a:off x="749" y="2241"/>
              <a:ext cx="27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FF0000"/>
                  </a:solidFill>
                  <a:latin typeface="+mj-lt"/>
                </a:rPr>
                <a:t>H</a:t>
              </a:r>
              <a:endParaRPr lang="de-DE" sz="2000">
                <a:solidFill>
                  <a:srgbClr val="FF0000"/>
                </a:solidFill>
                <a:latin typeface="+mj-lt"/>
              </a:endParaRPr>
            </a:p>
          </p:txBody>
        </p:sp>
        <p:sp>
          <p:nvSpPr>
            <p:cNvPr id="38" name="Text Box 35"/>
            <p:cNvSpPr txBox="1">
              <a:spLocks noChangeArrowheads="1"/>
            </p:cNvSpPr>
            <p:nvPr/>
          </p:nvSpPr>
          <p:spPr bwMode="auto">
            <a:xfrm>
              <a:off x="795" y="2483"/>
              <a:ext cx="185"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rgbClr val="FF0000"/>
                  </a:solidFill>
                  <a:latin typeface="+mj-lt"/>
                </a:rPr>
                <a:t>He</a:t>
              </a:r>
              <a:endParaRPr lang="de-DE" sz="2000">
                <a:solidFill>
                  <a:srgbClr val="FF0000"/>
                </a:solidFill>
                <a:latin typeface="+mj-lt"/>
              </a:endParaRPr>
            </a:p>
          </p:txBody>
        </p:sp>
        <p:sp>
          <p:nvSpPr>
            <p:cNvPr id="39" name="Text Box 36"/>
            <p:cNvSpPr txBox="1">
              <a:spLocks noChangeArrowheads="1"/>
            </p:cNvSpPr>
            <p:nvPr/>
          </p:nvSpPr>
          <p:spPr bwMode="auto">
            <a:xfrm>
              <a:off x="192" y="3504"/>
              <a:ext cx="1392" cy="288"/>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lnSpc>
                  <a:spcPct val="80000"/>
                </a:lnSpc>
              </a:pPr>
              <a:r>
                <a:rPr lang="en-US" sz="2000">
                  <a:solidFill>
                    <a:schemeClr val="bg1"/>
                  </a:solidFill>
                  <a:latin typeface="+mj-lt"/>
                </a:rPr>
                <a:t>Horizontal Branch</a:t>
              </a:r>
              <a:endParaRPr lang="de-DE" sz="2000">
                <a:solidFill>
                  <a:schemeClr val="bg1"/>
                </a:solidFill>
                <a:latin typeface="+mj-lt"/>
              </a:endParaRPr>
            </a:p>
          </p:txBody>
        </p:sp>
        <p:sp>
          <p:nvSpPr>
            <p:cNvPr id="40" name="Freeform 37"/>
            <p:cNvSpPr>
              <a:spLocks/>
            </p:cNvSpPr>
            <p:nvPr/>
          </p:nvSpPr>
          <p:spPr bwMode="auto">
            <a:xfrm>
              <a:off x="1512" y="1176"/>
              <a:ext cx="1104" cy="1488"/>
            </a:xfrm>
            <a:custGeom>
              <a:avLst/>
              <a:gdLst>
                <a:gd name="T0" fmla="*/ 0 w 1104"/>
                <a:gd name="T1" fmla="*/ 1488 h 1488"/>
                <a:gd name="T2" fmla="*/ 912 w 1104"/>
                <a:gd name="T3" fmla="*/ 864 h 1488"/>
                <a:gd name="T4" fmla="*/ 1104 w 1104"/>
                <a:gd name="T5" fmla="*/ 0 h 1488"/>
              </a:gdLst>
              <a:ahLst/>
              <a:cxnLst>
                <a:cxn ang="0">
                  <a:pos x="T0" y="T1"/>
                </a:cxn>
                <a:cxn ang="0">
                  <a:pos x="T2" y="T3"/>
                </a:cxn>
                <a:cxn ang="0">
                  <a:pos x="T4" y="T5"/>
                </a:cxn>
              </a:cxnLst>
              <a:rect l="0" t="0" r="r" b="b"/>
              <a:pathLst>
                <a:path w="1104" h="1488">
                  <a:moveTo>
                    <a:pt x="0" y="1488"/>
                  </a:moveTo>
                  <a:cubicBezTo>
                    <a:pt x="364" y="1300"/>
                    <a:pt x="728" y="1112"/>
                    <a:pt x="912" y="864"/>
                  </a:cubicBezTo>
                  <a:cubicBezTo>
                    <a:pt x="1096" y="616"/>
                    <a:pt x="1072" y="144"/>
                    <a:pt x="1104" y="0"/>
                  </a:cubicBezTo>
                </a:path>
              </a:pathLst>
            </a:custGeom>
            <a:noFill/>
            <a:ln w="57150" cap="flat" cmpd="sng">
              <a:solidFill>
                <a:srgbClr val="C4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Lst>
          </p:spPr>
          <p:txBody>
            <a:bodyPr wrap="none"/>
            <a:lstStyle/>
            <a:p>
              <a:endParaRPr lang="en-US" sz="2000">
                <a:latin typeface="+mj-lt"/>
              </a:endParaRPr>
            </a:p>
          </p:txBody>
        </p:sp>
      </p:grpSp>
      <p:grpSp>
        <p:nvGrpSpPr>
          <p:cNvPr id="41" name="Group 38"/>
          <p:cNvGrpSpPr>
            <a:grpSpLocks/>
          </p:cNvGrpSpPr>
          <p:nvPr/>
        </p:nvGrpSpPr>
        <p:grpSpPr bwMode="auto">
          <a:xfrm>
            <a:off x="3055840" y="4063486"/>
            <a:ext cx="1606678" cy="1075496"/>
            <a:chOff x="2037" y="2709"/>
            <a:chExt cx="1071" cy="717"/>
          </a:xfrm>
        </p:grpSpPr>
        <p:sp>
          <p:nvSpPr>
            <p:cNvPr id="42" name="Oval 39"/>
            <p:cNvSpPr>
              <a:spLocks noChangeAspect="1" noChangeArrowheads="1"/>
            </p:cNvSpPr>
            <p:nvPr/>
          </p:nvSpPr>
          <p:spPr bwMode="auto">
            <a:xfrm>
              <a:off x="2037" y="2709"/>
              <a:ext cx="555" cy="555"/>
            </a:xfrm>
            <a:prstGeom prst="ellipse">
              <a:avLst/>
            </a:prstGeom>
            <a:solidFill>
              <a:srgbClr val="4D4D4D"/>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mj-lt"/>
              </a:endParaRPr>
            </a:p>
          </p:txBody>
        </p:sp>
        <p:sp>
          <p:nvSpPr>
            <p:cNvPr id="43" name="Text Box 40"/>
            <p:cNvSpPr txBox="1">
              <a:spLocks noChangeAspect="1" noChangeArrowheads="1"/>
            </p:cNvSpPr>
            <p:nvPr/>
          </p:nvSpPr>
          <p:spPr bwMode="auto">
            <a:xfrm>
              <a:off x="2073" y="2829"/>
              <a:ext cx="519"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2000">
                  <a:solidFill>
                    <a:schemeClr val="bg1"/>
                  </a:solidFill>
                  <a:effectLst>
                    <a:outerShdw blurRad="38100" dist="38100" dir="2700000" algn="tl">
                      <a:srgbClr val="000000">
                        <a:alpha val="43137"/>
                      </a:srgbClr>
                    </a:outerShdw>
                  </a:effectLst>
                  <a:latin typeface="+mj-lt"/>
                </a:rPr>
                <a:t>C O</a:t>
              </a:r>
              <a:endParaRPr lang="de-DE" sz="2000">
                <a:solidFill>
                  <a:schemeClr val="bg1"/>
                </a:solidFill>
                <a:effectLst>
                  <a:outerShdw blurRad="38100" dist="38100" dir="2700000" algn="tl">
                    <a:srgbClr val="000000">
                      <a:alpha val="43137"/>
                    </a:srgbClr>
                  </a:outerShdw>
                </a:effectLst>
                <a:latin typeface="+mj-lt"/>
              </a:endParaRPr>
            </a:p>
          </p:txBody>
        </p:sp>
        <p:sp>
          <p:nvSpPr>
            <p:cNvPr id="44" name="Rectangle 41"/>
            <p:cNvSpPr>
              <a:spLocks noChangeArrowheads="1"/>
            </p:cNvSpPr>
            <p:nvPr/>
          </p:nvSpPr>
          <p:spPr bwMode="auto">
            <a:xfrm>
              <a:off x="2532" y="2994"/>
              <a:ext cx="57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lnSpc>
                  <a:spcPts val="2000"/>
                </a:lnSpc>
              </a:pPr>
              <a:r>
                <a:rPr lang="en-US" sz="2000">
                  <a:latin typeface="+mj-lt"/>
                </a:rPr>
                <a:t>White</a:t>
              </a:r>
            </a:p>
            <a:p>
              <a:pPr algn="l">
                <a:lnSpc>
                  <a:spcPts val="2000"/>
                </a:lnSpc>
              </a:pPr>
              <a:r>
                <a:rPr lang="en-US" sz="2000">
                  <a:latin typeface="+mj-lt"/>
                </a:rPr>
                <a:t>Dwarfs</a:t>
              </a:r>
            </a:p>
          </p:txBody>
        </p:sp>
      </p:grpSp>
      <p:sp>
        <p:nvSpPr>
          <p:cNvPr id="45" name="AutoShape 42"/>
          <p:cNvSpPr>
            <a:spLocks noChangeArrowheads="1"/>
          </p:cNvSpPr>
          <p:nvPr/>
        </p:nvSpPr>
        <p:spPr bwMode="auto">
          <a:xfrm>
            <a:off x="1368152" y="3311988"/>
            <a:ext cx="3672408" cy="1799993"/>
          </a:xfrm>
          <a:prstGeom prst="rightArrow">
            <a:avLst>
              <a:gd name="adj1" fmla="val 56500"/>
              <a:gd name="adj2" fmla="val 50169"/>
            </a:avLst>
          </a:prstGeom>
          <a:gradFill rotWithShape="0">
            <a:gsLst>
              <a:gs pos="0">
                <a:srgbClr val="404040"/>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6402" tIns="43201" rIns="86402" bIns="43201" anchor="ctr"/>
          <a:lstStyle/>
          <a:p>
            <a:pPr algn="l"/>
            <a:r>
              <a:rPr lang="en-US" sz="2000">
                <a:solidFill>
                  <a:schemeClr val="bg1"/>
                </a:solidFill>
              </a:rPr>
              <a:t> Particle emission reduces</a:t>
            </a:r>
          </a:p>
          <a:p>
            <a:pPr algn="l"/>
            <a:r>
              <a:rPr lang="en-US" sz="2000">
                <a:solidFill>
                  <a:schemeClr val="bg1"/>
                </a:solidFill>
              </a:rPr>
              <a:t> helium burning lifetime,</a:t>
            </a:r>
          </a:p>
          <a:p>
            <a:pPr algn="l"/>
            <a:r>
              <a:rPr lang="en-US" sz="2000">
                <a:solidFill>
                  <a:schemeClr val="bg1"/>
                </a:solidFill>
              </a:rPr>
              <a:t> i.e. number of  HB stars</a:t>
            </a:r>
            <a:endParaRPr lang="en-US" sz="1900">
              <a:solidFill>
                <a:schemeClr val="bg1"/>
              </a:solidFill>
            </a:endParaRPr>
          </a:p>
        </p:txBody>
      </p:sp>
      <p:sp>
        <p:nvSpPr>
          <p:cNvPr id="46" name="AutoShape 43"/>
          <p:cNvSpPr>
            <a:spLocks noChangeArrowheads="1"/>
          </p:cNvSpPr>
          <p:nvPr/>
        </p:nvSpPr>
        <p:spPr bwMode="auto">
          <a:xfrm flipH="1">
            <a:off x="4680521" y="791997"/>
            <a:ext cx="3096344" cy="1799993"/>
          </a:xfrm>
          <a:prstGeom prst="rightArrow">
            <a:avLst>
              <a:gd name="adj1" fmla="val 57676"/>
              <a:gd name="adj2" fmla="val 49920"/>
            </a:avLst>
          </a:prstGeom>
          <a:gradFill rotWithShape="0">
            <a:gsLst>
              <a:gs pos="0">
                <a:srgbClr val="FF0000"/>
              </a:gs>
              <a:gs pos="100000">
                <a:srgbClr val="40404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86402" tIns="43201" rIns="86402" bIns="43201" anchor="ctr"/>
          <a:lstStyle/>
          <a:p>
            <a:r>
              <a:rPr lang="en-US" sz="2000">
                <a:solidFill>
                  <a:schemeClr val="bg1"/>
                </a:solidFill>
              </a:rPr>
              <a:t>Particle emission</a:t>
            </a:r>
          </a:p>
          <a:p>
            <a:r>
              <a:rPr lang="en-US" sz="2000">
                <a:solidFill>
                  <a:schemeClr val="bg1"/>
                </a:solidFill>
              </a:rPr>
              <a:t>delays He ignition, i.e.</a:t>
            </a:r>
          </a:p>
          <a:p>
            <a:r>
              <a:rPr lang="en-US" sz="2000">
                <a:solidFill>
                  <a:schemeClr val="bg1"/>
                </a:solidFill>
              </a:rPr>
              <a:t>core mass increased</a:t>
            </a:r>
            <a:endParaRPr lang="en-US" sz="1900">
              <a:solidFill>
                <a:schemeClr val="bg1"/>
              </a:solidFill>
            </a:endParaRPr>
          </a:p>
        </p:txBody>
      </p:sp>
    </p:spTree>
    <p:extLst>
      <p:ext uri="{BB962C8B-B14F-4D97-AF65-F5344CB8AC3E}">
        <p14:creationId xmlns:p14="http://schemas.microsoft.com/office/powerpoint/2010/main" val="2111955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ppt_x</p:attrName>
                                        </p:attrNameLst>
                                      </p:cBhvr>
                                      <p:tavLst>
                                        <p:tav tm="0">
                                          <p:val>
                                            <p:strVal val="#ppt_x-#ppt_w/2"/>
                                          </p:val>
                                        </p:tav>
                                        <p:tav tm="100000">
                                          <p:val>
                                            <p:strVal val="#ppt_x"/>
                                          </p:val>
                                        </p:tav>
                                      </p:tavLst>
                                    </p:anim>
                                    <p:anim calcmode="lin" valueType="num">
                                      <p:cBhvr>
                                        <p:cTn id="28" dur="500" fill="hold"/>
                                        <p:tgtEl>
                                          <p:spTgt spid="45"/>
                                        </p:tgtEl>
                                        <p:attrNameLst>
                                          <p:attrName>ppt_y</p:attrName>
                                        </p:attrNameLst>
                                      </p:cBhvr>
                                      <p:tavLst>
                                        <p:tav tm="0">
                                          <p:val>
                                            <p:strVal val="#ppt_y"/>
                                          </p:val>
                                        </p:tav>
                                        <p:tav tm="100000">
                                          <p:val>
                                            <p:strVal val="#ppt_y"/>
                                          </p:val>
                                        </p:tav>
                                      </p:tavLst>
                                    </p:anim>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2"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ppt_x</p:attrName>
                                        </p:attrNameLst>
                                      </p:cBhvr>
                                      <p:tavLst>
                                        <p:tav tm="0">
                                          <p:val>
                                            <p:strVal val="#ppt_x+#ppt_w/2"/>
                                          </p:val>
                                        </p:tav>
                                        <p:tav tm="100000">
                                          <p:val>
                                            <p:strVal val="#ppt_x"/>
                                          </p:val>
                                        </p:tav>
                                      </p:tavLst>
                                    </p:anim>
                                    <p:anim calcmode="lin" valueType="num">
                                      <p:cBhvr>
                                        <p:cTn id="36" dur="500" fill="hold"/>
                                        <p:tgtEl>
                                          <p:spTgt spid="46"/>
                                        </p:tgtEl>
                                        <p:attrNameLst>
                                          <p:attrName>ppt_y</p:attrName>
                                        </p:attrNameLst>
                                      </p:cBhvr>
                                      <p:tavLst>
                                        <p:tav tm="0">
                                          <p:val>
                                            <p:strVal val="#ppt_y"/>
                                          </p:val>
                                        </p:tav>
                                        <p:tav tm="100000">
                                          <p:val>
                                            <p:strVal val="#ppt_y"/>
                                          </p:val>
                                        </p:tav>
                                      </p:tavLst>
                                    </p:anim>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autoUpdateAnimBg="0"/>
      <p:bldP spid="46"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Helium Ignition for Low-Mass Red Giants</a:t>
            </a:r>
          </a:p>
        </p:txBody>
      </p:sp>
      <p:sp>
        <p:nvSpPr>
          <p:cNvPr id="13" name="TextBox 12"/>
          <p:cNvSpPr txBox="1"/>
          <p:nvPr/>
        </p:nvSpPr>
        <p:spPr>
          <a:xfrm>
            <a:off x="-1" y="6152307"/>
            <a:ext cx="9217025" cy="400110"/>
          </a:xfrm>
          <a:prstGeom prst="rect">
            <a:avLst/>
          </a:prstGeom>
          <a:solidFill>
            <a:schemeClr val="bg1"/>
          </a:solidFill>
        </p:spPr>
        <p:txBody>
          <a:bodyPr wrap="square" rtlCol="0">
            <a:spAutoFit/>
          </a:bodyPr>
          <a:lstStyle/>
          <a:p>
            <a:pPr algn="ctr"/>
            <a:r>
              <a:rPr lang="en-US" sz="2000"/>
              <a:t>Viaux, Catelan, Stetson, Raffelt, Redondo, Valcarce &amp; Weiss, arXiv:1308.4627</a:t>
            </a:r>
          </a:p>
        </p:txBody>
      </p:sp>
      <p:sp>
        <p:nvSpPr>
          <p:cNvPr id="16" name="TextBox 15"/>
          <p:cNvSpPr txBox="1"/>
          <p:nvPr/>
        </p:nvSpPr>
        <p:spPr>
          <a:xfrm>
            <a:off x="143891" y="823567"/>
            <a:ext cx="8928671" cy="461665"/>
          </a:xfrm>
          <a:prstGeom prst="rect">
            <a:avLst/>
          </a:prstGeom>
          <a:noFill/>
        </p:spPr>
        <p:txBody>
          <a:bodyPr wrap="square" rtlCol="0">
            <a:spAutoFit/>
          </a:bodyPr>
          <a:lstStyle/>
          <a:p>
            <a:pPr algn="ctr"/>
            <a:r>
              <a:rPr lang="en-US" sz="2400">
                <a:solidFill>
                  <a:srgbClr val="003399"/>
                </a:solidFill>
              </a:rPr>
              <a:t>Brightness increase at He ignition by nonstandard neutrino losses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513" y="1926486"/>
            <a:ext cx="4464049" cy="34258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2" y="1646485"/>
            <a:ext cx="4336502" cy="363056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987168" y="5041966"/>
                <a:ext cx="1061509"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𝑇</m:t>
                                  </m:r>
                                </m:e>
                                <m:sub>
                                  <m:r>
                                    <m:rPr>
                                      <m:sty m:val="p"/>
                                    </m:rPr>
                                    <a:rPr lang="en-US" b="0" i="0" smtClean="0">
                                      <a:latin typeface="Cambria Math"/>
                                    </a:rPr>
                                    <m:t>eff</m:t>
                                  </m:r>
                                </m:sub>
                              </m:sSub>
                            </m:e>
                          </m:d>
                        </m:e>
                      </m:func>
                    </m:oMath>
                  </m:oMathPara>
                </a14:m>
                <a:endParaRPr lang="en-US"/>
              </a:p>
            </p:txBody>
          </p:sp>
        </mc:Choice>
        <mc:Fallback xmlns="">
          <p:sp>
            <p:nvSpPr>
              <p:cNvPr id="5" name="TextBox 4"/>
              <p:cNvSpPr txBox="1">
                <a:spLocks noRot="1" noChangeAspect="1" noMove="1" noResize="1" noEditPoints="1" noAdjustHandles="1" noChangeArrowheads="1" noChangeShapeType="1" noTextEdit="1"/>
              </p:cNvSpPr>
              <p:nvPr/>
            </p:nvSpPr>
            <p:spPr>
              <a:xfrm>
                <a:off x="1987168" y="5041966"/>
                <a:ext cx="1061509" cy="369332"/>
              </a:xfrm>
              <a:prstGeom prst="rect">
                <a:avLst/>
              </a:prstGeom>
              <a:blipFill rotWithShape="1">
                <a:blip r:embed="rId4"/>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rot="16200000">
                <a:off x="-479829" y="3237752"/>
                <a:ext cx="1404936"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r>
                                <a:rPr lang="en-US" b="0" i="1" smtClean="0">
                                  <a:latin typeface="Cambria Math"/>
                                </a:rPr>
                                <m:t>𝐿</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𝐿</m:t>
                                  </m:r>
                                </m:e>
                                <m:sub>
                                  <m:r>
                                    <m:rPr>
                                      <m:sty m:val="p"/>
                                    </m:rPr>
                                    <a:rPr lang="en-US" b="0" i="0" smtClean="0">
                                      <a:latin typeface="Cambria Math"/>
                                    </a:rPr>
                                    <m:t>sun</m:t>
                                  </m:r>
                                </m:sub>
                              </m:sSub>
                            </m:e>
                          </m:d>
                        </m:e>
                      </m:func>
                    </m:oMath>
                  </m:oMathPara>
                </a14:m>
                <a:endParaRPr lang="en-US"/>
              </a:p>
            </p:txBody>
          </p:sp>
        </mc:Choice>
        <mc:Fallback xmlns="">
          <p:sp>
            <p:nvSpPr>
              <p:cNvPr id="19" name="TextBox 18"/>
              <p:cNvSpPr txBox="1">
                <a:spLocks noRot="1" noChangeAspect="1" noMove="1" noResize="1" noEditPoints="1" noAdjustHandles="1" noChangeArrowheads="1" noChangeShapeType="1" noTextEdit="1"/>
              </p:cNvSpPr>
              <p:nvPr/>
            </p:nvSpPr>
            <p:spPr>
              <a:xfrm rot="16200000">
                <a:off x="-479829" y="3237752"/>
                <a:ext cx="1404936" cy="369332"/>
              </a:xfrm>
              <a:prstGeom prst="rect">
                <a:avLst/>
              </a:prstGeom>
              <a:blipFill rotWithShape="1">
                <a:blip r:embed="rId5"/>
                <a:stretch>
                  <a:fillRect r="-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239883" y="5028272"/>
                <a:ext cx="3880874" cy="529698"/>
              </a:xfrm>
              <a:prstGeom prst="rect">
                <a:avLst/>
              </a:prstGeom>
              <a:solidFill>
                <a:schemeClr val="bg1"/>
              </a:solidFill>
            </p:spPr>
            <p:txBody>
              <a:bodyPr wrap="square" rtlCol="0">
                <a:spAutoFit/>
              </a:bodyPr>
              <a:lstStyle/>
              <a:p>
                <a:pPr algn="ctr"/>
                <a:r>
                  <a:rPr lang="en-US" dirty="0"/>
                  <a:t>Neutrino magnetic dipole moment</a:t>
                </a:r>
              </a:p>
              <a:p>
                <a:pPr algn="ctr"/>
                <a:r>
                  <a:rPr lang="en-US" dirty="0"/>
                  <a:t>[</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𝐵</m:t>
                        </m:r>
                      </m:sub>
                    </m:sSub>
                    <m:r>
                      <a:rPr lang="en-US" b="0" i="1" smtClean="0">
                        <a:latin typeface="Cambria Math"/>
                      </a:rPr>
                      <m:t>]</m:t>
                    </m:r>
                  </m:oMath>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5239883" y="5028272"/>
                <a:ext cx="3880874" cy="529698"/>
              </a:xfrm>
              <a:prstGeom prst="rect">
                <a:avLst/>
              </a:prstGeom>
              <a:blipFill>
                <a:blip r:embed="rId6"/>
                <a:stretch>
                  <a:fillRect t="-6897" b="-39080"/>
                </a:stretch>
              </a:blipFill>
            </p:spPr>
            <p:txBody>
              <a:bodyPr/>
              <a:lstStyle/>
              <a:p>
                <a:r>
                  <a:rPr lang="en-DE">
                    <a:noFill/>
                  </a:rPr>
                  <a:t> </a:t>
                </a:r>
              </a:p>
            </p:txBody>
          </p:sp>
        </mc:Fallback>
      </mc:AlternateContent>
    </p:spTree>
    <p:extLst>
      <p:ext uri="{BB962C8B-B14F-4D97-AF65-F5344CB8AC3E}">
        <p14:creationId xmlns:p14="http://schemas.microsoft.com/office/powerpoint/2010/main" val="3491899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How feebly do neutrinos interact?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2" y="3960057"/>
            <a:ext cx="1440000" cy="2016000"/>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312" y="3960057"/>
            <a:ext cx="1440000" cy="2016000"/>
          </a:xfrm>
          <a:prstGeom prst="rect">
            <a:avLst/>
          </a:prstGeom>
          <a:ln>
            <a:solidFill>
              <a:schemeClr val="tx1"/>
            </a:solidFill>
          </a:ln>
        </p:spPr>
      </p:pic>
      <p:sp>
        <p:nvSpPr>
          <p:cNvPr id="9" name="TextBox 8"/>
          <p:cNvSpPr txBox="1"/>
          <p:nvPr/>
        </p:nvSpPr>
        <p:spPr>
          <a:xfrm>
            <a:off x="111822" y="5978096"/>
            <a:ext cx="1440000" cy="646331"/>
          </a:xfrm>
          <a:prstGeom prst="rect">
            <a:avLst/>
          </a:prstGeom>
          <a:noFill/>
        </p:spPr>
        <p:txBody>
          <a:bodyPr wrap="none" rtlCol="0">
            <a:noAutofit/>
          </a:bodyPr>
          <a:lstStyle/>
          <a:p>
            <a:pPr algn="ctr"/>
            <a:r>
              <a:rPr lang="en-US"/>
              <a:t>Rudolf Peierls</a:t>
            </a:r>
          </a:p>
          <a:p>
            <a:pPr algn="ctr"/>
            <a:r>
              <a:rPr lang="en-US"/>
              <a:t>1907</a:t>
            </a:r>
            <a:r>
              <a:rPr lang="en-US">
                <a:cs typeface="Calibri" panose="020F0502020204030204" pitchFamily="34" charset="0"/>
              </a:rPr>
              <a:t>–1995</a:t>
            </a:r>
            <a:endParaRPr lang="en-US"/>
          </a:p>
        </p:txBody>
      </p:sp>
      <p:sp>
        <p:nvSpPr>
          <p:cNvPr id="16" name="TextBox 15"/>
          <p:cNvSpPr txBox="1"/>
          <p:nvPr/>
        </p:nvSpPr>
        <p:spPr>
          <a:xfrm>
            <a:off x="1728312" y="5978096"/>
            <a:ext cx="1440000" cy="646331"/>
          </a:xfrm>
          <a:prstGeom prst="rect">
            <a:avLst/>
          </a:prstGeom>
          <a:noFill/>
        </p:spPr>
        <p:txBody>
          <a:bodyPr wrap="none" rtlCol="0">
            <a:noAutofit/>
          </a:bodyPr>
          <a:lstStyle/>
          <a:p>
            <a:pPr algn="ctr"/>
            <a:r>
              <a:rPr lang="en-US"/>
              <a:t>Hans Bethe</a:t>
            </a:r>
          </a:p>
          <a:p>
            <a:pPr algn="ctr"/>
            <a:r>
              <a:rPr lang="en-US"/>
              <a:t>1906</a:t>
            </a:r>
            <a:r>
              <a:rPr lang="en-US">
                <a:cs typeface="Calibri" panose="020F0502020204030204" pitchFamily="34" charset="0"/>
              </a:rPr>
              <a:t>–2005</a:t>
            </a:r>
            <a:endParaRPr lang="en-US"/>
          </a:p>
        </p:txBody>
      </p:sp>
      <p:sp>
        <p:nvSpPr>
          <p:cNvPr id="10" name="TextBox 9"/>
          <p:cNvSpPr txBox="1"/>
          <p:nvPr/>
        </p:nvSpPr>
        <p:spPr>
          <a:xfrm>
            <a:off x="3240322" y="3828737"/>
            <a:ext cx="2535309" cy="1015663"/>
          </a:xfrm>
          <a:prstGeom prst="rect">
            <a:avLst/>
          </a:prstGeom>
          <a:noFill/>
        </p:spPr>
        <p:txBody>
          <a:bodyPr wrap="none" rtlCol="0">
            <a:spAutoFit/>
          </a:bodyPr>
          <a:lstStyle/>
          <a:p>
            <a:r>
              <a:rPr lang="en-US" sz="2000"/>
              <a:t>Bethe &amp; Peierls</a:t>
            </a:r>
          </a:p>
          <a:p>
            <a:r>
              <a:rPr lang="en-US" sz="2000"/>
              <a:t>The “Neutrino”</a:t>
            </a:r>
          </a:p>
          <a:p>
            <a:r>
              <a:rPr lang="en-US" sz="2000"/>
              <a:t>Nature 133 (1934) 532</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322" y="5052907"/>
            <a:ext cx="5328740" cy="1530781"/>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12332" y="1069350"/>
                <a:ext cx="5688662" cy="5609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b="0" i="1" smtClean="0">
                              <a:solidFill>
                                <a:schemeClr val="tx1">
                                  <a:lumMod val="75000"/>
                                  <a:lumOff val="25000"/>
                                </a:schemeClr>
                              </a:solidFill>
                              <a:latin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rPr>
                            <m:t>1</m:t>
                          </m:r>
                        </m:num>
                        <m:den>
                          <m:r>
                            <a:rPr lang="en-US" b="0" i="1" smtClean="0">
                              <a:solidFill>
                                <a:schemeClr val="tx1">
                                  <a:lumMod val="75000"/>
                                  <a:lumOff val="25000"/>
                                </a:schemeClr>
                              </a:solidFill>
                              <a:latin typeface="Cambria Math" panose="02040503050406030204" pitchFamily="18" charset="0"/>
                            </a:rPr>
                            <m:t>𝜏</m:t>
                          </m:r>
                        </m:den>
                      </m:f>
                      <m:r>
                        <a:rPr lang="en-US" b="0" i="1" smtClean="0">
                          <a:solidFill>
                            <a:schemeClr val="tx1">
                              <a:lumMod val="75000"/>
                              <a:lumOff val="25000"/>
                            </a:schemeClr>
                          </a:solidFill>
                          <a:latin typeface="Cambria Math" panose="02040503050406030204" pitchFamily="18" charset="0"/>
                        </a:rPr>
                        <m:t>=</m:t>
                      </m:r>
                      <m:sSubSup>
                        <m:sSubSupPr>
                          <m:ctrlPr>
                            <a:rPr lang="en-US" b="0" i="1" smtClean="0">
                              <a:solidFill>
                                <a:schemeClr val="accent6">
                                  <a:lumMod val="75000"/>
                                </a:schemeClr>
                              </a:solidFill>
                              <a:latin typeface="Cambria Math" panose="02040503050406030204" pitchFamily="18" charset="0"/>
                            </a:rPr>
                          </m:ctrlPr>
                        </m:sSubSupPr>
                        <m:e>
                          <m:r>
                            <a:rPr lang="en-US" b="0" i="1" smtClean="0">
                              <a:solidFill>
                                <a:schemeClr val="accent6">
                                  <a:lumMod val="75000"/>
                                </a:schemeClr>
                              </a:solidFill>
                              <a:latin typeface="Cambria Math" panose="02040503050406030204" pitchFamily="18" charset="0"/>
                            </a:rPr>
                            <m:t>𝐺</m:t>
                          </m:r>
                        </m:e>
                        <m:sub>
                          <m:r>
                            <m:rPr>
                              <m:sty m:val="p"/>
                            </m:rPr>
                            <a:rPr lang="en-US" b="0" i="0" smtClean="0">
                              <a:solidFill>
                                <a:schemeClr val="accent6">
                                  <a:lumMod val="75000"/>
                                </a:schemeClr>
                              </a:solidFill>
                              <a:latin typeface="Cambria Math" panose="02040503050406030204" pitchFamily="18" charset="0"/>
                            </a:rPr>
                            <m:t>F</m:t>
                          </m:r>
                        </m:sub>
                        <m:sup>
                          <m:r>
                            <a:rPr lang="en-US" b="0" i="1" smtClean="0">
                              <a:solidFill>
                                <a:schemeClr val="accent6">
                                  <a:lumMod val="75000"/>
                                </a:schemeClr>
                              </a:solidFill>
                              <a:latin typeface="Cambria Math" panose="02040503050406030204" pitchFamily="18" charset="0"/>
                            </a:rPr>
                            <m:t>2</m:t>
                          </m:r>
                        </m:sup>
                      </m:sSubSup>
                      <m:f>
                        <m:fPr>
                          <m:ctrlPr>
                            <a:rPr lang="en-US" b="0" i="1" smtClean="0">
                              <a:solidFill>
                                <a:schemeClr val="accent6">
                                  <a:lumMod val="75000"/>
                                </a:schemeClr>
                              </a:solidFill>
                              <a:latin typeface="Cambria Math" panose="02040503050406030204" pitchFamily="18" charset="0"/>
                            </a:rPr>
                          </m:ctrlPr>
                        </m:fPr>
                        <m:num>
                          <m:sSup>
                            <m:sSupPr>
                              <m:ctrlPr>
                                <a:rPr lang="en-US" b="0" i="1" smtClean="0">
                                  <a:solidFill>
                                    <a:schemeClr val="accent6">
                                      <a:lumMod val="75000"/>
                                    </a:schemeClr>
                                  </a:solidFill>
                                  <a:latin typeface="Cambria Math" panose="02040503050406030204" pitchFamily="18" charset="0"/>
                                </a:rPr>
                              </m:ctrlPr>
                            </m:sSupPr>
                            <m:e>
                              <m:d>
                                <m:dPr>
                                  <m:begChr m:val="|"/>
                                  <m:endChr m:val="|"/>
                                  <m:ctrlPr>
                                    <a:rPr lang="en-US" b="0" i="1" smtClean="0">
                                      <a:solidFill>
                                        <a:schemeClr val="accent6">
                                          <a:lumMod val="75000"/>
                                        </a:schemeClr>
                                      </a:solidFill>
                                      <a:latin typeface="Cambria Math" panose="02040503050406030204" pitchFamily="18" charset="0"/>
                                    </a:rPr>
                                  </m:ctrlPr>
                                </m:dPr>
                                <m:e>
                                  <m:sSub>
                                    <m:sSubPr>
                                      <m:ctrlPr>
                                        <a:rPr lang="en-US" b="0" i="1" smtClean="0">
                                          <a:solidFill>
                                            <a:schemeClr val="accent6">
                                              <a:lumMod val="75000"/>
                                            </a:schemeClr>
                                          </a:solidFill>
                                          <a:latin typeface="Cambria Math" panose="02040503050406030204" pitchFamily="18" charset="0"/>
                                        </a:rPr>
                                      </m:ctrlPr>
                                    </m:sSubPr>
                                    <m:e>
                                      <m:r>
                                        <a:rPr lang="en-US" b="0" i="1" smtClean="0">
                                          <a:solidFill>
                                            <a:schemeClr val="accent6">
                                              <a:lumMod val="75000"/>
                                            </a:schemeClr>
                                          </a:solidFill>
                                          <a:latin typeface="Cambria Math" panose="02040503050406030204" pitchFamily="18" charset="0"/>
                                        </a:rPr>
                                        <m:t>𝑉</m:t>
                                      </m:r>
                                    </m:e>
                                    <m:sub>
                                      <m:r>
                                        <a:rPr lang="en-US" b="0" i="1" smtClean="0">
                                          <a:solidFill>
                                            <a:schemeClr val="accent6">
                                              <a:lumMod val="75000"/>
                                            </a:schemeClr>
                                          </a:solidFill>
                                          <a:latin typeface="Cambria Math" panose="02040503050406030204" pitchFamily="18" charset="0"/>
                                        </a:rPr>
                                        <m:t>𝑢𝑑</m:t>
                                      </m:r>
                                    </m:sub>
                                  </m:sSub>
                                </m:e>
                              </m:d>
                            </m:e>
                            <m:sup>
                              <m:r>
                                <a:rPr lang="en-US" b="0" i="1" smtClean="0">
                                  <a:solidFill>
                                    <a:schemeClr val="accent6">
                                      <a:lumMod val="75000"/>
                                    </a:schemeClr>
                                  </a:solidFill>
                                  <a:latin typeface="Cambria Math" panose="02040503050406030204" pitchFamily="18" charset="0"/>
                                </a:rPr>
                                <m:t>2</m:t>
                              </m:r>
                            </m:sup>
                          </m:sSup>
                          <m:d>
                            <m:dPr>
                              <m:ctrlPr>
                                <a:rPr lang="en-US" b="0" i="1" smtClean="0">
                                  <a:solidFill>
                                    <a:schemeClr val="accent6">
                                      <a:lumMod val="75000"/>
                                    </a:schemeClr>
                                  </a:solidFill>
                                  <a:latin typeface="Cambria Math" panose="02040503050406030204" pitchFamily="18" charset="0"/>
                                </a:rPr>
                              </m:ctrlPr>
                            </m:dPr>
                            <m:e>
                              <m:r>
                                <a:rPr lang="en-US" b="0" i="1" smtClean="0">
                                  <a:solidFill>
                                    <a:schemeClr val="accent6">
                                      <a:lumMod val="75000"/>
                                    </a:schemeClr>
                                  </a:solidFill>
                                  <a:latin typeface="Cambria Math" panose="02040503050406030204" pitchFamily="18" charset="0"/>
                                </a:rPr>
                                <m:t>1+3 </m:t>
                              </m:r>
                              <m:sSubSup>
                                <m:sSubSupPr>
                                  <m:ctrlPr>
                                    <a:rPr lang="en-US" b="0" i="1" smtClean="0">
                                      <a:solidFill>
                                        <a:schemeClr val="accent6">
                                          <a:lumMod val="75000"/>
                                        </a:schemeClr>
                                      </a:solidFill>
                                      <a:latin typeface="Cambria Math" panose="02040503050406030204" pitchFamily="18" charset="0"/>
                                    </a:rPr>
                                  </m:ctrlPr>
                                </m:sSubSupPr>
                                <m:e>
                                  <m:r>
                                    <a:rPr lang="en-US" b="0" i="1" smtClean="0">
                                      <a:solidFill>
                                        <a:schemeClr val="accent6">
                                          <a:lumMod val="75000"/>
                                        </a:schemeClr>
                                      </a:solidFill>
                                      <a:latin typeface="Cambria Math" panose="02040503050406030204" pitchFamily="18" charset="0"/>
                                    </a:rPr>
                                    <m:t>𝐶</m:t>
                                  </m:r>
                                </m:e>
                                <m:sub>
                                  <m:r>
                                    <a:rPr lang="en-US" b="0" i="1" smtClean="0">
                                      <a:solidFill>
                                        <a:schemeClr val="accent6">
                                          <a:lumMod val="75000"/>
                                        </a:schemeClr>
                                      </a:solidFill>
                                      <a:latin typeface="Cambria Math" panose="02040503050406030204" pitchFamily="18" charset="0"/>
                                    </a:rPr>
                                    <m:t>𝐴</m:t>
                                  </m:r>
                                </m:sub>
                                <m:sup>
                                  <m:r>
                                    <a:rPr lang="en-US" b="0" i="1" smtClean="0">
                                      <a:solidFill>
                                        <a:schemeClr val="accent6">
                                          <a:lumMod val="75000"/>
                                        </a:schemeClr>
                                      </a:solidFill>
                                      <a:latin typeface="Cambria Math" panose="02040503050406030204" pitchFamily="18" charset="0"/>
                                    </a:rPr>
                                    <m:t>2</m:t>
                                  </m:r>
                                </m:sup>
                              </m:sSubSup>
                            </m:e>
                          </m:d>
                        </m:num>
                        <m:den>
                          <m:r>
                            <a:rPr lang="en-US" b="0" i="1" smtClean="0">
                              <a:solidFill>
                                <a:schemeClr val="accent6">
                                  <a:lumMod val="75000"/>
                                </a:schemeClr>
                              </a:solidFill>
                              <a:latin typeface="Cambria Math" panose="02040503050406030204" pitchFamily="18" charset="0"/>
                            </a:rPr>
                            <m:t>𝜋</m:t>
                          </m:r>
                        </m:den>
                      </m:f>
                      <m:sSup>
                        <m:sSupPr>
                          <m:ctrlPr>
                            <a:rPr lang="en-US" i="1">
                              <a:solidFill>
                                <a:schemeClr val="tx1">
                                  <a:lumMod val="75000"/>
                                  <a:lumOff val="25000"/>
                                </a:schemeClr>
                              </a:solidFill>
                              <a:latin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rPr>
                            <m:t>𝑄</m:t>
                          </m:r>
                        </m:e>
                        <m:sup>
                          <m:r>
                            <a:rPr lang="en-US" i="1">
                              <a:solidFill>
                                <a:schemeClr val="tx1">
                                  <a:lumMod val="75000"/>
                                  <a:lumOff val="25000"/>
                                </a:schemeClr>
                              </a:solidFill>
                              <a:latin typeface="Cambria Math" panose="02040503050406030204" pitchFamily="18" charset="0"/>
                            </a:rPr>
                            <m:t>5</m:t>
                          </m:r>
                        </m:sup>
                      </m:sSup>
                      <m:f>
                        <m:fPr>
                          <m:ctrlPr>
                            <a:rPr lang="en-US" b="0" i="1" smtClean="0">
                              <a:solidFill>
                                <a:schemeClr val="tx1">
                                  <a:lumMod val="75000"/>
                                  <a:lumOff val="25000"/>
                                </a:schemeClr>
                              </a:solidFill>
                              <a:latin typeface="Cambria Math" panose="02040503050406030204" pitchFamily="18" charset="0"/>
                            </a:rPr>
                          </m:ctrlPr>
                        </m:fPr>
                        <m:num>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𝑓</m:t>
                              </m:r>
                            </m:e>
                            <m:sub>
                              <m:r>
                                <m:rPr>
                                  <m:sty m:val="p"/>
                                </m:rPr>
                                <a:rPr lang="en-US" b="0" i="0" smtClean="0">
                                  <a:solidFill>
                                    <a:schemeClr val="tx1">
                                      <a:lumMod val="75000"/>
                                      <a:lumOff val="25000"/>
                                    </a:schemeClr>
                                  </a:solidFill>
                                  <a:latin typeface="Cambria Math" panose="02040503050406030204" pitchFamily="18" charset="0"/>
                                </a:rPr>
                                <m:t>Phase</m:t>
                              </m:r>
                              <m:r>
                                <a:rPr lang="en-US" b="0" i="0" smtClean="0">
                                  <a:solidFill>
                                    <a:schemeClr val="tx1">
                                      <a:lumMod val="75000"/>
                                      <a:lumOff val="25000"/>
                                    </a:schemeClr>
                                  </a:solidFill>
                                  <a:latin typeface="Cambria Math" panose="02040503050406030204" pitchFamily="18" charset="0"/>
                                </a:rPr>
                                <m:t>−</m:t>
                              </m:r>
                              <m:r>
                                <m:rPr>
                                  <m:sty m:val="p"/>
                                </m:rPr>
                                <a:rPr lang="en-US" b="0" i="0" smtClean="0">
                                  <a:solidFill>
                                    <a:schemeClr val="tx1">
                                      <a:lumMod val="75000"/>
                                      <a:lumOff val="25000"/>
                                    </a:schemeClr>
                                  </a:solidFill>
                                  <a:latin typeface="Cambria Math" panose="02040503050406030204" pitchFamily="18" charset="0"/>
                                </a:rPr>
                                <m:t>Space</m:t>
                              </m:r>
                            </m:sub>
                          </m:sSub>
                        </m:num>
                        <m:den>
                          <m:r>
                            <a:rPr lang="en-US" b="0" i="1" smtClean="0">
                              <a:solidFill>
                                <a:schemeClr val="tx1">
                                  <a:lumMod val="75000"/>
                                  <a:lumOff val="25000"/>
                                </a:schemeClr>
                              </a:solidFill>
                              <a:latin typeface="Cambria Math" panose="02040503050406030204" pitchFamily="18" charset="0"/>
                            </a:rPr>
                            <m:t>2</m:t>
                          </m:r>
                          <m:r>
                            <a:rPr lang="en-US" b="0" i="1" smtClean="0">
                              <a:solidFill>
                                <a:schemeClr val="tx1">
                                  <a:lumMod val="75000"/>
                                  <a:lumOff val="25000"/>
                                </a:schemeClr>
                              </a:solidFill>
                              <a:latin typeface="Cambria Math" panose="02040503050406030204" pitchFamily="18" charset="0"/>
                            </a:rPr>
                            <m:t>𝜋</m:t>
                          </m:r>
                        </m:den>
                      </m:f>
                      <m:r>
                        <a:rPr lang="en-US" b="0" i="1" smtClean="0">
                          <a:solidFill>
                            <a:schemeClr val="tx1">
                              <a:lumMod val="75000"/>
                              <a:lumOff val="25000"/>
                            </a:schemeClr>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1</m:t>
                          </m:r>
                        </m:num>
                        <m:den>
                          <m:r>
                            <a:rPr lang="en-US" b="0" i="1" smtClean="0">
                              <a:solidFill>
                                <a:srgbClr val="C00000"/>
                              </a:solidFill>
                              <a:latin typeface="Cambria Math" panose="02040503050406030204" pitchFamily="18" charset="0"/>
                            </a:rPr>
                            <m:t>15 </m:t>
                          </m:r>
                          <m:r>
                            <m:rPr>
                              <m:sty m:val="p"/>
                            </m:rPr>
                            <a:rPr lang="en-US" b="0" i="0" smtClean="0">
                              <a:solidFill>
                                <a:srgbClr val="C00000"/>
                              </a:solidFill>
                              <a:latin typeface="Cambria Math" panose="02040503050406030204" pitchFamily="18" charset="0"/>
                            </a:rPr>
                            <m:t>min</m:t>
                          </m:r>
                        </m:den>
                      </m:f>
                    </m:oMath>
                  </m:oMathPara>
                </a14:m>
                <a:endParaRPr lang="en-US" b="0" i="1">
                  <a:solidFill>
                    <a:schemeClr val="tx1">
                      <a:lumMod val="75000"/>
                      <a:lumOff val="25000"/>
                    </a:schemeClr>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12332" y="1069350"/>
                <a:ext cx="5688662" cy="5609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340986" y="2030880"/>
                <a:ext cx="5876166" cy="67704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solidFill>
                            <a:schemeClr val="tx1">
                              <a:lumMod val="75000"/>
                              <a:lumOff val="25000"/>
                            </a:schemeClr>
                          </a:solidFill>
                          <a:latin typeface="Cambria Math" panose="02040503050406030204" pitchFamily="18" charset="0"/>
                        </a:rPr>
                        <m:t>𝜎</m:t>
                      </m:r>
                      <m:r>
                        <a:rPr lang="en-US" b="0" i="1" smtClean="0">
                          <a:solidFill>
                            <a:schemeClr val="tx1">
                              <a:lumMod val="75000"/>
                              <a:lumOff val="25000"/>
                            </a:schemeClr>
                          </a:solidFill>
                          <a:latin typeface="Cambria Math" panose="02040503050406030204" pitchFamily="18" charset="0"/>
                        </a:rPr>
                        <m:t>=</m:t>
                      </m:r>
                      <m:sSubSup>
                        <m:sSubSupPr>
                          <m:ctrlPr>
                            <a:rPr lang="en-US" i="1" smtClean="0">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𝐺</m:t>
                          </m:r>
                        </m:e>
                        <m:sub>
                          <m:r>
                            <m:rPr>
                              <m:sty m:val="p"/>
                            </m:rPr>
                            <a:rPr lang="en-US">
                              <a:solidFill>
                                <a:schemeClr val="accent6">
                                  <a:lumMod val="75000"/>
                                </a:schemeClr>
                              </a:solidFill>
                              <a:latin typeface="Cambria Math" panose="02040503050406030204" pitchFamily="18" charset="0"/>
                            </a:rPr>
                            <m:t>F</m:t>
                          </m:r>
                        </m:sub>
                        <m:sup>
                          <m:r>
                            <a:rPr lang="en-US" i="1">
                              <a:solidFill>
                                <a:schemeClr val="accent6">
                                  <a:lumMod val="75000"/>
                                </a:schemeClr>
                              </a:solidFill>
                              <a:latin typeface="Cambria Math" panose="02040503050406030204" pitchFamily="18" charset="0"/>
                            </a:rPr>
                            <m:t>2</m:t>
                          </m:r>
                        </m:sup>
                      </m:sSubSup>
                      <m:f>
                        <m:fPr>
                          <m:ctrlPr>
                            <a:rPr lang="en-US" i="1">
                              <a:solidFill>
                                <a:schemeClr val="accent6">
                                  <a:lumMod val="75000"/>
                                </a:schemeClr>
                              </a:solidFill>
                              <a:latin typeface="Cambria Math" panose="02040503050406030204" pitchFamily="18" charset="0"/>
                            </a:rPr>
                          </m:ctrlPr>
                        </m:fPr>
                        <m:num>
                          <m:sSup>
                            <m:sSupPr>
                              <m:ctrlPr>
                                <a:rPr lang="en-US" i="1">
                                  <a:solidFill>
                                    <a:schemeClr val="accent6">
                                      <a:lumMod val="75000"/>
                                    </a:schemeClr>
                                  </a:solidFill>
                                  <a:latin typeface="Cambria Math" panose="02040503050406030204" pitchFamily="18" charset="0"/>
                                </a:rPr>
                              </m:ctrlPr>
                            </m:sSupPr>
                            <m:e>
                              <m:d>
                                <m:dPr>
                                  <m:begChr m:val="|"/>
                                  <m:endChr m:val="|"/>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𝑉</m:t>
                                      </m:r>
                                    </m:e>
                                    <m:sub>
                                      <m:r>
                                        <a:rPr lang="en-US" i="1">
                                          <a:solidFill>
                                            <a:schemeClr val="accent6">
                                              <a:lumMod val="75000"/>
                                            </a:schemeClr>
                                          </a:solidFill>
                                          <a:latin typeface="Cambria Math" panose="02040503050406030204" pitchFamily="18" charset="0"/>
                                        </a:rPr>
                                        <m:t>𝑢𝑑</m:t>
                                      </m:r>
                                    </m:sub>
                                  </m:sSub>
                                </m:e>
                              </m:d>
                            </m:e>
                            <m:sup>
                              <m:r>
                                <a:rPr lang="en-US" i="1">
                                  <a:solidFill>
                                    <a:schemeClr val="accent6">
                                      <a:lumMod val="75000"/>
                                    </a:schemeClr>
                                  </a:solidFill>
                                  <a:latin typeface="Cambria Math" panose="02040503050406030204" pitchFamily="18" charset="0"/>
                                </a:rPr>
                                <m:t>2</m:t>
                              </m:r>
                            </m:sup>
                          </m:sSup>
                          <m:d>
                            <m:dPr>
                              <m:ctrlPr>
                                <a:rPr lang="en-US" i="1">
                                  <a:solidFill>
                                    <a:schemeClr val="accent6">
                                      <a:lumMod val="75000"/>
                                    </a:schemeClr>
                                  </a:solidFill>
                                  <a:latin typeface="Cambria Math" panose="02040503050406030204" pitchFamily="18" charset="0"/>
                                </a:rPr>
                              </m:ctrlPr>
                            </m:dPr>
                            <m:e>
                              <m:r>
                                <a:rPr lang="en-US" i="1">
                                  <a:solidFill>
                                    <a:schemeClr val="accent6">
                                      <a:lumMod val="75000"/>
                                    </a:schemeClr>
                                  </a:solidFill>
                                  <a:latin typeface="Cambria Math" panose="02040503050406030204" pitchFamily="18" charset="0"/>
                                </a:rPr>
                                <m:t>1+3 </m:t>
                              </m:r>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𝐶</m:t>
                                  </m:r>
                                </m:e>
                                <m:sub>
                                  <m:r>
                                    <a:rPr lang="en-US" i="1">
                                      <a:solidFill>
                                        <a:schemeClr val="accent6">
                                          <a:lumMod val="75000"/>
                                        </a:schemeClr>
                                      </a:solidFill>
                                      <a:latin typeface="Cambria Math" panose="02040503050406030204" pitchFamily="18" charset="0"/>
                                    </a:rPr>
                                    <m:t>𝐴</m:t>
                                  </m:r>
                                </m:sub>
                                <m:sup>
                                  <m:r>
                                    <a:rPr lang="en-US" i="1">
                                      <a:solidFill>
                                        <a:schemeClr val="accent6">
                                          <a:lumMod val="75000"/>
                                        </a:schemeClr>
                                      </a:solidFill>
                                      <a:latin typeface="Cambria Math" panose="02040503050406030204" pitchFamily="18" charset="0"/>
                                    </a:rPr>
                                    <m:t>2</m:t>
                                  </m:r>
                                </m:sup>
                              </m:sSubSup>
                            </m:e>
                          </m:d>
                        </m:num>
                        <m:den>
                          <m:r>
                            <a:rPr lang="en-US" i="1">
                              <a:solidFill>
                                <a:schemeClr val="accent6">
                                  <a:lumMod val="75000"/>
                                </a:schemeClr>
                              </a:solidFill>
                              <a:latin typeface="Cambria Math" panose="02040503050406030204" pitchFamily="18" charset="0"/>
                            </a:rPr>
                            <m:t>𝜋</m:t>
                          </m:r>
                        </m:den>
                      </m:f>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𝐸</m:t>
                          </m:r>
                        </m:e>
                        <m:sub>
                          <m:r>
                            <a:rPr lang="en-US" b="0" i="1" smtClean="0">
                              <a:solidFill>
                                <a:schemeClr val="tx1">
                                  <a:lumMod val="75000"/>
                                  <a:lumOff val="25000"/>
                                </a:schemeClr>
                              </a:solidFill>
                              <a:latin typeface="Cambria Math" panose="02040503050406030204" pitchFamily="18" charset="0"/>
                            </a:rPr>
                            <m:t>𝑒</m:t>
                          </m:r>
                        </m:sub>
                      </m:sSub>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𝑝</m:t>
                          </m:r>
                        </m:e>
                        <m:sub>
                          <m:r>
                            <a:rPr lang="en-US" b="0" i="1" smtClean="0">
                              <a:solidFill>
                                <a:schemeClr val="tx1">
                                  <a:lumMod val="75000"/>
                                  <a:lumOff val="25000"/>
                                </a:schemeClr>
                              </a:solidFill>
                              <a:latin typeface="Cambria Math" panose="02040503050406030204" pitchFamily="18" charset="0"/>
                            </a:rPr>
                            <m:t>𝑒</m:t>
                          </m:r>
                        </m:sub>
                      </m:sSub>
                      <m:r>
                        <a:rPr lang="en-US" i="1">
                          <a:solidFill>
                            <a:schemeClr val="tx1">
                              <a:lumMod val="75000"/>
                              <a:lumOff val="25000"/>
                            </a:schemeClr>
                          </a:solidFill>
                          <a:latin typeface="Cambria Math" panose="02040503050406030204" pitchFamily="18" charset="0"/>
                        </a:rPr>
                        <m:t>≃</m:t>
                      </m:r>
                      <m:r>
                        <a:rPr lang="en-US" i="1" smtClean="0">
                          <a:solidFill>
                            <a:srgbClr val="C00000"/>
                          </a:solidFill>
                          <a:latin typeface="Cambria Math" panose="02040503050406030204" pitchFamily="18" charset="0"/>
                        </a:rPr>
                        <m:t>9.5×</m:t>
                      </m:r>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10</m:t>
                          </m:r>
                        </m:e>
                        <m:sup>
                          <m:r>
                            <a:rPr lang="en-US" i="1">
                              <a:solidFill>
                                <a:srgbClr val="C00000"/>
                              </a:solidFill>
                              <a:latin typeface="Cambria Math" panose="02040503050406030204" pitchFamily="18" charset="0"/>
                            </a:rPr>
                            <m:t>−44</m:t>
                          </m:r>
                        </m:sup>
                      </m:sSup>
                      <m:r>
                        <m:rPr>
                          <m:sty m:val="p"/>
                        </m:rPr>
                        <a:rPr lang="en-US">
                          <a:solidFill>
                            <a:srgbClr val="C00000"/>
                          </a:solidFill>
                          <a:latin typeface="Cambria Math" panose="02040503050406030204" pitchFamily="18" charset="0"/>
                        </a:rPr>
                        <m:t>c</m:t>
                      </m:r>
                      <m:sSup>
                        <m:sSupPr>
                          <m:ctrlPr>
                            <a:rPr lang="en-US" i="1">
                              <a:solidFill>
                                <a:srgbClr val="C00000"/>
                              </a:solidFill>
                              <a:latin typeface="Cambria Math" panose="02040503050406030204" pitchFamily="18" charset="0"/>
                            </a:rPr>
                          </m:ctrlPr>
                        </m:sSupPr>
                        <m:e>
                          <m:r>
                            <m:rPr>
                              <m:sty m:val="p"/>
                            </m:rPr>
                            <a:rPr lang="en-US">
                              <a:solidFill>
                                <a:srgbClr val="C00000"/>
                              </a:solidFill>
                              <a:latin typeface="Cambria Math" panose="02040503050406030204" pitchFamily="18" charset="0"/>
                            </a:rPr>
                            <m:t>m</m:t>
                          </m:r>
                        </m:e>
                        <m:sup>
                          <m:r>
                            <a:rPr lang="en-US">
                              <a:solidFill>
                                <a:srgbClr val="C00000"/>
                              </a:solidFill>
                              <a:latin typeface="Cambria Math" panose="02040503050406030204" pitchFamily="18" charset="0"/>
                            </a:rPr>
                            <m:t>2</m:t>
                          </m:r>
                        </m:sup>
                      </m:sSup>
                      <m:sSup>
                        <m:sSupPr>
                          <m:ctrlPr>
                            <a:rPr lang="en-US" i="1">
                              <a:solidFill>
                                <a:schemeClr val="tx1">
                                  <a:lumMod val="75000"/>
                                  <a:lumOff val="25000"/>
                                </a:schemeClr>
                              </a:solidFill>
                              <a:latin typeface="Cambria Math" panose="02040503050406030204" pitchFamily="18" charset="0"/>
                            </a:rPr>
                          </m:ctrlPr>
                        </m:sSupPr>
                        <m:e>
                          <m:d>
                            <m:dPr>
                              <m:ctrlPr>
                                <a:rPr lang="en-US" i="1">
                                  <a:solidFill>
                                    <a:schemeClr val="tx1">
                                      <a:lumMod val="75000"/>
                                      <a:lumOff val="25000"/>
                                    </a:schemeClr>
                                  </a:solidFill>
                                  <a:latin typeface="Cambria Math" panose="02040503050406030204" pitchFamily="18" charset="0"/>
                                </a:rPr>
                              </m:ctrlPr>
                            </m:dPr>
                            <m:e>
                              <m:f>
                                <m:fPr>
                                  <m:ctrlPr>
                                    <a:rPr lang="en-US" i="1">
                                      <a:solidFill>
                                        <a:schemeClr val="tx1">
                                          <a:lumMod val="75000"/>
                                          <a:lumOff val="25000"/>
                                        </a:schemeClr>
                                      </a:solidFill>
                                      <a:latin typeface="Cambria Math" panose="02040503050406030204" pitchFamily="18" charset="0"/>
                                    </a:rPr>
                                  </m:ctrlPr>
                                </m:fPr>
                                <m:num>
                                  <m:sSub>
                                    <m:sSubPr>
                                      <m:ctrlPr>
                                        <a:rPr lang="en-US" i="1">
                                          <a:solidFill>
                                            <a:schemeClr val="tx1">
                                              <a:lumMod val="75000"/>
                                              <a:lumOff val="25000"/>
                                            </a:schemeClr>
                                          </a:solidFill>
                                          <a:latin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rPr>
                                        <m:t>𝐸</m:t>
                                      </m:r>
                                    </m:e>
                                    <m:sub>
                                      <m:r>
                                        <a:rPr lang="en-US" i="1">
                                          <a:solidFill>
                                            <a:schemeClr val="tx1">
                                              <a:lumMod val="75000"/>
                                              <a:lumOff val="25000"/>
                                            </a:schemeClr>
                                          </a:solidFill>
                                          <a:latin typeface="Cambria Math" panose="02040503050406030204" pitchFamily="18" charset="0"/>
                                        </a:rPr>
                                        <m:t>𝜈</m:t>
                                      </m:r>
                                    </m:sub>
                                  </m:sSub>
                                  <m:r>
                                    <a:rPr lang="en-US" i="1">
                                      <a:solidFill>
                                        <a:schemeClr val="tx1">
                                          <a:lumMod val="75000"/>
                                          <a:lumOff val="25000"/>
                                        </a:schemeClr>
                                      </a:solidFill>
                                      <a:latin typeface="Cambria Math" panose="02040503050406030204" pitchFamily="18" charset="0"/>
                                    </a:rPr>
                                    <m:t>−</m:t>
                                  </m:r>
                                  <m:r>
                                    <a:rPr lang="en-US" i="1">
                                      <a:solidFill>
                                        <a:schemeClr val="tx1">
                                          <a:lumMod val="75000"/>
                                          <a:lumOff val="25000"/>
                                        </a:schemeClr>
                                      </a:solidFill>
                                      <a:latin typeface="Cambria Math" panose="02040503050406030204" pitchFamily="18" charset="0"/>
                                    </a:rPr>
                                    <m:t>𝑄</m:t>
                                  </m:r>
                                </m:num>
                                <m:den>
                                  <m:r>
                                    <m:rPr>
                                      <m:sty m:val="p"/>
                                    </m:rPr>
                                    <a:rPr lang="en-US">
                                      <a:solidFill>
                                        <a:schemeClr val="tx1">
                                          <a:lumMod val="75000"/>
                                          <a:lumOff val="25000"/>
                                        </a:schemeClr>
                                      </a:solidFill>
                                      <a:latin typeface="Cambria Math" panose="02040503050406030204" pitchFamily="18" charset="0"/>
                                    </a:rPr>
                                    <m:t>MeV</m:t>
                                  </m:r>
                                </m:den>
                              </m:f>
                            </m:e>
                          </m:d>
                        </m:e>
                        <m:sup>
                          <m:r>
                            <a:rPr lang="en-US">
                              <a:solidFill>
                                <a:schemeClr val="tx1">
                                  <a:lumMod val="75000"/>
                                  <a:lumOff val="25000"/>
                                </a:schemeClr>
                              </a:solidFill>
                              <a:latin typeface="Cambria Math" panose="02040503050406030204" pitchFamily="18" charset="0"/>
                            </a:rPr>
                            <m:t>2</m:t>
                          </m:r>
                        </m:sup>
                      </m:sSup>
                    </m:oMath>
                  </m:oMathPara>
                </a14:m>
                <a:endParaRPr lang="en-US" b="0" i="1">
                  <a:solidFill>
                    <a:schemeClr val="tx1">
                      <a:lumMod val="75000"/>
                      <a:lumOff val="25000"/>
                    </a:schemeClr>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340986" y="2030880"/>
                <a:ext cx="5876166" cy="6770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60363" y="2880573"/>
                <a:ext cx="1727799" cy="57541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solidFill>
                            <a:schemeClr val="tx1">
                              <a:lumMod val="65000"/>
                              <a:lumOff val="35000"/>
                            </a:schemeClr>
                          </a:solidFill>
                          <a:latin typeface="Cambria Math" panose="02040503050406030204" pitchFamily="18" charset="0"/>
                        </a:rPr>
                        <m:t>𝑄</m:t>
                      </m:r>
                      <m:r>
                        <a:rPr lang="en-US" b="0" i="1" smtClean="0">
                          <a:solidFill>
                            <a:schemeClr val="tx1">
                              <a:lumMod val="65000"/>
                              <a:lumOff val="35000"/>
                            </a:schemeClr>
                          </a:solidFill>
                          <a:latin typeface="Cambria Math" panose="02040503050406030204" pitchFamily="18" charset="0"/>
                        </a:rPr>
                        <m:t>=</m:t>
                      </m:r>
                      <m:sSub>
                        <m:sSubPr>
                          <m:ctrlPr>
                            <a:rPr lang="en-US" i="1" smtClean="0">
                              <a:solidFill>
                                <a:schemeClr val="tx1">
                                  <a:lumMod val="65000"/>
                                  <a:lumOff val="35000"/>
                                </a:schemeClr>
                              </a:solidFill>
                              <a:latin typeface="Cambria Math" panose="02040503050406030204" pitchFamily="18" charset="0"/>
                            </a:rPr>
                          </m:ctrlPr>
                        </m:sSubPr>
                        <m:e>
                          <m:r>
                            <a:rPr lang="en-US" b="0" i="1" smtClean="0">
                              <a:solidFill>
                                <a:schemeClr val="tx1">
                                  <a:lumMod val="65000"/>
                                  <a:lumOff val="35000"/>
                                </a:schemeClr>
                              </a:solidFill>
                              <a:latin typeface="Cambria Math" panose="02040503050406030204" pitchFamily="18" charset="0"/>
                            </a:rPr>
                            <m:t>𝑚</m:t>
                          </m:r>
                        </m:e>
                        <m:sub>
                          <m:r>
                            <a:rPr lang="en-US" b="0" i="1" smtClean="0">
                              <a:solidFill>
                                <a:schemeClr val="tx1">
                                  <a:lumMod val="65000"/>
                                  <a:lumOff val="35000"/>
                                </a:schemeClr>
                              </a:solidFill>
                              <a:latin typeface="Cambria Math" panose="02040503050406030204" pitchFamily="18" charset="0"/>
                            </a:rPr>
                            <m:t>𝑛</m:t>
                          </m:r>
                        </m:sub>
                      </m:sSub>
                      <m:r>
                        <a:rPr lang="en-US" b="0" i="1" smtClean="0">
                          <a:solidFill>
                            <a:schemeClr val="tx1">
                              <a:lumMod val="65000"/>
                              <a:lumOff val="35000"/>
                            </a:schemeClr>
                          </a:solidFill>
                          <a:latin typeface="Cambria Math" panose="02040503050406030204" pitchFamily="18" charset="0"/>
                        </a:rPr>
                        <m:t>−</m:t>
                      </m:r>
                      <m:sSub>
                        <m:sSubPr>
                          <m:ctrlPr>
                            <a:rPr lang="en-US" i="1" smtClean="0">
                              <a:solidFill>
                                <a:schemeClr val="tx1">
                                  <a:lumMod val="65000"/>
                                  <a:lumOff val="35000"/>
                                </a:schemeClr>
                              </a:solidFill>
                              <a:latin typeface="Cambria Math" panose="02040503050406030204" pitchFamily="18" charset="0"/>
                            </a:rPr>
                          </m:ctrlPr>
                        </m:sSubPr>
                        <m:e>
                          <m:r>
                            <a:rPr lang="en-US" b="0" i="1" smtClean="0">
                              <a:solidFill>
                                <a:schemeClr val="tx1">
                                  <a:lumMod val="65000"/>
                                  <a:lumOff val="35000"/>
                                </a:schemeClr>
                              </a:solidFill>
                              <a:latin typeface="Cambria Math" panose="02040503050406030204" pitchFamily="18" charset="0"/>
                            </a:rPr>
                            <m:t>𝑚</m:t>
                          </m:r>
                        </m:e>
                        <m:sub>
                          <m:r>
                            <a:rPr lang="en-US" b="0" i="1" smtClean="0">
                              <a:solidFill>
                                <a:schemeClr val="tx1">
                                  <a:lumMod val="65000"/>
                                  <a:lumOff val="35000"/>
                                </a:schemeClr>
                              </a:solidFill>
                              <a:latin typeface="Cambria Math" panose="02040503050406030204" pitchFamily="18" charset="0"/>
                            </a:rPr>
                            <m:t>𝑝</m:t>
                          </m:r>
                        </m:sub>
                      </m:sSub>
                    </m:oMath>
                  </m:oMathPara>
                </a14:m>
                <a:endParaRPr lang="en-US" i="1">
                  <a:solidFill>
                    <a:schemeClr val="tx1">
                      <a:lumMod val="65000"/>
                      <a:lumOff val="35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chemeClr val="tx1">
                              <a:lumMod val="65000"/>
                              <a:lumOff val="35000"/>
                            </a:schemeClr>
                          </a:solidFill>
                          <a:latin typeface="Cambria Math" panose="02040503050406030204" pitchFamily="18" charset="0"/>
                        </a:rPr>
                        <m:t>    =1.297 </m:t>
                      </m:r>
                      <m:r>
                        <m:rPr>
                          <m:sty m:val="p"/>
                        </m:rPr>
                        <a:rPr lang="en-US" b="0" i="0" smtClean="0">
                          <a:solidFill>
                            <a:schemeClr val="tx1">
                              <a:lumMod val="65000"/>
                              <a:lumOff val="35000"/>
                            </a:schemeClr>
                          </a:solidFill>
                          <a:latin typeface="Cambria Math" panose="02040503050406030204" pitchFamily="18" charset="0"/>
                        </a:rPr>
                        <m:t>MeV</m:t>
                      </m:r>
                    </m:oMath>
                  </m:oMathPara>
                </a14:m>
                <a:endParaRPr lang="en-US">
                  <a:solidFill>
                    <a:schemeClr val="tx1">
                      <a:lumMod val="65000"/>
                      <a:lumOff val="35000"/>
                    </a:schemeClr>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60363" y="2880573"/>
                <a:ext cx="1727799" cy="575414"/>
              </a:xfrm>
              <a:prstGeom prst="rect">
                <a:avLst/>
              </a:prstGeom>
              <a:blipFill>
                <a:blip r:embed="rId7"/>
                <a:stretch>
                  <a:fillRect l="-5986" b="-3191"/>
                </a:stretch>
              </a:blipFill>
            </p:spPr>
            <p:txBody>
              <a:bodyPr/>
              <a:lstStyle/>
              <a:p>
                <a:r>
                  <a:rPr lang="en-US">
                    <a:noFill/>
                  </a:rPr>
                  <a:t> </a:t>
                </a:r>
              </a:p>
            </p:txBody>
          </p:sp>
        </mc:Fallback>
      </mc:AlternateContent>
      <p:sp>
        <p:nvSpPr>
          <p:cNvPr id="21" name="Oval 20"/>
          <p:cNvSpPr>
            <a:spLocks noChangeAspect="1"/>
          </p:cNvSpPr>
          <p:nvPr/>
        </p:nvSpPr>
        <p:spPr>
          <a:xfrm>
            <a:off x="1944142" y="1151667"/>
            <a:ext cx="432000" cy="432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ight Arrow 21"/>
          <p:cNvSpPr>
            <a:spLocks/>
          </p:cNvSpPr>
          <p:nvPr/>
        </p:nvSpPr>
        <p:spPr>
          <a:xfrm>
            <a:off x="936052" y="1257617"/>
            <a:ext cx="360000" cy="216000"/>
          </a:xfrm>
          <a:prstGeom prst="rightArrow">
            <a:avLst>
              <a:gd name="adj1" fmla="val 46108"/>
              <a:gd name="adj2" fmla="val 500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Oval 22"/>
          <p:cNvSpPr>
            <a:spLocks noChangeAspect="1"/>
          </p:cNvSpPr>
          <p:nvPr/>
        </p:nvSpPr>
        <p:spPr>
          <a:xfrm>
            <a:off x="864052" y="2159867"/>
            <a:ext cx="432000" cy="432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Oval 23"/>
          <p:cNvSpPr>
            <a:spLocks noChangeAspect="1"/>
          </p:cNvSpPr>
          <p:nvPr/>
        </p:nvSpPr>
        <p:spPr>
          <a:xfrm>
            <a:off x="359982" y="1151727"/>
            <a:ext cx="432000" cy="432000"/>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Oval 24"/>
          <p:cNvSpPr>
            <a:spLocks noChangeAspect="1"/>
          </p:cNvSpPr>
          <p:nvPr/>
        </p:nvSpPr>
        <p:spPr>
          <a:xfrm>
            <a:off x="2448272" y="1151727"/>
            <a:ext cx="432000" cy="432000"/>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Oval 25"/>
          <p:cNvSpPr>
            <a:spLocks noChangeAspect="1"/>
          </p:cNvSpPr>
          <p:nvPr/>
        </p:nvSpPr>
        <p:spPr>
          <a:xfrm>
            <a:off x="2448272" y="2159867"/>
            <a:ext cx="432000" cy="432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ight Arrow 26"/>
          <p:cNvSpPr>
            <a:spLocks/>
          </p:cNvSpPr>
          <p:nvPr/>
        </p:nvSpPr>
        <p:spPr>
          <a:xfrm>
            <a:off x="1440122" y="2263567"/>
            <a:ext cx="360000" cy="216000"/>
          </a:xfrm>
          <a:prstGeom prst="rightArrow">
            <a:avLst>
              <a:gd name="adj1" fmla="val 46108"/>
              <a:gd name="adj2" fmla="val 500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Oval 27"/>
          <p:cNvSpPr>
            <a:spLocks noChangeAspect="1"/>
          </p:cNvSpPr>
          <p:nvPr/>
        </p:nvSpPr>
        <p:spPr>
          <a:xfrm>
            <a:off x="1440132" y="1151727"/>
            <a:ext cx="432000" cy="432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Oval 28"/>
          <p:cNvSpPr>
            <a:spLocks noChangeAspect="1"/>
          </p:cNvSpPr>
          <p:nvPr/>
        </p:nvSpPr>
        <p:spPr>
          <a:xfrm>
            <a:off x="1944142" y="2159807"/>
            <a:ext cx="432000" cy="432000"/>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Oval 30"/>
          <p:cNvSpPr>
            <a:spLocks noChangeAspect="1"/>
          </p:cNvSpPr>
          <p:nvPr/>
        </p:nvSpPr>
        <p:spPr>
          <a:xfrm>
            <a:off x="359922" y="2159867"/>
            <a:ext cx="432000" cy="432000"/>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TextBox 31"/>
          <p:cNvSpPr txBox="1"/>
          <p:nvPr/>
        </p:nvSpPr>
        <p:spPr>
          <a:xfrm>
            <a:off x="60330" y="719607"/>
            <a:ext cx="2808000" cy="396000"/>
          </a:xfrm>
          <a:prstGeom prst="rect">
            <a:avLst/>
          </a:prstGeom>
          <a:noFill/>
        </p:spPr>
        <p:txBody>
          <a:bodyPr wrap="none" rtlCol="0">
            <a:spAutoFit/>
          </a:bodyPr>
          <a:lstStyle/>
          <a:p>
            <a:r>
              <a:rPr lang="en-US" sz="2000" b="1">
                <a:solidFill>
                  <a:schemeClr val="accent1">
                    <a:lumMod val="75000"/>
                  </a:schemeClr>
                </a:solidFill>
              </a:rPr>
              <a:t>Neutron decay (</a:t>
            </a:r>
            <a:r>
              <a:rPr lang="en-US" sz="2000" b="1">
                <a:solidFill>
                  <a:schemeClr val="accent1">
                    <a:lumMod val="75000"/>
                  </a:schemeClr>
                </a:solidFill>
                <a:sym typeface="Symbol" panose="05050102010706020507" pitchFamily="18" charset="2"/>
              </a:rPr>
              <a:t> decay)</a:t>
            </a:r>
            <a:endParaRPr lang="en-US" sz="2000" b="1">
              <a:solidFill>
                <a:schemeClr val="accent1">
                  <a:lumMod val="75000"/>
                </a:schemeClr>
              </a:solidFill>
            </a:endParaRPr>
          </a:p>
        </p:txBody>
      </p:sp>
      <p:sp>
        <p:nvSpPr>
          <p:cNvPr id="33" name="TextBox 32"/>
          <p:cNvSpPr txBox="1"/>
          <p:nvPr/>
        </p:nvSpPr>
        <p:spPr>
          <a:xfrm>
            <a:off x="72272" y="1691797"/>
            <a:ext cx="2424831" cy="400110"/>
          </a:xfrm>
          <a:prstGeom prst="rect">
            <a:avLst/>
          </a:prstGeom>
          <a:noFill/>
        </p:spPr>
        <p:txBody>
          <a:bodyPr wrap="none" rtlCol="0">
            <a:spAutoFit/>
          </a:bodyPr>
          <a:lstStyle/>
          <a:p>
            <a:r>
              <a:rPr lang="en-US" sz="2000" b="1">
                <a:solidFill>
                  <a:schemeClr val="accent1">
                    <a:lumMod val="75000"/>
                  </a:schemeClr>
                </a:solidFill>
              </a:rPr>
              <a:t>Inverse </a:t>
            </a:r>
            <a:r>
              <a:rPr lang="en-US" sz="2000" b="1">
                <a:solidFill>
                  <a:schemeClr val="accent1">
                    <a:lumMod val="75000"/>
                  </a:schemeClr>
                </a:solidFill>
                <a:sym typeface="Symbol" panose="05050102010706020507" pitchFamily="18" charset="2"/>
              </a:rPr>
              <a:t> decay (IBD)</a:t>
            </a:r>
            <a:endParaRPr lang="en-US" sz="2000" b="1">
              <a:solidFill>
                <a:schemeClr val="accent1">
                  <a:lumMod val="75000"/>
                </a:schemeClr>
              </a:solidFill>
            </a:endParaRPr>
          </a:p>
        </p:txBody>
      </p:sp>
      <p:sp>
        <p:nvSpPr>
          <p:cNvPr id="34" name="TextBox 33"/>
          <p:cNvSpPr txBox="1"/>
          <p:nvPr/>
        </p:nvSpPr>
        <p:spPr>
          <a:xfrm>
            <a:off x="2628686" y="2068376"/>
            <a:ext cx="312906" cy="400110"/>
          </a:xfrm>
          <a:prstGeom prst="rect">
            <a:avLst/>
          </a:prstGeom>
          <a:noFill/>
        </p:spPr>
        <p:txBody>
          <a:bodyPr wrap="none" rtlCol="0">
            <a:spAutoFit/>
          </a:bodyPr>
          <a:lstStyle/>
          <a:p>
            <a:r>
              <a:rPr lang="en-US" sz="2000">
                <a:solidFill>
                  <a:schemeClr val="bg1"/>
                </a:solidFill>
              </a:rPr>
              <a:t>+</a:t>
            </a:r>
          </a:p>
        </p:txBody>
      </p:sp>
      <mc:AlternateContent xmlns:mc="http://schemas.openxmlformats.org/markup-compatibility/2006" xmlns:a14="http://schemas.microsoft.com/office/drawing/2010/main">
        <mc:Choice Requires="a14">
          <p:sp>
            <p:nvSpPr>
              <p:cNvPr id="36" name="TextBox 35"/>
              <p:cNvSpPr txBox="1"/>
              <p:nvPr/>
            </p:nvSpPr>
            <p:spPr>
              <a:xfrm>
                <a:off x="3960422" y="2807897"/>
                <a:ext cx="4277453" cy="400110"/>
              </a:xfrm>
              <a:prstGeom prst="rect">
                <a:avLst/>
              </a:prstGeom>
              <a:noFill/>
            </p:spPr>
            <p:txBody>
              <a:bodyPr wrap="none" rtlCol="0">
                <a:spAutoFit/>
              </a:bodyPr>
              <a:lstStyle/>
              <a:p>
                <a:r>
                  <a:rPr lang="en-US" sz="2000" b="1">
                    <a:solidFill>
                      <a:schemeClr val="accent1">
                        <a:lumMod val="75000"/>
                      </a:schemeClr>
                    </a:solidFill>
                  </a:rPr>
                  <a:t>Mean free path of </a:t>
                </a:r>
                <a14:m>
                  <m:oMath xmlns:m="http://schemas.openxmlformats.org/officeDocument/2006/math">
                    <m:sSub>
                      <m:sSubPr>
                        <m:ctrlPr>
                          <a:rPr lang="en-US" sz="2000" b="1" i="1" smtClean="0">
                            <a:solidFill>
                              <a:schemeClr val="accent1">
                                <a:lumMod val="75000"/>
                              </a:schemeClr>
                            </a:solidFill>
                            <a:latin typeface="Cambria Math" panose="02040503050406030204" pitchFamily="18" charset="0"/>
                          </a:rPr>
                        </m:ctrlPr>
                      </m:sSubPr>
                      <m:e>
                        <m:bar>
                          <m:barPr>
                            <m:pos m:val="top"/>
                            <m:ctrlPr>
                              <a:rPr lang="en-US" sz="2000" b="1" i="1" smtClean="0">
                                <a:solidFill>
                                  <a:schemeClr val="accent1">
                                    <a:lumMod val="75000"/>
                                  </a:schemeClr>
                                </a:solidFill>
                                <a:latin typeface="Cambria Math" panose="02040503050406030204" pitchFamily="18" charset="0"/>
                              </a:rPr>
                            </m:ctrlPr>
                          </m:barPr>
                          <m:e>
                            <m:r>
                              <a:rPr lang="en-US" sz="2000" b="1" i="1" smtClean="0">
                                <a:solidFill>
                                  <a:schemeClr val="accent1">
                                    <a:lumMod val="75000"/>
                                  </a:schemeClr>
                                </a:solidFill>
                                <a:latin typeface="Cambria Math" panose="02040503050406030204" pitchFamily="18" charset="0"/>
                              </a:rPr>
                              <m:t>𝝂</m:t>
                            </m:r>
                          </m:e>
                        </m:bar>
                      </m:e>
                      <m:sub>
                        <m:r>
                          <a:rPr lang="en-US" sz="2000" b="1" i="1" smtClean="0">
                            <a:solidFill>
                              <a:schemeClr val="accent1">
                                <a:lumMod val="75000"/>
                              </a:schemeClr>
                            </a:solidFill>
                            <a:latin typeface="Cambria Math" panose="02040503050406030204" pitchFamily="18" charset="0"/>
                          </a:rPr>
                          <m:t>𝒆</m:t>
                        </m:r>
                      </m:sub>
                    </m:sSub>
                  </m:oMath>
                </a14:m>
                <a:r>
                  <a:rPr lang="en-US" sz="2000" b="1">
                    <a:solidFill>
                      <a:schemeClr val="accent1">
                        <a:lumMod val="75000"/>
                      </a:schemeClr>
                    </a:solidFill>
                  </a:rPr>
                  <a:t> (5 MeV) in water</a:t>
                </a:r>
              </a:p>
            </p:txBody>
          </p:sp>
        </mc:Choice>
        <mc:Fallback xmlns="">
          <p:sp>
            <p:nvSpPr>
              <p:cNvPr id="36" name="TextBox 35"/>
              <p:cNvSpPr txBox="1">
                <a:spLocks noRot="1" noChangeAspect="1" noMove="1" noResize="1" noEditPoints="1" noAdjustHandles="1" noChangeArrowheads="1" noChangeShapeType="1" noTextEdit="1"/>
              </p:cNvSpPr>
              <p:nvPr/>
            </p:nvSpPr>
            <p:spPr>
              <a:xfrm>
                <a:off x="3960422" y="2807897"/>
                <a:ext cx="4277453" cy="400110"/>
              </a:xfrm>
              <a:prstGeom prst="rect">
                <a:avLst/>
              </a:prstGeom>
              <a:blipFill>
                <a:blip r:embed="rId12"/>
                <a:stretch>
                  <a:fillRect l="-1569" t="-9231" r="-713"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032432" y="3323243"/>
                <a:ext cx="3558602"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rPr>
                        <m:t>𝝀</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𝟏</m:t>
                      </m:r>
                      <m:r>
                        <a:rPr lang="en-US" b="1" i="1" smtClean="0">
                          <a:solidFill>
                            <a:srgbClr val="C00000"/>
                          </a:solidFill>
                          <a:latin typeface="Cambria Math" panose="02040503050406030204" pitchFamily="18" charset="0"/>
                        </a:rPr>
                        <m:t>×</m:t>
                      </m:r>
                      <m:sSup>
                        <m:sSupPr>
                          <m:ctrlPr>
                            <a:rPr lang="en-US" b="1" i="1" smtClean="0">
                              <a:solidFill>
                                <a:srgbClr val="C00000"/>
                              </a:solidFill>
                              <a:latin typeface="Cambria Math" panose="02040503050406030204" pitchFamily="18" charset="0"/>
                            </a:rPr>
                          </m:ctrlPr>
                        </m:sSupPr>
                        <m:e>
                          <m:r>
                            <a:rPr lang="en-US" b="1" i="1" smtClean="0">
                              <a:solidFill>
                                <a:srgbClr val="C00000"/>
                              </a:solidFill>
                              <a:latin typeface="Cambria Math" panose="02040503050406030204" pitchFamily="18" charset="0"/>
                            </a:rPr>
                            <m:t>𝟏𝟎</m:t>
                          </m:r>
                        </m:e>
                        <m:sup>
                          <m:r>
                            <a:rPr lang="en-US" b="1" i="1" smtClean="0">
                              <a:solidFill>
                                <a:srgbClr val="C00000"/>
                              </a:solidFill>
                              <a:latin typeface="Cambria Math" panose="02040503050406030204" pitchFamily="18" charset="0"/>
                            </a:rPr>
                            <m:t>𝟏𝟒</m:t>
                          </m:r>
                        </m:sup>
                      </m:sSup>
                      <m:r>
                        <a:rPr lang="en-US" b="1" i="0" smtClean="0">
                          <a:solidFill>
                            <a:srgbClr val="C00000"/>
                          </a:solidFill>
                          <a:latin typeface="Cambria Math" panose="02040503050406030204" pitchFamily="18" charset="0"/>
                        </a:rPr>
                        <m:t> </m:t>
                      </m:r>
                      <m:r>
                        <a:rPr lang="en-US" b="1" i="0" smtClean="0">
                          <a:solidFill>
                            <a:srgbClr val="C00000"/>
                          </a:solidFill>
                          <a:latin typeface="Cambria Math" panose="02040503050406030204" pitchFamily="18" charset="0"/>
                        </a:rPr>
                        <m:t>𝐤𝐦</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𝟏𝟐</m:t>
                      </m:r>
                      <m:r>
                        <a:rPr lang="en-US" b="1" i="1" smtClean="0">
                          <a:solidFill>
                            <a:srgbClr val="C00000"/>
                          </a:solidFill>
                          <a:latin typeface="Cambria Math" panose="02040503050406030204" pitchFamily="18" charset="0"/>
                        </a:rPr>
                        <m:t> </m:t>
                      </m:r>
                      <m:r>
                        <a:rPr lang="en-US" b="1" i="0" smtClean="0">
                          <a:solidFill>
                            <a:srgbClr val="C00000"/>
                          </a:solidFill>
                          <a:latin typeface="Cambria Math" panose="02040503050406030204" pitchFamily="18" charset="0"/>
                        </a:rPr>
                        <m:t>𝐥𝐢𝐠𝐡𝐭</m:t>
                      </m:r>
                      <m:r>
                        <a:rPr lang="en-US" b="1" i="0" smtClean="0">
                          <a:solidFill>
                            <a:srgbClr val="C00000"/>
                          </a:solidFill>
                          <a:latin typeface="Cambria Math" panose="02040503050406030204" pitchFamily="18" charset="0"/>
                        </a:rPr>
                        <m:t> </m:t>
                      </m:r>
                      <m:r>
                        <a:rPr lang="en-US" b="1" i="0" smtClean="0">
                          <a:solidFill>
                            <a:srgbClr val="C00000"/>
                          </a:solidFill>
                          <a:latin typeface="Cambria Math" panose="02040503050406030204" pitchFamily="18" charset="0"/>
                        </a:rPr>
                        <m:t>𝐲𝐞𝐚𝐫𝐬</m:t>
                      </m:r>
                    </m:oMath>
                  </m:oMathPara>
                </a14:m>
                <a:endParaRPr lang="en-US" b="1">
                  <a:solidFill>
                    <a:srgbClr val="C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032432" y="3323243"/>
                <a:ext cx="3558602" cy="283219"/>
              </a:xfrm>
              <a:prstGeom prst="rect">
                <a:avLst/>
              </a:prstGeom>
              <a:blipFill>
                <a:blip r:embed="rId13"/>
                <a:stretch>
                  <a:fillRect l="-1199" t="-4255" r="-1541" b="-34043"/>
                </a:stretch>
              </a:blipFill>
            </p:spPr>
            <p:txBody>
              <a:bodyPr/>
              <a:lstStyle/>
              <a:p>
                <a:r>
                  <a:rPr lang="en-US">
                    <a:noFill/>
                  </a:rPr>
                  <a:t> </a:t>
                </a:r>
              </a:p>
            </p:txBody>
          </p:sp>
        </mc:Fallback>
      </mc:AlternateContent>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5859" y="2822790"/>
            <a:ext cx="732198" cy="829584"/>
          </a:xfrm>
          <a:prstGeom prst="rect">
            <a:avLst/>
          </a:prstGeom>
        </p:spPr>
      </p:pic>
    </p:spTree>
    <p:extLst>
      <p:ext uri="{BB962C8B-B14F-4D97-AF65-F5344CB8AC3E}">
        <p14:creationId xmlns:p14="http://schemas.microsoft.com/office/powerpoint/2010/main" val="283740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TRGB in 46 Globular Clusters [Cerny+ </a:t>
            </a:r>
            <a:r>
              <a:rPr lang="en-DE"/>
              <a:t>2012.09701</a:t>
            </a:r>
            <a:r>
              <a:rPr lang="en-US"/>
              <a:t>]</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88" y="716492"/>
            <a:ext cx="8459314" cy="5907935"/>
          </a:xfrm>
          <a:prstGeom prst="rect">
            <a:avLst/>
          </a:prstGeom>
        </p:spPr>
      </p:pic>
    </p:spTree>
    <p:extLst>
      <p:ext uri="{BB962C8B-B14F-4D97-AF65-F5344CB8AC3E}">
        <p14:creationId xmlns:p14="http://schemas.microsoft.com/office/powerpoint/2010/main" val="3865236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New TRGB Calibration from 21 Globular Clusters</a:t>
            </a:r>
          </a:p>
        </p:txBody>
      </p:sp>
      <p:sp>
        <p:nvSpPr>
          <p:cNvPr id="13" name="TextBox 12"/>
          <p:cNvSpPr txBox="1"/>
          <p:nvPr/>
        </p:nvSpPr>
        <p:spPr>
          <a:xfrm>
            <a:off x="5904692" y="1007647"/>
            <a:ext cx="3276859" cy="707886"/>
          </a:xfrm>
          <a:prstGeom prst="rect">
            <a:avLst/>
          </a:prstGeom>
          <a:noFill/>
        </p:spPr>
        <p:txBody>
          <a:bodyPr wrap="none" rtlCol="0">
            <a:spAutoFit/>
          </a:bodyPr>
          <a:lstStyle/>
          <a:p>
            <a:r>
              <a:rPr lang="en-US" sz="2000" b="1">
                <a:solidFill>
                  <a:schemeClr val="accent1">
                    <a:lumMod val="75000"/>
                  </a:schemeClr>
                </a:solidFill>
              </a:rPr>
              <a:t>Emission of axions &amp; friends</a:t>
            </a:r>
          </a:p>
          <a:p>
            <a:r>
              <a:rPr lang="en-US" sz="2000" b="1">
                <a:solidFill>
                  <a:schemeClr val="accent1">
                    <a:lumMod val="75000"/>
                  </a:schemeClr>
                </a:solidFill>
              </a:rPr>
              <a:t>with direct electron coupling</a:t>
            </a:r>
          </a:p>
        </p:txBody>
      </p:sp>
      <p:grpSp>
        <p:nvGrpSpPr>
          <p:cNvPr id="7" name="Group 6"/>
          <p:cNvGrpSpPr/>
          <p:nvPr/>
        </p:nvGrpSpPr>
        <p:grpSpPr>
          <a:xfrm>
            <a:off x="6048712" y="1793836"/>
            <a:ext cx="2880969" cy="2469443"/>
            <a:chOff x="6048712" y="1793836"/>
            <a:chExt cx="2880969" cy="246944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373" y="1793836"/>
              <a:ext cx="2379709" cy="1752777"/>
            </a:xfrm>
            <a:prstGeom prst="rect">
              <a:avLst/>
            </a:prstGeom>
          </p:spPr>
        </p:pic>
        <p:sp>
          <p:nvSpPr>
            <p:cNvPr id="3" name="Rectangle 2"/>
            <p:cNvSpPr/>
            <p:nvPr/>
          </p:nvSpPr>
          <p:spPr>
            <a:xfrm>
              <a:off x="6048712" y="3616948"/>
              <a:ext cx="2880969" cy="646331"/>
            </a:xfrm>
            <a:prstGeom prst="rect">
              <a:avLst/>
            </a:prstGeom>
          </p:spPr>
          <p:txBody>
            <a:bodyPr wrap="square">
              <a:spAutoFit/>
            </a:bodyPr>
            <a:lstStyle/>
            <a:p>
              <a:pPr algn="ctr"/>
              <a:r>
                <a:rPr lang="en-US">
                  <a:solidFill>
                    <a:schemeClr val="tx1">
                      <a:lumMod val="65000"/>
                      <a:lumOff val="35000"/>
                    </a:schemeClr>
                  </a:solidFill>
                  <a:sym typeface="Symbol" panose="05050102010706020507" pitchFamily="18" charset="2"/>
                </a:rPr>
                <a:t>Bremsstrahlung emission by</a:t>
              </a:r>
            </a:p>
            <a:p>
              <a:pPr algn="ctr"/>
              <a:r>
                <a:rPr lang="en-US">
                  <a:solidFill>
                    <a:schemeClr val="tx1">
                      <a:lumMod val="65000"/>
                      <a:lumOff val="35000"/>
                    </a:schemeClr>
                  </a:solidFill>
                  <a:sym typeface="Symbol" panose="05050102010706020507" pitchFamily="18" charset="2"/>
                </a:rPr>
                <a:t>   degenerate electrons</a:t>
              </a:r>
              <a:endParaRPr lang="en-US">
                <a:solidFill>
                  <a:schemeClr val="tx1">
                    <a:lumMod val="65000"/>
                    <a:lumOff val="35000"/>
                  </a:schemeClr>
                </a:solidFill>
              </a:endParaRPr>
            </a:p>
          </p:txBody>
        </p:sp>
        <mc:AlternateContent xmlns:mc="http://schemas.openxmlformats.org/markup-compatibility/2006" xmlns:a14="http://schemas.microsoft.com/office/drawing/2010/main">
          <mc:Choice Requires="a14">
            <p:sp>
              <p:nvSpPr>
                <p:cNvPr id="14" name="Rectangle 13"/>
                <p:cNvSpPr/>
                <p:nvPr/>
              </p:nvSpPr>
              <p:spPr>
                <a:xfrm>
                  <a:off x="7556729" y="2569007"/>
                  <a:ext cx="495690"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panose="02040503050406030204" pitchFamily="18" charset="0"/>
                                <a:sym typeface="Symbol" panose="05050102010706020507" pitchFamily="18" charset="2"/>
                              </a:rPr>
                            </m:ctrlPr>
                          </m:sSubPr>
                          <m:e>
                            <m:r>
                              <a:rPr lang="en-US" sz="2000" b="1" i="1" smtClean="0">
                                <a:solidFill>
                                  <a:srgbClr val="FF0000"/>
                                </a:solidFill>
                                <a:latin typeface="Cambria Math" panose="02040503050406030204" pitchFamily="18" charset="0"/>
                                <a:sym typeface="Symbol" panose="05050102010706020507" pitchFamily="18" charset="2"/>
                              </a:rPr>
                              <m:t>𝒈</m:t>
                            </m:r>
                          </m:e>
                          <m:sub>
                            <m:r>
                              <a:rPr lang="en-US" sz="2000" b="1" i="1" smtClean="0">
                                <a:solidFill>
                                  <a:srgbClr val="FF0000"/>
                                </a:solidFill>
                                <a:latin typeface="Cambria Math" panose="02040503050406030204" pitchFamily="18" charset="0"/>
                                <a:sym typeface="Symbol" panose="05050102010706020507" pitchFamily="18" charset="2"/>
                              </a:rPr>
                              <m:t>𝒂𝒆</m:t>
                            </m:r>
                          </m:sub>
                        </m:sSub>
                      </m:oMath>
                    </m:oMathPara>
                  </a14:m>
                  <a:endParaRPr lang="en-US" sz="2000" b="1">
                    <a:solidFill>
                      <a:srgbClr val="FF0000"/>
                    </a:solidFill>
                    <a:sym typeface="Symbol" panose="05050102010706020507" pitchFamily="18" charset="2"/>
                  </a:endParaRPr>
                </a:p>
              </p:txBody>
            </p:sp>
          </mc:Choice>
          <mc:Fallback xmlns="">
            <p:sp>
              <p:nvSpPr>
                <p:cNvPr id="14" name="Rectangle 13"/>
                <p:cNvSpPr>
                  <a:spLocks noRot="1" noChangeAspect="1" noMove="1" noResize="1" noEditPoints="1" noAdjustHandles="1" noChangeArrowheads="1" noChangeShapeType="1" noTextEdit="1"/>
                </p:cNvSpPr>
                <p:nvPr/>
              </p:nvSpPr>
              <p:spPr>
                <a:xfrm>
                  <a:off x="7556729" y="2569007"/>
                  <a:ext cx="495690" cy="400110"/>
                </a:xfrm>
                <a:prstGeom prst="rect">
                  <a:avLst/>
                </a:prstGeom>
                <a:blipFill>
                  <a:blip r:embed="rId7"/>
                  <a:stretch>
                    <a:fillRect l="-1235" r="-7407" b="-7576"/>
                  </a:stretch>
                </a:blipFill>
              </p:spPr>
              <p:txBody>
                <a:bodyPr/>
                <a:lstStyle/>
                <a:p>
                  <a:r>
                    <a:rPr lang="en-US">
                      <a:noFill/>
                    </a:rPr>
                    <a:t> </a:t>
                  </a:r>
                </a:p>
              </p:txBody>
            </p:sp>
          </mc:Fallback>
        </mc:AlternateContent>
      </p:gr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08" y="1018517"/>
            <a:ext cx="5600474" cy="3733650"/>
          </a:xfrm>
          <a:prstGeom prst="rect">
            <a:avLst/>
          </a:prstGeom>
        </p:spPr>
      </p:pic>
      <p:sp>
        <p:nvSpPr>
          <p:cNvPr id="18" name="TextBox 17"/>
          <p:cNvSpPr txBox="1"/>
          <p:nvPr/>
        </p:nvSpPr>
        <p:spPr>
          <a:xfrm>
            <a:off x="2376202" y="4497257"/>
            <a:ext cx="2190365" cy="400110"/>
          </a:xfrm>
          <a:prstGeom prst="rect">
            <a:avLst/>
          </a:prstGeom>
          <a:solidFill>
            <a:schemeClr val="bg1"/>
          </a:solidFill>
        </p:spPr>
        <p:txBody>
          <a:bodyPr wrap="square" rtlCol="0">
            <a:spAutoFit/>
          </a:bodyPr>
          <a:lstStyle/>
          <a:p>
            <a:pPr algn="ctr"/>
            <a:r>
              <a:rPr lang="en-US" sz="2000" b="1">
                <a:solidFill>
                  <a:schemeClr val="tx1">
                    <a:lumMod val="75000"/>
                    <a:lumOff val="25000"/>
                  </a:schemeClr>
                </a:solidFill>
              </a:rPr>
              <a:t>Metallicity [M/H]</a:t>
            </a:r>
          </a:p>
        </p:txBody>
      </p:sp>
      <p:sp>
        <p:nvSpPr>
          <p:cNvPr id="16" name="TextBox 15"/>
          <p:cNvSpPr txBox="1"/>
          <p:nvPr/>
        </p:nvSpPr>
        <p:spPr>
          <a:xfrm rot="21031135">
            <a:off x="1260047" y="2784451"/>
            <a:ext cx="3528490" cy="369332"/>
          </a:xfrm>
          <a:prstGeom prst="rect">
            <a:avLst/>
          </a:prstGeom>
          <a:noFill/>
        </p:spPr>
        <p:txBody>
          <a:bodyPr wrap="square" rtlCol="0">
            <a:spAutoFit/>
          </a:bodyPr>
          <a:lstStyle/>
          <a:p>
            <a:pPr algn="ctr"/>
            <a:r>
              <a:rPr lang="en-US" b="1">
                <a:solidFill>
                  <a:schemeClr val="tx1">
                    <a:lumMod val="65000"/>
                    <a:lumOff val="35000"/>
                  </a:schemeClr>
                </a:solidFill>
              </a:rPr>
              <a:t>Theoretical  Prediction</a:t>
            </a:r>
          </a:p>
        </p:txBody>
      </p:sp>
      <mc:AlternateContent xmlns:mc="http://schemas.openxmlformats.org/markup-compatibility/2006" xmlns:a14="http://schemas.microsoft.com/office/drawing/2010/main">
        <mc:Choice Requires="a14">
          <p:sp>
            <p:nvSpPr>
              <p:cNvPr id="24" name="TextBox 23"/>
              <p:cNvSpPr txBox="1"/>
              <p:nvPr/>
            </p:nvSpPr>
            <p:spPr>
              <a:xfrm>
                <a:off x="2321270" y="3673935"/>
                <a:ext cx="3496571" cy="407099"/>
              </a:xfrm>
              <a:prstGeom prst="rect">
                <a:avLst/>
              </a:prstGeom>
              <a:noFill/>
            </p:spPr>
            <p:txBody>
              <a:bodyPr wrap="square" rtlCol="0">
                <a:spAutoFit/>
              </a:bodyPr>
              <a:lstStyle/>
              <a:p>
                <a:pPr algn="ct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𝒈</m:t>
                        </m:r>
                      </m:e>
                      <m:sub>
                        <m:r>
                          <a:rPr lang="en-US" sz="2000" b="1" i="1" smtClean="0">
                            <a:solidFill>
                              <a:srgbClr val="FF0000"/>
                            </a:solidFill>
                            <a:latin typeface="Cambria Math" panose="02040503050406030204" pitchFamily="18" charset="0"/>
                          </a:rPr>
                          <m:t>𝒂𝒆</m:t>
                        </m:r>
                      </m:sub>
                    </m:sSub>
                    <m:r>
                      <a:rPr lang="en-US" sz="2000" b="1" i="1" smtClean="0">
                        <a:solidFill>
                          <a:srgbClr val="FF0000"/>
                        </a:solidFill>
                        <a:latin typeface="Cambria Math" panose="02040503050406030204" pitchFamily="18" charset="0"/>
                      </a:rPr>
                      <m:t>&lt;</m:t>
                    </m:r>
                    <m:r>
                      <a:rPr lang="en-US" sz="2000" b="1" i="1" smtClean="0">
                        <a:solidFill>
                          <a:srgbClr val="FF0000"/>
                        </a:solidFill>
                        <a:latin typeface="Cambria Math" panose="02040503050406030204" pitchFamily="18" charset="0"/>
                      </a:rPr>
                      <m:t>𝟎</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𝟗𝟔</m:t>
                    </m:r>
                    <m:r>
                      <a:rPr lang="en-US" sz="2000" b="1" i="1" smtClean="0">
                        <a:solidFill>
                          <a:srgbClr val="FF0000"/>
                        </a:solidFill>
                        <a:latin typeface="Cambria Math" panose="02040503050406030204" pitchFamily="18" charset="0"/>
                      </a:rPr>
                      <m:t>×</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𝟏𝟎</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𝟏𝟑</m:t>
                        </m:r>
                      </m:sup>
                    </m:sSup>
                  </m:oMath>
                </a14:m>
                <a:r>
                  <a:rPr lang="en-US" sz="2000" b="1">
                    <a:solidFill>
                      <a:srgbClr val="FF0000"/>
                    </a:solidFill>
                  </a:rPr>
                  <a:t>  (95% CL)</a:t>
                </a:r>
              </a:p>
            </p:txBody>
          </p:sp>
        </mc:Choice>
        <mc:Fallback xmlns="">
          <p:sp>
            <p:nvSpPr>
              <p:cNvPr id="24" name="TextBox 23"/>
              <p:cNvSpPr txBox="1">
                <a:spLocks noRot="1" noChangeAspect="1" noMove="1" noResize="1" noEditPoints="1" noAdjustHandles="1" noChangeArrowheads="1" noChangeShapeType="1" noTextEdit="1"/>
              </p:cNvSpPr>
              <p:nvPr/>
            </p:nvSpPr>
            <p:spPr>
              <a:xfrm>
                <a:off x="2321270" y="3673935"/>
                <a:ext cx="3496571" cy="407099"/>
              </a:xfrm>
              <a:prstGeom prst="rect">
                <a:avLst/>
              </a:prstGeom>
              <a:blipFill>
                <a:blip r:embed="rId15"/>
                <a:stretch>
                  <a:fillRect t="-6061" r="-1047" b="-28788"/>
                </a:stretch>
              </a:blipFill>
            </p:spPr>
            <p:txBody>
              <a:bodyPr/>
              <a:lstStyle/>
              <a:p>
                <a:r>
                  <a:rPr lang="en-US">
                    <a:noFill/>
                  </a:rPr>
                  <a:t> </a:t>
                </a:r>
              </a:p>
            </p:txBody>
          </p:sp>
        </mc:Fallback>
      </mc:AlternateContent>
      <p:sp>
        <p:nvSpPr>
          <p:cNvPr id="23" name="TextBox 22"/>
          <p:cNvSpPr txBox="1"/>
          <p:nvPr/>
        </p:nvSpPr>
        <p:spPr>
          <a:xfrm rot="21031135">
            <a:off x="2081842" y="3086607"/>
            <a:ext cx="3528490" cy="369332"/>
          </a:xfrm>
          <a:prstGeom prst="rect">
            <a:avLst/>
          </a:prstGeom>
          <a:noFill/>
        </p:spPr>
        <p:txBody>
          <a:bodyPr wrap="square" rtlCol="0">
            <a:spAutoFit/>
          </a:bodyPr>
          <a:lstStyle/>
          <a:p>
            <a:pPr algn="ctr"/>
            <a:r>
              <a:rPr lang="en-US" b="1">
                <a:solidFill>
                  <a:srgbClr val="FF0000"/>
                </a:solidFill>
              </a:rPr>
              <a:t>TRGB in 21 GCs</a:t>
            </a:r>
          </a:p>
        </p:txBody>
      </p:sp>
      <p:sp>
        <p:nvSpPr>
          <p:cNvPr id="11" name="TextBox 10"/>
          <p:cNvSpPr txBox="1"/>
          <p:nvPr/>
        </p:nvSpPr>
        <p:spPr>
          <a:xfrm>
            <a:off x="1" y="607537"/>
            <a:ext cx="9217023" cy="400110"/>
          </a:xfrm>
          <a:prstGeom prst="rect">
            <a:avLst/>
          </a:prstGeom>
          <a:noFill/>
        </p:spPr>
        <p:txBody>
          <a:bodyPr wrap="square" rtlCol="0">
            <a:spAutoFit/>
          </a:bodyPr>
          <a:lstStyle/>
          <a:p>
            <a:r>
              <a:rPr lang="en-US" sz="2000">
                <a:solidFill>
                  <a:srgbClr val="0000FF"/>
                </a:solidFill>
              </a:rPr>
              <a:t>Straniero+ </a:t>
            </a:r>
            <a:r>
              <a:rPr lang="en-US" sz="2000">
                <a:solidFill>
                  <a:srgbClr val="0000FF"/>
                </a:solidFill>
                <a:hlinkClick r:id="rId16"/>
              </a:rPr>
              <a:t>arXiv:2010.03833</a:t>
            </a:r>
            <a:r>
              <a:rPr lang="en-US" sz="2000">
                <a:solidFill>
                  <a:srgbClr val="0000FF"/>
                </a:solidFill>
              </a:rPr>
              <a:t> and </a:t>
            </a:r>
            <a:r>
              <a:rPr lang="en-US" sz="2000">
                <a:solidFill>
                  <a:srgbClr val="0000FF"/>
                </a:solidFill>
                <a:hlinkClick r:id="rId17"/>
              </a:rPr>
              <a:t>https://www.ggi.infn.it/talkfiles/slides/slides6554.pdf</a:t>
            </a:r>
            <a:endParaRPr lang="en-US" sz="2000">
              <a:solidFill>
                <a:srgbClr val="0000FF"/>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99141" y="5264209"/>
            <a:ext cx="2413941" cy="1288208"/>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971241" y="5738919"/>
                <a:ext cx="4193896" cy="372731"/>
              </a:xfrm>
              <a:prstGeom prst="rect">
                <a:avLst/>
              </a:prstGeom>
              <a:noFill/>
            </p:spPr>
            <p:txBody>
              <a:bodyPr wrap="square" lIns="0" tIns="0" rIns="0" bIns="0" rtlCol="0">
                <a:spAutoFit/>
              </a:bodyPr>
              <a:lstStyle/>
              <a:p>
                <a:pPr algn="ctr"/>
                <a14:m>
                  <m:oMath xmlns:m="http://schemas.openxmlformats.org/officeDocument/2006/math">
                    <m:rad>
                      <m:radPr>
                        <m:degHide m:val="on"/>
                        <m:ctrlPr>
                          <a:rPr lang="en-US" sz="2000" b="1" i="1" smtClean="0">
                            <a:solidFill>
                              <a:srgbClr val="FF0000"/>
                            </a:solidFill>
                            <a:latin typeface="Cambria Math" panose="02040503050406030204" pitchFamily="18" charset="0"/>
                          </a:rPr>
                        </m:ctrlPr>
                      </m:radPr>
                      <m:deg/>
                      <m:e>
                        <m:nary>
                          <m:naryPr>
                            <m:chr m:val="∑"/>
                            <m:limLoc m:val="subSup"/>
                            <m:supHide m:val="on"/>
                            <m:ctrlPr>
                              <a:rPr lang="en-US" sz="2000" b="1" i="1" smtClean="0">
                                <a:solidFill>
                                  <a:srgbClr val="FF0000"/>
                                </a:solidFill>
                                <a:latin typeface="Cambria Math" panose="02040503050406030204" pitchFamily="18" charset="0"/>
                              </a:rPr>
                            </m:ctrlPr>
                          </m:naryPr>
                          <m:sub>
                            <m:r>
                              <m:rPr>
                                <m:brk m:alnAt="9"/>
                              </m:rPr>
                              <a:rPr lang="en-US" sz="2000" b="1" i="1" smtClean="0">
                                <a:solidFill>
                                  <a:srgbClr val="FF0000"/>
                                </a:solidFill>
                                <a:latin typeface="Cambria Math" panose="02040503050406030204" pitchFamily="18" charset="0"/>
                              </a:rPr>
                              <m:t>𝒊</m:t>
                            </m:r>
                          </m:sub>
                          <m:sup/>
                          <m:e>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𝝁</m:t>
                                </m:r>
                              </m:e>
                              <m:sub>
                                <m:r>
                                  <a:rPr lang="en-US" sz="2000" b="1" i="1">
                                    <a:solidFill>
                                      <a:srgbClr val="FF0000"/>
                                    </a:solidFill>
                                    <a:latin typeface="Cambria Math" panose="02040503050406030204" pitchFamily="18" charset="0"/>
                                  </a:rPr>
                                  <m:t>𝒊</m:t>
                                </m:r>
                              </m:sub>
                            </m:sSub>
                            <m:sSup>
                              <m:sSupPr>
                                <m:ctrlPr>
                                  <a:rPr lang="en-US" sz="2000" b="1" i="1">
                                    <a:solidFill>
                                      <a:srgbClr val="FF0000"/>
                                    </a:solidFill>
                                    <a:latin typeface="Cambria Math" panose="02040503050406030204" pitchFamily="18" charset="0"/>
                                  </a:rPr>
                                </m:ctrlPr>
                              </m:sSupPr>
                              <m:e>
                                <m:d>
                                  <m:dPr>
                                    <m:begChr m:val=""/>
                                    <m:endChr m:val="|"/>
                                    <m:ctrlPr>
                                      <a:rPr lang="en-US" sz="2000" b="1" i="1">
                                        <a:solidFill>
                                          <a:srgbClr val="FF0000"/>
                                        </a:solidFill>
                                        <a:latin typeface="Cambria Math" panose="02040503050406030204" pitchFamily="18" charset="0"/>
                                      </a:rPr>
                                    </m:ctrlPr>
                                  </m:dPr>
                                  <m:e>
                                    <m:r>
                                      <a:rPr lang="en-US" sz="2000" b="1">
                                        <a:solidFill>
                                          <a:srgbClr val="FF0000"/>
                                        </a:solidFill>
                                        <a:latin typeface="Cambria Math" panose="02040503050406030204" pitchFamily="18" charset="0"/>
                                      </a:rPr>
                                      <m:t>​</m:t>
                                    </m:r>
                                  </m:e>
                                </m:d>
                              </m:e>
                              <m:sup>
                                <m:r>
                                  <a:rPr lang="en-US" sz="2000" b="1" i="1">
                                    <a:solidFill>
                                      <a:srgbClr val="FF0000"/>
                                    </a:solidFill>
                                    <a:latin typeface="Cambria Math" panose="02040503050406030204" pitchFamily="18" charset="0"/>
                                  </a:rPr>
                                  <m:t>𝟐</m:t>
                                </m:r>
                              </m:sup>
                            </m:sSup>
                          </m:e>
                        </m:nary>
                      </m:e>
                    </m:rad>
                    <m:r>
                      <a:rPr lang="en-US" sz="2000" b="1" i="1">
                        <a:solidFill>
                          <a:srgbClr val="FF0000"/>
                        </a:solidFill>
                        <a:latin typeface="Cambria Math" panose="02040503050406030204" pitchFamily="18" charset="0"/>
                      </a:rPr>
                      <m:t>&lt;</m:t>
                    </m:r>
                    <m:r>
                      <a:rPr lang="en-US" sz="2000" b="1" i="1" smtClean="0">
                        <a:solidFill>
                          <a:srgbClr val="FF0000"/>
                        </a:solidFill>
                        <a:latin typeface="Cambria Math" panose="02040503050406030204" pitchFamily="18" charset="0"/>
                      </a:rPr>
                      <m:t>𝟎</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𝟗𝟐</m:t>
                    </m:r>
                    <m:r>
                      <a:rPr lang="en-US" sz="2000" b="1" i="1">
                        <a:solidFill>
                          <a:srgbClr val="FF0000"/>
                        </a:solidFill>
                        <a:latin typeface="Cambria Math" panose="02040503050406030204" pitchFamily="18" charset="0"/>
                      </a:rPr>
                      <m:t>×</m:t>
                    </m:r>
                    <m:sSup>
                      <m:sSupPr>
                        <m:ctrlPr>
                          <a:rPr lang="en-US" sz="2000" b="1" i="1">
                            <a:solidFill>
                              <a:srgbClr val="FF0000"/>
                            </a:solidFill>
                            <a:latin typeface="Cambria Math" panose="02040503050406030204" pitchFamily="18" charset="0"/>
                          </a:rPr>
                        </m:ctrlPr>
                      </m:sSupPr>
                      <m:e>
                        <m:r>
                          <a:rPr lang="en-US" sz="2000" b="1" i="1">
                            <a:solidFill>
                              <a:srgbClr val="FF0000"/>
                            </a:solidFill>
                            <a:latin typeface="Cambria Math" panose="02040503050406030204" pitchFamily="18" charset="0"/>
                          </a:rPr>
                          <m:t>𝟏𝟎</m:t>
                        </m:r>
                      </m:e>
                      <m:sup>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𝟏𝟐</m:t>
                        </m:r>
                      </m:sup>
                    </m:sSup>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𝝁</m:t>
                        </m:r>
                      </m:e>
                      <m:sub>
                        <m:r>
                          <a:rPr lang="en-US" sz="2000" b="1" i="1">
                            <a:solidFill>
                              <a:srgbClr val="FF0000"/>
                            </a:solidFill>
                            <a:latin typeface="Cambria Math" panose="02040503050406030204" pitchFamily="18" charset="0"/>
                          </a:rPr>
                          <m:t>𝑩</m:t>
                        </m:r>
                      </m:sub>
                    </m:sSub>
                  </m:oMath>
                </a14:m>
                <a:r>
                  <a:rPr lang="en-US" sz="2000" b="1">
                    <a:solidFill>
                      <a:srgbClr val="FF0000"/>
                    </a:solidFill>
                  </a:rPr>
                  <a:t> (95% CL)</a:t>
                </a:r>
              </a:p>
            </p:txBody>
          </p:sp>
        </mc:Choice>
        <mc:Fallback xmlns="">
          <p:sp>
            <p:nvSpPr>
              <p:cNvPr id="27" name="TextBox 26"/>
              <p:cNvSpPr txBox="1">
                <a:spLocks noRot="1" noChangeAspect="1" noMove="1" noResize="1" noEditPoints="1" noAdjustHandles="1" noChangeArrowheads="1" noChangeShapeType="1" noTextEdit="1"/>
              </p:cNvSpPr>
              <p:nvPr/>
            </p:nvSpPr>
            <p:spPr>
              <a:xfrm>
                <a:off x="971241" y="5738919"/>
                <a:ext cx="4193896" cy="372731"/>
              </a:xfrm>
              <a:prstGeom prst="rect">
                <a:avLst/>
              </a:prstGeom>
              <a:blipFill>
                <a:blip r:embed="rId19"/>
                <a:stretch>
                  <a:fillRect l="-5669" t="-127419" r="-2762" b="-203226"/>
                </a:stretch>
              </a:blipFill>
            </p:spPr>
            <p:txBody>
              <a:bodyPr/>
              <a:lstStyle/>
              <a:p>
                <a:r>
                  <a:rPr lang="en-US">
                    <a:noFill/>
                  </a:rPr>
                  <a:t> </a:t>
                </a:r>
              </a:p>
            </p:txBody>
          </p:sp>
        </mc:Fallback>
      </mc:AlternateContent>
      <p:sp>
        <p:nvSpPr>
          <p:cNvPr id="9" name="TextBox 8"/>
          <p:cNvSpPr txBox="1"/>
          <p:nvPr/>
        </p:nvSpPr>
        <p:spPr>
          <a:xfrm>
            <a:off x="911546" y="5144167"/>
            <a:ext cx="5209176" cy="400110"/>
          </a:xfrm>
          <a:prstGeom prst="rect">
            <a:avLst/>
          </a:prstGeom>
          <a:noFill/>
        </p:spPr>
        <p:txBody>
          <a:bodyPr wrap="square" rtlCol="0">
            <a:spAutoFit/>
          </a:bodyPr>
          <a:lstStyle/>
          <a:p>
            <a:r>
              <a:rPr lang="en-US" sz="2000" b="1">
                <a:solidFill>
                  <a:schemeClr val="accent1">
                    <a:lumMod val="75000"/>
                  </a:schemeClr>
                </a:solidFill>
              </a:rPr>
              <a:t>Estimated bound for neutrino dipole moments</a:t>
            </a:r>
          </a:p>
        </p:txBody>
      </p:sp>
      <p:sp>
        <p:nvSpPr>
          <p:cNvPr id="28" name="Rectangle 27"/>
          <p:cNvSpPr/>
          <p:nvPr/>
        </p:nvSpPr>
        <p:spPr>
          <a:xfrm>
            <a:off x="6240022" y="5160046"/>
            <a:ext cx="2880969" cy="369332"/>
          </a:xfrm>
          <a:prstGeom prst="rect">
            <a:avLst/>
          </a:prstGeom>
        </p:spPr>
        <p:txBody>
          <a:bodyPr wrap="square">
            <a:spAutoFit/>
          </a:bodyPr>
          <a:lstStyle/>
          <a:p>
            <a:r>
              <a:rPr lang="en-US">
                <a:solidFill>
                  <a:schemeClr val="tx1">
                    <a:lumMod val="65000"/>
                    <a:lumOff val="35000"/>
                  </a:schemeClr>
                </a:solidFill>
                <a:sym typeface="Symbol" panose="05050102010706020507" pitchFamily="18" charset="2"/>
              </a:rPr>
              <a:t>Plasmon decay</a:t>
            </a:r>
            <a:endParaRPr lang="en-US">
              <a:solidFill>
                <a:schemeClr val="tx1">
                  <a:lumMod val="65000"/>
                  <a:lumOff val="35000"/>
                </a:schemeClr>
              </a:solidFill>
            </a:endParaRPr>
          </a:p>
        </p:txBody>
      </p:sp>
    </p:spTree>
    <p:extLst>
      <p:ext uri="{BB962C8B-B14F-4D97-AF65-F5344CB8AC3E}">
        <p14:creationId xmlns:p14="http://schemas.microsoft.com/office/powerpoint/2010/main" val="744565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Tip of the Red-Giant Branch in the Galaxy NGC 4258</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 y="710109"/>
            <a:ext cx="8237913" cy="425808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484" y="1295687"/>
            <a:ext cx="2016280" cy="2016280"/>
          </a:xfrm>
          <a:prstGeom prst="rect">
            <a:avLst/>
          </a:prstGeom>
        </p:spPr>
      </p:pic>
      <p:sp>
        <p:nvSpPr>
          <p:cNvPr id="15" name="TextBox 14"/>
          <p:cNvSpPr txBox="1"/>
          <p:nvPr/>
        </p:nvSpPr>
        <p:spPr>
          <a:xfrm>
            <a:off x="5079819" y="4160457"/>
            <a:ext cx="1674754" cy="338554"/>
          </a:xfrm>
          <a:prstGeom prst="rect">
            <a:avLst/>
          </a:prstGeom>
          <a:noFill/>
        </p:spPr>
        <p:txBody>
          <a:bodyPr wrap="none" rtlCol="0">
            <a:spAutoFit/>
          </a:bodyPr>
          <a:lstStyle/>
          <a:p>
            <a:r>
              <a:rPr lang="en-US" sz="1600">
                <a:solidFill>
                  <a:schemeClr val="accent1">
                    <a:lumMod val="75000"/>
                  </a:schemeClr>
                </a:solidFill>
              </a:rPr>
              <a:t>Color (HST Filters)</a:t>
            </a:r>
          </a:p>
        </p:txBody>
      </p:sp>
      <p:sp>
        <p:nvSpPr>
          <p:cNvPr id="45" name="TextBox 44"/>
          <p:cNvSpPr txBox="1"/>
          <p:nvPr/>
        </p:nvSpPr>
        <p:spPr>
          <a:xfrm rot="16200000">
            <a:off x="59880" y="2481345"/>
            <a:ext cx="2133789" cy="338554"/>
          </a:xfrm>
          <a:prstGeom prst="rect">
            <a:avLst/>
          </a:prstGeom>
          <a:noFill/>
        </p:spPr>
        <p:txBody>
          <a:bodyPr wrap="none" rtlCol="0">
            <a:spAutoFit/>
          </a:bodyPr>
          <a:lstStyle/>
          <a:p>
            <a:r>
              <a:rPr lang="en-US" sz="1600">
                <a:solidFill>
                  <a:schemeClr val="accent1">
                    <a:lumMod val="75000"/>
                  </a:schemeClr>
                </a:solidFill>
              </a:rPr>
              <a:t>I-Band Brightness (HST)</a:t>
            </a:r>
          </a:p>
        </p:txBody>
      </p:sp>
      <p:sp>
        <p:nvSpPr>
          <p:cNvPr id="16" name="TextBox 15"/>
          <p:cNvSpPr txBox="1"/>
          <p:nvPr/>
        </p:nvSpPr>
        <p:spPr>
          <a:xfrm>
            <a:off x="1062781" y="4968197"/>
            <a:ext cx="6195799" cy="1569660"/>
          </a:xfrm>
          <a:prstGeom prst="rect">
            <a:avLst/>
          </a:prstGeom>
          <a:noFill/>
        </p:spPr>
        <p:txBody>
          <a:bodyPr wrap="none" rtlCol="0">
            <a:spAutoFit/>
          </a:bodyPr>
          <a:lstStyle/>
          <a:p>
            <a:r>
              <a:rPr lang="en-US" sz="2400" b="1">
                <a:solidFill>
                  <a:schemeClr val="accent1">
                    <a:lumMod val="75000"/>
                  </a:schemeClr>
                </a:solidFill>
              </a:rPr>
              <a:t>NGC 4258 hosts a water megamaser</a:t>
            </a:r>
          </a:p>
          <a:p>
            <a:r>
              <a:rPr lang="en-US" sz="2400" b="1">
                <a:solidFill>
                  <a:schemeClr val="accent1">
                    <a:lumMod val="75000"/>
                  </a:schemeClr>
                </a:solidFill>
                <a:sym typeface="Symbol" panose="05050102010706020507" pitchFamily="18" charset="2"/>
              </a:rPr>
              <a:t> </a:t>
            </a:r>
            <a:r>
              <a:rPr lang="en-US" sz="2400" b="1">
                <a:solidFill>
                  <a:schemeClr val="accent1">
                    <a:lumMod val="75000"/>
                  </a:schemeClr>
                </a:solidFill>
              </a:rPr>
              <a:t>Quasi-geometric distance determination</a:t>
            </a:r>
          </a:p>
          <a:p>
            <a:pPr marL="342900" indent="-342900">
              <a:buFont typeface="Symbol" panose="05050102010706020507" pitchFamily="18" charset="2"/>
              <a:buChar char="®"/>
            </a:pPr>
            <a:r>
              <a:rPr lang="en-US" sz="2400" b="1">
                <a:solidFill>
                  <a:schemeClr val="accent1">
                    <a:lumMod val="75000"/>
                  </a:schemeClr>
                </a:solidFill>
              </a:rPr>
              <a:t>Among the best absolute TRGB calibrations</a:t>
            </a:r>
          </a:p>
          <a:p>
            <a:pPr marL="342900" indent="-342900">
              <a:buFont typeface="Symbol" panose="05050102010706020507" pitchFamily="18" charset="2"/>
              <a:buChar char="®"/>
            </a:pPr>
            <a:r>
              <a:rPr lang="en-US" sz="2400" b="1">
                <a:solidFill>
                  <a:schemeClr val="accent1">
                    <a:lumMod val="75000"/>
                  </a:schemeClr>
                </a:solidFill>
                <a:sym typeface="Symbol" panose="05050102010706020507" pitchFamily="18" charset="2"/>
              </a:rPr>
              <a:t>One rung in cosmic distance ladder</a:t>
            </a:r>
            <a:r>
              <a:rPr lang="en-US" sz="2400" b="1">
                <a:solidFill>
                  <a:schemeClr val="accent1">
                    <a:lumMod val="75000"/>
                  </a:schemeClr>
                </a:solidFill>
              </a:rPr>
              <a:t> </a:t>
            </a:r>
          </a:p>
        </p:txBody>
      </p:sp>
    </p:spTree>
    <p:extLst>
      <p:ext uri="{BB962C8B-B14F-4D97-AF65-F5344CB8AC3E}">
        <p14:creationId xmlns:p14="http://schemas.microsoft.com/office/powerpoint/2010/main" val="2311279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Hubble Tension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552" y="667769"/>
            <a:ext cx="4112322" cy="5690670"/>
          </a:xfrm>
          <a:prstGeom prst="rect">
            <a:avLst/>
          </a:prstGeom>
        </p:spPr>
      </p:pic>
      <p:sp>
        <p:nvSpPr>
          <p:cNvPr id="7" name="TextBox 6">
            <a:hlinkClick r:id="rId4"/>
          </p:cNvPr>
          <p:cNvSpPr txBox="1"/>
          <p:nvPr/>
        </p:nvSpPr>
        <p:spPr>
          <a:xfrm>
            <a:off x="5801368" y="6289783"/>
            <a:ext cx="3257110" cy="369332"/>
          </a:xfrm>
          <a:prstGeom prst="rect">
            <a:avLst/>
          </a:prstGeom>
          <a:noFill/>
        </p:spPr>
        <p:txBody>
          <a:bodyPr wrap="none" rtlCol="0">
            <a:spAutoFit/>
          </a:bodyPr>
          <a:lstStyle/>
          <a:p>
            <a:r>
              <a:rPr lang="en-US">
                <a:solidFill>
                  <a:schemeClr val="accent1">
                    <a:lumMod val="75000"/>
                  </a:schemeClr>
                </a:solidFill>
              </a:rPr>
              <a:t>Di Valentino+ </a:t>
            </a:r>
            <a:r>
              <a:rPr lang="pt-BR">
                <a:solidFill>
                  <a:schemeClr val="accent1">
                    <a:lumMod val="75000"/>
                  </a:schemeClr>
                </a:solidFill>
              </a:rPr>
              <a:t>arXiv:2103.01183</a:t>
            </a:r>
            <a:endParaRPr lang="en-US">
              <a:solidFill>
                <a:schemeClr val="accent1">
                  <a:lumMod val="75000"/>
                </a:schemeClr>
              </a:solidFill>
            </a:endParaRPr>
          </a:p>
        </p:txBody>
      </p:sp>
      <p:sp>
        <p:nvSpPr>
          <p:cNvPr id="10" name="TextBox 9">
            <a:hlinkClick r:id="rId5"/>
          </p:cNvPr>
          <p:cNvSpPr txBox="1"/>
          <p:nvPr/>
        </p:nvSpPr>
        <p:spPr>
          <a:xfrm>
            <a:off x="277606" y="6271121"/>
            <a:ext cx="4352203" cy="369332"/>
          </a:xfrm>
          <a:prstGeom prst="rect">
            <a:avLst/>
          </a:prstGeom>
          <a:noFill/>
        </p:spPr>
        <p:txBody>
          <a:bodyPr wrap="square" rtlCol="0">
            <a:spAutoFit/>
          </a:bodyPr>
          <a:lstStyle/>
          <a:p>
            <a:pPr algn="ctr"/>
            <a:r>
              <a:rPr lang="en-US">
                <a:solidFill>
                  <a:schemeClr val="accent1">
                    <a:lumMod val="75000"/>
                  </a:schemeClr>
                </a:solidFill>
              </a:rPr>
              <a:t>Freedman ApJ 919 (2021) 16 [2106.15656]</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186" y="3023927"/>
            <a:ext cx="4203015" cy="313652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023" y="719607"/>
            <a:ext cx="4337527" cy="2060506"/>
          </a:xfrm>
          <a:prstGeom prst="rect">
            <a:avLst/>
          </a:prstGeom>
        </p:spPr>
      </p:pic>
      <p:sp>
        <p:nvSpPr>
          <p:cNvPr id="11" name="TextBox 10">
            <a:hlinkClick r:id="rId8"/>
          </p:cNvPr>
          <p:cNvSpPr txBox="1"/>
          <p:nvPr/>
        </p:nvSpPr>
        <p:spPr>
          <a:xfrm>
            <a:off x="3109759" y="863627"/>
            <a:ext cx="1282723" cy="461665"/>
          </a:xfrm>
          <a:prstGeom prst="rect">
            <a:avLst/>
          </a:prstGeom>
          <a:noFill/>
        </p:spPr>
        <p:txBody>
          <a:bodyPr wrap="none" rtlCol="0">
            <a:spAutoFit/>
          </a:bodyPr>
          <a:lstStyle/>
          <a:p>
            <a:r>
              <a:rPr lang="en-US" sz="1200">
                <a:solidFill>
                  <a:schemeClr val="tx1">
                    <a:lumMod val="65000"/>
                    <a:lumOff val="35000"/>
                  </a:schemeClr>
                </a:solidFill>
              </a:rPr>
              <a:t>See also Riess+</a:t>
            </a:r>
          </a:p>
          <a:p>
            <a:r>
              <a:rPr lang="en-US" sz="1200">
                <a:solidFill>
                  <a:schemeClr val="tx1">
                    <a:lumMod val="65000"/>
                    <a:lumOff val="35000"/>
                  </a:schemeClr>
                </a:solidFill>
              </a:rPr>
              <a:t>arXiv:2112.04510</a:t>
            </a:r>
          </a:p>
        </p:txBody>
      </p:sp>
    </p:spTree>
    <p:extLst>
      <p:ext uri="{BB962C8B-B14F-4D97-AF65-F5344CB8AC3E}">
        <p14:creationId xmlns:p14="http://schemas.microsoft.com/office/powerpoint/2010/main" val="324607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Neutrino Radiative Lifetime Limits</a:t>
            </a:r>
          </a:p>
        </p:txBody>
      </p:sp>
      <p:sp>
        <p:nvSpPr>
          <p:cNvPr id="3" name="Rectangle 7"/>
          <p:cNvSpPr>
            <a:spLocks noChangeArrowheads="1"/>
          </p:cNvSpPr>
          <p:nvPr/>
        </p:nvSpPr>
        <p:spPr bwMode="auto">
          <a:xfrm>
            <a:off x="144463" y="5616287"/>
            <a:ext cx="8928546" cy="936130"/>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56" tIns="46078" rIns="92156" bIns="46078" anchor="ctr"/>
          <a:lstStyle/>
          <a:p>
            <a:pPr algn="ctr" defTabSz="921018"/>
            <a:r>
              <a:rPr lang="en-US" sz="2400">
                <a:solidFill>
                  <a:schemeClr val="bg1"/>
                </a:solidFill>
                <a:effectLst>
                  <a:outerShdw blurRad="38100" dist="38100" dir="2700000" algn="tl">
                    <a:srgbClr val="000000">
                      <a:alpha val="43137"/>
                    </a:srgbClr>
                  </a:outerShdw>
                </a:effectLst>
              </a:rPr>
              <a:t>For low-mass neutrinos, plasmon decay in globular cluster stars</a:t>
            </a:r>
          </a:p>
          <a:p>
            <a:pPr algn="ctr" defTabSz="921018"/>
            <a:r>
              <a:rPr lang="en-US" sz="2400">
                <a:solidFill>
                  <a:schemeClr val="bg1"/>
                </a:solidFill>
                <a:effectLst>
                  <a:outerShdw blurRad="38100" dist="38100" dir="2700000" algn="tl">
                    <a:srgbClr val="000000">
                      <a:alpha val="43137"/>
                    </a:srgbClr>
                  </a:outerShdw>
                </a:effectLst>
              </a:rPr>
              <a:t>yields the most restrictive limits</a:t>
            </a:r>
          </a:p>
        </p:txBody>
      </p:sp>
      <p:pic>
        <p:nvPicPr>
          <p:cNvPr id="4" name="Picture 2" descr="C:\Users\Georg Raffelt\Desktop\radiativedecays.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92" y="720431"/>
            <a:ext cx="6264745" cy="47518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 Box 4"/>
              <p:cNvSpPr txBox="1">
                <a:spLocks noChangeArrowheads="1"/>
              </p:cNvSpPr>
              <p:nvPr/>
            </p:nvSpPr>
            <p:spPr bwMode="auto">
              <a:xfrm>
                <a:off x="1740812" y="2041187"/>
                <a:ext cx="1557706" cy="862497"/>
              </a:xfrm>
              <a:prstGeom prst="rect">
                <a:avLst/>
              </a:prstGeom>
              <a:noFill/>
              <a:ln>
                <a:noFill/>
              </a:ln>
              <a:effectLst/>
              <a:extLst>
                <a:ext uri="{909E8E84-426E-40DD-AFC4-6F175D3DCCD1}">
                  <a14:hiddenFill>
                    <a:solidFill>
                      <a:srgbClr val="EAEAEA"/>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92156" tIns="46078" rIns="92156" bIns="46078">
                <a:spAutoFit/>
              </a:bodyP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nSpc>
                    <a:spcPts val="2000"/>
                  </a:lnSpc>
                </a:pPr>
                <a:r>
                  <a:rPr lang="en-US" sz="2000" b="1">
                    <a:solidFill>
                      <a:srgbClr val="003399"/>
                    </a:solidFill>
                    <a:effectLst/>
                    <a:latin typeface="Trebuchet MS" pitchFamily="34" charset="0"/>
                  </a:rPr>
                  <a:t>Plasmon</a:t>
                </a:r>
              </a:p>
              <a:p>
                <a:pPr>
                  <a:lnSpc>
                    <a:spcPts val="2000"/>
                  </a:lnSpc>
                </a:pPr>
                <a:r>
                  <a:rPr lang="en-US" sz="2000" b="1">
                    <a:solidFill>
                      <a:srgbClr val="003399"/>
                    </a:solidFill>
                    <a:effectLst/>
                    <a:latin typeface="Trebuchet MS" pitchFamily="34" charset="0"/>
                  </a:rPr>
                  <a:t>decay</a:t>
                </a:r>
              </a:p>
              <a:p>
                <a:pPr>
                  <a:lnSpc>
                    <a:spcPts val="2000"/>
                  </a:lnSpc>
                </a:pPr>
                <a14:m>
                  <m:oMathPara xmlns:m="http://schemas.openxmlformats.org/officeDocument/2006/math">
                    <m:oMathParaPr>
                      <m:jc m:val="left"/>
                    </m:oMathParaPr>
                    <m:oMath xmlns:m="http://schemas.openxmlformats.org/officeDocument/2006/math">
                      <m:sSub>
                        <m:sSubPr>
                          <m:ctrlPr>
                            <a:rPr lang="en-US" sz="2000" b="1" i="1" smtClean="0">
                              <a:solidFill>
                                <a:srgbClr val="003399"/>
                              </a:solidFill>
                              <a:effectLst/>
                              <a:latin typeface="Cambria Math" panose="02040503050406030204" pitchFamily="18" charset="0"/>
                            </a:rPr>
                          </m:ctrlPr>
                        </m:sSubPr>
                        <m:e>
                          <m:r>
                            <a:rPr lang="en-US" sz="2000" b="1" i="1" smtClean="0">
                              <a:solidFill>
                                <a:srgbClr val="003399"/>
                              </a:solidFill>
                              <a:effectLst/>
                              <a:latin typeface="Cambria Math"/>
                            </a:rPr>
                            <m:t>𝜸</m:t>
                          </m:r>
                        </m:e>
                        <m:sub>
                          <m:r>
                            <a:rPr lang="en-US" sz="2000" b="1" i="0" smtClean="0">
                              <a:solidFill>
                                <a:srgbClr val="003399"/>
                              </a:solidFill>
                              <a:effectLst/>
                              <a:latin typeface="Cambria Math"/>
                            </a:rPr>
                            <m:t>𝐩𝐥</m:t>
                          </m:r>
                        </m:sub>
                      </m:sSub>
                      <m:r>
                        <a:rPr lang="en-US" sz="2000" b="1" i="1" smtClean="0">
                          <a:solidFill>
                            <a:srgbClr val="003399"/>
                          </a:solidFill>
                          <a:effectLst/>
                          <a:latin typeface="Cambria Math"/>
                        </a:rPr>
                        <m:t>→</m:t>
                      </m:r>
                      <m:r>
                        <a:rPr lang="en-US" sz="2000" b="1" i="1" smtClean="0">
                          <a:solidFill>
                            <a:srgbClr val="003399"/>
                          </a:solidFill>
                          <a:effectLst/>
                          <a:latin typeface="Cambria Math"/>
                        </a:rPr>
                        <m:t>𝝂</m:t>
                      </m:r>
                      <m:r>
                        <a:rPr lang="en-US" sz="2000" b="1" i="1" smtClean="0">
                          <a:solidFill>
                            <a:srgbClr val="003399"/>
                          </a:solidFill>
                          <a:effectLst/>
                          <a:latin typeface="Cambria Math"/>
                        </a:rPr>
                        <m:t>+</m:t>
                      </m:r>
                      <m:bar>
                        <m:barPr>
                          <m:pos m:val="top"/>
                          <m:ctrlPr>
                            <a:rPr lang="en-US" sz="2000" b="1" i="1" smtClean="0">
                              <a:solidFill>
                                <a:srgbClr val="003399"/>
                              </a:solidFill>
                              <a:effectLst/>
                              <a:latin typeface="Cambria Math" panose="02040503050406030204" pitchFamily="18" charset="0"/>
                            </a:rPr>
                          </m:ctrlPr>
                        </m:barPr>
                        <m:e>
                          <m:r>
                            <a:rPr lang="en-US" sz="2000" b="1" i="1" smtClean="0">
                              <a:solidFill>
                                <a:srgbClr val="003399"/>
                              </a:solidFill>
                              <a:effectLst/>
                              <a:latin typeface="Cambria Math"/>
                            </a:rPr>
                            <m:t>𝝂</m:t>
                          </m:r>
                        </m:e>
                      </m:bar>
                    </m:oMath>
                  </m:oMathPara>
                </a14:m>
                <a:endParaRPr lang="en-US" sz="2000" b="1">
                  <a:solidFill>
                    <a:srgbClr val="003399"/>
                  </a:solidFill>
                  <a:effectLst/>
                  <a:latin typeface="Trebuchet MS" pitchFamily="34" charset="0"/>
                </a:endParaRPr>
              </a:p>
            </p:txBody>
          </p:sp>
        </mc:Choice>
        <mc:Fallback xmlns="">
          <p:sp>
            <p:nvSpPr>
              <p:cNvPr id="5" name="Text Box 4"/>
              <p:cNvSpPr txBox="1">
                <a:spLocks noRot="1" noChangeAspect="1" noMove="1" noResize="1" noEditPoints="1" noAdjustHandles="1" noChangeArrowheads="1" noChangeShapeType="1" noTextEdit="1"/>
              </p:cNvSpPr>
              <p:nvPr/>
            </p:nvSpPr>
            <p:spPr bwMode="auto">
              <a:xfrm>
                <a:off x="1740812" y="2041187"/>
                <a:ext cx="1557706" cy="862497"/>
              </a:xfrm>
              <a:prstGeom prst="rect">
                <a:avLst/>
              </a:prstGeom>
              <a:blipFill rotWithShape="1">
                <a:blip r:embed="rId3"/>
                <a:stretch>
                  <a:fillRect l="-4314" t="-9929" b="-8511"/>
                </a:stretch>
              </a:blip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5"/>
              <p:cNvSpPr txBox="1">
                <a:spLocks noChangeArrowheads="1"/>
              </p:cNvSpPr>
              <p:nvPr/>
            </p:nvSpPr>
            <p:spPr bwMode="auto">
              <a:xfrm>
                <a:off x="4608512" y="1225300"/>
                <a:ext cx="1425875" cy="862497"/>
              </a:xfrm>
              <a:prstGeom prst="rect">
                <a:avLst/>
              </a:prstGeom>
              <a:noFill/>
              <a:ln>
                <a:noFill/>
              </a:ln>
              <a:effectLst/>
              <a:extLst>
                <a:ext uri="{909E8E84-426E-40DD-AFC4-6F175D3DCCD1}">
                  <a14:hiddenFill>
                    <a:solidFill>
                      <a:srgbClr val="EAEAEA"/>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92156" tIns="46078" rIns="92156" bIns="46078">
                <a:spAutoFit/>
              </a:bodyP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nSpc>
                    <a:spcPts val="2000"/>
                  </a:lnSpc>
                </a:pPr>
                <a:r>
                  <a:rPr lang="en-US" sz="2000">
                    <a:solidFill>
                      <a:schemeClr val="bg1"/>
                    </a:solidFill>
                    <a:effectLst>
                      <a:outerShdw blurRad="38100" dist="38100" dir="2700000" algn="tl">
                        <a:srgbClr val="000000">
                          <a:alpha val="43137"/>
                        </a:srgbClr>
                      </a:outerShdw>
                    </a:effectLst>
                    <a:latin typeface="Trebuchet MS" pitchFamily="34" charset="0"/>
                  </a:rPr>
                  <a:t>Radiative</a:t>
                </a:r>
              </a:p>
              <a:p>
                <a:pPr>
                  <a:lnSpc>
                    <a:spcPts val="2000"/>
                  </a:lnSpc>
                </a:pPr>
                <a:r>
                  <a:rPr lang="en-US" sz="2000">
                    <a:solidFill>
                      <a:schemeClr val="bg1"/>
                    </a:solidFill>
                    <a:effectLst>
                      <a:outerShdw blurRad="38100" dist="38100" dir="2700000" algn="tl">
                        <a:srgbClr val="000000">
                          <a:alpha val="43137"/>
                        </a:srgbClr>
                      </a:outerShdw>
                    </a:effectLst>
                    <a:latin typeface="Trebuchet MS" pitchFamily="34" charset="0"/>
                  </a:rPr>
                  <a:t>decay</a:t>
                </a:r>
              </a:p>
              <a:p>
                <a:pPr>
                  <a:lnSpc>
                    <a:spcPts val="2000"/>
                  </a:lnSpc>
                </a:pPr>
                <a14:m>
                  <m:oMathPara xmlns:m="http://schemas.openxmlformats.org/officeDocument/2006/math">
                    <m:oMathParaPr>
                      <m:jc m:val="left"/>
                    </m:oMathParaPr>
                    <m:oMath xmlns:m="http://schemas.openxmlformats.org/officeDocument/2006/math">
                      <m:r>
                        <a:rPr lang="en-US" sz="2000" b="0" i="1" smtClean="0">
                          <a:solidFill>
                            <a:schemeClr val="bg1"/>
                          </a:solidFill>
                          <a:effectLst>
                            <a:outerShdw blurRad="38100" dist="38100" dir="2700000" algn="tl">
                              <a:srgbClr val="000000">
                                <a:alpha val="43137"/>
                              </a:srgbClr>
                            </a:outerShdw>
                          </a:effectLst>
                          <a:latin typeface="Cambria Math"/>
                        </a:rPr>
                        <m:t>𝜈</m:t>
                      </m:r>
                      <m:r>
                        <a:rPr lang="en-US" sz="2000" b="0" i="1" smtClean="0">
                          <a:solidFill>
                            <a:schemeClr val="bg1"/>
                          </a:solidFill>
                          <a:effectLst>
                            <a:outerShdw blurRad="38100" dist="38100" dir="2700000" algn="tl">
                              <a:srgbClr val="000000">
                                <a:alpha val="43137"/>
                              </a:srgbClr>
                            </a:outerShdw>
                          </a:effectLst>
                          <a:latin typeface="Cambria Math"/>
                        </a:rPr>
                        <m:t>→</m:t>
                      </m:r>
                      <m:sSup>
                        <m:sSupPr>
                          <m:ctrlPr>
                            <a:rPr lang="en-US" sz="20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n-US" sz="2000" b="0" i="1" smtClean="0">
                              <a:solidFill>
                                <a:schemeClr val="bg1"/>
                              </a:solidFill>
                              <a:effectLst>
                                <a:outerShdw blurRad="38100" dist="38100" dir="2700000" algn="tl">
                                  <a:srgbClr val="000000">
                                    <a:alpha val="43137"/>
                                  </a:srgbClr>
                                </a:outerShdw>
                              </a:effectLst>
                              <a:latin typeface="Cambria Math"/>
                            </a:rPr>
                            <m:t>𝜈</m:t>
                          </m:r>
                        </m:e>
                        <m:sup>
                          <m:r>
                            <a:rPr lang="en-US" sz="2000" b="0" i="1" smtClean="0">
                              <a:solidFill>
                                <a:schemeClr val="bg1"/>
                              </a:solidFill>
                              <a:effectLst>
                                <a:outerShdw blurRad="38100" dist="38100" dir="2700000" algn="tl">
                                  <a:srgbClr val="000000">
                                    <a:alpha val="43137"/>
                                  </a:srgbClr>
                                </a:outerShdw>
                              </a:effectLst>
                              <a:latin typeface="Cambria Math"/>
                            </a:rPr>
                            <m:t>′</m:t>
                          </m:r>
                        </m:sup>
                      </m:sSup>
                      <m:r>
                        <a:rPr lang="en-US" sz="2000" b="0" i="1" smtClean="0">
                          <a:solidFill>
                            <a:schemeClr val="bg1"/>
                          </a:solidFill>
                          <a:effectLst>
                            <a:outerShdw blurRad="38100" dist="38100" dir="2700000" algn="tl">
                              <a:srgbClr val="000000">
                                <a:alpha val="43137"/>
                              </a:srgbClr>
                            </a:outerShdw>
                          </a:effectLst>
                          <a:latin typeface="Cambria Math"/>
                        </a:rPr>
                        <m:t>+</m:t>
                      </m:r>
                      <m:r>
                        <a:rPr lang="en-US" sz="2000" b="0" i="1" smtClean="0">
                          <a:solidFill>
                            <a:schemeClr val="bg1"/>
                          </a:solidFill>
                          <a:effectLst>
                            <a:outerShdw blurRad="38100" dist="38100" dir="2700000" algn="tl">
                              <a:srgbClr val="000000">
                                <a:alpha val="43137"/>
                              </a:srgbClr>
                            </a:outerShdw>
                          </a:effectLst>
                          <a:latin typeface="Cambria Math"/>
                        </a:rPr>
                        <m:t>𝛾</m:t>
                      </m:r>
                    </m:oMath>
                  </m:oMathPara>
                </a14:m>
                <a:endParaRPr lang="en-US" sz="2000">
                  <a:solidFill>
                    <a:schemeClr val="bg1"/>
                  </a:solidFill>
                  <a:effectLst>
                    <a:outerShdw blurRad="38100" dist="38100" dir="2700000" algn="tl">
                      <a:srgbClr val="000000">
                        <a:alpha val="43137"/>
                      </a:srgbClr>
                    </a:outerShdw>
                  </a:effectLst>
                  <a:latin typeface="Trebuchet MS" pitchFamily="34" charset="0"/>
                </a:endParaRPr>
              </a:p>
            </p:txBody>
          </p:sp>
        </mc:Choice>
        <mc:Fallback xmlns="">
          <p:sp>
            <p:nvSpPr>
              <p:cNvPr id="6" name="Text Box 5"/>
              <p:cNvSpPr txBox="1">
                <a:spLocks noRot="1" noChangeAspect="1" noMove="1" noResize="1" noEditPoints="1" noAdjustHandles="1" noChangeArrowheads="1" noChangeShapeType="1" noTextEdit="1"/>
              </p:cNvSpPr>
              <p:nvPr/>
            </p:nvSpPr>
            <p:spPr bwMode="auto">
              <a:xfrm>
                <a:off x="4608512" y="1225300"/>
                <a:ext cx="1425875" cy="862497"/>
              </a:xfrm>
              <a:prstGeom prst="rect">
                <a:avLst/>
              </a:prstGeom>
              <a:blipFill rotWithShape="1">
                <a:blip r:embed="rId4"/>
                <a:stretch>
                  <a:fillRect l="-4701" t="-10638" b="-5674"/>
                </a:stretch>
              </a:blip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8"/>
              <p:cNvSpPr>
                <a:spLocks noChangeArrowheads="1"/>
              </p:cNvSpPr>
              <p:nvPr/>
            </p:nvSpPr>
            <p:spPr bwMode="auto">
              <a:xfrm>
                <a:off x="6553200" y="719607"/>
                <a:ext cx="2519363" cy="863997"/>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m:rPr>
                              <m:sty m:val="p"/>
                            </m:rPr>
                            <a:rPr lang="en-US" sz="2400" b="0" i="0" smtClean="0">
                              <a:solidFill>
                                <a:schemeClr val="bg1"/>
                              </a:solidFill>
                              <a:latin typeface="Cambria Math"/>
                            </a:rPr>
                            <m:t>Γ</m:t>
                          </m:r>
                        </m:e>
                        <m:sub>
                          <m:r>
                            <a:rPr lang="en-US" sz="2400" b="0" i="1" smtClean="0">
                              <a:solidFill>
                                <a:schemeClr val="bg1"/>
                              </a:solidFill>
                              <a:latin typeface="Cambria Math"/>
                            </a:rPr>
                            <m:t>𝜈</m:t>
                          </m:r>
                          <m:r>
                            <a:rPr lang="en-US" sz="2400" b="0" i="1" smtClean="0">
                              <a:solidFill>
                                <a:schemeClr val="bg1"/>
                              </a:solidFill>
                              <a:latin typeface="Cambria Math"/>
                            </a:rPr>
                            <m:t>→</m:t>
                          </m:r>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a:rPr>
                                <m:t>𝜈</m:t>
                              </m:r>
                            </m:e>
                            <m:sup>
                              <m:r>
                                <a:rPr lang="en-US" sz="2400" b="0" i="1" smtClean="0">
                                  <a:solidFill>
                                    <a:schemeClr val="bg1"/>
                                  </a:solidFill>
                                  <a:latin typeface="Cambria Math"/>
                                </a:rPr>
                                <m:t>′</m:t>
                              </m:r>
                            </m:sup>
                          </m:sSup>
                          <m:r>
                            <a:rPr lang="en-US" sz="2400" b="0" i="1" smtClean="0">
                              <a:solidFill>
                                <a:schemeClr val="bg1"/>
                              </a:solidFill>
                              <a:latin typeface="Cambria Math"/>
                            </a:rPr>
                            <m:t>𝛾</m:t>
                          </m:r>
                        </m:sub>
                      </m:sSub>
                      <m:r>
                        <a:rPr lang="en-US" sz="2400" b="0" i="0" smtClean="0">
                          <a:solidFill>
                            <a:schemeClr val="bg1"/>
                          </a:solidFill>
                          <a:latin typeface="Cambria Math"/>
                        </a:rPr>
                        <m:t>=</m:t>
                      </m:r>
                      <m:f>
                        <m:fPr>
                          <m:ctrlPr>
                            <a:rPr lang="en-US" sz="2400" b="0" i="1" smtClean="0">
                              <a:solidFill>
                                <a:schemeClr val="bg1"/>
                              </a:solidFill>
                              <a:latin typeface="Cambria Math" panose="02040503050406030204" pitchFamily="18" charset="0"/>
                            </a:rPr>
                          </m:ctrlPr>
                        </m:fPr>
                        <m:num>
                          <m:sSubSup>
                            <m:sSubSupPr>
                              <m:ctrlPr>
                                <a:rPr lang="en-US" sz="2400" b="0" i="1" smtClean="0">
                                  <a:solidFill>
                                    <a:schemeClr val="bg1"/>
                                  </a:solidFill>
                                  <a:latin typeface="Cambria Math" panose="02040503050406030204" pitchFamily="18" charset="0"/>
                                </a:rPr>
                              </m:ctrlPr>
                            </m:sSubSupPr>
                            <m:e>
                              <m:r>
                                <a:rPr lang="en-US" sz="2400" b="0" i="1" smtClean="0">
                                  <a:solidFill>
                                    <a:schemeClr val="bg1"/>
                                  </a:solidFill>
                                  <a:latin typeface="Cambria Math"/>
                                </a:rPr>
                                <m:t>𝜇</m:t>
                              </m:r>
                            </m:e>
                            <m:sub>
                              <m:r>
                                <m:rPr>
                                  <m:sty m:val="p"/>
                                </m:rPr>
                                <a:rPr lang="en-US" sz="2400" b="0" i="0" smtClean="0">
                                  <a:solidFill>
                                    <a:schemeClr val="bg1"/>
                                  </a:solidFill>
                                  <a:latin typeface="Cambria Math"/>
                                </a:rPr>
                                <m:t>eff</m:t>
                              </m:r>
                            </m:sub>
                            <m:sup>
                              <m:r>
                                <a:rPr lang="en-US" sz="2400" b="0" i="1" smtClean="0">
                                  <a:solidFill>
                                    <a:schemeClr val="bg1"/>
                                  </a:solidFill>
                                  <a:latin typeface="Cambria Math"/>
                                </a:rPr>
                                <m:t>2</m:t>
                              </m:r>
                            </m:sup>
                          </m:sSubSup>
                        </m:num>
                        <m:den>
                          <m:r>
                            <a:rPr lang="en-US" sz="2400" b="0" i="1" smtClean="0">
                              <a:solidFill>
                                <a:schemeClr val="bg1"/>
                              </a:solidFill>
                              <a:latin typeface="Cambria Math"/>
                            </a:rPr>
                            <m:t>8</m:t>
                          </m:r>
                          <m:r>
                            <a:rPr lang="en-US" sz="2400" b="0" i="1" smtClean="0">
                              <a:solidFill>
                                <a:schemeClr val="bg1"/>
                              </a:solidFill>
                              <a:latin typeface="Cambria Math"/>
                            </a:rPr>
                            <m:t>𝜋</m:t>
                          </m:r>
                        </m:den>
                      </m:f>
                      <m:r>
                        <a:rPr lang="en-US" sz="2400" b="0" i="1" smtClean="0">
                          <a:solidFill>
                            <a:schemeClr val="bg1"/>
                          </a:solidFill>
                          <a:latin typeface="Cambria Math"/>
                        </a:rPr>
                        <m:t> </m:t>
                      </m:r>
                      <m:sSubSup>
                        <m:sSubSupPr>
                          <m:ctrlPr>
                            <a:rPr lang="en-US" sz="2400" b="0" i="1" smtClean="0">
                              <a:solidFill>
                                <a:schemeClr val="bg1"/>
                              </a:solidFill>
                              <a:latin typeface="Cambria Math" panose="02040503050406030204" pitchFamily="18" charset="0"/>
                            </a:rPr>
                          </m:ctrlPr>
                        </m:sSubSupPr>
                        <m:e>
                          <m:r>
                            <a:rPr lang="en-US" sz="2400" b="0" i="1" smtClean="0">
                              <a:solidFill>
                                <a:schemeClr val="bg1"/>
                              </a:solidFill>
                              <a:latin typeface="Cambria Math"/>
                            </a:rPr>
                            <m:t>𝑚</m:t>
                          </m:r>
                        </m:e>
                        <m:sub>
                          <m:r>
                            <a:rPr lang="en-US" sz="2400" b="0" i="1" smtClean="0">
                              <a:solidFill>
                                <a:schemeClr val="bg1"/>
                              </a:solidFill>
                              <a:latin typeface="Cambria Math"/>
                            </a:rPr>
                            <m:t>𝜈</m:t>
                          </m:r>
                        </m:sub>
                        <m:sup>
                          <m:r>
                            <a:rPr lang="en-US" sz="2400" b="0" i="1" smtClean="0">
                              <a:solidFill>
                                <a:schemeClr val="bg1"/>
                              </a:solidFill>
                              <a:latin typeface="Cambria Math"/>
                            </a:rPr>
                            <m:t>3</m:t>
                          </m:r>
                        </m:sup>
                      </m:sSubSup>
                      <m:r>
                        <a:rPr lang="en-US" sz="2400" b="0" i="1" smtClean="0">
                          <a:solidFill>
                            <a:schemeClr val="bg1"/>
                          </a:solidFill>
                          <a:latin typeface="Cambria Math"/>
                        </a:rPr>
                        <m:t> </m:t>
                      </m:r>
                    </m:oMath>
                  </m:oMathPara>
                </a14:m>
                <a:endParaRPr lang="en-US">
                  <a:solidFill>
                    <a:schemeClr val="bg1"/>
                  </a:solidFill>
                </a:endParaRPr>
              </a:p>
            </p:txBody>
          </p:sp>
        </mc:Choice>
        <mc:Fallback xmlns="">
          <p:sp>
            <p:nvSpPr>
              <p:cNvPr id="10" name="Rectangle 8"/>
              <p:cNvSpPr>
                <a:spLocks noRot="1" noChangeAspect="1" noMove="1" noResize="1" noEditPoints="1" noAdjustHandles="1" noChangeArrowheads="1" noChangeShapeType="1" noTextEdit="1"/>
              </p:cNvSpPr>
              <p:nvPr/>
            </p:nvSpPr>
            <p:spPr bwMode="auto">
              <a:xfrm>
                <a:off x="6553200" y="719607"/>
                <a:ext cx="2519363" cy="863997"/>
              </a:xfrm>
              <a:prstGeom prst="rect">
                <a:avLst/>
              </a:prstGeom>
              <a:blipFill rotWithShape="1">
                <a:blip r:embed="rId5"/>
                <a:stretch>
                  <a:fillRect/>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9"/>
              <p:cNvSpPr>
                <a:spLocks noChangeArrowheads="1"/>
              </p:cNvSpPr>
              <p:nvPr/>
            </p:nvSpPr>
            <p:spPr bwMode="auto">
              <a:xfrm>
                <a:off x="6552904" y="1727870"/>
                <a:ext cx="2520228" cy="863997"/>
              </a:xfrm>
              <a:prstGeom prst="rect">
                <a:avLst/>
              </a:prstGeom>
              <a:solidFill>
                <a:schemeClr val="accent1">
                  <a:lumMod val="75000"/>
                </a:schemeClr>
              </a:solidFill>
              <a:ln w="9525">
                <a:solidFill>
                  <a:schemeClr val="tx1"/>
                </a:solidFill>
                <a:miter lim="800000"/>
                <a:headEnd/>
                <a:tailEnd/>
              </a:ln>
              <a:effectLst/>
            </p:spPr>
            <p:txBody>
              <a:bodyPr wrap="none" lIns="86402" tIns="43201" rIns="86402" bIns="43201" anchor="ct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m:rPr>
                              <m:sty m:val="p"/>
                            </m:rPr>
                            <a:rPr lang="en-US" sz="2400" b="0" i="0" smtClean="0">
                              <a:solidFill>
                                <a:schemeClr val="bg1"/>
                              </a:solidFill>
                              <a:latin typeface="Cambria Math"/>
                            </a:rPr>
                            <m:t>Γ</m:t>
                          </m:r>
                        </m:e>
                        <m:sub>
                          <m:r>
                            <a:rPr lang="en-US" sz="2400" b="0" i="1" smtClean="0">
                              <a:solidFill>
                                <a:schemeClr val="bg1"/>
                              </a:solidFill>
                              <a:latin typeface="Cambria Math"/>
                            </a:rPr>
                            <m:t>𝛾</m:t>
                          </m:r>
                          <m:r>
                            <a:rPr lang="en-US" sz="2400" b="0" i="1" smtClean="0">
                              <a:solidFill>
                                <a:schemeClr val="bg1"/>
                              </a:solidFill>
                              <a:latin typeface="Cambria Math"/>
                            </a:rPr>
                            <m:t>→</m:t>
                          </m:r>
                          <m:r>
                            <a:rPr lang="en-US" sz="2400" b="0" i="1" smtClean="0">
                              <a:solidFill>
                                <a:schemeClr val="bg1"/>
                              </a:solidFill>
                              <a:latin typeface="Cambria Math"/>
                            </a:rPr>
                            <m:t>𝜈</m:t>
                          </m:r>
                          <m:bar>
                            <m:barPr>
                              <m:pos m:val="top"/>
                              <m:ctrlPr>
                                <a:rPr lang="en-US" sz="2400" b="0" i="1" smtClean="0">
                                  <a:solidFill>
                                    <a:schemeClr val="bg1"/>
                                  </a:solidFill>
                                  <a:latin typeface="Cambria Math" panose="02040503050406030204" pitchFamily="18" charset="0"/>
                                </a:rPr>
                              </m:ctrlPr>
                            </m:barPr>
                            <m:e>
                              <m:r>
                                <a:rPr lang="en-US" sz="2400" b="0" i="1" smtClean="0">
                                  <a:solidFill>
                                    <a:schemeClr val="bg1"/>
                                  </a:solidFill>
                                  <a:latin typeface="Cambria Math"/>
                                </a:rPr>
                                <m:t>𝜈</m:t>
                              </m:r>
                            </m:e>
                          </m:bar>
                        </m:sub>
                      </m:sSub>
                      <m:r>
                        <a:rPr lang="en-US" sz="2400" b="0" i="1" smtClean="0">
                          <a:solidFill>
                            <a:schemeClr val="bg1"/>
                          </a:solidFill>
                          <a:latin typeface="Cambria Math"/>
                        </a:rPr>
                        <m:t>=</m:t>
                      </m:r>
                      <m:f>
                        <m:fPr>
                          <m:ctrlPr>
                            <a:rPr lang="en-US" sz="2400" b="0" i="1" smtClean="0">
                              <a:solidFill>
                                <a:schemeClr val="bg1"/>
                              </a:solidFill>
                              <a:latin typeface="Cambria Math" panose="02040503050406030204" pitchFamily="18" charset="0"/>
                            </a:rPr>
                          </m:ctrlPr>
                        </m:fPr>
                        <m:num>
                          <m:sSubSup>
                            <m:sSubSupPr>
                              <m:ctrlPr>
                                <a:rPr lang="en-US" sz="2400" b="0" i="1" smtClean="0">
                                  <a:solidFill>
                                    <a:schemeClr val="bg1"/>
                                  </a:solidFill>
                                  <a:latin typeface="Cambria Math" panose="02040503050406030204" pitchFamily="18" charset="0"/>
                                </a:rPr>
                              </m:ctrlPr>
                            </m:sSubSupPr>
                            <m:e>
                              <m:r>
                                <a:rPr lang="en-US" sz="2400" b="0" i="1" smtClean="0">
                                  <a:solidFill>
                                    <a:schemeClr val="bg1"/>
                                  </a:solidFill>
                                  <a:latin typeface="Cambria Math"/>
                                </a:rPr>
                                <m:t>𝜇</m:t>
                              </m:r>
                            </m:e>
                            <m:sub>
                              <m:r>
                                <m:rPr>
                                  <m:sty m:val="p"/>
                                </m:rPr>
                                <a:rPr lang="en-US" sz="2400" b="0" i="0" smtClean="0">
                                  <a:solidFill>
                                    <a:schemeClr val="bg1"/>
                                  </a:solidFill>
                                  <a:latin typeface="Cambria Math"/>
                                </a:rPr>
                                <m:t>eff</m:t>
                              </m:r>
                            </m:sub>
                            <m:sup>
                              <m:r>
                                <a:rPr lang="en-US" sz="2400" b="0" i="1" smtClean="0">
                                  <a:solidFill>
                                    <a:schemeClr val="bg1"/>
                                  </a:solidFill>
                                  <a:latin typeface="Cambria Math"/>
                                </a:rPr>
                                <m:t>2</m:t>
                              </m:r>
                            </m:sup>
                          </m:sSubSup>
                        </m:num>
                        <m:den>
                          <m:r>
                            <a:rPr lang="en-US" sz="2400" b="0" i="1" smtClean="0">
                              <a:solidFill>
                                <a:schemeClr val="bg1"/>
                              </a:solidFill>
                              <a:latin typeface="Cambria Math"/>
                            </a:rPr>
                            <m:t>24</m:t>
                          </m:r>
                          <m:r>
                            <a:rPr lang="en-US" sz="2400" b="0" i="1" smtClean="0">
                              <a:solidFill>
                                <a:schemeClr val="bg1"/>
                              </a:solidFill>
                              <a:latin typeface="Cambria Math"/>
                            </a:rPr>
                            <m:t>𝜋</m:t>
                          </m:r>
                        </m:den>
                      </m:f>
                      <m:sSubSup>
                        <m:sSubSupPr>
                          <m:ctrlPr>
                            <a:rPr lang="en-US" sz="2400" b="0" i="1" smtClean="0">
                              <a:solidFill>
                                <a:schemeClr val="bg1"/>
                              </a:solidFill>
                              <a:latin typeface="Cambria Math" panose="02040503050406030204" pitchFamily="18" charset="0"/>
                            </a:rPr>
                          </m:ctrlPr>
                        </m:sSubSupPr>
                        <m:e>
                          <m:r>
                            <a:rPr lang="en-US" sz="2400" b="0" i="1" smtClean="0">
                              <a:solidFill>
                                <a:schemeClr val="bg1"/>
                              </a:solidFill>
                              <a:latin typeface="Cambria Math"/>
                            </a:rPr>
                            <m:t>𝜔</m:t>
                          </m:r>
                        </m:e>
                        <m:sub>
                          <m:r>
                            <m:rPr>
                              <m:sty m:val="p"/>
                            </m:rPr>
                            <a:rPr lang="en-US" sz="2400" b="0" i="0" smtClean="0">
                              <a:solidFill>
                                <a:schemeClr val="bg1"/>
                              </a:solidFill>
                              <a:latin typeface="Cambria Math"/>
                            </a:rPr>
                            <m:t>pl</m:t>
                          </m:r>
                        </m:sub>
                        <m:sup>
                          <m:r>
                            <a:rPr lang="en-US" sz="2400" b="0" i="1" smtClean="0">
                              <a:solidFill>
                                <a:schemeClr val="bg1"/>
                              </a:solidFill>
                              <a:latin typeface="Cambria Math"/>
                            </a:rPr>
                            <m:t>3</m:t>
                          </m:r>
                        </m:sup>
                      </m:sSubSup>
                    </m:oMath>
                  </m:oMathPara>
                </a14:m>
                <a:endParaRPr lang="en-US"/>
              </a:p>
            </p:txBody>
          </p:sp>
        </mc:Choice>
        <mc:Fallback xmlns="">
          <p:sp>
            <p:nvSpPr>
              <p:cNvPr id="11" name="Rectangle 9"/>
              <p:cNvSpPr>
                <a:spLocks noRot="1" noChangeAspect="1" noMove="1" noResize="1" noEditPoints="1" noAdjustHandles="1" noChangeArrowheads="1" noChangeShapeType="1" noTextEdit="1"/>
              </p:cNvSpPr>
              <p:nvPr/>
            </p:nvSpPr>
            <p:spPr bwMode="auto">
              <a:xfrm>
                <a:off x="6552904" y="1727870"/>
                <a:ext cx="2520228" cy="863997"/>
              </a:xfrm>
              <a:prstGeom prst="rect">
                <a:avLst/>
              </a:prstGeom>
              <a:blipFill rotWithShape="1">
                <a:blip r:embed="rId6"/>
                <a:stretch>
                  <a:fillRect/>
                </a:stretch>
              </a:blipFill>
              <a:ln w="9525">
                <a:solidFill>
                  <a:schemeClr val="tx1"/>
                </a:solidFill>
                <a:miter lim="800000"/>
                <a:headEnd/>
                <a:tailEnd/>
              </a:ln>
              <a:effectLst/>
              <a:extLst/>
            </p:spPr>
            <p:txBody>
              <a:bodyPr/>
              <a:lstStyle/>
              <a:p>
                <a:r>
                  <a:rPr lang="en-US">
                    <a:noFill/>
                  </a:rPr>
                  <a:t> </a:t>
                </a:r>
              </a:p>
            </p:txBody>
          </p:sp>
        </mc:Fallback>
      </mc:AlternateContent>
    </p:spTree>
    <p:extLst>
      <p:ext uri="{BB962C8B-B14F-4D97-AF65-F5344CB8AC3E}">
        <p14:creationId xmlns:p14="http://schemas.microsoft.com/office/powerpoint/2010/main" val="114939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Bounds on neutrino dipole moments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152" y="1223677"/>
            <a:ext cx="6048840" cy="4181076"/>
          </a:xfrm>
          <a:prstGeom prst="rect">
            <a:avLst/>
          </a:prstGeom>
        </p:spPr>
      </p:pic>
      <p:cxnSp>
        <p:nvCxnSpPr>
          <p:cNvPr id="11" name="Straight Arrow Connector 10"/>
          <p:cNvCxnSpPr/>
          <p:nvPr/>
        </p:nvCxnSpPr>
        <p:spPr>
          <a:xfrm>
            <a:off x="3112325" y="5325241"/>
            <a:ext cx="0" cy="5115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32196" y="5325241"/>
            <a:ext cx="3602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56102" y="5867309"/>
            <a:ext cx="3083152" cy="461665"/>
          </a:xfrm>
          <a:prstGeom prst="rect">
            <a:avLst/>
          </a:prstGeom>
          <a:noFill/>
        </p:spPr>
        <p:txBody>
          <a:bodyPr wrap="none" rtlCol="0">
            <a:spAutoFit/>
          </a:bodyPr>
          <a:lstStyle/>
          <a:p>
            <a:r>
              <a:rPr lang="en-US" sz="2400" b="1">
                <a:solidFill>
                  <a:srgbClr val="C00000"/>
                </a:solidFill>
              </a:rPr>
              <a:t>Latest Globular Cluster</a:t>
            </a:r>
          </a:p>
        </p:txBody>
      </p:sp>
      <p:sp>
        <p:nvSpPr>
          <p:cNvPr id="20" name="TextBox 19"/>
          <p:cNvSpPr txBox="1"/>
          <p:nvPr/>
        </p:nvSpPr>
        <p:spPr>
          <a:xfrm>
            <a:off x="7128862" y="4076312"/>
            <a:ext cx="1452642" cy="830997"/>
          </a:xfrm>
          <a:prstGeom prst="rect">
            <a:avLst/>
          </a:prstGeom>
          <a:noFill/>
        </p:spPr>
        <p:txBody>
          <a:bodyPr wrap="none" rtlCol="0">
            <a:spAutoFit/>
          </a:bodyPr>
          <a:lstStyle/>
          <a:p>
            <a:r>
              <a:rPr lang="en-US" sz="2400" b="1">
                <a:solidFill>
                  <a:srgbClr val="C00000"/>
                </a:solidFill>
              </a:rPr>
              <a:t>Solar</a:t>
            </a:r>
          </a:p>
          <a:p>
            <a:r>
              <a:rPr lang="en-US" sz="2400" b="1">
                <a:solidFill>
                  <a:srgbClr val="C00000"/>
                </a:solidFill>
              </a:rPr>
              <a:t>Neutrinos</a:t>
            </a:r>
          </a:p>
        </p:txBody>
      </p:sp>
      <p:sp>
        <p:nvSpPr>
          <p:cNvPr id="21" name="TextBox 20">
            <a:hlinkClick r:id="rId3"/>
          </p:cNvPr>
          <p:cNvSpPr txBox="1"/>
          <p:nvPr/>
        </p:nvSpPr>
        <p:spPr>
          <a:xfrm>
            <a:off x="2016152" y="982019"/>
            <a:ext cx="2712987" cy="369332"/>
          </a:xfrm>
          <a:prstGeom prst="rect">
            <a:avLst/>
          </a:prstGeom>
          <a:noFill/>
        </p:spPr>
        <p:txBody>
          <a:bodyPr wrap="none" rtlCol="0">
            <a:spAutoFit/>
          </a:bodyPr>
          <a:lstStyle/>
          <a:p>
            <a:r>
              <a:rPr lang="en-US">
                <a:solidFill>
                  <a:schemeClr val="tx1">
                    <a:lumMod val="75000"/>
                    <a:lumOff val="25000"/>
                  </a:schemeClr>
                </a:solidFill>
              </a:rPr>
              <a:t>XENONnT, arXiv:2207.1133</a:t>
            </a:r>
          </a:p>
        </p:txBody>
      </p:sp>
    </p:spTree>
    <p:extLst>
      <p:ext uri="{BB962C8B-B14F-4D97-AF65-F5344CB8AC3E}">
        <p14:creationId xmlns:p14="http://schemas.microsoft.com/office/powerpoint/2010/main" val="2748829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493"/>
            <a:ext cx="9217024" cy="720100"/>
          </a:xfrm>
        </p:spPr>
        <p:txBody>
          <a:bodyPr>
            <a:normAutofit fontScale="90000"/>
          </a:bodyPr>
          <a:lstStyle/>
          <a:p>
            <a:r>
              <a:rPr lang="en-US" b="1">
                <a:solidFill>
                  <a:schemeClr val="accent1">
                    <a:lumMod val="75000"/>
                  </a:schemeClr>
                </a:solidFill>
              </a:rPr>
              <a:t>Astrophysical Axion Bounds</a:t>
            </a:r>
          </a:p>
        </p:txBody>
      </p:sp>
      <p:sp>
        <p:nvSpPr>
          <p:cNvPr id="4" name="TextBox 3"/>
          <p:cNvSpPr txBox="1"/>
          <p:nvPr/>
        </p:nvSpPr>
        <p:spPr>
          <a:xfrm>
            <a:off x="144463" y="791617"/>
            <a:ext cx="8928099" cy="461665"/>
          </a:xfrm>
          <a:prstGeom prst="rect">
            <a:avLst/>
          </a:prstGeom>
          <a:noFill/>
        </p:spPr>
        <p:txBody>
          <a:bodyPr wrap="square" rtlCol="0">
            <a:spAutoFit/>
          </a:bodyPr>
          <a:lstStyle/>
          <a:p>
            <a:pPr algn="ctr"/>
            <a:r>
              <a:rPr lang="en-US" sz="2400">
                <a:solidFill>
                  <a:schemeClr val="accent1">
                    <a:lumMod val="75000"/>
                  </a:schemeClr>
                </a:solidFill>
              </a:rPr>
              <a:t>The 2024 Edition, Caputo &amp; Raffelt, arXiv:2401.13728, 24 Jan 2024</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94114"/>
            <a:ext cx="7921625" cy="3574084"/>
          </a:xfrm>
          <a:prstGeom prst="rect">
            <a:avLst/>
          </a:prstGeom>
        </p:spPr>
      </p:pic>
      <p:sp>
        <p:nvSpPr>
          <p:cNvPr id="10" name="TextBox 9"/>
          <p:cNvSpPr txBox="1"/>
          <p:nvPr/>
        </p:nvSpPr>
        <p:spPr>
          <a:xfrm>
            <a:off x="503806" y="5256237"/>
            <a:ext cx="8569326" cy="1200329"/>
          </a:xfrm>
          <a:prstGeom prst="rect">
            <a:avLst/>
          </a:prstGeom>
          <a:noFill/>
        </p:spPr>
        <p:txBody>
          <a:bodyPr wrap="square" rtlCol="0">
            <a:spAutoFit/>
          </a:bodyPr>
          <a:lstStyle/>
          <a:p>
            <a:r>
              <a:rPr lang="en-DE" sz="2400">
                <a:solidFill>
                  <a:schemeClr val="accent1">
                    <a:lumMod val="75000"/>
                  </a:schemeClr>
                </a:solidFill>
                <a:latin typeface="Calibri" panose="020F0502020204030204" pitchFamily="34" charset="0"/>
                <a:cs typeface="Calibri" panose="020F0502020204030204" pitchFamily="34" charset="0"/>
              </a:rPr>
              <a:t>•</a:t>
            </a:r>
            <a:r>
              <a:rPr lang="en-US" sz="2400">
                <a:solidFill>
                  <a:schemeClr val="accent1">
                    <a:lumMod val="75000"/>
                  </a:schemeClr>
                </a:solidFill>
                <a:latin typeface="Calibri" panose="020F0502020204030204" pitchFamily="34" charset="0"/>
                <a:cs typeface="Calibri" panose="020F0502020204030204" pitchFamily="34" charset="0"/>
              </a:rPr>
              <a:t> </a:t>
            </a:r>
            <a:r>
              <a:rPr lang="en-US" sz="2400">
                <a:solidFill>
                  <a:schemeClr val="accent1">
                    <a:lumMod val="75000"/>
                  </a:schemeClr>
                </a:solidFill>
              </a:rPr>
              <a:t>Many improvements over the years, but overall picture the same</a:t>
            </a:r>
          </a:p>
          <a:p>
            <a:r>
              <a:rPr lang="en-DE" sz="2400">
                <a:solidFill>
                  <a:schemeClr val="accent1">
                    <a:lumMod val="75000"/>
                  </a:schemeClr>
                </a:solidFill>
                <a:latin typeface="Calibri" panose="020F0502020204030204" pitchFamily="34" charset="0"/>
                <a:cs typeface="Calibri" panose="020F0502020204030204" pitchFamily="34" charset="0"/>
              </a:rPr>
              <a:t>• </a:t>
            </a:r>
            <a:r>
              <a:rPr lang="en-US" sz="2400">
                <a:solidFill>
                  <a:schemeClr val="accent1">
                    <a:lumMod val="75000"/>
                  </a:schemeClr>
                </a:solidFill>
              </a:rPr>
              <a:t>Specific QCD axion signatures hard to expect from cooling effects</a:t>
            </a:r>
          </a:p>
          <a:p>
            <a:r>
              <a:rPr lang="en-DE" sz="2400">
                <a:solidFill>
                  <a:schemeClr val="accent1">
                    <a:lumMod val="75000"/>
                  </a:schemeClr>
                </a:solidFill>
                <a:latin typeface="Calibri" panose="020F0502020204030204" pitchFamily="34" charset="0"/>
                <a:cs typeface="Calibri" panose="020F0502020204030204" pitchFamily="34" charset="0"/>
              </a:rPr>
              <a:t>• </a:t>
            </a:r>
            <a:r>
              <a:rPr lang="en-US" sz="2400">
                <a:solidFill>
                  <a:schemeClr val="accent1">
                    <a:lumMod val="75000"/>
                  </a:schemeClr>
                </a:solidFill>
              </a:rPr>
              <a:t>Best stellar detection opportunity probably (Baby)IAXO </a:t>
            </a:r>
          </a:p>
        </p:txBody>
      </p:sp>
    </p:spTree>
    <p:extLst>
      <p:ext uri="{BB962C8B-B14F-4D97-AF65-F5344CB8AC3E}">
        <p14:creationId xmlns:p14="http://schemas.microsoft.com/office/powerpoint/2010/main" val="20779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Neutrinos and the Stars</a:t>
            </a:r>
          </a:p>
        </p:txBody>
      </p:sp>
      <p:grpSp>
        <p:nvGrpSpPr>
          <p:cNvPr id="2" name="Group 1"/>
          <p:cNvGrpSpPr/>
          <p:nvPr/>
        </p:nvGrpSpPr>
        <p:grpSpPr>
          <a:xfrm>
            <a:off x="216202" y="719907"/>
            <a:ext cx="8856361" cy="1800000"/>
            <a:chOff x="216202" y="719907"/>
            <a:chExt cx="8856361" cy="18000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2" y="719907"/>
              <a:ext cx="1800000" cy="1800000"/>
            </a:xfrm>
            <a:prstGeom prst="rect">
              <a:avLst/>
            </a:prstGeom>
            <a:ln>
              <a:solidFill>
                <a:schemeClr val="bg1">
                  <a:lumMod val="85000"/>
                </a:schemeClr>
              </a:solidFill>
            </a:ln>
          </p:spPr>
        </p:pic>
        <p:sp>
          <p:nvSpPr>
            <p:cNvPr id="7" name="Rectangle 4"/>
            <p:cNvSpPr>
              <a:spLocks noChangeArrowheads="1"/>
            </p:cNvSpPr>
            <p:nvPr/>
          </p:nvSpPr>
          <p:spPr bwMode="auto">
            <a:xfrm>
              <a:off x="216202" y="2159907"/>
              <a:ext cx="1800000" cy="360000"/>
            </a:xfrm>
            <a:prstGeom prst="rect">
              <a:avLst/>
            </a:prstGeom>
            <a:noFill/>
            <a:ln>
              <a:noFill/>
            </a:ln>
            <a:effectLst/>
          </p:spPr>
          <p:txBody>
            <a:bodyPr wrap="none" lIns="86402" tIns="43201" rIns="86402" bIns="43201" anchor="ctr"/>
            <a:lstStyle/>
            <a:p>
              <a:pPr algn="ctr"/>
              <a:r>
                <a:rPr lang="en-US">
                  <a:solidFill>
                    <a:schemeClr val="bg1"/>
                  </a:solidFill>
                  <a:effectLst>
                    <a:outerShdw blurRad="38100" dist="38100" dir="2700000" algn="tl">
                      <a:srgbClr val="000000">
                        <a:alpha val="43137"/>
                      </a:srgbClr>
                    </a:outerShdw>
                  </a:effectLst>
                </a:rPr>
                <a:t>Sun</a:t>
              </a:r>
            </a:p>
          </p:txBody>
        </p:sp>
        <p:sp>
          <p:nvSpPr>
            <p:cNvPr id="10" name="TextBox 9"/>
            <p:cNvSpPr txBox="1"/>
            <p:nvPr/>
          </p:nvSpPr>
          <p:spPr>
            <a:xfrm>
              <a:off x="2088161" y="719907"/>
              <a:ext cx="6984402" cy="1800000"/>
            </a:xfrm>
            <a:prstGeom prst="rect">
              <a:avLst/>
            </a:prstGeom>
            <a:noFill/>
          </p:spPr>
          <p:txBody>
            <a:bodyPr wrap="none" rtlCol="0">
              <a:noAutofit/>
            </a:bodyPr>
            <a:lstStyle/>
            <a:p>
              <a:r>
                <a:rPr lang="en-US" sz="2000">
                  <a:solidFill>
                    <a:schemeClr val="bg1"/>
                  </a:solidFill>
                </a:rPr>
                <a:t>• Strongest local neutrino flux</a:t>
              </a:r>
            </a:p>
            <a:p>
              <a:endParaRPr lang="en-US" sz="300">
                <a:solidFill>
                  <a:schemeClr val="bg1"/>
                </a:solidFill>
              </a:endParaRPr>
            </a:p>
            <a:p>
              <a:r>
                <a:rPr lang="en-US" sz="2000">
                  <a:solidFill>
                    <a:schemeClr val="bg1"/>
                  </a:solidFill>
                </a:rPr>
                <a:t>• Long history of detailed measurements</a:t>
              </a:r>
            </a:p>
            <a:p>
              <a:endParaRPr lang="en-US" sz="300">
                <a:solidFill>
                  <a:schemeClr val="bg1"/>
                </a:solidFill>
              </a:endParaRPr>
            </a:p>
            <a:p>
              <a:r>
                <a:rPr lang="en-US" sz="2000">
                  <a:solidFill>
                    <a:schemeClr val="bg1"/>
                  </a:solidFill>
                </a:rPr>
                <a:t>• Crucial for flavor oscillation physics</a:t>
              </a:r>
            </a:p>
            <a:p>
              <a:endParaRPr lang="en-US" sz="300">
                <a:solidFill>
                  <a:schemeClr val="bg1"/>
                </a:solidFill>
              </a:endParaRPr>
            </a:p>
            <a:p>
              <a:r>
                <a:rPr lang="en-US" sz="2000">
                  <a:solidFill>
                    <a:schemeClr val="bg1"/>
                  </a:solidFill>
                </a:rPr>
                <a:t>• Resolve solar metal abundance problem in future?</a:t>
              </a:r>
            </a:p>
            <a:p>
              <a:endParaRPr lang="en-US" sz="300">
                <a:solidFill>
                  <a:schemeClr val="bg1"/>
                </a:solidFill>
              </a:endParaRPr>
            </a:p>
            <a:p>
              <a:r>
                <a:rPr lang="en-US" sz="2000">
                  <a:solidFill>
                    <a:schemeClr val="bg1"/>
                  </a:solidFill>
                </a:rPr>
                <a:t>• Use Sun as source for other particles (especially axions)</a:t>
              </a:r>
            </a:p>
          </p:txBody>
        </p:sp>
      </p:grpSp>
      <p:grpSp>
        <p:nvGrpSpPr>
          <p:cNvPr id="13" name="Group 12"/>
          <p:cNvGrpSpPr/>
          <p:nvPr/>
        </p:nvGrpSpPr>
        <p:grpSpPr>
          <a:xfrm>
            <a:off x="205569" y="2664127"/>
            <a:ext cx="8866994" cy="1800000"/>
            <a:chOff x="205569" y="2664127"/>
            <a:chExt cx="8866994" cy="1800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2" y="2664127"/>
              <a:ext cx="1800000" cy="1800000"/>
            </a:xfrm>
            <a:prstGeom prst="rect">
              <a:avLst/>
            </a:prstGeom>
            <a:ln>
              <a:solidFill>
                <a:schemeClr val="bg1">
                  <a:lumMod val="85000"/>
                </a:schemeClr>
              </a:solidFill>
            </a:ln>
          </p:spPr>
        </p:pic>
        <p:sp>
          <p:nvSpPr>
            <p:cNvPr id="8" name="Rectangle 4"/>
            <p:cNvSpPr>
              <a:spLocks noChangeArrowheads="1"/>
            </p:cNvSpPr>
            <p:nvPr/>
          </p:nvSpPr>
          <p:spPr bwMode="auto">
            <a:xfrm>
              <a:off x="205569" y="4100591"/>
              <a:ext cx="1800000" cy="360000"/>
            </a:xfrm>
            <a:prstGeom prst="rect">
              <a:avLst/>
            </a:prstGeom>
            <a:noFill/>
            <a:ln>
              <a:noFill/>
            </a:ln>
            <a:effectLst/>
          </p:spPr>
          <p:txBody>
            <a:bodyPr wrap="none" lIns="86402" tIns="43201" rIns="86402" bIns="43201" anchor="ctr"/>
            <a:lstStyle/>
            <a:p>
              <a:pPr algn="ctr"/>
              <a:r>
                <a:rPr lang="en-US">
                  <a:solidFill>
                    <a:schemeClr val="bg1"/>
                  </a:solidFill>
                  <a:effectLst>
                    <a:outerShdw blurRad="38100" dist="38100" dir="2700000" algn="tl">
                      <a:srgbClr val="000000">
                        <a:alpha val="43137"/>
                      </a:srgbClr>
                    </a:outerShdw>
                  </a:effectLst>
                </a:rPr>
                <a:t>Globular Cluster</a:t>
              </a:r>
            </a:p>
          </p:txBody>
        </p:sp>
        <p:sp>
          <p:nvSpPr>
            <p:cNvPr id="11" name="TextBox 10"/>
            <p:cNvSpPr txBox="1"/>
            <p:nvPr/>
          </p:nvSpPr>
          <p:spPr>
            <a:xfrm>
              <a:off x="2088162" y="2664127"/>
              <a:ext cx="6984401" cy="1800000"/>
            </a:xfrm>
            <a:prstGeom prst="rect">
              <a:avLst/>
            </a:prstGeom>
            <a:noFill/>
          </p:spPr>
          <p:txBody>
            <a:bodyPr wrap="none" rtlCol="0">
              <a:noAutofit/>
            </a:bodyPr>
            <a:lstStyle/>
            <a:p>
              <a:r>
                <a:rPr lang="en-US" sz="2000">
                  <a:solidFill>
                    <a:schemeClr val="bg1"/>
                  </a:solidFill>
                </a:rPr>
                <a:t>• Neutrino energy loss crucial in stellar evolution theory</a:t>
              </a:r>
            </a:p>
            <a:p>
              <a:endParaRPr lang="en-US" sz="300">
                <a:solidFill>
                  <a:schemeClr val="bg1"/>
                </a:solidFill>
              </a:endParaRPr>
            </a:p>
            <a:p>
              <a:r>
                <a:rPr lang="en-US" sz="2000">
                  <a:solidFill>
                    <a:schemeClr val="bg1"/>
                  </a:solidFill>
                </a:rPr>
                <a:t>• Backreaction on stars provides limits, </a:t>
              </a:r>
            </a:p>
            <a:p>
              <a:r>
                <a:rPr lang="en-US" sz="2000">
                  <a:solidFill>
                    <a:schemeClr val="bg1"/>
                  </a:solidFill>
                </a:rPr>
                <a:t>   e.g. neutrino magnetic dipole moments</a:t>
              </a:r>
            </a:p>
            <a:p>
              <a:r>
                <a:rPr lang="en-US" sz="2000">
                  <a:solidFill>
                    <a:schemeClr val="bg1"/>
                  </a:solidFill>
                </a:rPr>
                <a:t>   and other particles, notably axions</a:t>
              </a:r>
            </a:p>
          </p:txBody>
        </p:sp>
      </p:grpSp>
      <p:grpSp>
        <p:nvGrpSpPr>
          <p:cNvPr id="14" name="Group 13"/>
          <p:cNvGrpSpPr/>
          <p:nvPr/>
        </p:nvGrpSpPr>
        <p:grpSpPr>
          <a:xfrm>
            <a:off x="216152" y="4608397"/>
            <a:ext cx="8856411" cy="1800000"/>
            <a:chOff x="216152" y="4608397"/>
            <a:chExt cx="8856411" cy="180000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02" y="4608397"/>
              <a:ext cx="1800000" cy="1800000"/>
            </a:xfrm>
            <a:prstGeom prst="rect">
              <a:avLst/>
            </a:prstGeom>
            <a:ln>
              <a:solidFill>
                <a:schemeClr val="bg1">
                  <a:lumMod val="85000"/>
                </a:schemeClr>
              </a:solidFill>
            </a:ln>
          </p:spPr>
        </p:pic>
        <p:sp>
          <p:nvSpPr>
            <p:cNvPr id="9" name="Rectangle 4"/>
            <p:cNvSpPr>
              <a:spLocks noChangeArrowheads="1"/>
            </p:cNvSpPr>
            <p:nvPr/>
          </p:nvSpPr>
          <p:spPr bwMode="auto">
            <a:xfrm>
              <a:off x="216152" y="6048347"/>
              <a:ext cx="1800000" cy="360000"/>
            </a:xfrm>
            <a:prstGeom prst="rect">
              <a:avLst/>
            </a:prstGeom>
            <a:noFill/>
            <a:ln>
              <a:noFill/>
            </a:ln>
            <a:effectLst/>
          </p:spPr>
          <p:txBody>
            <a:bodyPr wrap="none" lIns="86402" tIns="43201" rIns="86402" bIns="43201" anchor="ctr"/>
            <a:lstStyle/>
            <a:p>
              <a:pPr algn="ctr"/>
              <a:r>
                <a:rPr lang="en-US">
                  <a:solidFill>
                    <a:schemeClr val="bg1"/>
                  </a:solidFill>
                  <a:effectLst>
                    <a:outerShdw blurRad="38100" dist="38100" dir="2700000" algn="tl">
                      <a:srgbClr val="000000">
                        <a:alpha val="43137"/>
                      </a:srgbClr>
                    </a:outerShdw>
                  </a:effectLst>
                </a:rPr>
                <a:t>Supernova 1987A</a:t>
              </a:r>
            </a:p>
          </p:txBody>
        </p:sp>
        <p:sp>
          <p:nvSpPr>
            <p:cNvPr id="12" name="TextBox 11"/>
            <p:cNvSpPr txBox="1"/>
            <p:nvPr/>
          </p:nvSpPr>
          <p:spPr>
            <a:xfrm>
              <a:off x="2088162" y="4608397"/>
              <a:ext cx="6984401" cy="1800000"/>
            </a:xfrm>
            <a:prstGeom prst="rect">
              <a:avLst/>
            </a:prstGeom>
            <a:noFill/>
          </p:spPr>
          <p:txBody>
            <a:bodyPr wrap="none" rtlCol="0">
              <a:noAutofit/>
            </a:bodyPr>
            <a:lstStyle/>
            <a:p>
              <a:r>
                <a:rPr lang="en-US" sz="2000">
                  <a:solidFill>
                    <a:schemeClr val="bg1"/>
                  </a:solidFill>
                </a:rPr>
                <a:t>• Collapsing stars most powerful neutrino sources</a:t>
              </a:r>
            </a:p>
            <a:p>
              <a:endParaRPr lang="en-US" sz="300">
                <a:solidFill>
                  <a:schemeClr val="bg1"/>
                </a:solidFill>
              </a:endParaRPr>
            </a:p>
            <a:p>
              <a:r>
                <a:rPr lang="en-US" sz="2000">
                  <a:solidFill>
                    <a:schemeClr val="bg1"/>
                  </a:solidFill>
                </a:rPr>
                <a:t>• Once observed from SN 1987A</a:t>
              </a:r>
            </a:p>
            <a:p>
              <a:endParaRPr lang="en-US" sz="300">
                <a:solidFill>
                  <a:schemeClr val="bg1"/>
                </a:solidFill>
              </a:endParaRPr>
            </a:p>
            <a:p>
              <a:r>
                <a:rPr lang="en-US" sz="2000">
                  <a:solidFill>
                    <a:schemeClr val="bg1"/>
                  </a:solidFill>
                </a:rPr>
                <a:t>• Provides well-established particle-physics constraints</a:t>
              </a:r>
            </a:p>
            <a:p>
              <a:endParaRPr lang="en-US" sz="300">
                <a:solidFill>
                  <a:schemeClr val="bg1"/>
                </a:solidFill>
              </a:endParaRPr>
            </a:p>
            <a:p>
              <a:r>
                <a:rPr lang="en-US" sz="2000">
                  <a:solidFill>
                    <a:schemeClr val="bg1"/>
                  </a:solidFill>
                </a:rPr>
                <a:t>• Next galactic supernova: learn about astrophyiscs of core collapse</a:t>
              </a:r>
            </a:p>
            <a:p>
              <a:endParaRPr lang="en-US" sz="300">
                <a:solidFill>
                  <a:schemeClr val="bg1"/>
                </a:solidFill>
              </a:endParaRPr>
            </a:p>
            <a:p>
              <a:r>
                <a:rPr lang="en-US" sz="2000">
                  <a:solidFill>
                    <a:schemeClr val="bg1"/>
                  </a:solidFill>
                </a:rPr>
                <a:t>• Diffuse Supernova Neutrino Background (DSNB) is detectable</a:t>
              </a:r>
            </a:p>
          </p:txBody>
        </p:sp>
      </p:grpSp>
    </p:spTree>
    <p:extLst>
      <p:ext uri="{BB962C8B-B14F-4D97-AF65-F5344CB8AC3E}">
        <p14:creationId xmlns:p14="http://schemas.microsoft.com/office/powerpoint/2010/main" val="1518443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solidFill>
                  <a:schemeClr val="tx1"/>
                </a:solidFill>
              </a:rPr>
              <a:t>Thanks</a:t>
            </a:r>
          </a:p>
        </p:txBody>
      </p:sp>
    </p:spTree>
    <p:extLst>
      <p:ext uri="{BB962C8B-B14F-4D97-AF65-F5344CB8AC3E}">
        <p14:creationId xmlns:p14="http://schemas.microsoft.com/office/powerpoint/2010/main" val="3412068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End</a:t>
            </a:r>
          </a:p>
        </p:txBody>
      </p:sp>
      <p:sp>
        <p:nvSpPr>
          <p:cNvPr id="14" name="Rectangle 13"/>
          <p:cNvSpPr/>
          <p:nvPr/>
        </p:nvSpPr>
        <p:spPr>
          <a:xfrm>
            <a:off x="-1" y="-1"/>
            <a:ext cx="9217025" cy="6911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a:t>Bonus </a:t>
            </a:r>
          </a:p>
          <a:p>
            <a:pPr algn="ctr"/>
            <a:r>
              <a:rPr lang="en-US" sz="16600" b="1"/>
              <a:t>Topics</a:t>
            </a:r>
          </a:p>
        </p:txBody>
      </p:sp>
    </p:spTree>
    <p:extLst>
      <p:ext uri="{BB962C8B-B14F-4D97-AF65-F5344CB8AC3E}">
        <p14:creationId xmlns:p14="http://schemas.microsoft.com/office/powerpoint/2010/main" val="1002377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3892" y="4320107"/>
            <a:ext cx="9001696" cy="2231870"/>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a:t>First Detection (1954 – 1956)</a:t>
            </a:r>
          </a:p>
        </p:txBody>
      </p:sp>
      <p:pic>
        <p:nvPicPr>
          <p:cNvPr id="3" name="Picture 2" descr="C:\Users\Georg Raffelt\Desktop\rein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720110"/>
            <a:ext cx="4752529" cy="3527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C:\Users\Georg Raffelt\Desktop\rei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553" y="720110"/>
            <a:ext cx="4104456" cy="3527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775309" y="3311988"/>
            <a:ext cx="2121236" cy="935997"/>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56" tIns="46078" rIns="92156" bIns="46078" anchor="b"/>
          <a:lstStyle/>
          <a:p>
            <a:pPr defTabSz="921018"/>
            <a:r>
              <a:rPr lang="en-US" sz="2000">
                <a:solidFill>
                  <a:schemeClr val="bg1"/>
                </a:solidFill>
              </a:rPr>
              <a:t>Fred Reines</a:t>
            </a:r>
          </a:p>
          <a:p>
            <a:pPr defTabSz="921018"/>
            <a:r>
              <a:rPr lang="en-US" sz="2000">
                <a:solidFill>
                  <a:schemeClr val="bg1"/>
                </a:solidFill>
              </a:rPr>
              <a:t>(1918 – 1998)</a:t>
            </a:r>
          </a:p>
          <a:p>
            <a:pPr defTabSz="921018"/>
            <a:r>
              <a:rPr lang="en-US" sz="2000">
                <a:solidFill>
                  <a:schemeClr val="bg1"/>
                </a:solidFill>
              </a:rPr>
              <a:t>Nobel prize 1995</a:t>
            </a:r>
            <a:endParaRPr lang="en-GB" sz="2000">
              <a:solidFill>
                <a:schemeClr val="bg1"/>
              </a:solidFill>
            </a:endParaRPr>
          </a:p>
        </p:txBody>
      </p:sp>
      <p:sp>
        <p:nvSpPr>
          <p:cNvPr id="6" name="Rectangle 6"/>
          <p:cNvSpPr>
            <a:spLocks noChangeArrowheads="1"/>
          </p:cNvSpPr>
          <p:nvPr/>
        </p:nvSpPr>
        <p:spPr bwMode="auto">
          <a:xfrm>
            <a:off x="144016" y="3311988"/>
            <a:ext cx="1767197" cy="935997"/>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56" tIns="46078" rIns="92156" bIns="46078" anchor="b"/>
          <a:lstStyle/>
          <a:p>
            <a:pPr algn="l" defTabSz="921018"/>
            <a:r>
              <a:rPr lang="en-US" sz="2000">
                <a:solidFill>
                  <a:schemeClr val="bg1"/>
                </a:solidFill>
              </a:rPr>
              <a:t>Clyde Cowan</a:t>
            </a:r>
          </a:p>
          <a:p>
            <a:pPr algn="l" defTabSz="921018"/>
            <a:r>
              <a:rPr lang="en-US" sz="2000">
                <a:solidFill>
                  <a:schemeClr val="bg1"/>
                </a:solidFill>
              </a:rPr>
              <a:t>(1919 – 1974)</a:t>
            </a:r>
          </a:p>
          <a:p>
            <a:pPr algn="l" defTabSz="921018"/>
            <a:endParaRPr lang="en-GB" sz="2000">
              <a:solidFill>
                <a:schemeClr val="bg1"/>
              </a:solidFill>
            </a:endParaRPr>
          </a:p>
        </p:txBody>
      </p:sp>
      <p:sp>
        <p:nvSpPr>
          <p:cNvPr id="7" name="Rectangle 7"/>
          <p:cNvSpPr>
            <a:spLocks noChangeArrowheads="1"/>
          </p:cNvSpPr>
          <p:nvPr/>
        </p:nvSpPr>
        <p:spPr bwMode="auto">
          <a:xfrm>
            <a:off x="4968552" y="3863986"/>
            <a:ext cx="2352262" cy="383999"/>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56" tIns="46078" rIns="92156" bIns="46078" anchor="b"/>
          <a:lstStyle/>
          <a:p>
            <a:pPr algn="l" defTabSz="921018"/>
            <a:r>
              <a:rPr lang="en-US" sz="2000">
                <a:solidFill>
                  <a:schemeClr val="bg1"/>
                </a:solidFill>
              </a:rPr>
              <a:t>Detector prototype</a:t>
            </a:r>
            <a:endParaRPr lang="en-GB" sz="2000">
              <a:solidFill>
                <a:schemeClr val="bg1"/>
              </a:solidFill>
            </a:endParaRPr>
          </a:p>
        </p:txBody>
      </p:sp>
      <p:sp>
        <p:nvSpPr>
          <p:cNvPr id="46" name="Text Box 12"/>
          <p:cNvSpPr txBox="1">
            <a:spLocks noChangeArrowheads="1"/>
          </p:cNvSpPr>
          <p:nvPr/>
        </p:nvSpPr>
        <p:spPr bwMode="auto">
          <a:xfrm>
            <a:off x="143944" y="4391984"/>
            <a:ext cx="1872208" cy="2159992"/>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b="1">
                <a:solidFill>
                  <a:srgbClr val="C00000"/>
                </a:solidFill>
                <a:latin typeface="Trebuchet MS" pitchFamily="34" charset="0"/>
              </a:rPr>
              <a:t>Anti-Electron </a:t>
            </a:r>
          </a:p>
          <a:p>
            <a:r>
              <a:rPr lang="en-US" sz="2000" b="1">
                <a:solidFill>
                  <a:srgbClr val="C00000"/>
                </a:solidFill>
                <a:latin typeface="Trebuchet MS" pitchFamily="34" charset="0"/>
              </a:rPr>
              <a:t>Neutrinos</a:t>
            </a:r>
          </a:p>
          <a:p>
            <a:r>
              <a:rPr lang="en-US" sz="2000" b="1">
                <a:solidFill>
                  <a:srgbClr val="C00000"/>
                </a:solidFill>
                <a:latin typeface="Trebuchet MS" pitchFamily="34" charset="0"/>
              </a:rPr>
              <a:t>from </a:t>
            </a:r>
          </a:p>
          <a:p>
            <a:r>
              <a:rPr lang="en-US" sz="2000" b="1">
                <a:solidFill>
                  <a:srgbClr val="C00000"/>
                </a:solidFill>
                <a:latin typeface="Trebuchet MS" pitchFamily="34" charset="0"/>
              </a:rPr>
              <a:t>Hanford </a:t>
            </a:r>
          </a:p>
          <a:p>
            <a:r>
              <a:rPr lang="en-US" sz="2000" b="1">
                <a:solidFill>
                  <a:srgbClr val="C00000"/>
                </a:solidFill>
                <a:latin typeface="Trebuchet MS" pitchFamily="34" charset="0"/>
              </a:rPr>
              <a:t>Nuclear Reactor</a:t>
            </a:r>
          </a:p>
          <a:p>
            <a:r>
              <a:rPr lang="en-US" sz="2000" b="1">
                <a:solidFill>
                  <a:srgbClr val="C00000"/>
                </a:solidFill>
                <a:latin typeface="Trebuchet MS" pitchFamily="34" charset="0"/>
              </a:rPr>
              <a:t>&amp; Savannah River</a:t>
            </a:r>
          </a:p>
        </p:txBody>
      </p:sp>
      <p:sp>
        <p:nvSpPr>
          <p:cNvPr id="47" name="AutoShape 13"/>
          <p:cNvSpPr>
            <a:spLocks noChangeArrowheads="1"/>
          </p:cNvSpPr>
          <p:nvPr/>
        </p:nvSpPr>
        <p:spPr bwMode="auto">
          <a:xfrm rot="14511671">
            <a:off x="3726357" y="4850949"/>
            <a:ext cx="287999" cy="576064"/>
          </a:xfrm>
          <a:prstGeom prst="downArrow">
            <a:avLst>
              <a:gd name="adj1" fmla="val 48963"/>
              <a:gd name="adj2" fmla="val 7031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48" name="Text Box 14"/>
          <p:cNvSpPr txBox="1">
            <a:spLocks noChangeArrowheads="1"/>
          </p:cNvSpPr>
          <p:nvPr/>
        </p:nvSpPr>
        <p:spPr bwMode="auto">
          <a:xfrm>
            <a:off x="7200872" y="4391984"/>
            <a:ext cx="1872139" cy="2159992"/>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30" tIns="48765" rIns="97530" bIns="48765"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r>
              <a:rPr lang="en-US" sz="2000" b="1">
                <a:solidFill>
                  <a:srgbClr val="C00000"/>
                </a:solidFill>
                <a:latin typeface="Trebuchet MS" pitchFamily="34" charset="0"/>
              </a:rPr>
              <a:t>3 Gammas</a:t>
            </a:r>
          </a:p>
          <a:p>
            <a:r>
              <a:rPr lang="en-US" sz="2000" b="1">
                <a:solidFill>
                  <a:srgbClr val="C00000"/>
                </a:solidFill>
                <a:latin typeface="Trebuchet MS" pitchFamily="34" charset="0"/>
              </a:rPr>
              <a:t>in coincidence</a:t>
            </a:r>
          </a:p>
        </p:txBody>
      </p:sp>
      <p:sp>
        <p:nvSpPr>
          <p:cNvPr id="49" name="Freeform 15"/>
          <p:cNvSpPr>
            <a:spLocks noChangeAspect="1"/>
          </p:cNvSpPr>
          <p:nvPr/>
        </p:nvSpPr>
        <p:spPr bwMode="auto">
          <a:xfrm>
            <a:off x="2592214" y="5327981"/>
            <a:ext cx="288032" cy="287999"/>
          </a:xfrm>
          <a:custGeom>
            <a:avLst/>
            <a:gdLst>
              <a:gd name="T0" fmla="*/ 0 w 288"/>
              <a:gd name="T1" fmla="*/ 96 h 288"/>
              <a:gd name="T2" fmla="*/ 96 w 288"/>
              <a:gd name="T3" fmla="*/ 96 h 288"/>
              <a:gd name="T4" fmla="*/ 96 w 288"/>
              <a:gd name="T5" fmla="*/ 0 h 288"/>
              <a:gd name="T6" fmla="*/ 192 w 288"/>
              <a:gd name="T7" fmla="*/ 0 h 288"/>
              <a:gd name="T8" fmla="*/ 192 w 288"/>
              <a:gd name="T9" fmla="*/ 96 h 288"/>
              <a:gd name="T10" fmla="*/ 288 w 288"/>
              <a:gd name="T11" fmla="*/ 96 h 288"/>
              <a:gd name="T12" fmla="*/ 288 w 288"/>
              <a:gd name="T13" fmla="*/ 192 h 288"/>
              <a:gd name="T14" fmla="*/ 192 w 288"/>
              <a:gd name="T15" fmla="*/ 192 h 288"/>
              <a:gd name="T16" fmla="*/ 192 w 288"/>
              <a:gd name="T17" fmla="*/ 288 h 288"/>
              <a:gd name="T18" fmla="*/ 96 w 288"/>
              <a:gd name="T19" fmla="*/ 288 h 288"/>
              <a:gd name="T20" fmla="*/ 96 w 288"/>
              <a:gd name="T21" fmla="*/ 192 h 288"/>
              <a:gd name="T22" fmla="*/ 0 w 288"/>
              <a:gd name="T23" fmla="*/ 192 h 288"/>
              <a:gd name="T24" fmla="*/ 0 w 288"/>
              <a:gd name="T25" fmla="*/ 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0" y="96"/>
                </a:moveTo>
                <a:lnTo>
                  <a:pt x="96" y="96"/>
                </a:lnTo>
                <a:lnTo>
                  <a:pt x="96" y="0"/>
                </a:lnTo>
                <a:lnTo>
                  <a:pt x="192" y="0"/>
                </a:lnTo>
                <a:lnTo>
                  <a:pt x="192" y="96"/>
                </a:lnTo>
                <a:lnTo>
                  <a:pt x="288" y="96"/>
                </a:lnTo>
                <a:lnTo>
                  <a:pt x="288" y="192"/>
                </a:lnTo>
                <a:lnTo>
                  <a:pt x="192" y="192"/>
                </a:lnTo>
                <a:lnTo>
                  <a:pt x="192" y="288"/>
                </a:lnTo>
                <a:lnTo>
                  <a:pt x="96" y="288"/>
                </a:lnTo>
                <a:lnTo>
                  <a:pt x="96" y="192"/>
                </a:lnTo>
                <a:lnTo>
                  <a:pt x="0" y="192"/>
                </a:lnTo>
                <a:lnTo>
                  <a:pt x="0" y="96"/>
                </a:lnTo>
                <a:close/>
              </a:path>
            </a:pathLst>
          </a:custGeom>
          <a:solidFill>
            <a:srgbClr val="FFFF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16"/>
          <p:cNvSpPr>
            <a:spLocks noChangeAspect="1" noChangeArrowheads="1"/>
          </p:cNvSpPr>
          <p:nvPr/>
        </p:nvSpPr>
        <p:spPr bwMode="auto">
          <a:xfrm>
            <a:off x="1944142" y="5183981"/>
            <a:ext cx="576064" cy="575998"/>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51" name="Oval 18"/>
          <p:cNvSpPr>
            <a:spLocks noChangeAspect="1" noChangeArrowheads="1"/>
          </p:cNvSpPr>
          <p:nvPr/>
        </p:nvSpPr>
        <p:spPr bwMode="auto">
          <a:xfrm>
            <a:off x="2952254" y="5183981"/>
            <a:ext cx="576064" cy="575998"/>
          </a:xfrm>
          <a:prstGeom prst="ellipse">
            <a:avLst/>
          </a:prstGeom>
          <a:solidFill>
            <a:srgbClr val="4D4D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solidFill>
                <a:schemeClr val="bg1"/>
              </a:solidFill>
            </a:endParaRPr>
          </a:p>
        </p:txBody>
      </p:sp>
      <p:sp>
        <p:nvSpPr>
          <p:cNvPr id="52" name="Oval 21"/>
          <p:cNvSpPr>
            <a:spLocks noChangeAspect="1" noChangeArrowheads="1"/>
          </p:cNvSpPr>
          <p:nvPr/>
        </p:nvSpPr>
        <p:spPr bwMode="auto">
          <a:xfrm>
            <a:off x="4176390" y="4535983"/>
            <a:ext cx="576064" cy="575998"/>
          </a:xfrm>
          <a:prstGeom prst="ellipse">
            <a:avLst/>
          </a:prstGeom>
          <a:solidFill>
            <a:srgbClr val="4D4D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24"/>
          <p:cNvSpPr>
            <a:spLocks noChangeAspect="1" noChangeArrowheads="1"/>
          </p:cNvSpPr>
          <p:nvPr/>
        </p:nvSpPr>
        <p:spPr bwMode="auto">
          <a:xfrm>
            <a:off x="5184503" y="4535983"/>
            <a:ext cx="576064" cy="575998"/>
          </a:xfrm>
          <a:prstGeom prst="ellipse">
            <a:avLst/>
          </a:prstGeom>
          <a:solidFill>
            <a:srgbClr val="4D4D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27"/>
          <p:cNvSpPr>
            <a:spLocks noChangeAspect="1" noChangeArrowheads="1"/>
          </p:cNvSpPr>
          <p:nvPr/>
        </p:nvSpPr>
        <p:spPr bwMode="auto">
          <a:xfrm>
            <a:off x="4176390" y="5831979"/>
            <a:ext cx="576064" cy="575998"/>
          </a:xfrm>
          <a:prstGeom prst="ellipse">
            <a:avLst/>
          </a:prstGeom>
          <a:solidFill>
            <a:srgbClr val="C00000"/>
          </a:solidFill>
          <a:ln w="9525">
            <a:solidFill>
              <a:schemeClr val="tx1"/>
            </a:solidFill>
            <a:round/>
            <a:headEnd/>
            <a:tailEnd/>
          </a:ln>
          <a:effectLst/>
        </p:spPr>
        <p:txBody>
          <a:bodyPr wrap="none" anchor="ctr"/>
          <a:lstStyle/>
          <a:p>
            <a:pPr algn="ctr"/>
            <a:endParaRPr lang="en-US" sz="1900">
              <a:solidFill>
                <a:srgbClr val="336699"/>
              </a:solidFill>
            </a:endParaRPr>
          </a:p>
        </p:txBody>
      </p:sp>
      <p:sp>
        <p:nvSpPr>
          <p:cNvPr id="55" name="Oval 30"/>
          <p:cNvSpPr>
            <a:spLocks noChangeAspect="1" noChangeArrowheads="1"/>
          </p:cNvSpPr>
          <p:nvPr/>
        </p:nvSpPr>
        <p:spPr bwMode="auto">
          <a:xfrm>
            <a:off x="5184503" y="5831979"/>
            <a:ext cx="576064" cy="575998"/>
          </a:xfrm>
          <a:prstGeom prst="ellipse">
            <a:avLst/>
          </a:prstGeom>
          <a:solidFill>
            <a:srgbClr val="C00000"/>
          </a:solidFill>
          <a:ln w="9525">
            <a:solidFill>
              <a:schemeClr val="tx1"/>
            </a:solidFill>
            <a:round/>
            <a:headEnd/>
            <a:tailEnd/>
          </a:ln>
          <a:effectLst/>
        </p:spPr>
        <p:txBody>
          <a:bodyPr wrap="none" anchor="ctr"/>
          <a:lstStyle/>
          <a:p>
            <a:pPr algn="ctr"/>
            <a:endParaRPr lang="en-US" sz="1900">
              <a:solidFill>
                <a:srgbClr val="336699"/>
              </a:solidFill>
            </a:endParaRPr>
          </a:p>
        </p:txBody>
      </p:sp>
      <p:sp>
        <p:nvSpPr>
          <p:cNvPr id="56" name="Oval 33"/>
          <p:cNvSpPr>
            <a:spLocks noChangeAspect="1" noChangeArrowheads="1"/>
          </p:cNvSpPr>
          <p:nvPr/>
        </p:nvSpPr>
        <p:spPr bwMode="auto">
          <a:xfrm>
            <a:off x="6480647" y="5831979"/>
            <a:ext cx="576064" cy="575998"/>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900">
              <a:solidFill>
                <a:srgbClr val="336699"/>
              </a:solidFill>
            </a:endParaRPr>
          </a:p>
        </p:txBody>
      </p:sp>
      <p:sp>
        <p:nvSpPr>
          <p:cNvPr id="57" name="Oval 36"/>
          <p:cNvSpPr>
            <a:spLocks noChangeAspect="1" noChangeArrowheads="1"/>
          </p:cNvSpPr>
          <p:nvPr/>
        </p:nvSpPr>
        <p:spPr bwMode="auto">
          <a:xfrm>
            <a:off x="6480647" y="5183981"/>
            <a:ext cx="576064" cy="575998"/>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900">
              <a:solidFill>
                <a:srgbClr val="336699"/>
              </a:solidFill>
            </a:endParaRPr>
          </a:p>
        </p:txBody>
      </p:sp>
      <p:sp>
        <p:nvSpPr>
          <p:cNvPr id="58" name="Oval 39"/>
          <p:cNvSpPr>
            <a:spLocks noChangeAspect="1" noChangeArrowheads="1"/>
          </p:cNvSpPr>
          <p:nvPr/>
        </p:nvSpPr>
        <p:spPr bwMode="auto">
          <a:xfrm>
            <a:off x="6480647" y="4535983"/>
            <a:ext cx="576064" cy="575998"/>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900">
              <a:solidFill>
                <a:srgbClr val="336699"/>
              </a:solidFill>
            </a:endParaRPr>
          </a:p>
        </p:txBody>
      </p:sp>
      <p:sp>
        <p:nvSpPr>
          <p:cNvPr id="59" name="AutoShape 41"/>
          <p:cNvSpPr>
            <a:spLocks noChangeArrowheads="1"/>
          </p:cNvSpPr>
          <p:nvPr/>
        </p:nvSpPr>
        <p:spPr bwMode="auto">
          <a:xfrm rot="7088329" flipV="1">
            <a:off x="3726357" y="5519947"/>
            <a:ext cx="287999" cy="576064"/>
          </a:xfrm>
          <a:prstGeom prst="downArrow">
            <a:avLst>
              <a:gd name="adj1" fmla="val 48963"/>
              <a:gd name="adj2" fmla="val 7031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0" name="Freeform 42"/>
          <p:cNvSpPr>
            <a:spLocks noChangeAspect="1"/>
          </p:cNvSpPr>
          <p:nvPr/>
        </p:nvSpPr>
        <p:spPr bwMode="auto">
          <a:xfrm>
            <a:off x="4824463" y="4679983"/>
            <a:ext cx="288032" cy="287999"/>
          </a:xfrm>
          <a:custGeom>
            <a:avLst/>
            <a:gdLst>
              <a:gd name="T0" fmla="*/ 0 w 288"/>
              <a:gd name="T1" fmla="*/ 96 h 288"/>
              <a:gd name="T2" fmla="*/ 96 w 288"/>
              <a:gd name="T3" fmla="*/ 96 h 288"/>
              <a:gd name="T4" fmla="*/ 96 w 288"/>
              <a:gd name="T5" fmla="*/ 0 h 288"/>
              <a:gd name="T6" fmla="*/ 192 w 288"/>
              <a:gd name="T7" fmla="*/ 0 h 288"/>
              <a:gd name="T8" fmla="*/ 192 w 288"/>
              <a:gd name="T9" fmla="*/ 96 h 288"/>
              <a:gd name="T10" fmla="*/ 288 w 288"/>
              <a:gd name="T11" fmla="*/ 96 h 288"/>
              <a:gd name="T12" fmla="*/ 288 w 288"/>
              <a:gd name="T13" fmla="*/ 192 h 288"/>
              <a:gd name="T14" fmla="*/ 192 w 288"/>
              <a:gd name="T15" fmla="*/ 192 h 288"/>
              <a:gd name="T16" fmla="*/ 192 w 288"/>
              <a:gd name="T17" fmla="*/ 288 h 288"/>
              <a:gd name="T18" fmla="*/ 96 w 288"/>
              <a:gd name="T19" fmla="*/ 288 h 288"/>
              <a:gd name="T20" fmla="*/ 96 w 288"/>
              <a:gd name="T21" fmla="*/ 192 h 288"/>
              <a:gd name="T22" fmla="*/ 0 w 288"/>
              <a:gd name="T23" fmla="*/ 192 h 288"/>
              <a:gd name="T24" fmla="*/ 0 w 288"/>
              <a:gd name="T25" fmla="*/ 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0" y="96"/>
                </a:moveTo>
                <a:lnTo>
                  <a:pt x="96" y="96"/>
                </a:lnTo>
                <a:lnTo>
                  <a:pt x="96" y="0"/>
                </a:lnTo>
                <a:lnTo>
                  <a:pt x="192" y="0"/>
                </a:lnTo>
                <a:lnTo>
                  <a:pt x="192" y="96"/>
                </a:lnTo>
                <a:lnTo>
                  <a:pt x="288" y="96"/>
                </a:lnTo>
                <a:lnTo>
                  <a:pt x="288" y="192"/>
                </a:lnTo>
                <a:lnTo>
                  <a:pt x="192" y="192"/>
                </a:lnTo>
                <a:lnTo>
                  <a:pt x="192" y="288"/>
                </a:lnTo>
                <a:lnTo>
                  <a:pt x="96" y="288"/>
                </a:lnTo>
                <a:lnTo>
                  <a:pt x="96" y="192"/>
                </a:lnTo>
                <a:lnTo>
                  <a:pt x="0" y="192"/>
                </a:lnTo>
                <a:lnTo>
                  <a:pt x="0" y="96"/>
                </a:lnTo>
                <a:close/>
              </a:path>
            </a:pathLst>
          </a:custGeom>
          <a:solidFill>
            <a:srgbClr val="FFFF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Freeform 43"/>
          <p:cNvSpPr>
            <a:spLocks noChangeAspect="1"/>
          </p:cNvSpPr>
          <p:nvPr/>
        </p:nvSpPr>
        <p:spPr bwMode="auto">
          <a:xfrm>
            <a:off x="4824463" y="5975978"/>
            <a:ext cx="288032" cy="287999"/>
          </a:xfrm>
          <a:custGeom>
            <a:avLst/>
            <a:gdLst>
              <a:gd name="T0" fmla="*/ 0 w 288"/>
              <a:gd name="T1" fmla="*/ 96 h 288"/>
              <a:gd name="T2" fmla="*/ 96 w 288"/>
              <a:gd name="T3" fmla="*/ 96 h 288"/>
              <a:gd name="T4" fmla="*/ 96 w 288"/>
              <a:gd name="T5" fmla="*/ 0 h 288"/>
              <a:gd name="T6" fmla="*/ 192 w 288"/>
              <a:gd name="T7" fmla="*/ 0 h 288"/>
              <a:gd name="T8" fmla="*/ 192 w 288"/>
              <a:gd name="T9" fmla="*/ 96 h 288"/>
              <a:gd name="T10" fmla="*/ 288 w 288"/>
              <a:gd name="T11" fmla="*/ 96 h 288"/>
              <a:gd name="T12" fmla="*/ 288 w 288"/>
              <a:gd name="T13" fmla="*/ 192 h 288"/>
              <a:gd name="T14" fmla="*/ 192 w 288"/>
              <a:gd name="T15" fmla="*/ 192 h 288"/>
              <a:gd name="T16" fmla="*/ 192 w 288"/>
              <a:gd name="T17" fmla="*/ 288 h 288"/>
              <a:gd name="T18" fmla="*/ 96 w 288"/>
              <a:gd name="T19" fmla="*/ 288 h 288"/>
              <a:gd name="T20" fmla="*/ 96 w 288"/>
              <a:gd name="T21" fmla="*/ 192 h 288"/>
              <a:gd name="T22" fmla="*/ 0 w 288"/>
              <a:gd name="T23" fmla="*/ 192 h 288"/>
              <a:gd name="T24" fmla="*/ 0 w 288"/>
              <a:gd name="T25" fmla="*/ 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0" y="96"/>
                </a:moveTo>
                <a:lnTo>
                  <a:pt x="96" y="96"/>
                </a:lnTo>
                <a:lnTo>
                  <a:pt x="96" y="0"/>
                </a:lnTo>
                <a:lnTo>
                  <a:pt x="192" y="0"/>
                </a:lnTo>
                <a:lnTo>
                  <a:pt x="192" y="96"/>
                </a:lnTo>
                <a:lnTo>
                  <a:pt x="288" y="96"/>
                </a:lnTo>
                <a:lnTo>
                  <a:pt x="288" y="192"/>
                </a:lnTo>
                <a:lnTo>
                  <a:pt x="192" y="192"/>
                </a:lnTo>
                <a:lnTo>
                  <a:pt x="192" y="288"/>
                </a:lnTo>
                <a:lnTo>
                  <a:pt x="96" y="288"/>
                </a:lnTo>
                <a:lnTo>
                  <a:pt x="96" y="192"/>
                </a:lnTo>
                <a:lnTo>
                  <a:pt x="0" y="192"/>
                </a:lnTo>
                <a:lnTo>
                  <a:pt x="0" y="96"/>
                </a:lnTo>
                <a:close/>
              </a:path>
            </a:pathLst>
          </a:custGeom>
          <a:solidFill>
            <a:srgbClr val="FFFF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44"/>
          <p:cNvSpPr>
            <a:spLocks noChangeArrowheads="1"/>
          </p:cNvSpPr>
          <p:nvPr/>
        </p:nvSpPr>
        <p:spPr bwMode="auto">
          <a:xfrm rot="5400000" flipV="1">
            <a:off x="5976607" y="4535950"/>
            <a:ext cx="287999" cy="576064"/>
          </a:xfrm>
          <a:prstGeom prst="downArrow">
            <a:avLst>
              <a:gd name="adj1" fmla="val 48963"/>
              <a:gd name="adj2" fmla="val 7031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3" name="AutoShape 45"/>
          <p:cNvSpPr>
            <a:spLocks noChangeArrowheads="1"/>
          </p:cNvSpPr>
          <p:nvPr/>
        </p:nvSpPr>
        <p:spPr bwMode="auto">
          <a:xfrm rot="5400000" flipV="1">
            <a:off x="5976607" y="5831946"/>
            <a:ext cx="287999" cy="576064"/>
          </a:xfrm>
          <a:prstGeom prst="downArrow">
            <a:avLst>
              <a:gd name="adj1" fmla="val 48963"/>
              <a:gd name="adj2" fmla="val 7031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p:sp>
        <p:nvSpPr>
          <p:cNvPr id="64" name="AutoShape 46"/>
          <p:cNvSpPr>
            <a:spLocks noChangeArrowheads="1"/>
          </p:cNvSpPr>
          <p:nvPr/>
        </p:nvSpPr>
        <p:spPr bwMode="auto">
          <a:xfrm rot="3792950" flipV="1">
            <a:off x="5909100" y="5534947"/>
            <a:ext cx="287999" cy="576064"/>
          </a:xfrm>
          <a:prstGeom prst="downArrow">
            <a:avLst>
              <a:gd name="adj1" fmla="val 48963"/>
              <a:gd name="adj2" fmla="val 7031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a:p>
        </p:txBody>
      </p:sp>
      <mc:AlternateContent xmlns:mc="http://schemas.openxmlformats.org/markup-compatibility/2006" xmlns:a14="http://schemas.microsoft.com/office/drawing/2010/main">
        <mc:Choice Requires="a14">
          <p:sp>
            <p:nvSpPr>
              <p:cNvPr id="65" name="TextBox 64"/>
              <p:cNvSpPr txBox="1"/>
              <p:nvPr/>
            </p:nvSpPr>
            <p:spPr>
              <a:xfrm>
                <a:off x="1968376" y="5234583"/>
                <a:ext cx="56451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bg1"/>
                              </a:solidFill>
                              <a:latin typeface="Cambria Math" panose="02040503050406030204" pitchFamily="18" charset="0"/>
                            </a:rPr>
                          </m:ctrlPr>
                        </m:sSubPr>
                        <m:e>
                          <m:bar>
                            <m:barPr>
                              <m:pos m:val="top"/>
                              <m:ctrlPr>
                                <a:rPr lang="en-US" sz="2400" b="1" i="1" smtClean="0">
                                  <a:solidFill>
                                    <a:schemeClr val="bg1"/>
                                  </a:solidFill>
                                  <a:latin typeface="Cambria Math" panose="02040503050406030204" pitchFamily="18" charset="0"/>
                                </a:rPr>
                              </m:ctrlPr>
                            </m:barPr>
                            <m:e>
                              <m:r>
                                <a:rPr lang="en-US" sz="2400" b="1" i="1" smtClean="0">
                                  <a:solidFill>
                                    <a:schemeClr val="bg1"/>
                                  </a:solidFill>
                                  <a:latin typeface="Cambria Math"/>
                                </a:rPr>
                                <m:t>𝝂</m:t>
                              </m:r>
                            </m:e>
                          </m:bar>
                        </m:e>
                        <m:sub>
                          <m:r>
                            <a:rPr lang="en-US" sz="2400" b="1" i="0" smtClean="0">
                              <a:solidFill>
                                <a:schemeClr val="bg1"/>
                              </a:solidFill>
                              <a:latin typeface="Cambria Math"/>
                            </a:rPr>
                            <m:t>𝐞</m:t>
                          </m:r>
                        </m:sub>
                      </m:sSub>
                    </m:oMath>
                  </m:oMathPara>
                </a14:m>
                <a:endParaRPr lang="en-US" sz="2400" b="1">
                  <a:solidFill>
                    <a:schemeClr val="bg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1968376" y="5234583"/>
                <a:ext cx="564514" cy="461665"/>
              </a:xfrm>
              <a:prstGeom prst="rect">
                <a:avLst/>
              </a:prstGeom>
              <a:blipFill rotWithShape="1">
                <a:blip r:embed="rId4"/>
                <a:stretch>
                  <a:fillRect/>
                </a:stretch>
              </a:blipFill>
            </p:spPr>
            <p:txBody>
              <a:bodyPr/>
              <a:lstStyle/>
              <a:p>
                <a:r>
                  <a:rPr lang="en-US">
                    <a:noFill/>
                  </a:rPr>
                  <a:t> </a:t>
                </a:r>
              </a:p>
            </p:txBody>
          </p:sp>
        </mc:Fallback>
      </mc:AlternateContent>
      <p:sp>
        <p:nvSpPr>
          <p:cNvPr id="66" name="TextBox 65"/>
          <p:cNvSpPr txBox="1"/>
          <p:nvPr/>
        </p:nvSpPr>
        <p:spPr>
          <a:xfrm>
            <a:off x="3056026" y="5184227"/>
            <a:ext cx="373820" cy="523220"/>
          </a:xfrm>
          <a:prstGeom prst="rect">
            <a:avLst/>
          </a:prstGeom>
          <a:noFill/>
        </p:spPr>
        <p:txBody>
          <a:bodyPr wrap="none" rtlCol="0">
            <a:spAutoFit/>
          </a:bodyPr>
          <a:lstStyle/>
          <a:p>
            <a:r>
              <a:rPr lang="en-US" sz="2800">
                <a:solidFill>
                  <a:schemeClr val="bg1"/>
                </a:solidFill>
              </a:rPr>
              <a:t>p</a:t>
            </a:r>
          </a:p>
        </p:txBody>
      </p:sp>
      <p:sp>
        <p:nvSpPr>
          <p:cNvPr id="67" name="TextBox 66"/>
          <p:cNvSpPr txBox="1"/>
          <p:nvPr/>
        </p:nvSpPr>
        <p:spPr>
          <a:xfrm>
            <a:off x="4288147" y="4540840"/>
            <a:ext cx="373820" cy="523220"/>
          </a:xfrm>
          <a:prstGeom prst="rect">
            <a:avLst/>
          </a:prstGeom>
          <a:noFill/>
        </p:spPr>
        <p:txBody>
          <a:bodyPr wrap="none" rtlCol="0">
            <a:spAutoFit/>
          </a:bodyPr>
          <a:lstStyle/>
          <a:p>
            <a:r>
              <a:rPr lang="en-US" sz="2800">
                <a:solidFill>
                  <a:schemeClr val="bg1"/>
                </a:solidFill>
              </a:rPr>
              <a:t>n</a:t>
            </a:r>
          </a:p>
        </p:txBody>
      </p:sp>
      <p:sp>
        <p:nvSpPr>
          <p:cNvPr id="68" name="TextBox 67"/>
          <p:cNvSpPr txBox="1"/>
          <p:nvPr/>
        </p:nvSpPr>
        <p:spPr>
          <a:xfrm>
            <a:off x="5184522" y="4565144"/>
            <a:ext cx="564578" cy="523220"/>
          </a:xfrm>
          <a:prstGeom prst="rect">
            <a:avLst/>
          </a:prstGeom>
          <a:noFill/>
        </p:spPr>
        <p:txBody>
          <a:bodyPr wrap="none" rtlCol="0">
            <a:spAutoFit/>
          </a:bodyPr>
          <a:lstStyle/>
          <a:p>
            <a:r>
              <a:rPr lang="en-US" sz="2800">
                <a:solidFill>
                  <a:schemeClr val="bg1"/>
                </a:solidFill>
              </a:rPr>
              <a:t>Cd</a:t>
            </a:r>
          </a:p>
        </p:txBody>
      </p:sp>
      <mc:AlternateContent xmlns:mc="http://schemas.openxmlformats.org/markup-compatibility/2006" xmlns:a14="http://schemas.microsoft.com/office/drawing/2010/main">
        <mc:Choice Requires="a14">
          <p:sp>
            <p:nvSpPr>
              <p:cNvPr id="69" name="TextBox 68"/>
              <p:cNvSpPr txBox="1"/>
              <p:nvPr/>
            </p:nvSpPr>
            <p:spPr>
              <a:xfrm>
                <a:off x="4208186" y="5890624"/>
                <a:ext cx="5853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b="1" i="1" smtClean="0">
                              <a:solidFill>
                                <a:schemeClr val="bg1"/>
                              </a:solidFill>
                              <a:latin typeface="Cambria Math" panose="02040503050406030204" pitchFamily="18" charset="0"/>
                            </a:rPr>
                          </m:ctrlPr>
                        </m:sSupPr>
                        <m:e>
                          <m:r>
                            <m:rPr>
                              <m:nor/>
                            </m:rPr>
                            <a:rPr lang="en-US" sz="2400" i="0" smtClean="0">
                              <a:solidFill>
                                <a:schemeClr val="bg1"/>
                              </a:solidFill>
                            </a:rPr>
                            <m:t>e</m:t>
                          </m:r>
                        </m:e>
                        <m:sup>
                          <m:r>
                            <a:rPr lang="en-US" sz="2400" b="1" i="1" smtClean="0">
                              <a:solidFill>
                                <a:schemeClr val="bg1"/>
                              </a:solidFill>
                              <a:latin typeface="Cambria Math"/>
                            </a:rPr>
                            <m:t>+</m:t>
                          </m:r>
                        </m:sup>
                      </m:sSup>
                    </m:oMath>
                  </m:oMathPara>
                </a14:m>
                <a:endParaRPr lang="en-US" sz="2400" b="1">
                  <a:solidFill>
                    <a:schemeClr val="bg1"/>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4208186" y="5890624"/>
                <a:ext cx="585352"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5222956" y="5904327"/>
                <a:ext cx="5853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b="1" i="1" smtClean="0">
                              <a:solidFill>
                                <a:schemeClr val="bg1"/>
                              </a:solidFill>
                              <a:latin typeface="Cambria Math" panose="02040503050406030204" pitchFamily="18" charset="0"/>
                            </a:rPr>
                          </m:ctrlPr>
                        </m:sSupPr>
                        <m:e>
                          <m:r>
                            <m:rPr>
                              <m:nor/>
                            </m:rPr>
                            <a:rPr lang="en-US" sz="2400" i="0" smtClean="0">
                              <a:solidFill>
                                <a:schemeClr val="bg1"/>
                              </a:solidFill>
                            </a:rPr>
                            <m:t>e</m:t>
                          </m:r>
                        </m:e>
                        <m:sup>
                          <m:r>
                            <a:rPr lang="en-US" sz="2400" b="1" i="1" smtClean="0">
                              <a:solidFill>
                                <a:schemeClr val="bg1"/>
                              </a:solidFill>
                              <a:latin typeface="Cambria Math"/>
                            </a:rPr>
                            <m:t>−</m:t>
                          </m:r>
                        </m:sup>
                      </m:sSup>
                    </m:oMath>
                  </m:oMathPara>
                </a14:m>
                <a:endParaRPr lang="en-US" sz="2400" b="1">
                  <a:solidFill>
                    <a:schemeClr val="bg1"/>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5222956" y="5904327"/>
                <a:ext cx="585352" cy="461665"/>
              </a:xfrm>
              <a:prstGeom prst="rect">
                <a:avLst/>
              </a:prstGeom>
              <a:blipFill rotWithShape="1">
                <a:blip r:embed="rId6"/>
                <a:stretch>
                  <a:fillRect/>
                </a:stretch>
              </a:blipFill>
            </p:spPr>
            <p:txBody>
              <a:bodyPr/>
              <a:lstStyle/>
              <a:p>
                <a:r>
                  <a:rPr lang="en-US">
                    <a:noFill/>
                  </a:rPr>
                  <a:t> </a:t>
                </a:r>
              </a:p>
            </p:txBody>
          </p:sp>
        </mc:Fallback>
      </mc:AlternateContent>
      <p:sp>
        <p:nvSpPr>
          <p:cNvPr id="71" name="TextBox 70"/>
          <p:cNvSpPr txBox="1"/>
          <p:nvPr/>
        </p:nvSpPr>
        <p:spPr>
          <a:xfrm>
            <a:off x="6610952" y="4528186"/>
            <a:ext cx="332142" cy="523220"/>
          </a:xfrm>
          <a:prstGeom prst="rect">
            <a:avLst/>
          </a:prstGeom>
          <a:noFill/>
        </p:spPr>
        <p:txBody>
          <a:bodyPr wrap="none" rtlCol="0">
            <a:spAutoFit/>
          </a:bodyPr>
          <a:lstStyle/>
          <a:p>
            <a:r>
              <a:rPr lang="en-US" sz="2800" b="1">
                <a:solidFill>
                  <a:schemeClr val="bg1"/>
                </a:solidFill>
                <a:latin typeface="Symbol" pitchFamily="18" charset="2"/>
              </a:rPr>
              <a:t>g</a:t>
            </a:r>
          </a:p>
        </p:txBody>
      </p:sp>
      <p:sp>
        <p:nvSpPr>
          <p:cNvPr id="72" name="TextBox 71"/>
          <p:cNvSpPr txBox="1"/>
          <p:nvPr/>
        </p:nvSpPr>
        <p:spPr>
          <a:xfrm>
            <a:off x="6608820" y="5165077"/>
            <a:ext cx="332142" cy="523220"/>
          </a:xfrm>
          <a:prstGeom prst="rect">
            <a:avLst/>
          </a:prstGeom>
          <a:noFill/>
        </p:spPr>
        <p:txBody>
          <a:bodyPr wrap="none" rtlCol="0">
            <a:spAutoFit/>
          </a:bodyPr>
          <a:lstStyle/>
          <a:p>
            <a:r>
              <a:rPr lang="en-US" sz="2800" b="1">
                <a:solidFill>
                  <a:schemeClr val="bg1"/>
                </a:solidFill>
                <a:latin typeface="Symbol" pitchFamily="18" charset="2"/>
              </a:rPr>
              <a:t>g</a:t>
            </a:r>
          </a:p>
        </p:txBody>
      </p:sp>
      <p:sp>
        <p:nvSpPr>
          <p:cNvPr id="73" name="TextBox 72"/>
          <p:cNvSpPr txBox="1"/>
          <p:nvPr/>
        </p:nvSpPr>
        <p:spPr>
          <a:xfrm>
            <a:off x="6608820" y="5800062"/>
            <a:ext cx="332142" cy="523220"/>
          </a:xfrm>
          <a:prstGeom prst="rect">
            <a:avLst/>
          </a:prstGeom>
          <a:noFill/>
        </p:spPr>
        <p:txBody>
          <a:bodyPr wrap="none" rtlCol="0">
            <a:spAutoFit/>
          </a:bodyPr>
          <a:lstStyle/>
          <a:p>
            <a:r>
              <a:rPr lang="en-US" sz="2800" b="1">
                <a:solidFill>
                  <a:schemeClr val="bg1"/>
                </a:solidFill>
                <a:latin typeface="Symbol" pitchFamily="18" charset="2"/>
              </a:rPr>
              <a:t>g</a:t>
            </a:r>
          </a:p>
        </p:txBody>
      </p:sp>
    </p:spTree>
    <p:extLst>
      <p:ext uri="{BB962C8B-B14F-4D97-AF65-F5344CB8AC3E}">
        <p14:creationId xmlns:p14="http://schemas.microsoft.com/office/powerpoint/2010/main" val="22734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4665"/>
            <a:ext cx="9217024" cy="582932"/>
          </a:xfrm>
        </p:spPr>
        <p:txBody>
          <a:bodyPr/>
          <a:lstStyle/>
          <a:p>
            <a:r>
              <a:rPr lang="en-US"/>
              <a:t>White Dwarfs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706" y="719607"/>
            <a:ext cx="5544770" cy="5523111"/>
          </a:xfrm>
          <a:prstGeom prst="rect">
            <a:avLst/>
          </a:prstGeom>
        </p:spPr>
      </p:pic>
      <p:sp>
        <p:nvSpPr>
          <p:cNvPr id="4" name="Rectangle 3">
            <a:hlinkClick r:id="rId3"/>
          </p:cNvPr>
          <p:cNvSpPr/>
          <p:nvPr/>
        </p:nvSpPr>
        <p:spPr>
          <a:xfrm>
            <a:off x="-128" y="6635468"/>
            <a:ext cx="9195272" cy="276999"/>
          </a:xfrm>
          <a:prstGeom prst="rect">
            <a:avLst/>
          </a:prstGeom>
          <a:solidFill>
            <a:schemeClr val="tx1"/>
          </a:solidFill>
        </p:spPr>
        <p:txBody>
          <a:bodyPr wrap="square">
            <a:spAutoFit/>
          </a:bodyPr>
          <a:lstStyle/>
          <a:p>
            <a:pPr algn="ctr"/>
            <a:r>
              <a:rPr lang="en-US" sz="1200">
                <a:solidFill>
                  <a:schemeClr val="bg1">
                    <a:lumMod val="65000"/>
                  </a:schemeClr>
                </a:solidFill>
              </a:rPr>
              <a:t>https://www.eso.org/public/images/eso0728c/</a:t>
            </a:r>
          </a:p>
        </p:txBody>
      </p:sp>
      <p:sp>
        <p:nvSpPr>
          <p:cNvPr id="5" name="TextBox 4"/>
          <p:cNvSpPr txBox="1"/>
          <p:nvPr/>
        </p:nvSpPr>
        <p:spPr>
          <a:xfrm>
            <a:off x="2173050" y="6011885"/>
            <a:ext cx="4752660" cy="461665"/>
          </a:xfrm>
          <a:prstGeom prst="rect">
            <a:avLst/>
          </a:prstGeom>
          <a:solidFill>
            <a:schemeClr val="tx1"/>
          </a:solidFill>
        </p:spPr>
        <p:txBody>
          <a:bodyPr wrap="square" rtlCol="0">
            <a:spAutoFit/>
          </a:bodyPr>
          <a:lstStyle/>
          <a:p>
            <a:pPr algn="ctr"/>
            <a:r>
              <a:rPr lang="en-US" sz="2400">
                <a:solidFill>
                  <a:schemeClr val="bg1"/>
                </a:solidFill>
              </a:rPr>
              <a:t>Surface Temperature (Kelvin)</a:t>
            </a:r>
          </a:p>
        </p:txBody>
      </p:sp>
      <p:sp>
        <p:nvSpPr>
          <p:cNvPr id="7" name="TextBox 6"/>
          <p:cNvSpPr txBox="1"/>
          <p:nvPr/>
        </p:nvSpPr>
        <p:spPr>
          <a:xfrm rot="16200000">
            <a:off x="-849445" y="3009124"/>
            <a:ext cx="4752660" cy="461665"/>
          </a:xfrm>
          <a:prstGeom prst="rect">
            <a:avLst/>
          </a:prstGeom>
          <a:solidFill>
            <a:schemeClr val="tx1"/>
          </a:solidFill>
        </p:spPr>
        <p:txBody>
          <a:bodyPr wrap="square" rtlCol="0">
            <a:spAutoFit/>
          </a:bodyPr>
          <a:lstStyle/>
          <a:p>
            <a:pPr algn="ctr"/>
            <a:r>
              <a:rPr lang="en-US" sz="2400">
                <a:solidFill>
                  <a:schemeClr val="bg1"/>
                </a:solidFill>
              </a:rPr>
              <a:t>Luminosity (compared with Sun)</a:t>
            </a:r>
          </a:p>
        </p:txBody>
      </p:sp>
    </p:spTree>
    <p:extLst>
      <p:ext uri="{BB962C8B-B14F-4D97-AF65-F5344CB8AC3E}">
        <p14:creationId xmlns:p14="http://schemas.microsoft.com/office/powerpoint/2010/main" val="13976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White Dwarfs</a:t>
            </a:r>
          </a:p>
        </p:txBody>
      </p:sp>
      <p:grpSp>
        <p:nvGrpSpPr>
          <p:cNvPr id="45" name="Group 44"/>
          <p:cNvGrpSpPr/>
          <p:nvPr/>
        </p:nvGrpSpPr>
        <p:grpSpPr>
          <a:xfrm>
            <a:off x="1784996" y="-288533"/>
            <a:ext cx="7000096" cy="5760800"/>
            <a:chOff x="143892" y="791617"/>
            <a:chExt cx="7000096" cy="5760800"/>
          </a:xfrm>
        </p:grpSpPr>
        <p:grpSp>
          <p:nvGrpSpPr>
            <p:cNvPr id="26" name="Group 25"/>
            <p:cNvGrpSpPr/>
            <p:nvPr/>
          </p:nvGrpSpPr>
          <p:grpSpPr>
            <a:xfrm rot="2700000">
              <a:off x="143892" y="791617"/>
              <a:ext cx="5760800" cy="5760800"/>
              <a:chOff x="143892" y="791617"/>
              <a:chExt cx="5760800" cy="5760800"/>
            </a:xfrm>
          </p:grpSpPr>
          <p:sp>
            <p:nvSpPr>
              <p:cNvPr id="10" name="Arc 9"/>
              <p:cNvSpPr>
                <a:spLocks noChangeAspect="1"/>
              </p:cNvSpPr>
              <p:nvPr/>
            </p:nvSpPr>
            <p:spPr>
              <a:xfrm>
                <a:off x="143892" y="791617"/>
                <a:ext cx="5760800" cy="5760800"/>
              </a:xfrm>
              <a:prstGeom prst="arc">
                <a:avLst>
                  <a:gd name="adj1" fmla="val 17060774"/>
                  <a:gd name="adj2" fmla="val 20705036"/>
                </a:avLst>
              </a:prstGeom>
              <a:solidFill>
                <a:schemeClr val="tx2">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a:spLocks noChangeAspect="1"/>
              </p:cNvSpPr>
              <p:nvPr/>
            </p:nvSpPr>
            <p:spPr>
              <a:xfrm>
                <a:off x="287912" y="936397"/>
                <a:ext cx="5472000" cy="5472000"/>
              </a:xfrm>
              <a:prstGeom prst="arc">
                <a:avLst>
                  <a:gd name="adj1" fmla="val 17088142"/>
                  <a:gd name="adj2" fmla="val 20678815"/>
                </a:avLst>
              </a:prstGeom>
              <a:solidFill>
                <a:schemeClr val="tx2">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a:spLocks noChangeAspect="1"/>
              </p:cNvSpPr>
              <p:nvPr/>
            </p:nvSpPr>
            <p:spPr>
              <a:xfrm>
                <a:off x="719972" y="1367697"/>
                <a:ext cx="4608000" cy="4608000"/>
              </a:xfrm>
              <a:prstGeom prst="arc">
                <a:avLst>
                  <a:gd name="adj1" fmla="val 17089388"/>
                  <a:gd name="adj2" fmla="val 20660023"/>
                </a:avLst>
              </a:prstGeom>
              <a:solidFill>
                <a:schemeClr val="tx2">
                  <a:lumMod val="60000"/>
                  <a:lumOff val="4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rot="900000">
                <a:off x="3382336" y="839488"/>
                <a:ext cx="13664" cy="2879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4500000">
                <a:off x="4404433" y="1845629"/>
                <a:ext cx="13664" cy="2879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3729123" y="3426382"/>
              <a:ext cx="1311449" cy="461665"/>
            </a:xfrm>
            <a:prstGeom prst="rect">
              <a:avLst/>
            </a:prstGeom>
            <a:noFill/>
          </p:spPr>
          <p:txBody>
            <a:bodyPr wrap="none" rtlCol="0">
              <a:spAutoFit/>
            </a:bodyPr>
            <a:lstStyle/>
            <a:p>
              <a:r>
                <a:rPr lang="en-US" sz="2400" b="1"/>
                <a:t>C/O core</a:t>
              </a:r>
            </a:p>
          </p:txBody>
        </p:sp>
        <p:sp>
          <p:nvSpPr>
            <p:cNvPr id="28" name="TextBox 27"/>
            <p:cNvSpPr txBox="1"/>
            <p:nvPr/>
          </p:nvSpPr>
          <p:spPr>
            <a:xfrm>
              <a:off x="5283813" y="3426382"/>
              <a:ext cx="534121" cy="461665"/>
            </a:xfrm>
            <a:prstGeom prst="rect">
              <a:avLst/>
            </a:prstGeom>
            <a:noFill/>
          </p:spPr>
          <p:txBody>
            <a:bodyPr wrap="none" rtlCol="0">
              <a:spAutoFit/>
            </a:bodyPr>
            <a:lstStyle/>
            <a:p>
              <a:r>
                <a:rPr lang="en-US" sz="2400" b="1"/>
                <a:t>He</a:t>
              </a:r>
            </a:p>
          </p:txBody>
        </p:sp>
        <p:sp>
          <p:nvSpPr>
            <p:cNvPr id="29" name="TextBox 28"/>
            <p:cNvSpPr txBox="1"/>
            <p:nvPr/>
          </p:nvSpPr>
          <p:spPr>
            <a:xfrm>
              <a:off x="4778226" y="1886515"/>
              <a:ext cx="824265" cy="400110"/>
            </a:xfrm>
            <a:prstGeom prst="rect">
              <a:avLst/>
            </a:prstGeom>
            <a:noFill/>
          </p:spPr>
          <p:txBody>
            <a:bodyPr wrap="none" rtlCol="0">
              <a:spAutoFit/>
            </a:bodyPr>
            <a:lstStyle/>
            <a:p>
              <a:r>
                <a:rPr lang="en-US" sz="2000"/>
                <a:t>20 km</a:t>
              </a:r>
            </a:p>
          </p:txBody>
        </p:sp>
        <p:sp>
          <p:nvSpPr>
            <p:cNvPr id="30" name="TextBox 29"/>
            <p:cNvSpPr txBox="1"/>
            <p:nvPr/>
          </p:nvSpPr>
          <p:spPr>
            <a:xfrm>
              <a:off x="4285332" y="2112373"/>
              <a:ext cx="954107" cy="400110"/>
            </a:xfrm>
            <a:prstGeom prst="rect">
              <a:avLst/>
            </a:prstGeom>
            <a:noFill/>
          </p:spPr>
          <p:txBody>
            <a:bodyPr wrap="none" rtlCol="0">
              <a:spAutoFit/>
            </a:bodyPr>
            <a:lstStyle/>
            <a:p>
              <a:r>
                <a:rPr lang="en-US" sz="2000"/>
                <a:t>200 km</a:t>
              </a:r>
            </a:p>
          </p:txBody>
        </p:sp>
        <p:sp>
          <p:nvSpPr>
            <p:cNvPr id="31" name="TextBox 30"/>
            <p:cNvSpPr txBox="1"/>
            <p:nvPr/>
          </p:nvSpPr>
          <p:spPr>
            <a:xfrm>
              <a:off x="3236521" y="2623817"/>
              <a:ext cx="1083951" cy="400110"/>
            </a:xfrm>
            <a:prstGeom prst="rect">
              <a:avLst/>
            </a:prstGeom>
            <a:noFill/>
          </p:spPr>
          <p:txBody>
            <a:bodyPr wrap="none" rtlCol="0">
              <a:spAutoFit/>
            </a:bodyPr>
            <a:lstStyle/>
            <a:p>
              <a:r>
                <a:rPr lang="en-US" sz="2000"/>
                <a:t>6000 km</a:t>
              </a:r>
            </a:p>
          </p:txBody>
        </p:sp>
        <p:sp>
          <p:nvSpPr>
            <p:cNvPr id="32" name="TextBox 31"/>
            <p:cNvSpPr txBox="1"/>
            <p:nvPr/>
          </p:nvSpPr>
          <p:spPr>
            <a:xfrm>
              <a:off x="5886112" y="3426382"/>
              <a:ext cx="378630" cy="461665"/>
            </a:xfrm>
            <a:prstGeom prst="rect">
              <a:avLst/>
            </a:prstGeom>
            <a:noFill/>
          </p:spPr>
          <p:txBody>
            <a:bodyPr wrap="none" rtlCol="0">
              <a:spAutoFit/>
            </a:bodyPr>
            <a:lstStyle/>
            <a:p>
              <a:r>
                <a:rPr lang="en-US" sz="2400" b="1"/>
                <a:t>H</a:t>
              </a:r>
            </a:p>
          </p:txBody>
        </p:sp>
        <p:sp>
          <p:nvSpPr>
            <p:cNvPr id="33" name="TextBox 32"/>
            <p:cNvSpPr txBox="1"/>
            <p:nvPr/>
          </p:nvSpPr>
          <p:spPr>
            <a:xfrm>
              <a:off x="5872537" y="3730003"/>
              <a:ext cx="1216423" cy="707886"/>
            </a:xfrm>
            <a:prstGeom prst="rect">
              <a:avLst/>
            </a:prstGeom>
            <a:noFill/>
          </p:spPr>
          <p:txBody>
            <a:bodyPr wrap="none" rtlCol="0">
              <a:spAutoFit/>
            </a:bodyPr>
            <a:lstStyle/>
            <a:p>
              <a:r>
                <a:rPr lang="en-US" sz="2000"/>
                <a:t>if present</a:t>
              </a:r>
            </a:p>
            <a:p>
              <a:r>
                <a:rPr lang="en-US" sz="2000"/>
                <a:t>= DA WDs</a:t>
              </a:r>
            </a:p>
          </p:txBody>
        </p:sp>
        <p:sp>
          <p:nvSpPr>
            <p:cNvPr id="34" name="TextBox 33"/>
            <p:cNvSpPr txBox="1"/>
            <p:nvPr/>
          </p:nvSpPr>
          <p:spPr>
            <a:xfrm>
              <a:off x="3312332" y="4176087"/>
              <a:ext cx="1391856" cy="830997"/>
            </a:xfrm>
            <a:prstGeom prst="rect">
              <a:avLst/>
            </a:prstGeom>
            <a:noFill/>
          </p:spPr>
          <p:txBody>
            <a:bodyPr wrap="none" rtlCol="0">
              <a:spAutoFit/>
            </a:bodyPr>
            <a:lstStyle/>
            <a:p>
              <a:r>
                <a:rPr lang="en-US" sz="2400" b="1"/>
                <a:t>Heat</a:t>
              </a:r>
            </a:p>
            <a:p>
              <a:r>
                <a:rPr lang="en-US" sz="2400" b="1"/>
                <a:t>Reservoir</a:t>
              </a:r>
            </a:p>
          </p:txBody>
        </p:sp>
        <p:sp>
          <p:nvSpPr>
            <p:cNvPr id="35" name="TextBox 34"/>
            <p:cNvSpPr txBox="1"/>
            <p:nvPr/>
          </p:nvSpPr>
          <p:spPr>
            <a:xfrm>
              <a:off x="5825998" y="4435960"/>
              <a:ext cx="1317990" cy="830997"/>
            </a:xfrm>
            <a:prstGeom prst="rect">
              <a:avLst/>
            </a:prstGeom>
            <a:noFill/>
          </p:spPr>
          <p:txBody>
            <a:bodyPr wrap="none" rtlCol="0">
              <a:spAutoFit/>
            </a:bodyPr>
            <a:lstStyle/>
            <a:p>
              <a:r>
                <a:rPr lang="en-US" sz="2400" b="1">
                  <a:solidFill>
                    <a:schemeClr val="accent6">
                      <a:lumMod val="75000"/>
                    </a:schemeClr>
                  </a:solidFill>
                </a:rPr>
                <a:t>Photon</a:t>
              </a:r>
            </a:p>
            <a:p>
              <a:r>
                <a:rPr lang="en-US" sz="2400" b="1">
                  <a:solidFill>
                    <a:schemeClr val="accent6">
                      <a:lumMod val="75000"/>
                    </a:schemeClr>
                  </a:solidFill>
                </a:rPr>
                <a:t>emission</a:t>
              </a:r>
            </a:p>
          </p:txBody>
        </p:sp>
        <p:sp>
          <p:nvSpPr>
            <p:cNvPr id="36" name="TextBox 35"/>
            <p:cNvSpPr txBox="1"/>
            <p:nvPr/>
          </p:nvSpPr>
          <p:spPr>
            <a:xfrm>
              <a:off x="4176452" y="5256237"/>
              <a:ext cx="2823209" cy="1077218"/>
            </a:xfrm>
            <a:prstGeom prst="rect">
              <a:avLst/>
            </a:prstGeom>
            <a:noFill/>
          </p:spPr>
          <p:txBody>
            <a:bodyPr wrap="none" rtlCol="0">
              <a:spAutoFit/>
            </a:bodyPr>
            <a:lstStyle/>
            <a:p>
              <a:r>
                <a:rPr lang="en-US" sz="2400" b="1">
                  <a:solidFill>
                    <a:schemeClr val="accent6">
                      <a:lumMod val="75000"/>
                    </a:schemeClr>
                  </a:solidFill>
                </a:rPr>
                <a:t>Energy flux control</a:t>
              </a:r>
            </a:p>
            <a:p>
              <a:r>
                <a:rPr lang="en-US" sz="2000" b="1">
                  <a:solidFill>
                    <a:schemeClr val="accent6">
                      <a:lumMod val="75000"/>
                    </a:schemeClr>
                  </a:solidFill>
                </a:rPr>
                <a:t>Cooling much slower for </a:t>
              </a:r>
            </a:p>
            <a:p>
              <a:r>
                <a:rPr lang="en-US" sz="2000" b="1">
                  <a:solidFill>
                    <a:schemeClr val="accent6">
                      <a:lumMod val="75000"/>
                    </a:schemeClr>
                  </a:solidFill>
                </a:rPr>
                <a:t>DA type (with H layer)</a:t>
              </a:r>
            </a:p>
          </p:txBody>
        </p:sp>
        <p:cxnSp>
          <p:nvCxnSpPr>
            <p:cNvPr id="38" name="Straight Arrow Connector 37"/>
            <p:cNvCxnSpPr/>
            <p:nvPr/>
          </p:nvCxnSpPr>
          <p:spPr>
            <a:xfrm flipV="1">
              <a:off x="5488272" y="5014458"/>
              <a:ext cx="0" cy="294908"/>
            </a:xfrm>
            <a:prstGeom prst="straightConnector1">
              <a:avLst/>
            </a:prstGeom>
            <a:ln w="349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6" name="TextBox 45"/>
              <p:cNvSpPr txBox="1"/>
              <p:nvPr/>
            </p:nvSpPr>
            <p:spPr>
              <a:xfrm>
                <a:off x="719972" y="4456888"/>
                <a:ext cx="4199098" cy="1663469"/>
              </a:xfrm>
              <a:prstGeom prst="rect">
                <a:avLst/>
              </a:prstGeom>
              <a:noFill/>
            </p:spPr>
            <p:txBody>
              <a:bodyPr wrap="none" rtlCol="0">
                <a:spAutoFit/>
              </a:bodyPr>
              <a:lstStyle/>
              <a:p>
                <a14:m>
                  <m:oMath xmlns:m="http://schemas.openxmlformats.org/officeDocument/2006/math">
                    <m:r>
                      <a:rPr lang="en-US" sz="2000" i="1" smtClean="0">
                        <a:latin typeface="Cambria Math" panose="02040503050406030204" pitchFamily="18" charset="0"/>
                      </a:rPr>
                      <m:t>𝑅</m:t>
                    </m:r>
                    <m:r>
                      <a:rPr lang="en-US" sz="2000" b="0" i="1" smtClean="0">
                        <a:latin typeface="Cambria Math" panose="02040503050406030204" pitchFamily="18" charset="0"/>
                      </a:rPr>
                      <m:t>    ≃</m:t>
                    </m:r>
                    <m:r>
                      <a:rPr lang="en-US" sz="2000" i="1" smtClean="0">
                        <a:latin typeface="Cambria Math" panose="02040503050406030204" pitchFamily="18" charset="0"/>
                      </a:rPr>
                      <m:t>6000 </m:t>
                    </m:r>
                    <m:r>
                      <m:rPr>
                        <m:sty m:val="p"/>
                      </m:rPr>
                      <a:rPr lang="en-US" sz="2000" i="0" smtClean="0">
                        <a:latin typeface="Cambria Math" panose="02040503050406030204" pitchFamily="18" charset="0"/>
                      </a:rPr>
                      <m:t>km</m:t>
                    </m:r>
                  </m:oMath>
                </a14:m>
                <a:r>
                  <a:rPr lang="en-US" sz="2000"/>
                  <a:t> (Size of the Earth)</a:t>
                </a:r>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m:rPr>
                            <m:sty m:val="p"/>
                          </m:rPr>
                          <a:rPr lang="en-US" sz="2000" b="0" i="0" smtClean="0">
                            <a:latin typeface="Cambria Math" panose="02040503050406030204" pitchFamily="18" charset="0"/>
                          </a:rPr>
                          <m:t>eff</m:t>
                        </m:r>
                      </m:sub>
                    </m:sSub>
                    <m:r>
                      <a:rPr lang="en-US" sz="2000" b="0" i="1" smtClean="0">
                        <a:latin typeface="Cambria Math" panose="02040503050406030204" pitchFamily="18" charset="0"/>
                      </a:rPr>
                      <m:t>≃</m:t>
                    </m:r>
                    <m:r>
                      <a:rPr lang="en-US" sz="2000" b="0" i="0" smtClean="0">
                        <a:latin typeface="Cambria Math" panose="02040503050406030204" pitchFamily="18" charset="0"/>
                      </a:rPr>
                      <m:t>10,000</m:t>
                    </m:r>
                  </m:oMath>
                </a14:m>
                <a:r>
                  <a:rPr lang="en-US" sz="2000"/>
                  <a:t>–</a:t>
                </a:r>
                <a14:m>
                  <m:oMath xmlns:m="http://schemas.openxmlformats.org/officeDocument/2006/math">
                    <m:r>
                      <a:rPr lang="en-US" sz="2000" b="0" i="1" smtClean="0">
                        <a:latin typeface="Cambria Math" panose="02040503050406030204" pitchFamily="18" charset="0"/>
                      </a:rPr>
                      <m:t>30,</m:t>
                    </m:r>
                    <m:r>
                      <a:rPr lang="en-US" sz="2000" b="0" i="0" smtClean="0">
                        <a:latin typeface="Cambria Math" panose="02040503050406030204" pitchFamily="18" charset="0"/>
                      </a:rPr>
                      <m:t>000</m:t>
                    </m:r>
                    <m:r>
                      <m:rPr>
                        <m:sty m:val="p"/>
                      </m:rPr>
                      <a:rPr lang="en-US" sz="2000" b="0" i="0" smtClean="0">
                        <a:latin typeface="Cambria Math" panose="02040503050406030204" pitchFamily="18" charset="0"/>
                      </a:rPr>
                      <m:t>K</m:t>
                    </m:r>
                  </m:oMath>
                </a14:m>
                <a:r>
                  <a:rPr lang="en-US" sz="2000"/>
                  <a:t>   (Sun 6000 K)</a:t>
                </a:r>
              </a:p>
              <a:p>
                <a14:m>
                  <m:oMath xmlns:m="http://schemas.openxmlformats.org/officeDocument/2006/math">
                    <m:r>
                      <a:rPr lang="en-US" sz="2000" b="0" i="1" smtClean="0">
                        <a:latin typeface="Cambria Math" panose="02040503050406030204" pitchFamily="18" charset="0"/>
                      </a:rPr>
                      <m:t>𝐿</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−4</m:t>
                        </m:r>
                      </m:sup>
                    </m:sSup>
                    <m:r>
                      <m:rPr>
                        <m:nor/>
                      </m:rPr>
                      <a:rPr lang="en-US" sz="2000"/>
                      <m:t>–</m:t>
                    </m:r>
                    <m:sSup>
                      <m:sSupPr>
                        <m:ctrlPr>
                          <a:rPr lang="en-US" sz="2000" i="1" smtClean="0">
                            <a:latin typeface="Cambria Math" panose="02040503050406030204" pitchFamily="18" charset="0"/>
                          </a:rPr>
                        </m:ctrlPr>
                      </m:sSupPr>
                      <m:e>
                        <m:r>
                          <a:rPr lang="en-US" sz="2000" i="1">
                            <a:latin typeface="Cambria Math" panose="02040503050406030204" pitchFamily="18" charset="0"/>
                          </a:rPr>
                          <m:t>10</m:t>
                        </m:r>
                      </m:e>
                      <m:sup>
                        <m:r>
                          <a:rPr lang="en-US" sz="2000" b="0" i="1" smtClean="0">
                            <a:latin typeface="Cambria Math" panose="02040503050406030204" pitchFamily="18" charset="0"/>
                          </a:rPr>
                          <m:t>−1</m:t>
                        </m:r>
                      </m:sup>
                    </m:s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m:t>
                        </m:r>
                      </m:sub>
                    </m:sSub>
                  </m:oMath>
                </a14:m>
                <a:r>
                  <a:rPr lang="en-US" sz="2000" b="0"/>
                  <a:t> </a:t>
                </a:r>
              </a:p>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𝑀</m:t>
                      </m:r>
                      <m:r>
                        <a:rPr lang="en-US" sz="2000" b="0" i="1" smtClean="0">
                          <a:latin typeface="Cambria Math" panose="02040503050406030204" pitchFamily="18" charset="0"/>
                        </a:rPr>
                        <m:t>   ≃0.5</m:t>
                      </m:r>
                      <m:r>
                        <m:rPr>
                          <m:nor/>
                        </m:rPr>
                        <a:rPr lang="en-US" sz="2000"/>
                        <m:t>–</m:t>
                      </m:r>
                      <m:r>
                        <a:rPr lang="en-US" sz="2000" i="1">
                          <a:latin typeface="Cambria Math" panose="02040503050406030204" pitchFamily="18" charset="0"/>
                        </a:rPr>
                        <m:t>0.</m:t>
                      </m:r>
                      <m:r>
                        <a:rPr lang="en-US" sz="2000" b="0" i="1" smtClean="0">
                          <a:latin typeface="Cambria Math" panose="02040503050406030204" pitchFamily="18" charset="0"/>
                        </a:rPr>
                        <m:t>8</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m:t>
                          </m:r>
                        </m:sub>
                      </m:sSub>
                    </m:oMath>
                  </m:oMathPara>
                </a14:m>
                <a:endParaRPr lang="en-US" sz="2000"/>
              </a:p>
              <a:p>
                <a14:m>
                  <m:oMath xmlns:m="http://schemas.openxmlformats.org/officeDocument/2006/math">
                    <m:r>
                      <a:rPr lang="en-US" sz="2000" b="0" i="1" smtClean="0">
                        <a:latin typeface="Cambria Math" panose="02040503050406030204" pitchFamily="18" charset="0"/>
                      </a:rPr>
                      <m:t>𝜌</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m:t>
                        </m:r>
                      </m:sup>
                    </m:sSup>
                    <m:r>
                      <m:rPr>
                        <m:sty m:val="p"/>
                      </m:rPr>
                      <a:rPr lang="en-US" sz="2000" b="0" i="0" smtClean="0">
                        <a:latin typeface="Cambria Math" panose="02040503050406030204" pitchFamily="18" charset="0"/>
                      </a:rPr>
                      <m:t>g</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c</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m</m:t>
                        </m:r>
                      </m:e>
                      <m:sup>
                        <m:r>
                          <a:rPr lang="en-US" sz="2000" b="0" i="0" smtClean="0">
                            <a:latin typeface="Cambria Math" panose="02040503050406030204" pitchFamily="18" charset="0"/>
                          </a:rPr>
                          <m:t>3</m:t>
                        </m:r>
                      </m:sup>
                    </m:sSup>
                  </m:oMath>
                </a14:m>
                <a:r>
                  <a:rPr lang="en-US" sz="2000"/>
                  <a:t> (very degenerate)</a:t>
                </a:r>
              </a:p>
            </p:txBody>
          </p:sp>
        </mc:Choice>
        <mc:Fallback xmlns="">
          <p:sp>
            <p:nvSpPr>
              <p:cNvPr id="46" name="TextBox 45"/>
              <p:cNvSpPr txBox="1">
                <a:spLocks noRot="1" noChangeAspect="1" noMove="1" noResize="1" noEditPoints="1" noAdjustHandles="1" noChangeArrowheads="1" noChangeShapeType="1" noTextEdit="1"/>
              </p:cNvSpPr>
              <p:nvPr/>
            </p:nvSpPr>
            <p:spPr>
              <a:xfrm>
                <a:off x="719972" y="4456888"/>
                <a:ext cx="4199098" cy="1663469"/>
              </a:xfrm>
              <a:prstGeom prst="rect">
                <a:avLst/>
              </a:prstGeom>
              <a:blipFill>
                <a:blip r:embed="rId2"/>
                <a:stretch>
                  <a:fillRect t="-1832" r="-726" b="-5861"/>
                </a:stretch>
              </a:blipFill>
            </p:spPr>
            <p:txBody>
              <a:bodyPr/>
              <a:lstStyle/>
              <a:p>
                <a:r>
                  <a:rPr lang="en-US">
                    <a:noFill/>
                  </a:rPr>
                  <a:t> </a:t>
                </a:r>
              </a:p>
            </p:txBody>
          </p:sp>
        </mc:Fallback>
      </mc:AlternateContent>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2" y="1231051"/>
            <a:ext cx="2712908" cy="2712908"/>
          </a:xfrm>
          <a:prstGeom prst="rect">
            <a:avLst/>
          </a:prstGeom>
        </p:spPr>
      </p:pic>
    </p:spTree>
    <p:extLst>
      <p:ext uri="{BB962C8B-B14F-4D97-AF65-F5344CB8AC3E}">
        <p14:creationId xmlns:p14="http://schemas.microsoft.com/office/powerpoint/2010/main" val="529589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Degenerate Stars (“White Dwarfs”)</a:t>
            </a:r>
          </a:p>
        </p:txBody>
      </p:sp>
      <mc:AlternateContent xmlns:mc="http://schemas.openxmlformats.org/markup-compatibility/2006" xmlns:a14="http://schemas.microsoft.com/office/drawing/2010/main">
        <mc:Choice Requires="a14">
          <p:sp>
            <p:nvSpPr>
              <p:cNvPr id="12" name="Rectangle 5"/>
              <p:cNvSpPr>
                <a:spLocks noChangeArrowheads="1"/>
              </p:cNvSpPr>
              <p:nvPr/>
            </p:nvSpPr>
            <p:spPr bwMode="auto">
              <a:xfrm>
                <a:off x="144463" y="720099"/>
                <a:ext cx="4536059" cy="5831514"/>
              </a:xfrm>
              <a:prstGeom prst="rect">
                <a:avLst/>
              </a:prstGeom>
              <a:noFill/>
              <a:ln w="9525">
                <a:solidFill>
                  <a:schemeClr val="tx1"/>
                </a:solidFill>
                <a:miter lim="800000"/>
                <a:headEnd/>
                <a:tailEnd/>
              </a:ln>
              <a:effectLst/>
            </p:spPr>
            <p:txBody>
              <a:bodyPr wrap="none"/>
              <a:lstStyle/>
              <a:p>
                <a:endParaRPr lang="en-US" sz="400">
                  <a:solidFill>
                    <a:srgbClr val="003399"/>
                  </a:solidFill>
                </a:endParaRPr>
              </a:p>
              <a:p>
                <a:r>
                  <a:rPr lang="en-US" sz="2000">
                    <a:solidFill>
                      <a:srgbClr val="003399"/>
                    </a:solidFill>
                  </a:rPr>
                  <a:t>Assume temperature very small </a:t>
                </a:r>
              </a:p>
              <a:p>
                <a:r>
                  <a:rPr lang="en-US" sz="2000">
                    <a:solidFill>
                      <a:srgbClr val="003399"/>
                    </a:solidFill>
                    <a:sym typeface="Symbol" pitchFamily="18" charset="2"/>
                  </a:rPr>
                  <a:t> No thermal pressure</a:t>
                </a:r>
              </a:p>
              <a:p>
                <a:r>
                  <a:rPr lang="en-US" sz="2000">
                    <a:solidFill>
                      <a:srgbClr val="003399"/>
                    </a:solidFill>
                    <a:sym typeface="Symbol" pitchFamily="18" charset="2"/>
                  </a:rPr>
                  <a:t> Electron degeneracy is pressure source</a:t>
                </a:r>
              </a:p>
              <a:p>
                <a:endParaRPr lang="en-US" sz="400">
                  <a:solidFill>
                    <a:srgbClr val="003399"/>
                  </a:solidFill>
                  <a:sym typeface="Symbol" pitchFamily="18" charset="2"/>
                </a:endParaRPr>
              </a:p>
              <a:p>
                <a:r>
                  <a:rPr lang="en-US" sz="2000">
                    <a:solidFill>
                      <a:srgbClr val="003399"/>
                    </a:solidFill>
                    <a:sym typeface="Symbol" pitchFamily="18" charset="2"/>
                  </a:rPr>
                  <a:t>Pressure </a:t>
                </a:r>
                <a:r>
                  <a:rPr lang="en-US" sz="2000">
                    <a:solidFill>
                      <a:srgbClr val="003399"/>
                    </a:solidFill>
                    <a:latin typeface="Arial" pitchFamily="34" charset="0"/>
                    <a:cs typeface="Arial" pitchFamily="34" charset="0"/>
                    <a:sym typeface="Symbol" pitchFamily="18" charset="2"/>
                  </a:rPr>
                  <a:t>~</a:t>
                </a:r>
                <a:r>
                  <a:rPr lang="en-US" sz="2000">
                    <a:solidFill>
                      <a:srgbClr val="003399"/>
                    </a:solidFill>
                    <a:sym typeface="Symbol" pitchFamily="18" charset="2"/>
                  </a:rPr>
                  <a:t> Momentum density </a:t>
                </a:r>
                <a:r>
                  <a:rPr lang="en-US" sz="2000">
                    <a:solidFill>
                      <a:srgbClr val="003399"/>
                    </a:solidFill>
                    <a:latin typeface="Symbol" pitchFamily="18" charset="2"/>
                    <a:sym typeface="Symbol"/>
                  </a:rPr>
                  <a:t></a:t>
                </a:r>
                <a:r>
                  <a:rPr lang="en-US" sz="2000">
                    <a:solidFill>
                      <a:srgbClr val="003399"/>
                    </a:solidFill>
                    <a:sym typeface="Symbol" pitchFamily="18" charset="2"/>
                  </a:rPr>
                  <a:t> Velocity</a:t>
                </a:r>
              </a:p>
              <a:p>
                <a:endParaRPr lang="en-US" sz="400">
                  <a:solidFill>
                    <a:srgbClr val="003399"/>
                  </a:solidFill>
                  <a:sym typeface="Symbol" pitchFamily="18" charset="2"/>
                </a:endParaRPr>
              </a:p>
              <a:p>
                <a:pPr>
                  <a:buFontTx/>
                  <a:buChar char="•"/>
                </a:pPr>
                <a:r>
                  <a:rPr lang="en-US" sz="2000">
                    <a:solidFill>
                      <a:srgbClr val="003399"/>
                    </a:solidFill>
                    <a:sym typeface="Symbol" pitchFamily="18" charset="2"/>
                  </a:rPr>
                  <a:t> Electron density  </a:t>
                </a:r>
                <a14:m>
                  <m:oMath xmlns:m="http://schemas.openxmlformats.org/officeDocument/2006/math">
                    <m:sSub>
                      <m:sSubPr>
                        <m:ctrlPr>
                          <a:rPr lang="en-US" sz="2000" b="0" i="1" smtClean="0">
                            <a:solidFill>
                              <a:schemeClr val="tx1"/>
                            </a:solidFill>
                            <a:latin typeface="Cambria Math" panose="02040503050406030204" pitchFamily="18" charset="0"/>
                            <a:sym typeface="Symbol" pitchFamily="18" charset="2"/>
                          </a:rPr>
                        </m:ctrlPr>
                      </m:sSubPr>
                      <m:e>
                        <m:r>
                          <a:rPr lang="en-US" sz="2000" b="0" i="1" smtClean="0">
                            <a:solidFill>
                              <a:schemeClr val="tx1"/>
                            </a:solidFill>
                            <a:latin typeface="Cambria Math"/>
                            <a:sym typeface="Symbol" pitchFamily="18" charset="2"/>
                          </a:rPr>
                          <m:t>𝑛</m:t>
                        </m:r>
                      </m:e>
                      <m:sub>
                        <m:r>
                          <a:rPr lang="en-US" sz="2000" b="0" i="1" smtClean="0">
                            <a:solidFill>
                              <a:schemeClr val="tx1"/>
                            </a:solidFill>
                            <a:latin typeface="Cambria Math"/>
                            <a:sym typeface="Symbol" pitchFamily="18" charset="2"/>
                          </a:rPr>
                          <m:t>𝑒</m:t>
                        </m:r>
                      </m:sub>
                    </m:sSub>
                    <m:r>
                      <a:rPr lang="en-US" sz="2000" b="0" i="1" smtClean="0">
                        <a:solidFill>
                          <a:schemeClr val="tx1"/>
                        </a:solidFill>
                        <a:latin typeface="Cambria Math"/>
                        <a:sym typeface="Symbol" pitchFamily="18" charset="2"/>
                      </a:rPr>
                      <m:t>=</m:t>
                    </m:r>
                    <m:f>
                      <m:fPr>
                        <m:type m:val="lin"/>
                        <m:ctrlPr>
                          <a:rPr lang="en-US" sz="2000" b="0" i="1" smtClean="0">
                            <a:solidFill>
                              <a:schemeClr val="tx1"/>
                            </a:solidFill>
                            <a:latin typeface="Cambria Math" panose="02040503050406030204" pitchFamily="18" charset="0"/>
                            <a:sym typeface="Symbol" pitchFamily="18" charset="2"/>
                          </a:rPr>
                        </m:ctrlPr>
                      </m:fPr>
                      <m:num>
                        <m:sSubSup>
                          <m:sSubSupPr>
                            <m:ctrlPr>
                              <a:rPr lang="en-US" sz="2000" b="0" i="1" smtClean="0">
                                <a:solidFill>
                                  <a:schemeClr val="tx1"/>
                                </a:solidFill>
                                <a:latin typeface="Cambria Math" panose="02040503050406030204" pitchFamily="18" charset="0"/>
                                <a:sym typeface="Symbol" pitchFamily="18" charset="2"/>
                              </a:rPr>
                            </m:ctrlPr>
                          </m:sSubSupPr>
                          <m:e>
                            <m:r>
                              <a:rPr lang="en-US" sz="2000" b="0" i="1" smtClean="0">
                                <a:solidFill>
                                  <a:schemeClr val="tx1"/>
                                </a:solidFill>
                                <a:latin typeface="Cambria Math"/>
                                <a:sym typeface="Symbol" pitchFamily="18" charset="2"/>
                              </a:rPr>
                              <m:t>𝑝</m:t>
                            </m:r>
                          </m:e>
                          <m:sub>
                            <m:r>
                              <m:rPr>
                                <m:sty m:val="p"/>
                              </m:rPr>
                              <a:rPr lang="en-US" sz="2000" b="0" i="0" smtClean="0">
                                <a:solidFill>
                                  <a:schemeClr val="tx1"/>
                                </a:solidFill>
                                <a:latin typeface="Cambria Math"/>
                                <a:sym typeface="Symbol" pitchFamily="18" charset="2"/>
                              </a:rPr>
                              <m:t>F</m:t>
                            </m:r>
                          </m:sub>
                          <m:sup>
                            <m:r>
                              <a:rPr lang="en-US" sz="2000" b="0" i="1" smtClean="0">
                                <a:solidFill>
                                  <a:schemeClr val="tx1"/>
                                </a:solidFill>
                                <a:latin typeface="Cambria Math"/>
                                <a:sym typeface="Symbol" pitchFamily="18" charset="2"/>
                              </a:rPr>
                              <m:t>3</m:t>
                            </m:r>
                          </m:sup>
                        </m:sSubSup>
                      </m:num>
                      <m:den>
                        <m:d>
                          <m:dPr>
                            <m:ctrlPr>
                              <a:rPr lang="en-US" sz="2000" b="0" i="1" smtClean="0">
                                <a:solidFill>
                                  <a:schemeClr val="tx1"/>
                                </a:solidFill>
                                <a:latin typeface="Cambria Math" panose="02040503050406030204" pitchFamily="18" charset="0"/>
                                <a:sym typeface="Symbol" pitchFamily="18" charset="2"/>
                              </a:rPr>
                            </m:ctrlPr>
                          </m:dPr>
                          <m:e>
                            <m:r>
                              <a:rPr lang="en-US" sz="2000" b="0" i="1" smtClean="0">
                                <a:solidFill>
                                  <a:schemeClr val="tx1"/>
                                </a:solidFill>
                                <a:latin typeface="Cambria Math"/>
                                <a:sym typeface="Symbol" pitchFamily="18" charset="2"/>
                              </a:rPr>
                              <m:t>3</m:t>
                            </m:r>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𝜋</m:t>
                                </m:r>
                              </m:e>
                              <m:sup>
                                <m:r>
                                  <a:rPr lang="en-US" sz="2000" b="0" i="1" smtClean="0">
                                    <a:solidFill>
                                      <a:schemeClr val="tx1"/>
                                    </a:solidFill>
                                    <a:latin typeface="Cambria Math"/>
                                    <a:sym typeface="Symbol" pitchFamily="18" charset="2"/>
                                  </a:rPr>
                                  <m:t>3</m:t>
                                </m:r>
                              </m:sup>
                            </m:sSup>
                          </m:e>
                        </m:d>
                      </m:den>
                    </m:f>
                  </m:oMath>
                </a14:m>
                <a:endParaRPr lang="en-US" sz="2000">
                  <a:solidFill>
                    <a:srgbClr val="003399"/>
                  </a:solidFill>
                  <a:sym typeface="Symbol" pitchFamily="18" charset="2"/>
                </a:endParaRPr>
              </a:p>
              <a:p>
                <a:endParaRPr lang="en-US" sz="400">
                  <a:solidFill>
                    <a:srgbClr val="003399"/>
                  </a:solidFill>
                  <a:sym typeface="Symbol" pitchFamily="18" charset="2"/>
                </a:endParaRPr>
              </a:p>
              <a:p>
                <a:pPr>
                  <a:buFontTx/>
                  <a:buChar char="•"/>
                </a:pPr>
                <a:r>
                  <a:rPr lang="en-US" sz="2000">
                    <a:solidFill>
                      <a:srgbClr val="003399"/>
                    </a:solidFill>
                    <a:sym typeface="Symbol" pitchFamily="18" charset="2"/>
                  </a:rPr>
                  <a:t> Momentum </a:t>
                </a:r>
                <a14:m>
                  <m:oMath xmlns:m="http://schemas.openxmlformats.org/officeDocument/2006/math">
                    <m:sSub>
                      <m:sSubPr>
                        <m:ctrlPr>
                          <a:rPr lang="en-US" sz="2000" b="0" i="1" smtClean="0">
                            <a:solidFill>
                              <a:schemeClr val="tx1"/>
                            </a:solidFill>
                            <a:latin typeface="Cambria Math" panose="02040503050406030204" pitchFamily="18" charset="0"/>
                            <a:sym typeface="Symbol" pitchFamily="18" charset="2"/>
                          </a:rPr>
                        </m:ctrlPr>
                      </m:sSubPr>
                      <m:e>
                        <m:r>
                          <a:rPr lang="en-US" sz="2000" i="1" smtClean="0">
                            <a:solidFill>
                              <a:schemeClr val="tx1"/>
                            </a:solidFill>
                            <a:latin typeface="Cambria Math"/>
                            <a:sym typeface="Symbol" pitchFamily="18" charset="2"/>
                          </a:rPr>
                          <m:t>𝑝</m:t>
                        </m:r>
                      </m:e>
                      <m:sub>
                        <m:r>
                          <m:rPr>
                            <m:sty m:val="p"/>
                          </m:rPr>
                          <a:rPr lang="en-US" sz="2000" b="0" i="0" smtClean="0">
                            <a:solidFill>
                              <a:schemeClr val="tx1"/>
                            </a:solidFill>
                            <a:latin typeface="Cambria Math"/>
                            <a:sym typeface="Symbol" pitchFamily="18" charset="2"/>
                          </a:rPr>
                          <m:t>F</m:t>
                        </m:r>
                      </m:sub>
                    </m:sSub>
                  </m:oMath>
                </a14:m>
                <a:r>
                  <a:rPr lang="en-US" sz="2000">
                    <a:solidFill>
                      <a:srgbClr val="003399"/>
                    </a:solidFill>
                    <a:sym typeface="Symbol" pitchFamily="18" charset="2"/>
                  </a:rPr>
                  <a:t> (Fermi momentum)</a:t>
                </a:r>
              </a:p>
              <a:p>
                <a:endParaRPr lang="en-US" sz="400">
                  <a:solidFill>
                    <a:srgbClr val="003399"/>
                  </a:solidFill>
                  <a:sym typeface="Symbol" pitchFamily="18" charset="2"/>
                </a:endParaRPr>
              </a:p>
              <a:p>
                <a:pPr>
                  <a:buFontTx/>
                  <a:buChar char="•"/>
                </a:pPr>
                <a:r>
                  <a:rPr lang="en-US" sz="2000">
                    <a:solidFill>
                      <a:srgbClr val="003399"/>
                    </a:solidFill>
                    <a:sym typeface="Symbol" pitchFamily="18" charset="2"/>
                  </a:rPr>
                  <a:t> Velocity        </a:t>
                </a:r>
                <a14:m>
                  <m:oMath xmlns:m="http://schemas.openxmlformats.org/officeDocument/2006/math">
                    <m:r>
                      <a:rPr lang="en-US" sz="2000" b="0" i="1" smtClean="0">
                        <a:solidFill>
                          <a:schemeClr val="tx1"/>
                        </a:solidFill>
                        <a:latin typeface="Cambria Math"/>
                        <a:sym typeface="Symbol" pitchFamily="18" charset="2"/>
                      </a:rPr>
                      <m:t>𝑣</m:t>
                    </m:r>
                    <m:r>
                      <a:rPr lang="en-US" sz="2000" b="0" i="1" smtClean="0">
                        <a:solidFill>
                          <a:schemeClr val="tx1"/>
                        </a:solidFill>
                        <a:latin typeface="Cambria Math"/>
                        <a:sym typeface="Symbol" pitchFamily="18" charset="2"/>
                      </a:rPr>
                      <m:t>∝</m:t>
                    </m:r>
                    <m:f>
                      <m:fPr>
                        <m:type m:val="lin"/>
                        <m:ctrlPr>
                          <a:rPr lang="en-US" sz="2000" b="0" i="1" smtClean="0">
                            <a:solidFill>
                              <a:schemeClr val="tx1"/>
                            </a:solidFill>
                            <a:latin typeface="Cambria Math" panose="02040503050406030204" pitchFamily="18" charset="0"/>
                            <a:sym typeface="Symbol" pitchFamily="18" charset="2"/>
                          </a:rPr>
                        </m:ctrlPr>
                      </m:fPr>
                      <m:num>
                        <m:sSub>
                          <m:sSubPr>
                            <m:ctrlPr>
                              <a:rPr lang="en-US" sz="2000" b="0" i="1" smtClean="0">
                                <a:solidFill>
                                  <a:schemeClr val="tx1"/>
                                </a:solidFill>
                                <a:latin typeface="Cambria Math" panose="02040503050406030204" pitchFamily="18" charset="0"/>
                                <a:sym typeface="Symbol" pitchFamily="18" charset="2"/>
                              </a:rPr>
                            </m:ctrlPr>
                          </m:sSubPr>
                          <m:e>
                            <m:r>
                              <a:rPr lang="en-US" sz="2000" b="0" i="1" smtClean="0">
                                <a:solidFill>
                                  <a:schemeClr val="tx1"/>
                                </a:solidFill>
                                <a:latin typeface="Cambria Math"/>
                                <a:sym typeface="Symbol" pitchFamily="18" charset="2"/>
                              </a:rPr>
                              <m:t>𝑝</m:t>
                            </m:r>
                          </m:e>
                          <m:sub>
                            <m:r>
                              <m:rPr>
                                <m:sty m:val="p"/>
                              </m:rPr>
                              <a:rPr lang="en-US" sz="2000" b="0" i="0" smtClean="0">
                                <a:solidFill>
                                  <a:schemeClr val="tx1"/>
                                </a:solidFill>
                                <a:latin typeface="Cambria Math"/>
                                <a:sym typeface="Symbol" pitchFamily="18" charset="2"/>
                              </a:rPr>
                              <m:t>F</m:t>
                            </m:r>
                          </m:sub>
                        </m:sSub>
                      </m:num>
                      <m:den>
                        <m:sSub>
                          <m:sSubPr>
                            <m:ctrlPr>
                              <a:rPr lang="en-US" sz="2000" b="0" i="1" smtClean="0">
                                <a:solidFill>
                                  <a:schemeClr val="tx1"/>
                                </a:solidFill>
                                <a:latin typeface="Cambria Math" panose="02040503050406030204" pitchFamily="18" charset="0"/>
                                <a:sym typeface="Symbol" pitchFamily="18" charset="2"/>
                              </a:rPr>
                            </m:ctrlPr>
                          </m:sSubPr>
                          <m:e>
                            <m:r>
                              <a:rPr lang="en-US" sz="2000" b="0" i="1" smtClean="0">
                                <a:solidFill>
                                  <a:schemeClr val="tx1"/>
                                </a:solidFill>
                                <a:latin typeface="Cambria Math"/>
                                <a:sym typeface="Symbol" pitchFamily="18" charset="2"/>
                              </a:rPr>
                              <m:t>𝑚</m:t>
                            </m:r>
                          </m:e>
                          <m:sub>
                            <m:r>
                              <a:rPr lang="en-US" sz="2000" b="0" i="1" smtClean="0">
                                <a:solidFill>
                                  <a:schemeClr val="tx1"/>
                                </a:solidFill>
                                <a:latin typeface="Cambria Math"/>
                                <a:sym typeface="Symbol" pitchFamily="18" charset="2"/>
                              </a:rPr>
                              <m:t>𝑒</m:t>
                            </m:r>
                          </m:sub>
                        </m:sSub>
                      </m:den>
                    </m:f>
                  </m:oMath>
                </a14:m>
                <a:endParaRPr lang="en-US" sz="2000">
                  <a:solidFill>
                    <a:srgbClr val="003399"/>
                  </a:solidFill>
                  <a:sym typeface="Symbol" pitchFamily="18" charset="2"/>
                </a:endParaRPr>
              </a:p>
              <a:p>
                <a:endParaRPr lang="en-US" sz="400">
                  <a:solidFill>
                    <a:srgbClr val="003399"/>
                  </a:solidFill>
                  <a:sym typeface="Symbol" pitchFamily="18" charset="2"/>
                </a:endParaRPr>
              </a:p>
              <a:p>
                <a:pPr>
                  <a:buFontTx/>
                  <a:buChar char="•"/>
                </a:pPr>
                <a:r>
                  <a:rPr lang="en-US" sz="2000">
                    <a:solidFill>
                      <a:srgbClr val="003399"/>
                    </a:solidFill>
                    <a:sym typeface="Symbol" pitchFamily="18" charset="2"/>
                  </a:rPr>
                  <a:t> Pressure       </a:t>
                </a:r>
                <a14:m>
                  <m:oMath xmlns:m="http://schemas.openxmlformats.org/officeDocument/2006/math">
                    <m:r>
                      <a:rPr lang="en-US" sz="2000" b="0" i="1" smtClean="0">
                        <a:solidFill>
                          <a:srgbClr val="C00000"/>
                        </a:solidFill>
                        <a:latin typeface="Cambria Math"/>
                        <a:sym typeface="Symbol" pitchFamily="18" charset="2"/>
                      </a:rPr>
                      <m:t>𝑃</m:t>
                    </m:r>
                    <m:r>
                      <a:rPr lang="en-US" sz="2000" b="0" i="1" smtClean="0">
                        <a:solidFill>
                          <a:srgbClr val="C00000"/>
                        </a:solidFill>
                        <a:latin typeface="Cambria Math"/>
                        <a:sym typeface="Symbol" pitchFamily="18" charset="2"/>
                      </a:rPr>
                      <m:t>∝</m:t>
                    </m:r>
                    <m:sSubSup>
                      <m:sSubSupPr>
                        <m:ctrlPr>
                          <a:rPr lang="en-US" sz="2000" b="0" i="1" smtClean="0">
                            <a:solidFill>
                              <a:schemeClr val="tx1"/>
                            </a:solidFill>
                            <a:latin typeface="Cambria Math" panose="02040503050406030204" pitchFamily="18" charset="0"/>
                            <a:sym typeface="Symbol" pitchFamily="18" charset="2"/>
                          </a:rPr>
                        </m:ctrlPr>
                      </m:sSubSupPr>
                      <m:e>
                        <m:r>
                          <a:rPr lang="en-US" sz="2000" b="0" i="1" smtClean="0">
                            <a:solidFill>
                              <a:schemeClr val="tx1"/>
                            </a:solidFill>
                            <a:latin typeface="Cambria Math"/>
                            <a:sym typeface="Symbol" pitchFamily="18" charset="2"/>
                          </a:rPr>
                          <m:t>𝑝</m:t>
                        </m:r>
                      </m:e>
                      <m:sub>
                        <m:r>
                          <m:rPr>
                            <m:sty m:val="p"/>
                          </m:rPr>
                          <a:rPr lang="en-US" sz="2000" b="0" i="0" smtClean="0">
                            <a:solidFill>
                              <a:schemeClr val="tx1"/>
                            </a:solidFill>
                            <a:latin typeface="Cambria Math"/>
                            <a:sym typeface="Symbol" pitchFamily="18" charset="2"/>
                          </a:rPr>
                          <m:t>F</m:t>
                        </m:r>
                      </m:sub>
                      <m:sup>
                        <m:r>
                          <a:rPr lang="en-US" sz="2000" b="0" i="1" smtClean="0">
                            <a:solidFill>
                              <a:schemeClr val="tx1"/>
                            </a:solidFill>
                            <a:latin typeface="Cambria Math"/>
                            <a:sym typeface="Symbol" pitchFamily="18" charset="2"/>
                          </a:rPr>
                          <m:t>5</m:t>
                        </m:r>
                      </m:sup>
                    </m:sSubSup>
                    <m:r>
                      <a:rPr lang="en-US" sz="2000" b="0" i="1" smtClean="0">
                        <a:solidFill>
                          <a:schemeClr val="tx1"/>
                        </a:solidFill>
                        <a:latin typeface="Cambria Math"/>
                        <a:sym typeface="Symbol" pitchFamily="18" charset="2"/>
                      </a:rPr>
                      <m:t>∝</m:t>
                    </m:r>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𝜌</m:t>
                        </m:r>
                      </m:e>
                      <m:sup>
                        <m:f>
                          <m:fPr>
                            <m:type m:val="lin"/>
                            <m:ctrlPr>
                              <a:rPr lang="en-US" sz="2000" i="1" smtClean="0">
                                <a:solidFill>
                                  <a:schemeClr val="tx1"/>
                                </a:solidFill>
                                <a:latin typeface="Cambria Math" panose="02040503050406030204" pitchFamily="18" charset="0"/>
                                <a:sym typeface="Symbol" pitchFamily="18" charset="2"/>
                              </a:rPr>
                            </m:ctrlPr>
                          </m:fPr>
                          <m:num>
                            <m:r>
                              <a:rPr lang="en-US" sz="2000" b="0" i="1" smtClean="0">
                                <a:solidFill>
                                  <a:schemeClr val="tx1"/>
                                </a:solidFill>
                                <a:latin typeface="Cambria Math"/>
                                <a:sym typeface="Symbol" pitchFamily="18" charset="2"/>
                              </a:rPr>
                              <m:t>5</m:t>
                            </m:r>
                          </m:num>
                          <m:den>
                            <m:r>
                              <a:rPr lang="en-US" sz="2000" b="0" i="1" smtClean="0">
                                <a:solidFill>
                                  <a:schemeClr val="tx1"/>
                                </a:solidFill>
                                <a:latin typeface="Cambria Math"/>
                                <a:sym typeface="Symbol" pitchFamily="18" charset="2"/>
                              </a:rPr>
                              <m:t>3</m:t>
                            </m:r>
                          </m:den>
                        </m:f>
                      </m:sup>
                    </m:sSup>
                    <m:r>
                      <a:rPr lang="en-US" sz="2000" b="0" i="1" smtClean="0">
                        <a:solidFill>
                          <a:schemeClr val="tx1"/>
                        </a:solidFill>
                        <a:latin typeface="Cambria Math"/>
                        <a:sym typeface="Symbol" pitchFamily="18" charset="2"/>
                      </a:rPr>
                      <m:t>∝</m:t>
                    </m:r>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𝑀</m:t>
                        </m:r>
                      </m:e>
                      <m:sup>
                        <m:f>
                          <m:fPr>
                            <m:type m:val="lin"/>
                            <m:ctrlPr>
                              <a:rPr lang="en-US" sz="2000" i="1">
                                <a:solidFill>
                                  <a:srgbClr val="C00000"/>
                                </a:solidFill>
                                <a:latin typeface="Cambria Math" panose="02040503050406030204" pitchFamily="18" charset="0"/>
                                <a:sym typeface="Symbol" pitchFamily="18" charset="2"/>
                              </a:rPr>
                            </m:ctrlPr>
                          </m:fPr>
                          <m:num>
                            <m:r>
                              <a:rPr lang="en-US" sz="2000" i="1">
                                <a:solidFill>
                                  <a:srgbClr val="C00000"/>
                                </a:solidFill>
                                <a:latin typeface="Cambria Math"/>
                                <a:sym typeface="Symbol" pitchFamily="18" charset="2"/>
                              </a:rPr>
                              <m:t>5</m:t>
                            </m:r>
                          </m:num>
                          <m:den>
                            <m:r>
                              <a:rPr lang="en-US" sz="2000" i="1">
                                <a:solidFill>
                                  <a:srgbClr val="C00000"/>
                                </a:solidFill>
                                <a:latin typeface="Cambria Math"/>
                                <a:sym typeface="Symbol" pitchFamily="18" charset="2"/>
                              </a:rPr>
                              <m:t>3</m:t>
                            </m:r>
                          </m:den>
                        </m:f>
                      </m:sup>
                    </m:sSup>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𝑅</m:t>
                        </m:r>
                      </m:e>
                      <m:sup>
                        <m:r>
                          <a:rPr lang="en-US" sz="2000" b="0" i="1" smtClean="0">
                            <a:solidFill>
                              <a:srgbClr val="C00000"/>
                            </a:solidFill>
                            <a:latin typeface="Cambria Math"/>
                            <a:sym typeface="Symbol" pitchFamily="18" charset="2"/>
                          </a:rPr>
                          <m:t>−5</m:t>
                        </m:r>
                      </m:sup>
                    </m:sSup>
                  </m:oMath>
                </a14:m>
                <a:endParaRPr lang="en-US" sz="2000">
                  <a:solidFill>
                    <a:srgbClr val="003399"/>
                  </a:solidFill>
                  <a:sym typeface="Symbol" pitchFamily="18" charset="2"/>
                </a:endParaRPr>
              </a:p>
              <a:p>
                <a:endParaRPr lang="en-US" sz="400">
                  <a:solidFill>
                    <a:srgbClr val="003399"/>
                  </a:solidFill>
                  <a:sym typeface="Symbol" pitchFamily="18" charset="2"/>
                </a:endParaRPr>
              </a:p>
              <a:p>
                <a:pPr>
                  <a:buFontTx/>
                  <a:buChar char="•"/>
                </a:pPr>
                <a:r>
                  <a:rPr lang="en-US" sz="2000">
                    <a:solidFill>
                      <a:srgbClr val="003399"/>
                    </a:solidFill>
                    <a:sym typeface="Symbol" pitchFamily="18" charset="2"/>
                  </a:rPr>
                  <a:t> Density         </a:t>
                </a:r>
                <a14:m>
                  <m:oMath xmlns:m="http://schemas.openxmlformats.org/officeDocument/2006/math">
                    <m:r>
                      <a:rPr lang="en-US" sz="2000" b="0" i="1" smtClean="0">
                        <a:solidFill>
                          <a:schemeClr val="tx1"/>
                        </a:solidFill>
                        <a:latin typeface="Cambria Math"/>
                        <a:sym typeface="Symbol" pitchFamily="18" charset="2"/>
                      </a:rPr>
                      <m:t>𝜌</m:t>
                    </m:r>
                    <m:r>
                      <a:rPr lang="en-US" sz="2000" b="0" i="1" smtClean="0">
                        <a:solidFill>
                          <a:schemeClr val="tx1"/>
                        </a:solidFill>
                        <a:latin typeface="Cambria Math"/>
                        <a:sym typeface="Symbol" pitchFamily="18" charset="2"/>
                      </a:rPr>
                      <m:t>∝</m:t>
                    </m:r>
                    <m:r>
                      <a:rPr lang="en-US" sz="2000" b="0" i="1" smtClean="0">
                        <a:solidFill>
                          <a:schemeClr val="tx1"/>
                        </a:solidFill>
                        <a:latin typeface="Cambria Math"/>
                        <a:sym typeface="Symbol" pitchFamily="18" charset="2"/>
                      </a:rPr>
                      <m:t>𝑀</m:t>
                    </m:r>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𝑅</m:t>
                        </m:r>
                      </m:e>
                      <m:sup>
                        <m:r>
                          <a:rPr lang="en-US" sz="2000" b="0" i="1" smtClean="0">
                            <a:solidFill>
                              <a:schemeClr val="tx1"/>
                            </a:solidFill>
                            <a:latin typeface="Cambria Math"/>
                            <a:sym typeface="Symbol" pitchFamily="18" charset="2"/>
                          </a:rPr>
                          <m:t>−3</m:t>
                        </m:r>
                      </m:sup>
                    </m:sSup>
                  </m:oMath>
                </a14:m>
                <a:endParaRPr lang="en-US" sz="2000">
                  <a:solidFill>
                    <a:srgbClr val="003399"/>
                  </a:solidFill>
                  <a:sym typeface="Symbol" pitchFamily="18" charset="2"/>
                </a:endParaRPr>
              </a:p>
              <a:p>
                <a:endParaRPr lang="en-US" sz="400">
                  <a:solidFill>
                    <a:srgbClr val="003399"/>
                  </a:solidFill>
                  <a:sym typeface="Symbol" pitchFamily="18" charset="2"/>
                </a:endParaRPr>
              </a:p>
              <a:p>
                <a:endParaRPr lang="en-US" sz="400">
                  <a:solidFill>
                    <a:srgbClr val="003399"/>
                  </a:solidFill>
                  <a:sym typeface="Symbol" pitchFamily="18" charset="2"/>
                </a:endParaRPr>
              </a:p>
              <a:p>
                <a:r>
                  <a:rPr lang="en-US" sz="2000">
                    <a:solidFill>
                      <a:srgbClr val="003399"/>
                    </a:solidFill>
                    <a:sym typeface="Symbol" pitchFamily="18" charset="2"/>
                  </a:rPr>
                  <a:t>Hydrostatic equilibrium</a:t>
                </a:r>
              </a:p>
              <a:p>
                <a:pPr/>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a:sym typeface="Symbol" pitchFamily="18" charset="2"/>
                        </a:rPr>
                        <m:t>    </m:t>
                      </m:r>
                      <m:f>
                        <m:fPr>
                          <m:ctrlPr>
                            <a:rPr lang="en-US" sz="2000" b="0" i="1" smtClean="0">
                              <a:solidFill>
                                <a:schemeClr val="tx1"/>
                              </a:solidFill>
                              <a:latin typeface="Cambria Math" panose="02040503050406030204" pitchFamily="18" charset="0"/>
                              <a:sym typeface="Symbol" pitchFamily="18" charset="2"/>
                            </a:rPr>
                          </m:ctrlPr>
                        </m:fPr>
                        <m:num>
                          <m:r>
                            <a:rPr lang="en-US" sz="2000" b="0" i="1" smtClean="0">
                              <a:solidFill>
                                <a:schemeClr val="tx1"/>
                              </a:solidFill>
                              <a:latin typeface="Cambria Math"/>
                              <a:sym typeface="Symbol" pitchFamily="18" charset="2"/>
                            </a:rPr>
                            <m:t>𝑑𝑃</m:t>
                          </m:r>
                        </m:num>
                        <m:den>
                          <m:r>
                            <a:rPr lang="en-US" sz="2000" b="0" i="1" smtClean="0">
                              <a:solidFill>
                                <a:schemeClr val="tx1"/>
                              </a:solidFill>
                              <a:latin typeface="Cambria Math"/>
                              <a:sym typeface="Symbol" pitchFamily="18" charset="2"/>
                            </a:rPr>
                            <m:t>𝑑𝑟</m:t>
                          </m:r>
                        </m:den>
                      </m:f>
                      <m:r>
                        <a:rPr lang="en-US" sz="2000" b="0" i="1" smtClean="0">
                          <a:solidFill>
                            <a:schemeClr val="tx1"/>
                          </a:solidFill>
                          <a:latin typeface="Cambria Math"/>
                          <a:sym typeface="Symbol" pitchFamily="18" charset="2"/>
                        </a:rPr>
                        <m:t>=−</m:t>
                      </m:r>
                      <m:f>
                        <m:fPr>
                          <m:ctrlPr>
                            <a:rPr lang="en-US" sz="2000" b="0" i="1" smtClean="0">
                              <a:solidFill>
                                <a:schemeClr val="tx1"/>
                              </a:solidFill>
                              <a:latin typeface="Cambria Math" panose="02040503050406030204" pitchFamily="18" charset="0"/>
                              <a:sym typeface="Symbol" pitchFamily="18" charset="2"/>
                            </a:rPr>
                          </m:ctrlPr>
                        </m:fPr>
                        <m:num>
                          <m:sSub>
                            <m:sSubPr>
                              <m:ctrlPr>
                                <a:rPr lang="en-US" sz="2000" i="1">
                                  <a:solidFill>
                                    <a:schemeClr val="tx1"/>
                                  </a:solidFill>
                                  <a:latin typeface="Cambria Math" panose="02040503050406030204" pitchFamily="18" charset="0"/>
                                  <a:sym typeface="Symbol" pitchFamily="18" charset="2"/>
                                </a:rPr>
                              </m:ctrlPr>
                            </m:sSubPr>
                            <m:e>
                              <m:r>
                                <a:rPr lang="en-US" sz="2000" i="1">
                                  <a:solidFill>
                                    <a:schemeClr val="tx1"/>
                                  </a:solidFill>
                                  <a:latin typeface="Cambria Math"/>
                                  <a:sym typeface="Symbol" pitchFamily="18" charset="2"/>
                                </a:rPr>
                                <m:t>𝐺</m:t>
                              </m:r>
                            </m:e>
                            <m:sub>
                              <m:r>
                                <m:rPr>
                                  <m:sty m:val="p"/>
                                </m:rPr>
                                <a:rPr lang="en-US" sz="2000" i="0">
                                  <a:solidFill>
                                    <a:schemeClr val="tx1"/>
                                  </a:solidFill>
                                  <a:latin typeface="Cambria Math"/>
                                  <a:sym typeface="Symbol" pitchFamily="18" charset="2"/>
                                </a:rPr>
                                <m:t>N</m:t>
                              </m:r>
                            </m:sub>
                          </m:sSub>
                          <m:sSub>
                            <m:sSubPr>
                              <m:ctrlPr>
                                <a:rPr lang="en-US" sz="2000" i="1">
                                  <a:solidFill>
                                    <a:schemeClr val="tx1"/>
                                  </a:solidFill>
                                  <a:latin typeface="Cambria Math" panose="02040503050406030204" pitchFamily="18" charset="0"/>
                                  <a:sym typeface="Symbol" pitchFamily="18" charset="2"/>
                                </a:rPr>
                              </m:ctrlPr>
                            </m:sSubPr>
                            <m:e>
                              <m:r>
                                <a:rPr lang="en-US" sz="2000" i="1">
                                  <a:solidFill>
                                    <a:schemeClr val="tx1"/>
                                  </a:solidFill>
                                  <a:latin typeface="Cambria Math"/>
                                  <a:sym typeface="Symbol" pitchFamily="18" charset="2"/>
                                </a:rPr>
                                <m:t>𝑀</m:t>
                              </m:r>
                            </m:e>
                            <m:sub>
                              <m:r>
                                <a:rPr lang="en-US" sz="2000" i="1">
                                  <a:solidFill>
                                    <a:schemeClr val="tx1"/>
                                  </a:solidFill>
                                  <a:latin typeface="Cambria Math"/>
                                  <a:sym typeface="Symbol" pitchFamily="18" charset="2"/>
                                </a:rPr>
                                <m:t>𝑟</m:t>
                              </m:r>
                            </m:sub>
                          </m:sSub>
                          <m:r>
                            <a:rPr lang="en-US" sz="2000" i="1">
                              <a:solidFill>
                                <a:schemeClr val="tx1"/>
                              </a:solidFill>
                              <a:latin typeface="Cambria Math"/>
                              <a:sym typeface="Symbol" pitchFamily="18" charset="2"/>
                            </a:rPr>
                            <m:t>𝜌</m:t>
                          </m:r>
                        </m:num>
                        <m:den>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𝑟</m:t>
                              </m:r>
                            </m:e>
                            <m:sup>
                              <m:r>
                                <a:rPr lang="en-US" sz="2000" b="0" i="1" smtClean="0">
                                  <a:solidFill>
                                    <a:schemeClr val="tx1"/>
                                  </a:solidFill>
                                  <a:latin typeface="Cambria Math"/>
                                  <a:sym typeface="Symbol" pitchFamily="18" charset="2"/>
                                </a:rPr>
                                <m:t>2</m:t>
                              </m:r>
                            </m:sup>
                          </m:sSup>
                        </m:den>
                      </m:f>
                    </m:oMath>
                  </m:oMathPara>
                </a14:m>
                <a:endParaRPr lang="en-US" sz="2000">
                  <a:solidFill>
                    <a:srgbClr val="003399"/>
                  </a:solidFill>
                  <a:sym typeface="Symbol" pitchFamily="18" charset="2"/>
                </a:endParaRPr>
              </a:p>
              <a:p>
                <a:endParaRPr lang="en-US" sz="400">
                  <a:solidFill>
                    <a:srgbClr val="003399"/>
                  </a:solidFill>
                  <a:sym typeface="Symbol" pitchFamily="18" charset="2"/>
                </a:endParaRPr>
              </a:p>
              <a:p>
                <a:r>
                  <a:rPr lang="en-US" sz="2000">
                    <a:solidFill>
                      <a:srgbClr val="003399"/>
                    </a:solidFill>
                    <a:sym typeface="Symbol" pitchFamily="18" charset="2"/>
                  </a:rPr>
                  <a:t>With  </a:t>
                </a:r>
                <a14:m>
                  <m:oMath xmlns:m="http://schemas.openxmlformats.org/officeDocument/2006/math">
                    <m:f>
                      <m:fPr>
                        <m:type m:val="lin"/>
                        <m:ctrlPr>
                          <a:rPr lang="en-US" sz="2000" i="1" smtClean="0">
                            <a:solidFill>
                              <a:schemeClr val="tx1"/>
                            </a:solidFill>
                            <a:latin typeface="Cambria Math" panose="02040503050406030204" pitchFamily="18" charset="0"/>
                            <a:sym typeface="Symbol" pitchFamily="18" charset="2"/>
                          </a:rPr>
                        </m:ctrlPr>
                      </m:fPr>
                      <m:num>
                        <m:r>
                          <a:rPr lang="en-US" sz="2000" b="0" i="1" smtClean="0">
                            <a:solidFill>
                              <a:schemeClr val="tx1"/>
                            </a:solidFill>
                            <a:latin typeface="Cambria Math"/>
                            <a:sym typeface="Symbol" pitchFamily="18" charset="2"/>
                          </a:rPr>
                          <m:t>𝑑𝑃</m:t>
                        </m:r>
                      </m:num>
                      <m:den>
                        <m:r>
                          <a:rPr lang="en-US" sz="2000" b="0" i="1" smtClean="0">
                            <a:solidFill>
                              <a:schemeClr val="tx1"/>
                            </a:solidFill>
                            <a:latin typeface="Cambria Math"/>
                            <a:sym typeface="Symbol" pitchFamily="18" charset="2"/>
                          </a:rPr>
                          <m:t>𝑑𝑟</m:t>
                        </m:r>
                      </m:den>
                    </m:f>
                    <m:r>
                      <a:rPr lang="en-US" sz="2000" b="0" i="1" smtClean="0">
                        <a:solidFill>
                          <a:schemeClr val="tx1"/>
                        </a:solidFill>
                        <a:latin typeface="Cambria Math"/>
                        <a:sym typeface="Symbol" pitchFamily="18" charset="2"/>
                      </a:rPr>
                      <m:t>∼−</m:t>
                    </m:r>
                    <m:r>
                      <a:rPr lang="en-US" sz="2000" b="0" i="1" smtClean="0">
                        <a:solidFill>
                          <a:schemeClr val="tx1"/>
                        </a:solidFill>
                        <a:latin typeface="Cambria Math"/>
                        <a:sym typeface="Symbol" pitchFamily="18" charset="2"/>
                      </a:rPr>
                      <m:t>𝑃</m:t>
                    </m:r>
                    <m:r>
                      <a:rPr lang="en-US" sz="2000" b="0" i="1" smtClean="0">
                        <a:solidFill>
                          <a:schemeClr val="tx1"/>
                        </a:solidFill>
                        <a:latin typeface="Cambria Math"/>
                        <a:sym typeface="Symbol" pitchFamily="18" charset="2"/>
                      </a:rPr>
                      <m:t>/</m:t>
                    </m:r>
                    <m:r>
                      <a:rPr lang="en-US" sz="2000" b="0" i="1" smtClean="0">
                        <a:solidFill>
                          <a:schemeClr val="tx1"/>
                        </a:solidFill>
                        <a:latin typeface="Cambria Math"/>
                        <a:sym typeface="Symbol" pitchFamily="18" charset="2"/>
                      </a:rPr>
                      <m:t>𝑅</m:t>
                    </m:r>
                  </m:oMath>
                </a14:m>
                <a:r>
                  <a:rPr lang="en-US" sz="2000">
                    <a:solidFill>
                      <a:schemeClr val="tx1"/>
                    </a:solidFill>
                    <a:sym typeface="Symbol" pitchFamily="18" charset="2"/>
                  </a:rPr>
                  <a:t>  </a:t>
                </a:r>
                <a:r>
                  <a:rPr lang="en-US" sz="2000">
                    <a:solidFill>
                      <a:srgbClr val="003399"/>
                    </a:solidFill>
                    <a:sym typeface="Symbol" pitchFamily="18" charset="2"/>
                  </a:rPr>
                  <a:t>we have</a:t>
                </a:r>
              </a:p>
              <a:p>
                <a:endParaRPr lang="en-US" sz="400">
                  <a:solidFill>
                    <a:srgbClr val="003399"/>
                  </a:solidFill>
                  <a:sym typeface="Symbol" pitchFamily="18" charset="2"/>
                </a:endParaRPr>
              </a:p>
              <a:p>
                <a:pPr/>
                <a14:m>
                  <m:oMathPara xmlns:m="http://schemas.openxmlformats.org/officeDocument/2006/math">
                    <m:oMathParaPr>
                      <m:jc m:val="left"/>
                    </m:oMathParaPr>
                    <m:oMath xmlns:m="http://schemas.openxmlformats.org/officeDocument/2006/math">
                      <m:r>
                        <a:rPr lang="en-US" sz="2000" b="0" i="1" smtClean="0">
                          <a:solidFill>
                            <a:srgbClr val="003399"/>
                          </a:solidFill>
                          <a:latin typeface="Cambria Math"/>
                          <a:sym typeface="Symbol" pitchFamily="18" charset="2"/>
                        </a:rPr>
                        <m:t>    </m:t>
                      </m:r>
                      <m:r>
                        <a:rPr lang="en-US" sz="2000" b="0" i="1" smtClean="0">
                          <a:solidFill>
                            <a:srgbClr val="C00000"/>
                          </a:solidFill>
                          <a:latin typeface="Cambria Math"/>
                          <a:sym typeface="Symbol" pitchFamily="18" charset="2"/>
                        </a:rPr>
                        <m:t>𝑃</m:t>
                      </m:r>
                      <m:r>
                        <a:rPr lang="en-US" sz="2000" b="0" i="1" smtClean="0">
                          <a:solidFill>
                            <a:srgbClr val="C00000"/>
                          </a:solidFill>
                          <a:latin typeface="Cambria Math"/>
                          <a:sym typeface="Symbol" pitchFamily="18" charset="2"/>
                        </a:rPr>
                        <m:t>∝</m:t>
                      </m:r>
                      <m:sSub>
                        <m:sSubPr>
                          <m:ctrlPr>
                            <a:rPr lang="en-US" sz="2000" b="0" i="1" smtClean="0">
                              <a:solidFill>
                                <a:schemeClr val="tx1"/>
                              </a:solidFill>
                              <a:latin typeface="Cambria Math" panose="02040503050406030204" pitchFamily="18" charset="0"/>
                              <a:sym typeface="Symbol" pitchFamily="18" charset="2"/>
                            </a:rPr>
                          </m:ctrlPr>
                        </m:sSubPr>
                        <m:e>
                          <m:r>
                            <a:rPr lang="en-US" sz="2000" b="0" i="1" smtClean="0">
                              <a:solidFill>
                                <a:schemeClr val="tx1"/>
                              </a:solidFill>
                              <a:latin typeface="Cambria Math"/>
                              <a:sym typeface="Symbol" pitchFamily="18" charset="2"/>
                            </a:rPr>
                            <m:t>𝐺</m:t>
                          </m:r>
                        </m:e>
                        <m:sub>
                          <m:r>
                            <m:rPr>
                              <m:sty m:val="p"/>
                            </m:rPr>
                            <a:rPr lang="en-US" sz="2000" b="0" i="0" smtClean="0">
                              <a:solidFill>
                                <a:schemeClr val="tx1"/>
                              </a:solidFill>
                              <a:latin typeface="Cambria Math"/>
                              <a:sym typeface="Symbol" pitchFamily="18" charset="2"/>
                            </a:rPr>
                            <m:t>N</m:t>
                          </m:r>
                        </m:sub>
                      </m:sSub>
                      <m:r>
                        <a:rPr lang="en-US" sz="2000" b="0" i="1" smtClean="0">
                          <a:solidFill>
                            <a:schemeClr val="tx1"/>
                          </a:solidFill>
                          <a:latin typeface="Cambria Math"/>
                          <a:sym typeface="Symbol" pitchFamily="18" charset="2"/>
                        </a:rPr>
                        <m:t>𝑀</m:t>
                      </m:r>
                      <m:r>
                        <a:rPr lang="en-US" sz="2000" b="0" i="1" smtClean="0">
                          <a:solidFill>
                            <a:schemeClr val="tx1"/>
                          </a:solidFill>
                          <a:latin typeface="Cambria Math"/>
                          <a:sym typeface="Symbol" pitchFamily="18" charset="2"/>
                        </a:rPr>
                        <m:t>𝜌</m:t>
                      </m:r>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𝑅</m:t>
                          </m:r>
                        </m:e>
                        <m:sup>
                          <m:r>
                            <a:rPr lang="en-US" sz="2000" b="0" i="1" smtClean="0">
                              <a:solidFill>
                                <a:schemeClr val="tx1"/>
                              </a:solidFill>
                              <a:latin typeface="Cambria Math"/>
                              <a:sym typeface="Symbol" pitchFamily="18" charset="2"/>
                            </a:rPr>
                            <m:t>−1</m:t>
                          </m:r>
                        </m:sup>
                      </m:sSup>
                      <m:r>
                        <a:rPr lang="en-US" sz="2000" b="0" i="1" smtClean="0">
                          <a:solidFill>
                            <a:schemeClr val="tx1"/>
                          </a:solidFill>
                          <a:latin typeface="Cambria Math"/>
                          <a:sym typeface="Symbol" pitchFamily="18" charset="2"/>
                        </a:rPr>
                        <m:t>∝</m:t>
                      </m:r>
                      <m:sSub>
                        <m:sSubPr>
                          <m:ctrlPr>
                            <a:rPr lang="en-US" sz="2000" b="0" i="1" smtClean="0">
                              <a:solidFill>
                                <a:schemeClr val="tx1"/>
                              </a:solidFill>
                              <a:latin typeface="Cambria Math" panose="02040503050406030204" pitchFamily="18" charset="0"/>
                              <a:sym typeface="Symbol" pitchFamily="18" charset="2"/>
                            </a:rPr>
                          </m:ctrlPr>
                        </m:sSubPr>
                        <m:e>
                          <m:r>
                            <a:rPr lang="en-US" sz="2000" b="0" i="1" smtClean="0">
                              <a:solidFill>
                                <a:schemeClr val="tx1"/>
                              </a:solidFill>
                              <a:latin typeface="Cambria Math"/>
                              <a:sym typeface="Symbol" pitchFamily="18" charset="2"/>
                            </a:rPr>
                            <m:t>𝐺</m:t>
                          </m:r>
                        </m:e>
                        <m:sub>
                          <m:r>
                            <m:rPr>
                              <m:sty m:val="p"/>
                            </m:rPr>
                            <a:rPr lang="en-US" sz="2000" b="0" i="0" smtClean="0">
                              <a:solidFill>
                                <a:schemeClr val="tx1"/>
                              </a:solidFill>
                              <a:latin typeface="Cambria Math"/>
                              <a:sym typeface="Symbol" pitchFamily="18" charset="2"/>
                            </a:rPr>
                            <m:t>N</m:t>
                          </m:r>
                        </m:sub>
                      </m:sSub>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𝑀</m:t>
                          </m:r>
                        </m:e>
                        <m:sup>
                          <m:r>
                            <a:rPr lang="en-US" sz="2000" b="0" i="1" smtClean="0">
                              <a:solidFill>
                                <a:srgbClr val="C00000"/>
                              </a:solidFill>
                              <a:latin typeface="Cambria Math"/>
                              <a:sym typeface="Symbol" pitchFamily="18" charset="2"/>
                            </a:rPr>
                            <m:t>2</m:t>
                          </m:r>
                        </m:sup>
                      </m:sSup>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𝑅</m:t>
                          </m:r>
                        </m:e>
                        <m:sup>
                          <m:r>
                            <a:rPr lang="en-US" sz="2000" b="0" i="1" smtClean="0">
                              <a:solidFill>
                                <a:srgbClr val="C00000"/>
                              </a:solidFill>
                              <a:latin typeface="Cambria Math"/>
                              <a:sym typeface="Symbol" pitchFamily="18" charset="2"/>
                            </a:rPr>
                            <m:t>−4</m:t>
                          </m:r>
                        </m:sup>
                      </m:sSup>
                    </m:oMath>
                  </m:oMathPara>
                </a14:m>
                <a:endParaRPr lang="en-US" sz="2000">
                  <a:solidFill>
                    <a:srgbClr val="003399"/>
                  </a:solidFill>
                  <a:sym typeface="Symbol" pitchFamily="18" charset="2"/>
                </a:endParaRPr>
              </a:p>
              <a:p>
                <a:pPr algn="l"/>
                <a:endParaRPr lang="en-US" sz="400">
                  <a:solidFill>
                    <a:srgbClr val="003399"/>
                  </a:solidFill>
                </a:endParaRPr>
              </a:p>
              <a:p>
                <a:pPr algn="l"/>
                <a:r>
                  <a:rPr lang="en-US" sz="2000">
                    <a:solidFill>
                      <a:srgbClr val="003399"/>
                    </a:solidFill>
                  </a:rPr>
                  <a:t>Inverse mass radius relationship</a:t>
                </a:r>
              </a:p>
              <a:p>
                <a:pPr algn="l"/>
                <a:r>
                  <a:rPr lang="en-US" sz="2000">
                    <a:solidFill>
                      <a:srgbClr val="C00000"/>
                    </a:solidFill>
                  </a:rPr>
                  <a:t>    </a:t>
                </a:r>
                <a14:m>
                  <m:oMath xmlns:m="http://schemas.openxmlformats.org/officeDocument/2006/math">
                    <m:r>
                      <a:rPr lang="en-US" sz="2000" b="0" i="1" smtClean="0">
                        <a:solidFill>
                          <a:srgbClr val="C00000"/>
                        </a:solidFill>
                        <a:latin typeface="Cambria Math"/>
                      </a:rPr>
                      <m:t>𝑅</m:t>
                    </m:r>
                    <m:r>
                      <a:rPr lang="en-US" sz="2000" b="0" i="1" smtClean="0">
                        <a:solidFill>
                          <a:srgbClr val="C00000"/>
                        </a:solidFill>
                        <a:latin typeface="Cambria Math"/>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a:rPr>
                          <m:t>𝑀</m:t>
                        </m:r>
                      </m:e>
                      <m:sup>
                        <m:r>
                          <a:rPr lang="en-US" sz="2000" b="0" i="1" smtClean="0">
                            <a:solidFill>
                              <a:srgbClr val="C00000"/>
                            </a:solidFill>
                            <a:latin typeface="Cambria Math"/>
                          </a:rPr>
                          <m:t>−</m:t>
                        </m:r>
                        <m:f>
                          <m:fPr>
                            <m:type m:val="lin"/>
                            <m:ctrlPr>
                              <a:rPr lang="en-US" sz="2000" b="0" i="1" smtClean="0">
                                <a:solidFill>
                                  <a:srgbClr val="C00000"/>
                                </a:solidFill>
                                <a:latin typeface="Cambria Math" panose="02040503050406030204" pitchFamily="18" charset="0"/>
                              </a:rPr>
                            </m:ctrlPr>
                          </m:fPr>
                          <m:num>
                            <m:r>
                              <a:rPr lang="en-US" sz="2000" b="0" i="1" smtClean="0">
                                <a:solidFill>
                                  <a:srgbClr val="C00000"/>
                                </a:solidFill>
                                <a:latin typeface="Cambria Math"/>
                              </a:rPr>
                              <m:t>1</m:t>
                            </m:r>
                          </m:num>
                          <m:den>
                            <m:r>
                              <a:rPr lang="en-US" sz="2000" b="0" i="1" smtClean="0">
                                <a:solidFill>
                                  <a:srgbClr val="C00000"/>
                                </a:solidFill>
                                <a:latin typeface="Cambria Math"/>
                              </a:rPr>
                              <m:t>3</m:t>
                            </m:r>
                          </m:den>
                        </m:f>
                      </m:sup>
                    </m:sSup>
                  </m:oMath>
                </a14:m>
                <a:endParaRPr lang="en-US" sz="2000">
                  <a:solidFill>
                    <a:srgbClr val="C00000"/>
                  </a:solidFill>
                </a:endParaRPr>
              </a:p>
            </p:txBody>
          </p:sp>
        </mc:Choice>
        <mc:Fallback xmlns="">
          <p:sp>
            <p:nvSpPr>
              <p:cNvPr id="12" name="Rectangle 5"/>
              <p:cNvSpPr>
                <a:spLocks noRot="1" noChangeAspect="1" noMove="1" noResize="1" noEditPoints="1" noAdjustHandles="1" noChangeArrowheads="1" noChangeShapeType="1" noTextEdit="1"/>
              </p:cNvSpPr>
              <p:nvPr/>
            </p:nvSpPr>
            <p:spPr bwMode="auto">
              <a:xfrm>
                <a:off x="144463" y="720099"/>
                <a:ext cx="4536059" cy="5831514"/>
              </a:xfrm>
              <a:prstGeom prst="rect">
                <a:avLst/>
              </a:prstGeom>
              <a:blipFill rotWithShape="1">
                <a:blip r:embed="rId2"/>
                <a:stretch>
                  <a:fillRect l="-1340" r="-536" b="-5318"/>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15"/>
              <p:cNvSpPr>
                <a:spLocks noChangeArrowheads="1"/>
              </p:cNvSpPr>
              <p:nvPr/>
            </p:nvSpPr>
            <p:spPr bwMode="auto">
              <a:xfrm>
                <a:off x="4825132" y="720100"/>
                <a:ext cx="4248000" cy="1223677"/>
              </a:xfrm>
              <a:prstGeom prst="rect">
                <a:avLst/>
              </a:prstGeom>
              <a:solidFill>
                <a:srgbClr val="4D4D4D"/>
              </a:solidFill>
              <a:ln w="9525">
                <a:solidFill>
                  <a:schemeClr val="tx1"/>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lstStyle/>
              <a:p>
                <a:pPr algn="l"/>
                <a14:m>
                  <m:oMathPara xmlns:m="http://schemas.openxmlformats.org/officeDocument/2006/math">
                    <m:oMathParaPr>
                      <m:jc m:val="centerGroup"/>
                    </m:oMathParaPr>
                    <m:oMath xmlns:m="http://schemas.openxmlformats.org/officeDocument/2006/math">
                      <m:r>
                        <a:rPr lang="en-US" sz="1900" b="0" i="1" smtClean="0">
                          <a:solidFill>
                            <a:schemeClr val="bg1"/>
                          </a:solidFill>
                          <a:effectLst/>
                          <a:latin typeface="Cambria Math"/>
                        </a:rPr>
                        <m:t>𝑅</m:t>
                      </m:r>
                      <m:r>
                        <a:rPr lang="en-US" sz="1900" b="0" i="1" smtClean="0">
                          <a:solidFill>
                            <a:schemeClr val="bg1"/>
                          </a:solidFill>
                          <a:effectLst/>
                          <a:latin typeface="Cambria Math"/>
                        </a:rPr>
                        <m:t>=10,500 </m:t>
                      </m:r>
                      <m:r>
                        <m:rPr>
                          <m:sty m:val="p"/>
                        </m:rPr>
                        <a:rPr lang="en-US" sz="1900" b="0" i="0" smtClean="0">
                          <a:solidFill>
                            <a:schemeClr val="bg1"/>
                          </a:solidFill>
                          <a:effectLst/>
                          <a:latin typeface="Cambria Math"/>
                        </a:rPr>
                        <m:t>km</m:t>
                      </m:r>
                      <m:r>
                        <a:rPr lang="en-US" sz="1900" b="0" i="1" smtClean="0">
                          <a:solidFill>
                            <a:schemeClr val="bg1"/>
                          </a:solidFill>
                          <a:effectLst/>
                          <a:latin typeface="Cambria Math"/>
                        </a:rPr>
                        <m:t> </m:t>
                      </m:r>
                      <m:sSup>
                        <m:sSupPr>
                          <m:ctrlPr>
                            <a:rPr lang="en-US" sz="1900" b="0" i="1" smtClean="0">
                              <a:solidFill>
                                <a:schemeClr val="bg1"/>
                              </a:solidFill>
                              <a:effectLst/>
                              <a:latin typeface="Cambria Math" panose="02040503050406030204" pitchFamily="18" charset="0"/>
                            </a:rPr>
                          </m:ctrlPr>
                        </m:sSupPr>
                        <m:e>
                          <m:d>
                            <m:dPr>
                              <m:ctrlPr>
                                <a:rPr lang="en-US" sz="1900" b="0" i="1" smtClean="0">
                                  <a:solidFill>
                                    <a:schemeClr val="bg1"/>
                                  </a:solidFill>
                                  <a:effectLst/>
                                  <a:latin typeface="Cambria Math" panose="02040503050406030204" pitchFamily="18" charset="0"/>
                                </a:rPr>
                              </m:ctrlPr>
                            </m:dPr>
                            <m:e>
                              <m:f>
                                <m:fPr>
                                  <m:ctrlPr>
                                    <a:rPr lang="en-US" sz="1900" b="0" i="1" smtClean="0">
                                      <a:solidFill>
                                        <a:schemeClr val="bg1"/>
                                      </a:solidFill>
                                      <a:effectLst/>
                                      <a:latin typeface="Cambria Math" panose="02040503050406030204" pitchFamily="18" charset="0"/>
                                    </a:rPr>
                                  </m:ctrlPr>
                                </m:fPr>
                                <m:num>
                                  <m:r>
                                    <a:rPr lang="en-US" sz="1900" b="0" i="1" smtClean="0">
                                      <a:solidFill>
                                        <a:schemeClr val="bg1"/>
                                      </a:solidFill>
                                      <a:effectLst/>
                                      <a:latin typeface="Cambria Math"/>
                                    </a:rPr>
                                    <m:t>0.6 </m:t>
                                  </m:r>
                                  <m:sSub>
                                    <m:sSubPr>
                                      <m:ctrlPr>
                                        <a:rPr lang="en-US" sz="1900" b="0" i="1" smtClean="0">
                                          <a:solidFill>
                                            <a:schemeClr val="bg1"/>
                                          </a:solidFill>
                                          <a:effectLst/>
                                          <a:latin typeface="Cambria Math" panose="02040503050406030204" pitchFamily="18" charset="0"/>
                                        </a:rPr>
                                      </m:ctrlPr>
                                    </m:sSubPr>
                                    <m:e>
                                      <m:r>
                                        <a:rPr lang="en-US" sz="1900" b="0" i="1" smtClean="0">
                                          <a:solidFill>
                                            <a:schemeClr val="bg1"/>
                                          </a:solidFill>
                                          <a:effectLst/>
                                          <a:latin typeface="Cambria Math"/>
                                        </a:rPr>
                                        <m:t>𝑀</m:t>
                                      </m:r>
                                    </m:e>
                                    <m:sub>
                                      <m:r>
                                        <a:rPr lang="en-US" sz="1900" b="0" i="1" smtClean="0">
                                          <a:solidFill>
                                            <a:schemeClr val="bg1"/>
                                          </a:solidFill>
                                          <a:effectLst/>
                                          <a:latin typeface="Cambria Math"/>
                                        </a:rPr>
                                        <m:t>⊙</m:t>
                                      </m:r>
                                    </m:sub>
                                  </m:sSub>
                                </m:num>
                                <m:den>
                                  <m:r>
                                    <a:rPr lang="en-US" sz="1900" b="0" i="1" smtClean="0">
                                      <a:solidFill>
                                        <a:schemeClr val="bg1"/>
                                      </a:solidFill>
                                      <a:effectLst/>
                                      <a:latin typeface="Cambria Math"/>
                                    </a:rPr>
                                    <m:t>𝑀</m:t>
                                  </m:r>
                                </m:den>
                              </m:f>
                            </m:e>
                          </m:d>
                        </m:e>
                        <m:sup>
                          <m:f>
                            <m:fPr>
                              <m:type m:val="lin"/>
                              <m:ctrlPr>
                                <a:rPr lang="en-US" sz="1900" b="0" i="1" smtClean="0">
                                  <a:solidFill>
                                    <a:schemeClr val="bg1"/>
                                  </a:solidFill>
                                  <a:effectLst/>
                                  <a:latin typeface="Cambria Math" panose="02040503050406030204" pitchFamily="18" charset="0"/>
                                </a:rPr>
                              </m:ctrlPr>
                            </m:fPr>
                            <m:num>
                              <m:r>
                                <a:rPr lang="en-US" sz="1900" b="0" i="1" smtClean="0">
                                  <a:solidFill>
                                    <a:schemeClr val="bg1"/>
                                  </a:solidFill>
                                  <a:effectLst/>
                                  <a:latin typeface="Cambria Math"/>
                                </a:rPr>
                                <m:t>1</m:t>
                              </m:r>
                            </m:num>
                            <m:den>
                              <m:r>
                                <a:rPr lang="en-US" sz="1900" b="0" i="1" smtClean="0">
                                  <a:solidFill>
                                    <a:schemeClr val="bg1"/>
                                  </a:solidFill>
                                  <a:effectLst/>
                                  <a:latin typeface="Cambria Math"/>
                                </a:rPr>
                                <m:t>3</m:t>
                              </m:r>
                            </m:den>
                          </m:f>
                        </m:sup>
                      </m:sSup>
                      <m:sSup>
                        <m:sSupPr>
                          <m:ctrlPr>
                            <a:rPr lang="en-US" sz="1900" b="0" i="1" smtClean="0">
                              <a:solidFill>
                                <a:schemeClr val="bg1"/>
                              </a:solidFill>
                              <a:effectLst/>
                              <a:latin typeface="Cambria Math" panose="02040503050406030204" pitchFamily="18" charset="0"/>
                            </a:rPr>
                          </m:ctrlPr>
                        </m:sSupPr>
                        <m:e>
                          <m:d>
                            <m:dPr>
                              <m:ctrlPr>
                                <a:rPr lang="en-US" sz="1900" b="0" i="1" smtClean="0">
                                  <a:solidFill>
                                    <a:schemeClr val="bg1"/>
                                  </a:solidFill>
                                  <a:effectLst/>
                                  <a:latin typeface="Cambria Math" panose="02040503050406030204" pitchFamily="18" charset="0"/>
                                </a:rPr>
                              </m:ctrlPr>
                            </m:dPr>
                            <m:e>
                              <m:r>
                                <a:rPr lang="en-US" sz="1900" b="0" i="1" smtClean="0">
                                  <a:solidFill>
                                    <a:schemeClr val="bg1"/>
                                  </a:solidFill>
                                  <a:effectLst/>
                                  <a:latin typeface="Cambria Math"/>
                                </a:rPr>
                                <m:t>2</m:t>
                              </m:r>
                              <m:sSub>
                                <m:sSubPr>
                                  <m:ctrlPr>
                                    <a:rPr lang="en-US" sz="1900" b="0" i="1" smtClean="0">
                                      <a:solidFill>
                                        <a:schemeClr val="bg1"/>
                                      </a:solidFill>
                                      <a:effectLst/>
                                      <a:latin typeface="Cambria Math" panose="02040503050406030204" pitchFamily="18" charset="0"/>
                                    </a:rPr>
                                  </m:ctrlPr>
                                </m:sSubPr>
                                <m:e>
                                  <m:r>
                                    <a:rPr lang="en-US" sz="1900" b="0" i="1" smtClean="0">
                                      <a:solidFill>
                                        <a:schemeClr val="bg1"/>
                                      </a:solidFill>
                                      <a:effectLst/>
                                      <a:latin typeface="Cambria Math"/>
                                    </a:rPr>
                                    <m:t>𝑌</m:t>
                                  </m:r>
                                </m:e>
                                <m:sub>
                                  <m:r>
                                    <a:rPr lang="en-US" sz="1900" b="0" i="1" smtClean="0">
                                      <a:solidFill>
                                        <a:schemeClr val="bg1"/>
                                      </a:solidFill>
                                      <a:effectLst/>
                                      <a:latin typeface="Cambria Math"/>
                                    </a:rPr>
                                    <m:t>𝑒</m:t>
                                  </m:r>
                                </m:sub>
                              </m:sSub>
                            </m:e>
                          </m:d>
                        </m:e>
                        <m:sup>
                          <m:f>
                            <m:fPr>
                              <m:type m:val="lin"/>
                              <m:ctrlPr>
                                <a:rPr lang="en-US" sz="1900" b="0" i="1" smtClean="0">
                                  <a:solidFill>
                                    <a:schemeClr val="bg1"/>
                                  </a:solidFill>
                                  <a:effectLst/>
                                  <a:latin typeface="Cambria Math" panose="02040503050406030204" pitchFamily="18" charset="0"/>
                                </a:rPr>
                              </m:ctrlPr>
                            </m:fPr>
                            <m:num>
                              <m:r>
                                <a:rPr lang="en-US" sz="1900" b="0" i="1" smtClean="0">
                                  <a:solidFill>
                                    <a:schemeClr val="bg1"/>
                                  </a:solidFill>
                                  <a:effectLst/>
                                  <a:latin typeface="Cambria Math"/>
                                </a:rPr>
                                <m:t>5</m:t>
                              </m:r>
                            </m:num>
                            <m:den>
                              <m:r>
                                <a:rPr lang="en-US" sz="1900" b="0" i="1" smtClean="0">
                                  <a:solidFill>
                                    <a:schemeClr val="bg1"/>
                                  </a:solidFill>
                                  <a:effectLst/>
                                  <a:latin typeface="Cambria Math"/>
                                </a:rPr>
                                <m:t>3</m:t>
                              </m:r>
                            </m:den>
                          </m:f>
                        </m:sup>
                      </m:sSup>
                    </m:oMath>
                  </m:oMathPara>
                </a14:m>
                <a:endParaRPr lang="en-US" sz="1900">
                  <a:solidFill>
                    <a:schemeClr val="bg1"/>
                  </a:solidFill>
                  <a:effectLst/>
                </a:endParaRPr>
              </a:p>
              <a:p>
                <a:pPr algn="l"/>
                <a:r>
                  <a:rPr lang="en-US" sz="1900">
                    <a:solidFill>
                      <a:schemeClr val="bg1"/>
                    </a:solidFill>
                    <a:effectLst/>
                  </a:rPr>
                  <a:t>           (</a:t>
                </a:r>
                <a14:m>
                  <m:oMath xmlns:m="http://schemas.openxmlformats.org/officeDocument/2006/math">
                    <m:sSub>
                      <m:sSubPr>
                        <m:ctrlPr>
                          <a:rPr lang="en-US" sz="1900" b="0" i="1" smtClean="0">
                            <a:solidFill>
                              <a:schemeClr val="bg1"/>
                            </a:solidFill>
                            <a:effectLst/>
                            <a:latin typeface="Cambria Math" panose="02040503050406030204" pitchFamily="18" charset="0"/>
                          </a:rPr>
                        </m:ctrlPr>
                      </m:sSubPr>
                      <m:e>
                        <m:r>
                          <a:rPr lang="en-US" sz="1900" i="1" smtClean="0">
                            <a:solidFill>
                              <a:schemeClr val="bg1"/>
                            </a:solidFill>
                            <a:effectLst/>
                            <a:latin typeface="Cambria Math"/>
                          </a:rPr>
                          <m:t>𝑌</m:t>
                        </m:r>
                      </m:e>
                      <m:sub>
                        <m:r>
                          <a:rPr lang="en-US" sz="1900" b="0" i="1" smtClean="0">
                            <a:solidFill>
                              <a:schemeClr val="bg1"/>
                            </a:solidFill>
                            <a:effectLst/>
                            <a:latin typeface="Cambria Math"/>
                          </a:rPr>
                          <m:t>𝑒</m:t>
                        </m:r>
                      </m:sub>
                    </m:sSub>
                  </m:oMath>
                </a14:m>
                <a:r>
                  <a:rPr lang="en-US" sz="1900">
                    <a:solidFill>
                      <a:schemeClr val="bg1"/>
                    </a:solidFill>
                    <a:effectLst/>
                  </a:rPr>
                  <a:t> electrons per nucleon)</a:t>
                </a:r>
              </a:p>
            </p:txBody>
          </p:sp>
        </mc:Choice>
        <mc:Fallback xmlns="">
          <p:sp>
            <p:nvSpPr>
              <p:cNvPr id="34" name="Rectangle 15"/>
              <p:cNvSpPr>
                <a:spLocks noRot="1" noChangeAspect="1" noMove="1" noResize="1" noEditPoints="1" noAdjustHandles="1" noChangeArrowheads="1" noChangeShapeType="1" noTextEdit="1"/>
              </p:cNvSpPr>
              <p:nvPr/>
            </p:nvSpPr>
            <p:spPr bwMode="auto">
              <a:xfrm>
                <a:off x="4825132" y="720100"/>
                <a:ext cx="4248000" cy="1223677"/>
              </a:xfrm>
              <a:prstGeom prst="rect">
                <a:avLst/>
              </a:prstGeom>
              <a:blipFill rotWithShape="1">
                <a:blip r:embed="rId3"/>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18"/>
              <p:cNvSpPr>
                <a:spLocks noChangeArrowheads="1"/>
              </p:cNvSpPr>
              <p:nvPr/>
            </p:nvSpPr>
            <p:spPr bwMode="auto">
              <a:xfrm>
                <a:off x="4825132" y="2087797"/>
                <a:ext cx="4248000" cy="2304320"/>
              </a:xfrm>
              <a:prstGeom prst="rect">
                <a:avLst/>
              </a:prstGeom>
              <a:noFill/>
              <a:ln w="9525">
                <a:solidFill>
                  <a:schemeClr val="tx1"/>
                </a:solidFill>
                <a:miter lim="800000"/>
                <a:headEnd/>
                <a:tailEnd/>
              </a:ln>
              <a:effectLst/>
            </p:spPr>
            <p:txBody>
              <a:bodyPr wrap="none" anchor="t" anchorCtr="0"/>
              <a:lstStyle/>
              <a:p>
                <a:pPr algn="l"/>
                <a:endParaRPr lang="en-US" sz="400">
                  <a:solidFill>
                    <a:srgbClr val="003399"/>
                  </a:solidFill>
                  <a:sym typeface="Symbol" pitchFamily="18" charset="2"/>
                </a:endParaRPr>
              </a:p>
              <a:p>
                <a:pPr algn="l"/>
                <a:r>
                  <a:rPr lang="en-US" sz="2000">
                    <a:solidFill>
                      <a:srgbClr val="003399"/>
                    </a:solidFill>
                    <a:sym typeface="Symbol" pitchFamily="18" charset="2"/>
                  </a:rPr>
                  <a:t>For sufficiently large stellar mass </a:t>
                </a:r>
                <a14:m>
                  <m:oMath xmlns:m="http://schemas.openxmlformats.org/officeDocument/2006/math">
                    <m:r>
                      <a:rPr lang="en-US" sz="2000" b="0" i="1" smtClean="0">
                        <a:solidFill>
                          <a:srgbClr val="003399"/>
                        </a:solidFill>
                        <a:latin typeface="Cambria Math"/>
                        <a:sym typeface="Symbol" pitchFamily="18" charset="2"/>
                      </a:rPr>
                      <m:t>𝑀</m:t>
                    </m:r>
                  </m:oMath>
                </a14:m>
                <a:r>
                  <a:rPr lang="en-US" sz="2000">
                    <a:solidFill>
                      <a:srgbClr val="003399"/>
                    </a:solidFill>
                    <a:sym typeface="Symbol" pitchFamily="18" charset="2"/>
                  </a:rPr>
                  <a:t>,</a:t>
                </a:r>
              </a:p>
              <a:p>
                <a:pPr algn="l"/>
                <a:r>
                  <a:rPr lang="en-US" sz="2000">
                    <a:solidFill>
                      <a:srgbClr val="003399"/>
                    </a:solidFill>
                    <a:sym typeface="Symbol" pitchFamily="18" charset="2"/>
                  </a:rPr>
                  <a:t>electrons become relativistic</a:t>
                </a:r>
              </a:p>
              <a:p>
                <a:pPr algn="l"/>
                <a:endParaRPr lang="en-US" sz="400">
                  <a:solidFill>
                    <a:srgbClr val="003399"/>
                  </a:solidFill>
                  <a:sym typeface="Symbol" pitchFamily="18" charset="2"/>
                </a:endParaRPr>
              </a:p>
              <a:p>
                <a:pPr algn="l">
                  <a:buFontTx/>
                  <a:buChar char="•"/>
                </a:pPr>
                <a:r>
                  <a:rPr lang="en-US" sz="2000">
                    <a:solidFill>
                      <a:srgbClr val="003399"/>
                    </a:solidFill>
                    <a:sym typeface="Symbol" pitchFamily="18" charset="2"/>
                  </a:rPr>
                  <a:t> Velocity = speed of light</a:t>
                </a:r>
              </a:p>
              <a:p>
                <a:pPr algn="l"/>
                <a:endParaRPr lang="en-US" sz="400">
                  <a:solidFill>
                    <a:srgbClr val="003399"/>
                  </a:solidFill>
                  <a:sym typeface="Symbol" pitchFamily="18" charset="2"/>
                </a:endParaRPr>
              </a:p>
              <a:p>
                <a:pPr algn="l">
                  <a:buFontTx/>
                  <a:buChar char="•"/>
                </a:pPr>
                <a:r>
                  <a:rPr lang="en-US" sz="2000">
                    <a:solidFill>
                      <a:srgbClr val="003399"/>
                    </a:solidFill>
                    <a:sym typeface="Symbol" pitchFamily="18" charset="2"/>
                  </a:rPr>
                  <a:t> Pressure</a:t>
                </a:r>
              </a:p>
              <a:p>
                <a:pPr algn="l"/>
                <a:endParaRPr lang="en-US" sz="400">
                  <a:solidFill>
                    <a:srgbClr val="003399"/>
                  </a:solidFill>
                  <a:sym typeface="Symbol" pitchFamily="18" charset="2"/>
                </a:endParaRPr>
              </a:p>
              <a:p>
                <a:pPr algn="l"/>
                <a14:m>
                  <m:oMathPara xmlns:m="http://schemas.openxmlformats.org/officeDocument/2006/math">
                    <m:oMathParaPr>
                      <m:jc m:val="left"/>
                    </m:oMathParaPr>
                    <m:oMath xmlns:m="http://schemas.openxmlformats.org/officeDocument/2006/math">
                      <m:r>
                        <a:rPr lang="en-US" sz="2000" b="0" i="1" smtClean="0">
                          <a:solidFill>
                            <a:srgbClr val="003399"/>
                          </a:solidFill>
                          <a:latin typeface="Cambria Math"/>
                          <a:sym typeface="Symbol" pitchFamily="18" charset="2"/>
                        </a:rPr>
                        <m:t>   </m:t>
                      </m:r>
                      <m:r>
                        <a:rPr lang="en-US" sz="2000" b="0" i="1" smtClean="0">
                          <a:solidFill>
                            <a:srgbClr val="C00000"/>
                          </a:solidFill>
                          <a:latin typeface="Cambria Math"/>
                          <a:sym typeface="Symbol" pitchFamily="18" charset="2"/>
                        </a:rPr>
                        <m:t>𝑃</m:t>
                      </m:r>
                      <m:r>
                        <a:rPr lang="en-US" sz="2000" b="0" i="1" smtClean="0">
                          <a:solidFill>
                            <a:srgbClr val="C00000"/>
                          </a:solidFill>
                          <a:latin typeface="Cambria Math"/>
                          <a:sym typeface="Symbol" pitchFamily="18" charset="2"/>
                        </a:rPr>
                        <m:t>∝</m:t>
                      </m:r>
                      <m:sSubSup>
                        <m:sSubSupPr>
                          <m:ctrlPr>
                            <a:rPr lang="en-US" sz="2000" b="0" i="1" smtClean="0">
                              <a:solidFill>
                                <a:schemeClr val="tx1"/>
                              </a:solidFill>
                              <a:latin typeface="Cambria Math" panose="02040503050406030204" pitchFamily="18" charset="0"/>
                              <a:sym typeface="Symbol" pitchFamily="18" charset="2"/>
                            </a:rPr>
                          </m:ctrlPr>
                        </m:sSubSupPr>
                        <m:e>
                          <m:r>
                            <a:rPr lang="en-US" sz="2000" b="0" i="1" smtClean="0">
                              <a:solidFill>
                                <a:schemeClr val="tx1"/>
                              </a:solidFill>
                              <a:latin typeface="Cambria Math"/>
                              <a:sym typeface="Symbol" pitchFamily="18" charset="2"/>
                            </a:rPr>
                            <m:t>𝑝</m:t>
                          </m:r>
                        </m:e>
                        <m:sub>
                          <m:r>
                            <m:rPr>
                              <m:sty m:val="p"/>
                            </m:rPr>
                            <a:rPr lang="en-US" sz="2000" b="0" i="0" smtClean="0">
                              <a:solidFill>
                                <a:schemeClr val="tx1"/>
                              </a:solidFill>
                              <a:latin typeface="Cambria Math"/>
                              <a:sym typeface="Symbol" pitchFamily="18" charset="2"/>
                            </a:rPr>
                            <m:t>F</m:t>
                          </m:r>
                        </m:sub>
                        <m:sup>
                          <m:r>
                            <a:rPr lang="en-US" sz="2000" b="0" i="1" smtClean="0">
                              <a:solidFill>
                                <a:schemeClr val="tx1"/>
                              </a:solidFill>
                              <a:latin typeface="Cambria Math"/>
                              <a:sym typeface="Symbol" pitchFamily="18" charset="2"/>
                            </a:rPr>
                            <m:t>4</m:t>
                          </m:r>
                        </m:sup>
                      </m:sSubSup>
                      <m:r>
                        <a:rPr lang="en-US" sz="2000" b="0" i="1" smtClean="0">
                          <a:solidFill>
                            <a:schemeClr val="tx1"/>
                          </a:solidFill>
                          <a:latin typeface="Cambria Math"/>
                          <a:sym typeface="Symbol" pitchFamily="18" charset="2"/>
                        </a:rPr>
                        <m:t>∝</m:t>
                      </m:r>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𝜌</m:t>
                          </m:r>
                        </m:e>
                        <m:sup>
                          <m:f>
                            <m:fPr>
                              <m:type m:val="lin"/>
                              <m:ctrlPr>
                                <a:rPr lang="en-US" sz="2000" i="1" smtClean="0">
                                  <a:solidFill>
                                    <a:schemeClr val="tx1"/>
                                  </a:solidFill>
                                  <a:latin typeface="Cambria Math" panose="02040503050406030204" pitchFamily="18" charset="0"/>
                                  <a:sym typeface="Symbol" pitchFamily="18" charset="2"/>
                                </a:rPr>
                              </m:ctrlPr>
                            </m:fPr>
                            <m:num>
                              <m:r>
                                <a:rPr lang="en-US" sz="2000" b="0" i="1" smtClean="0">
                                  <a:solidFill>
                                    <a:schemeClr val="tx1"/>
                                  </a:solidFill>
                                  <a:latin typeface="Cambria Math"/>
                                  <a:sym typeface="Symbol" pitchFamily="18" charset="2"/>
                                </a:rPr>
                                <m:t>4</m:t>
                              </m:r>
                            </m:num>
                            <m:den>
                              <m:r>
                                <a:rPr lang="en-US" sz="2000" b="0" i="1" smtClean="0">
                                  <a:solidFill>
                                    <a:schemeClr val="tx1"/>
                                  </a:solidFill>
                                  <a:latin typeface="Cambria Math"/>
                                  <a:sym typeface="Symbol" pitchFamily="18" charset="2"/>
                                </a:rPr>
                                <m:t>3</m:t>
                              </m:r>
                            </m:den>
                          </m:f>
                        </m:sup>
                      </m:sSup>
                      <m:r>
                        <a:rPr lang="en-US" sz="2000" b="0" i="1" smtClean="0">
                          <a:solidFill>
                            <a:schemeClr val="tx1"/>
                          </a:solidFill>
                          <a:latin typeface="Cambria Math"/>
                          <a:sym typeface="Symbol" pitchFamily="18" charset="2"/>
                        </a:rPr>
                        <m:t>∝</m:t>
                      </m:r>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𝑀</m:t>
                          </m:r>
                        </m:e>
                        <m:sup>
                          <m:f>
                            <m:fPr>
                              <m:type m:val="lin"/>
                              <m:ctrlPr>
                                <a:rPr lang="en-US" sz="2000" b="0" i="1" smtClean="0">
                                  <a:solidFill>
                                    <a:srgbClr val="C00000"/>
                                  </a:solidFill>
                                  <a:latin typeface="Cambria Math" panose="02040503050406030204" pitchFamily="18" charset="0"/>
                                  <a:sym typeface="Symbol" pitchFamily="18" charset="2"/>
                                </a:rPr>
                              </m:ctrlPr>
                            </m:fPr>
                            <m:num>
                              <m:r>
                                <a:rPr lang="en-US" sz="2000" b="0" i="1" smtClean="0">
                                  <a:solidFill>
                                    <a:srgbClr val="C00000"/>
                                  </a:solidFill>
                                  <a:latin typeface="Cambria Math"/>
                                  <a:sym typeface="Symbol" pitchFamily="18" charset="2"/>
                                </a:rPr>
                                <m:t>4</m:t>
                              </m:r>
                            </m:num>
                            <m:den>
                              <m:r>
                                <a:rPr lang="en-US" sz="2000" b="0" i="1" smtClean="0">
                                  <a:solidFill>
                                    <a:srgbClr val="C00000"/>
                                  </a:solidFill>
                                  <a:latin typeface="Cambria Math"/>
                                  <a:sym typeface="Symbol" pitchFamily="18" charset="2"/>
                                </a:rPr>
                                <m:t>3</m:t>
                              </m:r>
                            </m:den>
                          </m:f>
                        </m:sup>
                      </m:sSup>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𝑅</m:t>
                          </m:r>
                        </m:e>
                        <m:sup>
                          <m:r>
                            <a:rPr lang="en-US" sz="2000" b="0" i="1" smtClean="0">
                              <a:solidFill>
                                <a:srgbClr val="C00000"/>
                              </a:solidFill>
                              <a:latin typeface="Cambria Math"/>
                              <a:sym typeface="Symbol" pitchFamily="18" charset="2"/>
                            </a:rPr>
                            <m:t>−4</m:t>
                          </m:r>
                        </m:sup>
                      </m:sSup>
                    </m:oMath>
                  </m:oMathPara>
                </a14:m>
                <a:endParaRPr lang="en-US" sz="2000">
                  <a:solidFill>
                    <a:srgbClr val="003399"/>
                  </a:solidFill>
                  <a:sym typeface="Symbol" pitchFamily="18" charset="2"/>
                </a:endParaRPr>
              </a:p>
              <a:p>
                <a:pPr algn="l"/>
                <a:endParaRPr lang="en-US" sz="400">
                  <a:solidFill>
                    <a:srgbClr val="003399"/>
                  </a:solidFill>
                  <a:sym typeface="Symbol" pitchFamily="18" charset="2"/>
                </a:endParaRPr>
              </a:p>
              <a:p>
                <a:pPr algn="l"/>
                <a:r>
                  <a:rPr lang="en-US" sz="2000">
                    <a:solidFill>
                      <a:srgbClr val="003399"/>
                    </a:solidFill>
                    <a:sym typeface="Symbol" pitchFamily="18" charset="2"/>
                  </a:rPr>
                  <a:t>No stable configuration</a:t>
                </a:r>
              </a:p>
            </p:txBody>
          </p:sp>
        </mc:Choice>
        <mc:Fallback xmlns="">
          <p:sp>
            <p:nvSpPr>
              <p:cNvPr id="38" name="Rectangle 18"/>
              <p:cNvSpPr>
                <a:spLocks noRot="1" noChangeAspect="1" noMove="1" noResize="1" noEditPoints="1" noAdjustHandles="1" noChangeArrowheads="1" noChangeShapeType="1" noTextEdit="1"/>
              </p:cNvSpPr>
              <p:nvPr/>
            </p:nvSpPr>
            <p:spPr bwMode="auto">
              <a:xfrm>
                <a:off x="4825132" y="2087797"/>
                <a:ext cx="4248000" cy="2304320"/>
              </a:xfrm>
              <a:prstGeom prst="rect">
                <a:avLst/>
              </a:prstGeom>
              <a:blipFill rotWithShape="1">
                <a:blip r:embed="rId4"/>
                <a:stretch>
                  <a:fillRect l="-1433" b="-2105"/>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21"/>
              <p:cNvSpPr>
                <a:spLocks noChangeArrowheads="1"/>
              </p:cNvSpPr>
              <p:nvPr/>
            </p:nvSpPr>
            <p:spPr bwMode="auto">
              <a:xfrm>
                <a:off x="4825132" y="5544421"/>
                <a:ext cx="4248000" cy="1007996"/>
              </a:xfrm>
              <a:prstGeom prst="rect">
                <a:avLst/>
              </a:prstGeom>
              <a:solidFill>
                <a:srgbClr val="CC0000"/>
              </a:solidFill>
              <a:ln w="9525">
                <a:solidFill>
                  <a:schemeClr val="tx1"/>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nchor="ctr" anchorCtr="0"/>
              <a:lstStyle/>
              <a:p>
                <a:pPr algn="ctr"/>
                <a:r>
                  <a:rPr lang="en-US" sz="2400">
                    <a:solidFill>
                      <a:schemeClr val="bg1"/>
                    </a:solidFill>
                    <a:effectLst>
                      <a:outerShdw blurRad="38100" dist="38100" dir="2700000" algn="tl">
                        <a:srgbClr val="000000">
                          <a:alpha val="43137"/>
                        </a:srgbClr>
                      </a:outerShdw>
                    </a:effectLst>
                    <a:sym typeface="Symbol" pitchFamily="18" charset="2"/>
                  </a:rPr>
                  <a:t>Chandrasekhar mass limit</a:t>
                </a:r>
              </a:p>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b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𝑀</m:t>
                          </m:r>
                        </m:e>
                        <m:sub>
                          <m:r>
                            <m:rPr>
                              <m:sty m:val="p"/>
                            </m:rPr>
                            <a:rPr lang="en-US" sz="2400" b="0" i="0" smtClean="0">
                              <a:solidFill>
                                <a:schemeClr val="bg1"/>
                              </a:solidFill>
                              <a:effectLst>
                                <a:outerShdw blurRad="38100" dist="38100" dir="2700000" algn="tl">
                                  <a:srgbClr val="000000">
                                    <a:alpha val="43137"/>
                                  </a:srgbClr>
                                </a:outerShdw>
                              </a:effectLst>
                              <a:latin typeface="Cambria Math"/>
                              <a:sym typeface="Symbol" pitchFamily="18" charset="2"/>
                            </a:rPr>
                            <m:t>Ch</m:t>
                          </m:r>
                        </m:sub>
                      </m:s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=1.457 </m:t>
                      </m:r>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b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𝑀</m:t>
                          </m:r>
                        </m:e>
                        <m: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m:t>
                          </m:r>
                        </m:sub>
                      </m:s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 </m:t>
                      </m:r>
                      <m:sSup>
                        <m:sSup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pPr>
                        <m:e>
                          <m:d>
                            <m:d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d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2</m:t>
                              </m:r>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b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𝑌</m:t>
                                  </m:r>
                                </m:e>
                                <m: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𝑒</m:t>
                                  </m:r>
                                </m:sub>
                              </m:sSub>
                            </m:e>
                          </m:d>
                        </m:e>
                        <m:sup>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2</m:t>
                          </m:r>
                        </m:sup>
                      </m:sSup>
                    </m:oMath>
                  </m:oMathPara>
                </a14:m>
                <a:endParaRPr lang="en-US" sz="2400">
                  <a:solidFill>
                    <a:schemeClr val="bg1"/>
                  </a:solidFill>
                  <a:effectLst>
                    <a:outerShdw blurRad="38100" dist="38100" dir="2700000" algn="tl">
                      <a:srgbClr val="000000">
                        <a:alpha val="43137"/>
                      </a:srgbClr>
                    </a:outerShdw>
                  </a:effectLst>
                  <a:sym typeface="Symbol" pitchFamily="18" charset="2"/>
                </a:endParaRPr>
              </a:p>
            </p:txBody>
          </p:sp>
        </mc:Choice>
        <mc:Fallback xmlns="">
          <p:sp>
            <p:nvSpPr>
              <p:cNvPr id="41" name="Rectangle 21"/>
              <p:cNvSpPr>
                <a:spLocks noRot="1" noChangeAspect="1" noMove="1" noResize="1" noEditPoints="1" noAdjustHandles="1" noChangeArrowheads="1" noChangeShapeType="1" noTextEdit="1"/>
              </p:cNvSpPr>
              <p:nvPr/>
            </p:nvSpPr>
            <p:spPr bwMode="auto">
              <a:xfrm>
                <a:off x="4825132" y="5544421"/>
                <a:ext cx="4248000" cy="1007996"/>
              </a:xfrm>
              <a:prstGeom prst="rect">
                <a:avLst/>
              </a:prstGeom>
              <a:blipFill rotWithShape="1">
                <a:blip r:embed="rId5"/>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898225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Degenerate Stars (“White Dwarfs”)</a:t>
            </a:r>
          </a:p>
        </p:txBody>
      </p:sp>
      <mc:AlternateContent xmlns:mc="http://schemas.openxmlformats.org/markup-compatibility/2006" xmlns:a14="http://schemas.microsoft.com/office/drawing/2010/main">
        <mc:Choice Requires="a14">
          <p:sp>
            <p:nvSpPr>
              <p:cNvPr id="34" name="Rectangle 15"/>
              <p:cNvSpPr>
                <a:spLocks noChangeArrowheads="1"/>
              </p:cNvSpPr>
              <p:nvPr/>
            </p:nvSpPr>
            <p:spPr bwMode="auto">
              <a:xfrm>
                <a:off x="4825132" y="720100"/>
                <a:ext cx="4248000" cy="1223677"/>
              </a:xfrm>
              <a:prstGeom prst="rect">
                <a:avLst/>
              </a:prstGeom>
              <a:solidFill>
                <a:srgbClr val="4D4D4D"/>
              </a:solidFill>
              <a:ln w="9525">
                <a:solidFill>
                  <a:schemeClr val="tx1"/>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lstStyle/>
              <a:p>
                <a:pPr algn="l"/>
                <a14:m>
                  <m:oMathPara xmlns:m="http://schemas.openxmlformats.org/officeDocument/2006/math">
                    <m:oMathParaPr>
                      <m:jc m:val="centerGroup"/>
                    </m:oMathParaPr>
                    <m:oMath xmlns:m="http://schemas.openxmlformats.org/officeDocument/2006/math">
                      <m:r>
                        <a:rPr lang="en-US" sz="1900" b="0" i="1" smtClean="0">
                          <a:solidFill>
                            <a:schemeClr val="bg1"/>
                          </a:solidFill>
                          <a:effectLst/>
                          <a:latin typeface="Cambria Math"/>
                        </a:rPr>
                        <m:t>𝑅</m:t>
                      </m:r>
                      <m:r>
                        <a:rPr lang="en-US" sz="1900" b="0" i="1" smtClean="0">
                          <a:solidFill>
                            <a:schemeClr val="bg1"/>
                          </a:solidFill>
                          <a:effectLst/>
                          <a:latin typeface="Cambria Math"/>
                        </a:rPr>
                        <m:t>=10,500 </m:t>
                      </m:r>
                      <m:r>
                        <m:rPr>
                          <m:sty m:val="p"/>
                        </m:rPr>
                        <a:rPr lang="en-US" sz="1900" b="0" i="0" smtClean="0">
                          <a:solidFill>
                            <a:schemeClr val="bg1"/>
                          </a:solidFill>
                          <a:effectLst/>
                          <a:latin typeface="Cambria Math"/>
                        </a:rPr>
                        <m:t>km</m:t>
                      </m:r>
                      <m:r>
                        <a:rPr lang="en-US" sz="1900" b="0" i="1" smtClean="0">
                          <a:solidFill>
                            <a:schemeClr val="bg1"/>
                          </a:solidFill>
                          <a:effectLst/>
                          <a:latin typeface="Cambria Math"/>
                        </a:rPr>
                        <m:t> </m:t>
                      </m:r>
                      <m:sSup>
                        <m:sSupPr>
                          <m:ctrlPr>
                            <a:rPr lang="en-US" sz="1900" b="0" i="1" smtClean="0">
                              <a:solidFill>
                                <a:schemeClr val="bg1"/>
                              </a:solidFill>
                              <a:effectLst/>
                              <a:latin typeface="Cambria Math" panose="02040503050406030204" pitchFamily="18" charset="0"/>
                            </a:rPr>
                          </m:ctrlPr>
                        </m:sSupPr>
                        <m:e>
                          <m:d>
                            <m:dPr>
                              <m:ctrlPr>
                                <a:rPr lang="en-US" sz="1900" b="0" i="1" smtClean="0">
                                  <a:solidFill>
                                    <a:schemeClr val="bg1"/>
                                  </a:solidFill>
                                  <a:effectLst/>
                                  <a:latin typeface="Cambria Math" panose="02040503050406030204" pitchFamily="18" charset="0"/>
                                </a:rPr>
                              </m:ctrlPr>
                            </m:dPr>
                            <m:e>
                              <m:f>
                                <m:fPr>
                                  <m:ctrlPr>
                                    <a:rPr lang="en-US" sz="1900" b="0" i="1" smtClean="0">
                                      <a:solidFill>
                                        <a:schemeClr val="bg1"/>
                                      </a:solidFill>
                                      <a:effectLst/>
                                      <a:latin typeface="Cambria Math" panose="02040503050406030204" pitchFamily="18" charset="0"/>
                                    </a:rPr>
                                  </m:ctrlPr>
                                </m:fPr>
                                <m:num>
                                  <m:r>
                                    <a:rPr lang="en-US" sz="1900" b="0" i="1" smtClean="0">
                                      <a:solidFill>
                                        <a:schemeClr val="bg1"/>
                                      </a:solidFill>
                                      <a:effectLst/>
                                      <a:latin typeface="Cambria Math"/>
                                    </a:rPr>
                                    <m:t>0.6 </m:t>
                                  </m:r>
                                  <m:sSub>
                                    <m:sSubPr>
                                      <m:ctrlPr>
                                        <a:rPr lang="en-US" sz="1900" b="0" i="1" smtClean="0">
                                          <a:solidFill>
                                            <a:schemeClr val="bg1"/>
                                          </a:solidFill>
                                          <a:effectLst/>
                                          <a:latin typeface="Cambria Math" panose="02040503050406030204" pitchFamily="18" charset="0"/>
                                        </a:rPr>
                                      </m:ctrlPr>
                                    </m:sSubPr>
                                    <m:e>
                                      <m:r>
                                        <a:rPr lang="en-US" sz="1900" b="0" i="1" smtClean="0">
                                          <a:solidFill>
                                            <a:schemeClr val="bg1"/>
                                          </a:solidFill>
                                          <a:effectLst/>
                                          <a:latin typeface="Cambria Math"/>
                                        </a:rPr>
                                        <m:t>𝑀</m:t>
                                      </m:r>
                                    </m:e>
                                    <m:sub>
                                      <m:r>
                                        <a:rPr lang="en-US" sz="1900" b="0" i="1" smtClean="0">
                                          <a:solidFill>
                                            <a:schemeClr val="bg1"/>
                                          </a:solidFill>
                                          <a:effectLst/>
                                          <a:latin typeface="Cambria Math"/>
                                        </a:rPr>
                                        <m:t>⊙</m:t>
                                      </m:r>
                                    </m:sub>
                                  </m:sSub>
                                </m:num>
                                <m:den>
                                  <m:r>
                                    <a:rPr lang="en-US" sz="1900" b="0" i="1" smtClean="0">
                                      <a:solidFill>
                                        <a:schemeClr val="bg1"/>
                                      </a:solidFill>
                                      <a:effectLst/>
                                      <a:latin typeface="Cambria Math"/>
                                    </a:rPr>
                                    <m:t>𝑀</m:t>
                                  </m:r>
                                </m:den>
                              </m:f>
                            </m:e>
                          </m:d>
                        </m:e>
                        <m:sup>
                          <m:f>
                            <m:fPr>
                              <m:type m:val="lin"/>
                              <m:ctrlPr>
                                <a:rPr lang="en-US" sz="1900" b="0" i="1" smtClean="0">
                                  <a:solidFill>
                                    <a:schemeClr val="bg1"/>
                                  </a:solidFill>
                                  <a:effectLst/>
                                  <a:latin typeface="Cambria Math" panose="02040503050406030204" pitchFamily="18" charset="0"/>
                                </a:rPr>
                              </m:ctrlPr>
                            </m:fPr>
                            <m:num>
                              <m:r>
                                <a:rPr lang="en-US" sz="1900" b="0" i="1" smtClean="0">
                                  <a:solidFill>
                                    <a:schemeClr val="bg1"/>
                                  </a:solidFill>
                                  <a:effectLst/>
                                  <a:latin typeface="Cambria Math"/>
                                </a:rPr>
                                <m:t>1</m:t>
                              </m:r>
                            </m:num>
                            <m:den>
                              <m:r>
                                <a:rPr lang="en-US" sz="1900" b="0" i="1" smtClean="0">
                                  <a:solidFill>
                                    <a:schemeClr val="bg1"/>
                                  </a:solidFill>
                                  <a:effectLst/>
                                  <a:latin typeface="Cambria Math"/>
                                </a:rPr>
                                <m:t>3</m:t>
                              </m:r>
                            </m:den>
                          </m:f>
                        </m:sup>
                      </m:sSup>
                      <m:sSup>
                        <m:sSupPr>
                          <m:ctrlPr>
                            <a:rPr lang="en-US" sz="1900" b="0" i="1" smtClean="0">
                              <a:solidFill>
                                <a:schemeClr val="bg1"/>
                              </a:solidFill>
                              <a:effectLst/>
                              <a:latin typeface="Cambria Math" panose="02040503050406030204" pitchFamily="18" charset="0"/>
                            </a:rPr>
                          </m:ctrlPr>
                        </m:sSupPr>
                        <m:e>
                          <m:d>
                            <m:dPr>
                              <m:ctrlPr>
                                <a:rPr lang="en-US" sz="1900" b="0" i="1" smtClean="0">
                                  <a:solidFill>
                                    <a:schemeClr val="bg1"/>
                                  </a:solidFill>
                                  <a:effectLst/>
                                  <a:latin typeface="Cambria Math" panose="02040503050406030204" pitchFamily="18" charset="0"/>
                                </a:rPr>
                              </m:ctrlPr>
                            </m:dPr>
                            <m:e>
                              <m:r>
                                <a:rPr lang="en-US" sz="1900" b="0" i="1" smtClean="0">
                                  <a:solidFill>
                                    <a:schemeClr val="bg1"/>
                                  </a:solidFill>
                                  <a:effectLst/>
                                  <a:latin typeface="Cambria Math"/>
                                </a:rPr>
                                <m:t>2</m:t>
                              </m:r>
                              <m:sSub>
                                <m:sSubPr>
                                  <m:ctrlPr>
                                    <a:rPr lang="en-US" sz="1900" b="0" i="1" smtClean="0">
                                      <a:solidFill>
                                        <a:schemeClr val="bg1"/>
                                      </a:solidFill>
                                      <a:effectLst/>
                                      <a:latin typeface="Cambria Math" panose="02040503050406030204" pitchFamily="18" charset="0"/>
                                    </a:rPr>
                                  </m:ctrlPr>
                                </m:sSubPr>
                                <m:e>
                                  <m:r>
                                    <a:rPr lang="en-US" sz="1900" b="0" i="1" smtClean="0">
                                      <a:solidFill>
                                        <a:schemeClr val="bg1"/>
                                      </a:solidFill>
                                      <a:effectLst/>
                                      <a:latin typeface="Cambria Math"/>
                                    </a:rPr>
                                    <m:t>𝑌</m:t>
                                  </m:r>
                                </m:e>
                                <m:sub>
                                  <m:r>
                                    <a:rPr lang="en-US" sz="1900" b="0" i="1" smtClean="0">
                                      <a:solidFill>
                                        <a:schemeClr val="bg1"/>
                                      </a:solidFill>
                                      <a:effectLst/>
                                      <a:latin typeface="Cambria Math"/>
                                    </a:rPr>
                                    <m:t>𝑒</m:t>
                                  </m:r>
                                </m:sub>
                              </m:sSub>
                            </m:e>
                          </m:d>
                        </m:e>
                        <m:sup>
                          <m:f>
                            <m:fPr>
                              <m:type m:val="lin"/>
                              <m:ctrlPr>
                                <a:rPr lang="en-US" sz="1900" b="0" i="1" smtClean="0">
                                  <a:solidFill>
                                    <a:schemeClr val="bg1"/>
                                  </a:solidFill>
                                  <a:effectLst/>
                                  <a:latin typeface="Cambria Math" panose="02040503050406030204" pitchFamily="18" charset="0"/>
                                </a:rPr>
                              </m:ctrlPr>
                            </m:fPr>
                            <m:num>
                              <m:r>
                                <a:rPr lang="en-US" sz="1900" b="0" i="1" smtClean="0">
                                  <a:solidFill>
                                    <a:schemeClr val="bg1"/>
                                  </a:solidFill>
                                  <a:effectLst/>
                                  <a:latin typeface="Cambria Math"/>
                                </a:rPr>
                                <m:t>5</m:t>
                              </m:r>
                            </m:num>
                            <m:den>
                              <m:r>
                                <a:rPr lang="en-US" sz="1900" b="0" i="1" smtClean="0">
                                  <a:solidFill>
                                    <a:schemeClr val="bg1"/>
                                  </a:solidFill>
                                  <a:effectLst/>
                                  <a:latin typeface="Cambria Math"/>
                                </a:rPr>
                                <m:t>3</m:t>
                              </m:r>
                            </m:den>
                          </m:f>
                        </m:sup>
                      </m:sSup>
                    </m:oMath>
                  </m:oMathPara>
                </a14:m>
                <a:endParaRPr lang="en-US" sz="1900">
                  <a:solidFill>
                    <a:schemeClr val="bg1"/>
                  </a:solidFill>
                  <a:effectLst/>
                </a:endParaRPr>
              </a:p>
              <a:p>
                <a:pPr algn="l"/>
                <a:r>
                  <a:rPr lang="en-US" sz="1900">
                    <a:solidFill>
                      <a:schemeClr val="bg1"/>
                    </a:solidFill>
                    <a:effectLst/>
                  </a:rPr>
                  <a:t>           (</a:t>
                </a:r>
                <a14:m>
                  <m:oMath xmlns:m="http://schemas.openxmlformats.org/officeDocument/2006/math">
                    <m:sSub>
                      <m:sSubPr>
                        <m:ctrlPr>
                          <a:rPr lang="en-US" sz="1900" b="0" i="1" smtClean="0">
                            <a:solidFill>
                              <a:schemeClr val="bg1"/>
                            </a:solidFill>
                            <a:effectLst/>
                            <a:latin typeface="Cambria Math" panose="02040503050406030204" pitchFamily="18" charset="0"/>
                          </a:rPr>
                        </m:ctrlPr>
                      </m:sSubPr>
                      <m:e>
                        <m:r>
                          <a:rPr lang="en-US" sz="1900" i="1" smtClean="0">
                            <a:solidFill>
                              <a:schemeClr val="bg1"/>
                            </a:solidFill>
                            <a:effectLst/>
                            <a:latin typeface="Cambria Math"/>
                          </a:rPr>
                          <m:t>𝑌</m:t>
                        </m:r>
                      </m:e>
                      <m:sub>
                        <m:r>
                          <a:rPr lang="en-US" sz="1900" b="0" i="1" smtClean="0">
                            <a:solidFill>
                              <a:schemeClr val="bg1"/>
                            </a:solidFill>
                            <a:effectLst/>
                            <a:latin typeface="Cambria Math"/>
                          </a:rPr>
                          <m:t>𝑒</m:t>
                        </m:r>
                      </m:sub>
                    </m:sSub>
                  </m:oMath>
                </a14:m>
                <a:r>
                  <a:rPr lang="en-US" sz="1900">
                    <a:solidFill>
                      <a:schemeClr val="bg1"/>
                    </a:solidFill>
                    <a:effectLst/>
                  </a:rPr>
                  <a:t> electrons per nucleon)</a:t>
                </a:r>
              </a:p>
            </p:txBody>
          </p:sp>
        </mc:Choice>
        <mc:Fallback xmlns="">
          <p:sp>
            <p:nvSpPr>
              <p:cNvPr id="34" name="Rectangle 15"/>
              <p:cNvSpPr>
                <a:spLocks noRot="1" noChangeAspect="1" noMove="1" noResize="1" noEditPoints="1" noAdjustHandles="1" noChangeArrowheads="1" noChangeShapeType="1" noTextEdit="1"/>
              </p:cNvSpPr>
              <p:nvPr/>
            </p:nvSpPr>
            <p:spPr bwMode="auto">
              <a:xfrm>
                <a:off x="4825132" y="720100"/>
                <a:ext cx="4248000" cy="1223677"/>
              </a:xfrm>
              <a:prstGeom prst="rect">
                <a:avLst/>
              </a:prstGeom>
              <a:blipFill rotWithShape="1">
                <a:blip r:embed="rId4"/>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18"/>
              <p:cNvSpPr>
                <a:spLocks noChangeArrowheads="1"/>
              </p:cNvSpPr>
              <p:nvPr/>
            </p:nvSpPr>
            <p:spPr bwMode="auto">
              <a:xfrm>
                <a:off x="4825132" y="2087797"/>
                <a:ext cx="4248000" cy="2304320"/>
              </a:xfrm>
              <a:prstGeom prst="rect">
                <a:avLst/>
              </a:prstGeom>
              <a:noFill/>
              <a:ln w="9525">
                <a:solidFill>
                  <a:schemeClr val="tx1"/>
                </a:solidFill>
                <a:miter lim="800000"/>
                <a:headEnd/>
                <a:tailEnd/>
              </a:ln>
              <a:effectLst/>
            </p:spPr>
            <p:txBody>
              <a:bodyPr wrap="none" anchor="t" anchorCtr="0"/>
              <a:lstStyle/>
              <a:p>
                <a:pPr algn="l"/>
                <a:endParaRPr lang="en-US" sz="400">
                  <a:solidFill>
                    <a:srgbClr val="003399"/>
                  </a:solidFill>
                  <a:sym typeface="Symbol" pitchFamily="18" charset="2"/>
                </a:endParaRPr>
              </a:p>
              <a:p>
                <a:pPr algn="l"/>
                <a:r>
                  <a:rPr lang="en-US" sz="2000">
                    <a:solidFill>
                      <a:srgbClr val="003399"/>
                    </a:solidFill>
                    <a:sym typeface="Symbol" pitchFamily="18" charset="2"/>
                  </a:rPr>
                  <a:t>For sufficiently large stellar mass </a:t>
                </a:r>
                <a14:m>
                  <m:oMath xmlns:m="http://schemas.openxmlformats.org/officeDocument/2006/math">
                    <m:r>
                      <a:rPr lang="en-US" sz="2000" b="0" i="1" smtClean="0">
                        <a:solidFill>
                          <a:srgbClr val="003399"/>
                        </a:solidFill>
                        <a:latin typeface="Cambria Math"/>
                        <a:sym typeface="Symbol" pitchFamily="18" charset="2"/>
                      </a:rPr>
                      <m:t>𝑀</m:t>
                    </m:r>
                  </m:oMath>
                </a14:m>
                <a:r>
                  <a:rPr lang="en-US" sz="2000">
                    <a:solidFill>
                      <a:srgbClr val="003399"/>
                    </a:solidFill>
                    <a:sym typeface="Symbol" pitchFamily="18" charset="2"/>
                  </a:rPr>
                  <a:t>,</a:t>
                </a:r>
              </a:p>
              <a:p>
                <a:pPr algn="l"/>
                <a:r>
                  <a:rPr lang="en-US" sz="2000">
                    <a:solidFill>
                      <a:srgbClr val="003399"/>
                    </a:solidFill>
                    <a:sym typeface="Symbol" pitchFamily="18" charset="2"/>
                  </a:rPr>
                  <a:t>electrons become relativistic</a:t>
                </a:r>
              </a:p>
              <a:p>
                <a:pPr algn="l"/>
                <a:endParaRPr lang="en-US" sz="400">
                  <a:solidFill>
                    <a:srgbClr val="003399"/>
                  </a:solidFill>
                  <a:sym typeface="Symbol" pitchFamily="18" charset="2"/>
                </a:endParaRPr>
              </a:p>
              <a:p>
                <a:pPr algn="l">
                  <a:buFontTx/>
                  <a:buChar char="•"/>
                </a:pPr>
                <a:r>
                  <a:rPr lang="en-US" sz="2000">
                    <a:solidFill>
                      <a:srgbClr val="003399"/>
                    </a:solidFill>
                    <a:sym typeface="Symbol" pitchFamily="18" charset="2"/>
                  </a:rPr>
                  <a:t> Velocity = speed of light</a:t>
                </a:r>
              </a:p>
              <a:p>
                <a:pPr algn="l"/>
                <a:endParaRPr lang="en-US" sz="400">
                  <a:solidFill>
                    <a:srgbClr val="003399"/>
                  </a:solidFill>
                  <a:sym typeface="Symbol" pitchFamily="18" charset="2"/>
                </a:endParaRPr>
              </a:p>
              <a:p>
                <a:pPr algn="l">
                  <a:buFontTx/>
                  <a:buChar char="•"/>
                </a:pPr>
                <a:r>
                  <a:rPr lang="en-US" sz="2000">
                    <a:solidFill>
                      <a:srgbClr val="003399"/>
                    </a:solidFill>
                    <a:sym typeface="Symbol" pitchFamily="18" charset="2"/>
                  </a:rPr>
                  <a:t> Pressure</a:t>
                </a:r>
              </a:p>
              <a:p>
                <a:pPr algn="l"/>
                <a:endParaRPr lang="en-US" sz="400">
                  <a:solidFill>
                    <a:srgbClr val="003399"/>
                  </a:solidFill>
                  <a:sym typeface="Symbol" pitchFamily="18" charset="2"/>
                </a:endParaRPr>
              </a:p>
              <a:p>
                <a:pPr algn="l"/>
                <a14:m>
                  <m:oMathPara xmlns:m="http://schemas.openxmlformats.org/officeDocument/2006/math">
                    <m:oMathParaPr>
                      <m:jc m:val="left"/>
                    </m:oMathParaPr>
                    <m:oMath xmlns:m="http://schemas.openxmlformats.org/officeDocument/2006/math">
                      <m:r>
                        <a:rPr lang="en-US" sz="2000" b="0" i="1" smtClean="0">
                          <a:solidFill>
                            <a:srgbClr val="003399"/>
                          </a:solidFill>
                          <a:latin typeface="Cambria Math"/>
                          <a:sym typeface="Symbol" pitchFamily="18" charset="2"/>
                        </a:rPr>
                        <m:t>   </m:t>
                      </m:r>
                      <m:r>
                        <a:rPr lang="en-US" sz="2000" b="0" i="1" smtClean="0">
                          <a:solidFill>
                            <a:srgbClr val="C00000"/>
                          </a:solidFill>
                          <a:latin typeface="Cambria Math"/>
                          <a:sym typeface="Symbol" pitchFamily="18" charset="2"/>
                        </a:rPr>
                        <m:t>𝑃</m:t>
                      </m:r>
                      <m:r>
                        <a:rPr lang="en-US" sz="2000" b="0" i="1" smtClean="0">
                          <a:solidFill>
                            <a:srgbClr val="C00000"/>
                          </a:solidFill>
                          <a:latin typeface="Cambria Math"/>
                          <a:sym typeface="Symbol" pitchFamily="18" charset="2"/>
                        </a:rPr>
                        <m:t>∝</m:t>
                      </m:r>
                      <m:sSubSup>
                        <m:sSubSupPr>
                          <m:ctrlPr>
                            <a:rPr lang="en-US" sz="2000" b="0" i="1" smtClean="0">
                              <a:solidFill>
                                <a:schemeClr val="tx1"/>
                              </a:solidFill>
                              <a:latin typeface="Cambria Math" panose="02040503050406030204" pitchFamily="18" charset="0"/>
                              <a:sym typeface="Symbol" pitchFamily="18" charset="2"/>
                            </a:rPr>
                          </m:ctrlPr>
                        </m:sSubSupPr>
                        <m:e>
                          <m:r>
                            <a:rPr lang="en-US" sz="2000" b="0" i="1" smtClean="0">
                              <a:solidFill>
                                <a:schemeClr val="tx1"/>
                              </a:solidFill>
                              <a:latin typeface="Cambria Math"/>
                              <a:sym typeface="Symbol" pitchFamily="18" charset="2"/>
                            </a:rPr>
                            <m:t>𝑝</m:t>
                          </m:r>
                        </m:e>
                        <m:sub>
                          <m:r>
                            <m:rPr>
                              <m:sty m:val="p"/>
                            </m:rPr>
                            <a:rPr lang="en-US" sz="2000" b="0" i="0" smtClean="0">
                              <a:solidFill>
                                <a:schemeClr val="tx1"/>
                              </a:solidFill>
                              <a:latin typeface="Cambria Math"/>
                              <a:sym typeface="Symbol" pitchFamily="18" charset="2"/>
                            </a:rPr>
                            <m:t>F</m:t>
                          </m:r>
                        </m:sub>
                        <m:sup>
                          <m:r>
                            <a:rPr lang="en-US" sz="2000" b="0" i="1" smtClean="0">
                              <a:solidFill>
                                <a:schemeClr val="tx1"/>
                              </a:solidFill>
                              <a:latin typeface="Cambria Math"/>
                              <a:sym typeface="Symbol" pitchFamily="18" charset="2"/>
                            </a:rPr>
                            <m:t>4</m:t>
                          </m:r>
                        </m:sup>
                      </m:sSubSup>
                      <m:r>
                        <a:rPr lang="en-US" sz="2000" b="0" i="1" smtClean="0">
                          <a:solidFill>
                            <a:schemeClr val="tx1"/>
                          </a:solidFill>
                          <a:latin typeface="Cambria Math"/>
                          <a:sym typeface="Symbol" pitchFamily="18" charset="2"/>
                        </a:rPr>
                        <m:t>∝</m:t>
                      </m:r>
                      <m:sSup>
                        <m:sSupPr>
                          <m:ctrlPr>
                            <a:rPr lang="en-US" sz="2000" b="0" i="1" smtClean="0">
                              <a:solidFill>
                                <a:schemeClr val="tx1"/>
                              </a:solidFill>
                              <a:latin typeface="Cambria Math" panose="02040503050406030204" pitchFamily="18" charset="0"/>
                              <a:sym typeface="Symbol" pitchFamily="18" charset="2"/>
                            </a:rPr>
                          </m:ctrlPr>
                        </m:sSupPr>
                        <m:e>
                          <m:r>
                            <a:rPr lang="en-US" sz="2000" b="0" i="1" smtClean="0">
                              <a:solidFill>
                                <a:schemeClr val="tx1"/>
                              </a:solidFill>
                              <a:latin typeface="Cambria Math"/>
                              <a:sym typeface="Symbol" pitchFamily="18" charset="2"/>
                            </a:rPr>
                            <m:t>𝜌</m:t>
                          </m:r>
                        </m:e>
                        <m:sup>
                          <m:f>
                            <m:fPr>
                              <m:type m:val="lin"/>
                              <m:ctrlPr>
                                <a:rPr lang="en-US" sz="2000" i="1" smtClean="0">
                                  <a:solidFill>
                                    <a:schemeClr val="tx1"/>
                                  </a:solidFill>
                                  <a:latin typeface="Cambria Math" panose="02040503050406030204" pitchFamily="18" charset="0"/>
                                  <a:sym typeface="Symbol" pitchFamily="18" charset="2"/>
                                </a:rPr>
                              </m:ctrlPr>
                            </m:fPr>
                            <m:num>
                              <m:r>
                                <a:rPr lang="en-US" sz="2000" b="0" i="1" smtClean="0">
                                  <a:solidFill>
                                    <a:schemeClr val="tx1"/>
                                  </a:solidFill>
                                  <a:latin typeface="Cambria Math"/>
                                  <a:sym typeface="Symbol" pitchFamily="18" charset="2"/>
                                </a:rPr>
                                <m:t>4</m:t>
                              </m:r>
                            </m:num>
                            <m:den>
                              <m:r>
                                <a:rPr lang="en-US" sz="2000" b="0" i="1" smtClean="0">
                                  <a:solidFill>
                                    <a:schemeClr val="tx1"/>
                                  </a:solidFill>
                                  <a:latin typeface="Cambria Math"/>
                                  <a:sym typeface="Symbol" pitchFamily="18" charset="2"/>
                                </a:rPr>
                                <m:t>3</m:t>
                              </m:r>
                            </m:den>
                          </m:f>
                        </m:sup>
                      </m:sSup>
                      <m:r>
                        <a:rPr lang="en-US" sz="2000" b="0" i="1" smtClean="0">
                          <a:solidFill>
                            <a:schemeClr val="tx1"/>
                          </a:solidFill>
                          <a:latin typeface="Cambria Math"/>
                          <a:sym typeface="Symbol" pitchFamily="18" charset="2"/>
                        </a:rPr>
                        <m:t>∝</m:t>
                      </m:r>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𝑀</m:t>
                          </m:r>
                        </m:e>
                        <m:sup>
                          <m:f>
                            <m:fPr>
                              <m:type m:val="lin"/>
                              <m:ctrlPr>
                                <a:rPr lang="en-US" sz="2000" b="0" i="1" smtClean="0">
                                  <a:solidFill>
                                    <a:srgbClr val="C00000"/>
                                  </a:solidFill>
                                  <a:latin typeface="Cambria Math" panose="02040503050406030204" pitchFamily="18" charset="0"/>
                                  <a:sym typeface="Symbol" pitchFamily="18" charset="2"/>
                                </a:rPr>
                              </m:ctrlPr>
                            </m:fPr>
                            <m:num>
                              <m:r>
                                <a:rPr lang="en-US" sz="2000" b="0" i="1" smtClean="0">
                                  <a:solidFill>
                                    <a:srgbClr val="C00000"/>
                                  </a:solidFill>
                                  <a:latin typeface="Cambria Math"/>
                                  <a:sym typeface="Symbol" pitchFamily="18" charset="2"/>
                                </a:rPr>
                                <m:t>4</m:t>
                              </m:r>
                            </m:num>
                            <m:den>
                              <m:r>
                                <a:rPr lang="en-US" sz="2000" b="0" i="1" smtClean="0">
                                  <a:solidFill>
                                    <a:srgbClr val="C00000"/>
                                  </a:solidFill>
                                  <a:latin typeface="Cambria Math"/>
                                  <a:sym typeface="Symbol" pitchFamily="18" charset="2"/>
                                </a:rPr>
                                <m:t>3</m:t>
                              </m:r>
                            </m:den>
                          </m:f>
                        </m:sup>
                      </m:sSup>
                      <m:sSup>
                        <m:sSupPr>
                          <m:ctrlPr>
                            <a:rPr lang="en-US" sz="2000" b="0" i="1" smtClean="0">
                              <a:solidFill>
                                <a:srgbClr val="C00000"/>
                              </a:solidFill>
                              <a:latin typeface="Cambria Math" panose="02040503050406030204" pitchFamily="18" charset="0"/>
                              <a:sym typeface="Symbol" pitchFamily="18" charset="2"/>
                            </a:rPr>
                          </m:ctrlPr>
                        </m:sSupPr>
                        <m:e>
                          <m:r>
                            <a:rPr lang="en-US" sz="2000" b="0" i="1" smtClean="0">
                              <a:solidFill>
                                <a:srgbClr val="C00000"/>
                              </a:solidFill>
                              <a:latin typeface="Cambria Math"/>
                              <a:sym typeface="Symbol" pitchFamily="18" charset="2"/>
                            </a:rPr>
                            <m:t>𝑅</m:t>
                          </m:r>
                        </m:e>
                        <m:sup>
                          <m:r>
                            <a:rPr lang="en-US" sz="2000" b="0" i="1" smtClean="0">
                              <a:solidFill>
                                <a:srgbClr val="C00000"/>
                              </a:solidFill>
                              <a:latin typeface="Cambria Math"/>
                              <a:sym typeface="Symbol" pitchFamily="18" charset="2"/>
                            </a:rPr>
                            <m:t>−4</m:t>
                          </m:r>
                        </m:sup>
                      </m:sSup>
                    </m:oMath>
                  </m:oMathPara>
                </a14:m>
                <a:endParaRPr lang="en-US" sz="2000">
                  <a:solidFill>
                    <a:srgbClr val="003399"/>
                  </a:solidFill>
                  <a:sym typeface="Symbol" pitchFamily="18" charset="2"/>
                </a:endParaRPr>
              </a:p>
              <a:p>
                <a:pPr algn="l"/>
                <a:endParaRPr lang="en-US" sz="400">
                  <a:solidFill>
                    <a:srgbClr val="003399"/>
                  </a:solidFill>
                  <a:sym typeface="Symbol" pitchFamily="18" charset="2"/>
                </a:endParaRPr>
              </a:p>
              <a:p>
                <a:pPr algn="l"/>
                <a:r>
                  <a:rPr lang="en-US" sz="2000">
                    <a:solidFill>
                      <a:srgbClr val="003399"/>
                    </a:solidFill>
                    <a:sym typeface="Symbol" pitchFamily="18" charset="2"/>
                  </a:rPr>
                  <a:t>No stable configuration</a:t>
                </a:r>
              </a:p>
            </p:txBody>
          </p:sp>
        </mc:Choice>
        <mc:Fallback xmlns="">
          <p:sp>
            <p:nvSpPr>
              <p:cNvPr id="38" name="Rectangle 18"/>
              <p:cNvSpPr>
                <a:spLocks noRot="1" noChangeAspect="1" noMove="1" noResize="1" noEditPoints="1" noAdjustHandles="1" noChangeArrowheads="1" noChangeShapeType="1" noTextEdit="1"/>
              </p:cNvSpPr>
              <p:nvPr/>
            </p:nvSpPr>
            <p:spPr bwMode="auto">
              <a:xfrm>
                <a:off x="4825132" y="2087797"/>
                <a:ext cx="4248000" cy="2304320"/>
              </a:xfrm>
              <a:prstGeom prst="rect">
                <a:avLst/>
              </a:prstGeom>
              <a:blipFill rotWithShape="1">
                <a:blip r:embed="rId5"/>
                <a:stretch>
                  <a:fillRect l="-1433" b="-2105"/>
                </a:stretch>
              </a:blipFill>
              <a:ln w="9525">
                <a:solidFill>
                  <a:schemeClr val="tx1"/>
                </a:solidFill>
                <a:miter lim="800000"/>
                <a:headEnd/>
                <a:tailEnd/>
              </a:ln>
              <a:effectLs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21"/>
              <p:cNvSpPr>
                <a:spLocks noChangeArrowheads="1"/>
              </p:cNvSpPr>
              <p:nvPr/>
            </p:nvSpPr>
            <p:spPr bwMode="auto">
              <a:xfrm>
                <a:off x="4825132" y="5544421"/>
                <a:ext cx="4248000" cy="1007996"/>
              </a:xfrm>
              <a:prstGeom prst="rect">
                <a:avLst/>
              </a:prstGeom>
              <a:solidFill>
                <a:srgbClr val="CC0000"/>
              </a:solidFill>
              <a:ln w="9525">
                <a:solidFill>
                  <a:schemeClr val="tx1"/>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nchor="ctr" anchorCtr="0"/>
              <a:lstStyle/>
              <a:p>
                <a:pPr algn="ctr"/>
                <a:r>
                  <a:rPr lang="en-US" sz="2400">
                    <a:solidFill>
                      <a:schemeClr val="bg1"/>
                    </a:solidFill>
                    <a:effectLst>
                      <a:outerShdw blurRad="38100" dist="38100" dir="2700000" algn="tl">
                        <a:srgbClr val="000000">
                          <a:alpha val="43137"/>
                        </a:srgbClr>
                      </a:outerShdw>
                    </a:effectLst>
                    <a:sym typeface="Symbol" pitchFamily="18" charset="2"/>
                  </a:rPr>
                  <a:t>Chandrasekhar mass limit</a:t>
                </a:r>
              </a:p>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b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𝑀</m:t>
                          </m:r>
                        </m:e>
                        <m:sub>
                          <m:r>
                            <m:rPr>
                              <m:sty m:val="p"/>
                            </m:rPr>
                            <a:rPr lang="en-US" sz="2400" b="0" i="0" smtClean="0">
                              <a:solidFill>
                                <a:schemeClr val="bg1"/>
                              </a:solidFill>
                              <a:effectLst>
                                <a:outerShdw blurRad="38100" dist="38100" dir="2700000" algn="tl">
                                  <a:srgbClr val="000000">
                                    <a:alpha val="43137"/>
                                  </a:srgbClr>
                                </a:outerShdw>
                              </a:effectLst>
                              <a:latin typeface="Cambria Math"/>
                              <a:sym typeface="Symbol" pitchFamily="18" charset="2"/>
                            </a:rPr>
                            <m:t>Ch</m:t>
                          </m:r>
                        </m:sub>
                      </m:s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=1.457 </m:t>
                      </m:r>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b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𝑀</m:t>
                          </m:r>
                        </m:e>
                        <m: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m:t>
                          </m:r>
                        </m:sub>
                      </m:s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 </m:t>
                      </m:r>
                      <m:sSup>
                        <m:sSup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pPr>
                        <m:e>
                          <m:d>
                            <m:d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d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2</m:t>
                              </m:r>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sym typeface="Symbol" pitchFamily="18" charset="2"/>
                                    </a:rPr>
                                  </m:ctrlPr>
                                </m:sSubPr>
                                <m:e>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𝑌</m:t>
                                  </m:r>
                                </m:e>
                                <m:sub>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𝑒</m:t>
                                  </m:r>
                                </m:sub>
                              </m:sSub>
                            </m:e>
                          </m:d>
                        </m:e>
                        <m:sup>
                          <m:r>
                            <a:rPr lang="en-US" sz="2400" b="0" i="1" smtClean="0">
                              <a:solidFill>
                                <a:schemeClr val="bg1"/>
                              </a:solidFill>
                              <a:effectLst>
                                <a:outerShdw blurRad="38100" dist="38100" dir="2700000" algn="tl">
                                  <a:srgbClr val="000000">
                                    <a:alpha val="43137"/>
                                  </a:srgbClr>
                                </a:outerShdw>
                              </a:effectLst>
                              <a:latin typeface="Cambria Math"/>
                              <a:sym typeface="Symbol" pitchFamily="18" charset="2"/>
                            </a:rPr>
                            <m:t>2</m:t>
                          </m:r>
                        </m:sup>
                      </m:sSup>
                    </m:oMath>
                  </m:oMathPara>
                </a14:m>
                <a:endParaRPr lang="en-US" sz="2400">
                  <a:solidFill>
                    <a:schemeClr val="bg1"/>
                  </a:solidFill>
                  <a:effectLst>
                    <a:outerShdw blurRad="38100" dist="38100" dir="2700000" algn="tl">
                      <a:srgbClr val="000000">
                        <a:alpha val="43137"/>
                      </a:srgbClr>
                    </a:outerShdw>
                  </a:effectLst>
                  <a:sym typeface="Symbol" pitchFamily="18" charset="2"/>
                </a:endParaRPr>
              </a:p>
            </p:txBody>
          </p:sp>
        </mc:Choice>
        <mc:Fallback xmlns="">
          <p:sp>
            <p:nvSpPr>
              <p:cNvPr id="41" name="Rectangle 21"/>
              <p:cNvSpPr>
                <a:spLocks noRot="1" noChangeAspect="1" noMove="1" noResize="1" noEditPoints="1" noAdjustHandles="1" noChangeArrowheads="1" noChangeShapeType="1" noTextEdit="1"/>
              </p:cNvSpPr>
              <p:nvPr/>
            </p:nvSpPr>
            <p:spPr bwMode="auto">
              <a:xfrm>
                <a:off x="4825132" y="5544421"/>
                <a:ext cx="4248000" cy="1007996"/>
              </a:xfrm>
              <a:prstGeom prst="rect">
                <a:avLst/>
              </a:prstGeom>
              <a:blipFill rotWithShape="1">
                <a:blip r:embed="rId6"/>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whtdwrf.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215902" y="719606"/>
            <a:ext cx="4374000" cy="5832000"/>
          </a:xfrm>
          <a:prstGeom prst="rect">
            <a:avLst/>
          </a:prstGeom>
        </p:spPr>
      </p:pic>
    </p:spTree>
    <p:extLst>
      <p:ext uri="{BB962C8B-B14F-4D97-AF65-F5344CB8AC3E}">
        <p14:creationId xmlns:p14="http://schemas.microsoft.com/office/powerpoint/2010/main" val="2255071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Chandrasekhar Mass for Particle Physicists</a:t>
            </a:r>
          </a:p>
        </p:txBody>
      </p:sp>
      <mc:AlternateContent xmlns:mc="http://schemas.openxmlformats.org/markup-compatibility/2006" xmlns:a14="http://schemas.microsoft.com/office/drawing/2010/main">
        <mc:Choice Requires="a14">
          <p:sp>
            <p:nvSpPr>
              <p:cNvPr id="3" name="TextBox 2"/>
              <p:cNvSpPr txBox="1"/>
              <p:nvPr/>
            </p:nvSpPr>
            <p:spPr>
              <a:xfrm>
                <a:off x="4284119" y="771399"/>
                <a:ext cx="4572983" cy="7994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𝐸</m:t>
                          </m:r>
                        </m:e>
                        <m:sub>
                          <m:r>
                            <m:rPr>
                              <m:sty m:val="p"/>
                            </m:rPr>
                            <a:rPr lang="en-US" sz="2000" b="0" i="0" smtClean="0">
                              <a:solidFill>
                                <a:schemeClr val="accent6">
                                  <a:lumMod val="75000"/>
                                </a:schemeClr>
                              </a:solidFill>
                              <a:latin typeface="Cambria Math" panose="02040503050406030204" pitchFamily="18" charset="0"/>
                            </a:rPr>
                            <m:t>deg</m:t>
                          </m:r>
                        </m:sub>
                      </m:sSub>
                      <m:r>
                        <a:rPr lang="en-US" sz="2000" b="0" i="1" smtClean="0">
                          <a:solidFill>
                            <a:schemeClr val="accent6">
                              <a:lumMod val="75000"/>
                            </a:schemeClr>
                          </a:solidFill>
                          <a:latin typeface="Cambria Math" panose="02040503050406030204" pitchFamily="18" charset="0"/>
                        </a:rPr>
                        <m:t>≃−</m:t>
                      </m:r>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𝐸</m:t>
                          </m:r>
                        </m:e>
                        <m:sub>
                          <m:r>
                            <m:rPr>
                              <m:sty m:val="p"/>
                            </m:rPr>
                            <a:rPr lang="en-US" sz="2000" b="0" i="0" smtClean="0">
                              <a:solidFill>
                                <a:schemeClr val="accent6">
                                  <a:lumMod val="75000"/>
                                </a:schemeClr>
                              </a:solidFill>
                              <a:latin typeface="Cambria Math" panose="02040503050406030204" pitchFamily="18" charset="0"/>
                            </a:rPr>
                            <m:t>grav</m:t>
                          </m:r>
                        </m:sub>
                      </m:sSub>
                      <m:r>
                        <a:rPr lang="en-US" sz="2000" i="1">
                          <a:solidFill>
                            <a:schemeClr val="accent6">
                              <a:lumMod val="75000"/>
                            </a:schemeClr>
                          </a:solidFill>
                          <a:latin typeface="Cambria Math" panose="02040503050406030204" pitchFamily="18" charset="0"/>
                        </a:rPr>
                        <m:t>≃</m:t>
                      </m:r>
                      <m:f>
                        <m:fPr>
                          <m:ctrlPr>
                            <a:rPr lang="en-US" sz="2000" b="0" i="1" smtClean="0">
                              <a:solidFill>
                                <a:schemeClr val="accent6">
                                  <a:lumMod val="75000"/>
                                </a:schemeClr>
                              </a:solidFill>
                              <a:latin typeface="Cambria Math" panose="02040503050406030204" pitchFamily="18" charset="0"/>
                            </a:rPr>
                          </m:ctrlPr>
                        </m:fPr>
                        <m:num>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𝐺𝑀</m:t>
                              </m:r>
                            </m:e>
                            <m:sub>
                              <m:r>
                                <m:rPr>
                                  <m:sty m:val="p"/>
                                </m:rPr>
                                <a:rPr lang="en-US" sz="2000" b="0" i="0" smtClean="0">
                                  <a:solidFill>
                                    <a:schemeClr val="accent6">
                                      <a:lumMod val="75000"/>
                                    </a:schemeClr>
                                  </a:solidFill>
                                  <a:latin typeface="Cambria Math" panose="02040503050406030204" pitchFamily="18" charset="0"/>
                                </a:rPr>
                                <m:t>star</m:t>
                              </m:r>
                            </m:sub>
                            <m:sup>
                              <m:r>
                                <a:rPr lang="en-US" sz="2000" b="0" i="0" smtClean="0">
                                  <a:solidFill>
                                    <a:schemeClr val="accent6">
                                      <a:lumMod val="75000"/>
                                    </a:schemeClr>
                                  </a:solidFill>
                                  <a:latin typeface="Cambria Math" panose="02040503050406030204" pitchFamily="18" charset="0"/>
                                </a:rPr>
                                <m:t>2</m:t>
                              </m:r>
                            </m:sup>
                          </m:sSubSup>
                        </m:num>
                        <m:den>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𝑅</m:t>
                              </m:r>
                            </m:e>
                            <m:sub>
                              <m:r>
                                <m:rPr>
                                  <m:sty m:val="p"/>
                                </m:rPr>
                                <a:rPr lang="en-US" sz="2000" b="0" i="0" smtClean="0">
                                  <a:solidFill>
                                    <a:schemeClr val="accent6">
                                      <a:lumMod val="75000"/>
                                    </a:schemeClr>
                                  </a:solidFill>
                                  <a:latin typeface="Cambria Math" panose="02040503050406030204" pitchFamily="18" charset="0"/>
                                </a:rPr>
                                <m:t>star</m:t>
                              </m:r>
                            </m:sub>
                          </m:sSub>
                        </m:den>
                      </m:f>
                      <m:r>
                        <a:rPr lang="en-US" sz="2000" b="0" i="1" smtClean="0">
                          <a:solidFill>
                            <a:schemeClr val="accent6">
                              <a:lumMod val="75000"/>
                            </a:schemeClr>
                          </a:solidFill>
                          <a:latin typeface="Cambria Math" panose="02040503050406030204" pitchFamily="18" charset="0"/>
                        </a:rPr>
                        <m:t>≃</m:t>
                      </m:r>
                      <m:f>
                        <m:fPr>
                          <m:ctrlPr>
                            <a:rPr lang="en-US" sz="2000" i="1">
                              <a:solidFill>
                                <a:schemeClr val="accent6">
                                  <a:lumMod val="75000"/>
                                </a:schemeClr>
                              </a:solidFill>
                              <a:latin typeface="Cambria Math" panose="02040503050406030204" pitchFamily="18" charset="0"/>
                            </a:rPr>
                          </m:ctrlPr>
                        </m:fPr>
                        <m:num>
                          <m:sSup>
                            <m:sSupPr>
                              <m:ctrlPr>
                                <a:rPr lang="en-US" sz="2000" b="0" i="1" smtClean="0">
                                  <a:solidFill>
                                    <a:schemeClr val="accent6">
                                      <a:lumMod val="75000"/>
                                    </a:schemeClr>
                                  </a:solidFill>
                                  <a:latin typeface="Cambria Math" panose="02040503050406030204" pitchFamily="18" charset="0"/>
                                </a:rPr>
                              </m:ctrlPr>
                            </m:sSupPr>
                            <m:e>
                              <m:r>
                                <a:rPr lang="en-US" sz="2000" b="0" i="1" smtClean="0">
                                  <a:solidFill>
                                    <a:schemeClr val="accent6">
                                      <a:lumMod val="75000"/>
                                    </a:schemeClr>
                                  </a:solidFill>
                                  <a:latin typeface="Cambria Math" panose="02040503050406030204" pitchFamily="18" charset="0"/>
                                </a:rPr>
                                <m:t>𝑁</m:t>
                              </m:r>
                            </m:e>
                            <m:sup>
                              <m:r>
                                <a:rPr lang="en-US" sz="2000" b="0" i="1" smtClean="0">
                                  <a:solidFill>
                                    <a:schemeClr val="accent6">
                                      <a:lumMod val="75000"/>
                                    </a:schemeClr>
                                  </a:solidFill>
                                  <a:latin typeface="Cambria Math" panose="02040503050406030204" pitchFamily="18" charset="0"/>
                                </a:rPr>
                                <m:t>2</m:t>
                              </m:r>
                            </m:sup>
                          </m:sSup>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up>
                              <m:r>
                                <a:rPr lang="en-US" sz="2000" b="0" i="1" smtClean="0">
                                  <a:solidFill>
                                    <a:schemeClr val="accent6">
                                      <a:lumMod val="75000"/>
                                    </a:schemeClr>
                                  </a:solidFill>
                                  <a:latin typeface="Cambria Math" panose="02040503050406030204" pitchFamily="18" charset="0"/>
                                </a:rPr>
                                <m:t>2</m:t>
                              </m:r>
                            </m:sup>
                          </m:sSubSup>
                        </m:num>
                        <m:den>
                          <m:sSub>
                            <m:sSubPr>
                              <m:ctrlPr>
                                <a:rPr lang="en-US" sz="2000" i="1">
                                  <a:solidFill>
                                    <a:schemeClr val="accent6">
                                      <a:lumMod val="75000"/>
                                    </a:schemeClr>
                                  </a:solidFill>
                                  <a:latin typeface="Cambria Math" panose="02040503050406030204" pitchFamily="18" charset="0"/>
                                </a:rPr>
                              </m:ctrlPr>
                            </m:sSubPr>
                            <m:e>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𝑚</m:t>
                                  </m:r>
                                </m:e>
                                <m:sub>
                                  <m:r>
                                    <m:rPr>
                                      <m:sty m:val="p"/>
                                    </m:rPr>
                                    <a:rPr lang="en-US" sz="2000" b="0" i="0" smtClean="0">
                                      <a:solidFill>
                                        <a:schemeClr val="accent6">
                                          <a:lumMod val="75000"/>
                                        </a:schemeClr>
                                      </a:solidFill>
                                      <a:latin typeface="Cambria Math" panose="02040503050406030204" pitchFamily="18" charset="0"/>
                                    </a:rPr>
                                    <m:t>Planck</m:t>
                                  </m:r>
                                </m:sub>
                                <m:sup>
                                  <m:r>
                                    <a:rPr lang="en-US" sz="2000" b="0" i="1" smtClean="0">
                                      <a:solidFill>
                                        <a:schemeClr val="accent6">
                                          <a:lumMod val="75000"/>
                                        </a:schemeClr>
                                      </a:solidFill>
                                      <a:latin typeface="Cambria Math" panose="02040503050406030204" pitchFamily="18" charset="0"/>
                                    </a:rPr>
                                    <m:t>2</m:t>
                                  </m:r>
                                </m:sup>
                              </m:sSubSup>
                              <m:r>
                                <a:rPr lang="en-US" sz="2000" i="1">
                                  <a:solidFill>
                                    <a:schemeClr val="accent6">
                                      <a:lumMod val="75000"/>
                                    </a:schemeClr>
                                  </a:solidFill>
                                  <a:latin typeface="Cambria Math" panose="02040503050406030204" pitchFamily="18" charset="0"/>
                                </a:rPr>
                                <m:t>𝑅</m:t>
                              </m:r>
                            </m:e>
                            <m:sub>
                              <m:r>
                                <m:rPr>
                                  <m:sty m:val="p"/>
                                </m:rPr>
                                <a:rPr lang="en-US" sz="2000">
                                  <a:solidFill>
                                    <a:schemeClr val="accent6">
                                      <a:lumMod val="75000"/>
                                    </a:schemeClr>
                                  </a:solidFill>
                                  <a:latin typeface="Cambria Math" panose="02040503050406030204" pitchFamily="18" charset="0"/>
                                </a:rPr>
                                <m:t>star</m:t>
                              </m:r>
                            </m:sub>
                          </m:sSub>
                        </m:den>
                      </m:f>
                    </m:oMath>
                  </m:oMathPara>
                </a14:m>
                <a:endParaRPr lang="en-US" sz="2000" b="0" dirty="0">
                  <a:solidFill>
                    <a:schemeClr val="accent6">
                      <a:lumMod val="75000"/>
                    </a:schemeClr>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284119" y="771399"/>
                <a:ext cx="4572983" cy="7994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87912" y="1583727"/>
                <a:ext cx="6062878" cy="1056764"/>
              </a:xfrm>
              <a:prstGeom prst="rect">
                <a:avLst/>
              </a:prstGeom>
              <a:noFill/>
            </p:spPr>
            <p:txBody>
              <a:bodyPr wrap="none" rtlCol="0">
                <a:spAutoFit/>
              </a:bodyPr>
              <a:lstStyle/>
              <a:p>
                <a:r>
                  <a:rPr lang="en-US" sz="2000">
                    <a:solidFill>
                      <a:schemeClr val="accent1">
                        <a:lumMod val="75000"/>
                      </a:schemeClr>
                    </a:solidFill>
                    <a:sym typeface="Symbol" panose="05050102010706020507" pitchFamily="18" charset="2"/>
                  </a:rPr>
                  <a:t> </a:t>
                </a:r>
                <a:r>
                  <a:rPr lang="en-US" sz="2000">
                    <a:solidFill>
                      <a:schemeClr val="accent1">
                        <a:lumMod val="75000"/>
                      </a:schemeClr>
                    </a:solidFill>
                  </a:rPr>
                  <a:t>Semirelativistic particles (mass </a:t>
                </a:r>
                <a14:m>
                  <m:oMath xmlns:m="http://schemas.openxmlformats.org/officeDocument/2006/math">
                    <m:r>
                      <a:rPr lang="en-US" sz="2000" i="1" smtClean="0">
                        <a:solidFill>
                          <a:schemeClr val="accent1">
                            <a:lumMod val="75000"/>
                          </a:schemeClr>
                        </a:solidFill>
                        <a:latin typeface="Cambria Math" panose="02040503050406030204" pitchFamily="18" charset="0"/>
                      </a:rPr>
                      <m:t>𝑚</m:t>
                    </m:r>
                  </m:oMath>
                </a14:m>
                <a:r>
                  <a:rPr lang="en-US" sz="2000">
                    <a:solidFill>
                      <a:schemeClr val="accent1">
                        <a:lumMod val="75000"/>
                      </a:schemeClr>
                    </a:solidFill>
                  </a:rPr>
                  <a:t>):     </a:t>
                </a:r>
                <a14:m>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𝐸</m:t>
                        </m:r>
                      </m:e>
                      <m:sub>
                        <m:r>
                          <m:rPr>
                            <m:sty m:val="p"/>
                          </m:rPr>
                          <a:rPr lang="en-US" sz="2000" b="0" i="0" smtClean="0">
                            <a:solidFill>
                              <a:schemeClr val="tx1">
                                <a:lumMod val="75000"/>
                                <a:lumOff val="25000"/>
                              </a:schemeClr>
                            </a:solidFill>
                            <a:latin typeface="Cambria Math" panose="02040503050406030204" pitchFamily="18" charset="0"/>
                          </a:rPr>
                          <m:t>F</m:t>
                        </m:r>
                      </m:sub>
                    </m:sSub>
                    <m:r>
                      <a:rPr lang="en-US" sz="2000" b="0" i="1" smtClean="0">
                        <a:solidFill>
                          <a:schemeClr val="tx1">
                            <a:lumMod val="75000"/>
                            <a:lumOff val="25000"/>
                          </a:schemeClr>
                        </a:solidFill>
                        <a:latin typeface="Cambria Math" panose="02040503050406030204" pitchFamily="18" charset="0"/>
                      </a:rPr>
                      <m:t>    ≃</m:t>
                    </m:r>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𝑝</m:t>
                        </m:r>
                      </m:e>
                      <m:sub>
                        <m:r>
                          <m:rPr>
                            <m:sty m:val="p"/>
                          </m:rPr>
                          <a:rPr lang="en-US" sz="2000" b="0" i="0" smtClean="0">
                            <a:solidFill>
                              <a:schemeClr val="tx1">
                                <a:lumMod val="75000"/>
                                <a:lumOff val="25000"/>
                              </a:schemeClr>
                            </a:solidFill>
                            <a:latin typeface="Cambria Math" panose="02040503050406030204" pitchFamily="18" charset="0"/>
                          </a:rPr>
                          <m:t>F</m:t>
                        </m:r>
                      </m:sub>
                    </m:sSub>
                    <m:r>
                      <a:rPr lang="en-US" sz="2000" b="0" i="1" smtClean="0">
                        <a:solidFill>
                          <a:schemeClr val="tx1">
                            <a:lumMod val="75000"/>
                            <a:lumOff val="25000"/>
                          </a:schemeClr>
                        </a:solidFill>
                        <a:latin typeface="Cambria Math" panose="02040503050406030204" pitchFamily="18" charset="0"/>
                      </a:rPr>
                      <m:t>≃</m:t>
                    </m:r>
                    <m:r>
                      <a:rPr lang="en-US" sz="2000" b="0" i="1" smtClean="0">
                        <a:solidFill>
                          <a:schemeClr val="tx1">
                            <a:lumMod val="75000"/>
                            <a:lumOff val="25000"/>
                          </a:schemeClr>
                        </a:solidFill>
                        <a:latin typeface="Cambria Math" panose="02040503050406030204" pitchFamily="18" charset="0"/>
                      </a:rPr>
                      <m:t>𝑚</m:t>
                    </m:r>
                  </m:oMath>
                </a14:m>
                <a:endParaRPr lang="en-US" sz="2000">
                  <a:solidFill>
                    <a:schemeClr val="tx1">
                      <a:lumMod val="75000"/>
                      <a:lumOff val="25000"/>
                    </a:schemeClr>
                  </a:solidFill>
                </a:endParaRPr>
              </a:p>
              <a:p>
                <a:r>
                  <a:rPr lang="en-US" sz="2000">
                    <a:solidFill>
                      <a:schemeClr val="accent1">
                        <a:lumMod val="75000"/>
                      </a:schemeClr>
                    </a:solidFill>
                    <a:sym typeface="Symbol" panose="05050102010706020507" pitchFamily="18" charset="2"/>
                  </a:rPr>
                  <a:t> </a:t>
                </a:r>
                <a:r>
                  <a:rPr lang="en-US" sz="2000">
                    <a:solidFill>
                      <a:schemeClr val="accent1">
                        <a:lumMod val="75000"/>
                      </a:schemeClr>
                    </a:solidFill>
                  </a:rPr>
                  <a:t>Degeneracy energy:                                </a:t>
                </a:r>
                <a14:m>
                  <m:oMath xmlns:m="http://schemas.openxmlformats.org/officeDocument/2006/math">
                    <m:sSub>
                      <m:sSubPr>
                        <m:ctrlPr>
                          <a:rPr lang="en-US" sz="2000" i="1" smtClean="0">
                            <a:solidFill>
                              <a:schemeClr val="tx1">
                                <a:lumMod val="65000"/>
                                <a:lumOff val="35000"/>
                              </a:schemeClr>
                            </a:solidFill>
                            <a:latin typeface="Cambria Math" panose="02040503050406030204" pitchFamily="18" charset="0"/>
                          </a:rPr>
                        </m:ctrlPr>
                      </m:sSubPr>
                      <m:e>
                        <m:r>
                          <a:rPr lang="en-US" sz="2000" i="1">
                            <a:solidFill>
                              <a:schemeClr val="tx1">
                                <a:lumMod val="65000"/>
                                <a:lumOff val="35000"/>
                              </a:schemeClr>
                            </a:solidFill>
                            <a:latin typeface="Cambria Math" panose="02040503050406030204" pitchFamily="18" charset="0"/>
                          </a:rPr>
                          <m:t>𝐸</m:t>
                        </m:r>
                      </m:e>
                      <m:sub>
                        <m:r>
                          <m:rPr>
                            <m:sty m:val="p"/>
                          </m:rPr>
                          <a:rPr lang="en-US" sz="2000">
                            <a:solidFill>
                              <a:schemeClr val="tx1">
                                <a:lumMod val="65000"/>
                                <a:lumOff val="35000"/>
                              </a:schemeClr>
                            </a:solidFill>
                            <a:latin typeface="Cambria Math" panose="02040503050406030204" pitchFamily="18" charset="0"/>
                          </a:rPr>
                          <m:t>deg</m:t>
                        </m:r>
                      </m:sub>
                    </m:sSub>
                    <m:r>
                      <a:rPr lang="en-US" sz="2000" b="0" i="1" smtClean="0">
                        <a:solidFill>
                          <a:schemeClr val="tx1">
                            <a:lumMod val="65000"/>
                            <a:lumOff val="35000"/>
                          </a:schemeClr>
                        </a:solidFill>
                        <a:latin typeface="Cambria Math" panose="02040503050406030204" pitchFamily="18" charset="0"/>
                      </a:rPr>
                      <m:t>≃</m:t>
                    </m:r>
                    <m:r>
                      <a:rPr lang="en-US" sz="2000" b="0" i="1" smtClean="0">
                        <a:solidFill>
                          <a:schemeClr val="tx1">
                            <a:lumMod val="65000"/>
                            <a:lumOff val="35000"/>
                          </a:schemeClr>
                        </a:solidFill>
                        <a:latin typeface="Cambria Math" panose="02040503050406030204" pitchFamily="18" charset="0"/>
                      </a:rPr>
                      <m:t>𝑁𝑚</m:t>
                    </m:r>
                  </m:oMath>
                </a14:m>
                <a:endParaRPr lang="en-US" sz="2000">
                  <a:solidFill>
                    <a:schemeClr val="tx1">
                      <a:lumMod val="65000"/>
                      <a:lumOff val="35000"/>
                    </a:schemeClr>
                  </a:solidFill>
                </a:endParaRPr>
              </a:p>
              <a:p>
                <a:r>
                  <a:rPr lang="en-US" sz="2000">
                    <a:solidFill>
                      <a:schemeClr val="accent1">
                        <a:lumMod val="75000"/>
                      </a:schemeClr>
                    </a:solidFill>
                    <a:sym typeface="Symbol" panose="05050102010706020507" pitchFamily="18" charset="2"/>
                  </a:rPr>
                  <a:t> </a:t>
                </a:r>
                <a:r>
                  <a:rPr lang="en-US" sz="2000">
                    <a:solidFill>
                      <a:schemeClr val="accent1">
                        <a:lumMod val="75000"/>
                      </a:schemeClr>
                    </a:solidFill>
                  </a:rPr>
                  <a:t>Number density:                                      </a:t>
                </a:r>
                <a14:m>
                  <m:oMath xmlns:m="http://schemas.openxmlformats.org/officeDocument/2006/math">
                    <m:r>
                      <a:rPr lang="en-US" sz="2000" b="0" i="1" smtClean="0">
                        <a:solidFill>
                          <a:schemeClr val="tx1">
                            <a:lumMod val="65000"/>
                            <a:lumOff val="35000"/>
                          </a:schemeClr>
                        </a:solidFill>
                        <a:latin typeface="Cambria Math" panose="02040503050406030204" pitchFamily="18" charset="0"/>
                      </a:rPr>
                      <m:t>𝑛</m:t>
                    </m:r>
                    <m:r>
                      <a:rPr lang="en-US" sz="2000" b="0" i="1" smtClean="0">
                        <a:solidFill>
                          <a:schemeClr val="tx1">
                            <a:lumMod val="65000"/>
                            <a:lumOff val="35000"/>
                          </a:schemeClr>
                        </a:solidFill>
                        <a:latin typeface="Cambria Math" panose="02040503050406030204" pitchFamily="18" charset="0"/>
                      </a:rPr>
                      <m:t>      ≃</m:t>
                    </m:r>
                    <m:sSubSup>
                      <m:sSubSupPr>
                        <m:ctrlPr>
                          <a:rPr lang="en-US" sz="2000" b="0" i="1" smtClean="0">
                            <a:solidFill>
                              <a:schemeClr val="tx1">
                                <a:lumMod val="65000"/>
                                <a:lumOff val="35000"/>
                              </a:schemeClr>
                            </a:solidFill>
                            <a:latin typeface="Cambria Math" panose="02040503050406030204" pitchFamily="18" charset="0"/>
                          </a:rPr>
                        </m:ctrlPr>
                      </m:sSubSupPr>
                      <m:e>
                        <m:r>
                          <a:rPr lang="en-US" sz="2000" b="0" i="1" smtClean="0">
                            <a:solidFill>
                              <a:schemeClr val="tx1">
                                <a:lumMod val="65000"/>
                                <a:lumOff val="35000"/>
                              </a:schemeClr>
                            </a:solidFill>
                            <a:latin typeface="Cambria Math" panose="02040503050406030204" pitchFamily="18" charset="0"/>
                          </a:rPr>
                          <m:t>𝑝</m:t>
                        </m:r>
                      </m:e>
                      <m:sub>
                        <m:r>
                          <m:rPr>
                            <m:sty m:val="p"/>
                          </m:rPr>
                          <a:rPr lang="en-US" sz="2000" b="0" i="0" smtClean="0">
                            <a:solidFill>
                              <a:schemeClr val="tx1">
                                <a:lumMod val="65000"/>
                                <a:lumOff val="35000"/>
                              </a:schemeClr>
                            </a:solidFill>
                            <a:latin typeface="Cambria Math" panose="02040503050406030204" pitchFamily="18" charset="0"/>
                          </a:rPr>
                          <m:t>F</m:t>
                        </m:r>
                      </m:sub>
                      <m:sup>
                        <m:r>
                          <a:rPr lang="en-US" sz="2000" b="0" i="1" smtClean="0">
                            <a:solidFill>
                              <a:schemeClr val="tx1">
                                <a:lumMod val="65000"/>
                                <a:lumOff val="35000"/>
                              </a:schemeClr>
                            </a:solidFill>
                            <a:latin typeface="Cambria Math" panose="02040503050406030204" pitchFamily="18" charset="0"/>
                          </a:rPr>
                          <m:t>3</m:t>
                        </m:r>
                      </m:sup>
                    </m:sSubSup>
                    <m:r>
                      <a:rPr lang="en-US" sz="2000" b="0" i="1" smtClean="0">
                        <a:solidFill>
                          <a:schemeClr val="tx1">
                            <a:lumMod val="65000"/>
                            <a:lumOff val="35000"/>
                          </a:schemeClr>
                        </a:solidFill>
                        <a:latin typeface="Cambria Math" panose="02040503050406030204" pitchFamily="18" charset="0"/>
                      </a:rPr>
                      <m:t>≃</m:t>
                    </m:r>
                    <m:sSup>
                      <m:sSupPr>
                        <m:ctrlPr>
                          <a:rPr lang="en-US" sz="2000" b="0" i="1" smtClean="0">
                            <a:solidFill>
                              <a:schemeClr val="tx1">
                                <a:lumMod val="65000"/>
                                <a:lumOff val="35000"/>
                              </a:schemeClr>
                            </a:solidFill>
                            <a:latin typeface="Cambria Math" panose="02040503050406030204" pitchFamily="18" charset="0"/>
                          </a:rPr>
                        </m:ctrlPr>
                      </m:sSupPr>
                      <m:e>
                        <m:r>
                          <a:rPr lang="en-US" sz="2000" b="0" i="1" smtClean="0">
                            <a:solidFill>
                              <a:schemeClr val="tx1">
                                <a:lumMod val="65000"/>
                                <a:lumOff val="35000"/>
                              </a:schemeClr>
                            </a:solidFill>
                            <a:latin typeface="Cambria Math" panose="02040503050406030204" pitchFamily="18" charset="0"/>
                          </a:rPr>
                          <m:t>𝑚</m:t>
                        </m:r>
                      </m:e>
                      <m:sup>
                        <m:r>
                          <a:rPr lang="en-US" sz="2000" b="0" i="1" smtClean="0">
                            <a:solidFill>
                              <a:schemeClr val="tx1">
                                <a:lumMod val="65000"/>
                                <a:lumOff val="35000"/>
                              </a:schemeClr>
                            </a:solidFill>
                            <a:latin typeface="Cambria Math" panose="02040503050406030204" pitchFamily="18" charset="0"/>
                          </a:rPr>
                          <m:t>3</m:t>
                        </m:r>
                      </m:sup>
                    </m:sSup>
                  </m:oMath>
                </a14:m>
                <a:endParaRPr lang="en-US" sz="2000"/>
              </a:p>
            </p:txBody>
          </p:sp>
        </mc:Choice>
        <mc:Fallback xmlns="">
          <p:sp>
            <p:nvSpPr>
              <p:cNvPr id="5" name="TextBox 4"/>
              <p:cNvSpPr txBox="1">
                <a:spLocks noRot="1" noChangeAspect="1" noMove="1" noResize="1" noEditPoints="1" noAdjustHandles="1" noChangeArrowheads="1" noChangeShapeType="1" noTextEdit="1"/>
              </p:cNvSpPr>
              <p:nvPr/>
            </p:nvSpPr>
            <p:spPr>
              <a:xfrm>
                <a:off x="287912" y="1583727"/>
                <a:ext cx="6062878" cy="1056764"/>
              </a:xfrm>
              <a:prstGeom prst="rect">
                <a:avLst/>
              </a:prstGeom>
              <a:blipFill>
                <a:blip r:embed="rId4"/>
                <a:stretch>
                  <a:fillRect l="-1005" t="-4624" b="-98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96872" y="3724581"/>
                <a:ext cx="4426468" cy="707886"/>
              </a:xfrm>
              <a:prstGeom prst="rect">
                <a:avLst/>
              </a:prstGeom>
              <a:noFill/>
            </p:spPr>
            <p:txBody>
              <a:bodyPr wrap="none" rtlCol="0">
                <a:spAutoFit/>
              </a:bodyPr>
              <a:lstStyle/>
              <a:p>
                <a:r>
                  <a:rPr lang="en-US" sz="2000" dirty="0">
                    <a:solidFill>
                      <a:schemeClr val="accent1">
                        <a:lumMod val="75000"/>
                      </a:schemeClr>
                    </a:solidFill>
                    <a:sym typeface="Symbol" panose="05050102010706020507" pitchFamily="18" charset="2"/>
                  </a:rPr>
                  <a:t></a:t>
                </a:r>
                <a:r>
                  <a:rPr lang="en-US" sz="2000" b="1" dirty="0">
                    <a:solidFill>
                      <a:schemeClr val="accent1">
                        <a:lumMod val="75000"/>
                      </a:schemeClr>
                    </a:solidFill>
                    <a:sym typeface="Symbol" panose="05050102010706020507" pitchFamily="18" charset="2"/>
                  </a:rPr>
                  <a:t> </a:t>
                </a:r>
                <a:r>
                  <a:rPr lang="en-US" sz="2000" b="1" dirty="0">
                    <a:solidFill>
                      <a:schemeClr val="accent1">
                        <a:lumMod val="75000"/>
                      </a:schemeClr>
                    </a:solidFill>
                  </a:rPr>
                  <a:t>Neutron Star (NS): </a:t>
                </a:r>
              </a:p>
              <a:p>
                <a:r>
                  <a:rPr lang="en-US" sz="2000" b="1" dirty="0">
                    <a:solidFill>
                      <a:schemeClr val="accent1">
                        <a:lumMod val="75000"/>
                      </a:schemeClr>
                    </a:solidFill>
                  </a:rPr>
                  <a:t>   </a:t>
                </a:r>
                <a:r>
                  <a:rPr lang="en-US" sz="2000" dirty="0">
                    <a:solidFill>
                      <a:schemeClr val="accent1">
                        <a:lumMod val="75000"/>
                      </a:schemeClr>
                    </a:solidFill>
                  </a:rPr>
                  <a:t>Degenerate particle: </a:t>
                </a:r>
                <a:r>
                  <a:rPr lang="en-US" sz="2000" dirty="0">
                    <a:solidFill>
                      <a:schemeClr val="tx1">
                        <a:lumMod val="65000"/>
                        <a:lumOff val="35000"/>
                      </a:schemeClr>
                    </a:solidFill>
                  </a:rPr>
                  <a:t>Nucleon, </a:t>
                </a:r>
                <a14:m>
                  <m:oMath xmlns:m="http://schemas.openxmlformats.org/officeDocument/2006/math">
                    <m:r>
                      <a:rPr lang="en-US" sz="2000" b="0" i="1" smtClean="0">
                        <a:solidFill>
                          <a:schemeClr val="tx1">
                            <a:lumMod val="65000"/>
                            <a:lumOff val="35000"/>
                          </a:schemeClr>
                        </a:solidFill>
                        <a:latin typeface="Cambria Math" panose="02040503050406030204" pitchFamily="18" charset="0"/>
                      </a:rPr>
                      <m:t>𝑚</m:t>
                    </m:r>
                    <m:r>
                      <a:rPr lang="en-US" sz="2000" b="0" i="1" smtClean="0">
                        <a:solidFill>
                          <a:schemeClr val="tx1">
                            <a:lumMod val="65000"/>
                            <a:lumOff val="35000"/>
                          </a:schemeClr>
                        </a:solidFill>
                        <a:latin typeface="Cambria Math" panose="02040503050406030204" pitchFamily="18" charset="0"/>
                      </a:rPr>
                      <m:t>=</m:t>
                    </m:r>
                    <m:sSub>
                      <m:sSubPr>
                        <m:ctrlPr>
                          <a:rPr lang="en-US" sz="2000" b="0" i="1" smtClean="0">
                            <a:solidFill>
                              <a:schemeClr val="tx1">
                                <a:lumMod val="65000"/>
                                <a:lumOff val="35000"/>
                              </a:schemeClr>
                            </a:solidFill>
                            <a:latin typeface="Cambria Math" panose="02040503050406030204" pitchFamily="18" charset="0"/>
                          </a:rPr>
                        </m:ctrlPr>
                      </m:sSubPr>
                      <m:e>
                        <m:r>
                          <a:rPr lang="en-US" sz="2000" b="0" i="1" smtClean="0">
                            <a:solidFill>
                              <a:schemeClr val="tx1">
                                <a:lumMod val="65000"/>
                                <a:lumOff val="35000"/>
                              </a:schemeClr>
                            </a:solidFill>
                            <a:latin typeface="Cambria Math" panose="02040503050406030204" pitchFamily="18" charset="0"/>
                          </a:rPr>
                          <m:t>𝑚</m:t>
                        </m:r>
                      </m:e>
                      <m:sub>
                        <m:r>
                          <a:rPr lang="en-US" sz="2000" b="0" i="1" smtClean="0">
                            <a:solidFill>
                              <a:schemeClr val="tx1">
                                <a:lumMod val="65000"/>
                                <a:lumOff val="35000"/>
                              </a:schemeClr>
                            </a:solidFill>
                            <a:latin typeface="Cambria Math" panose="02040503050406030204" pitchFamily="18" charset="0"/>
                          </a:rPr>
                          <m:t>𝑁</m:t>
                        </m:r>
                      </m:sub>
                    </m:sSub>
                  </m:oMath>
                </a14:m>
                <a:endParaRPr lang="en-US" sz="2000" dirty="0">
                  <a:solidFill>
                    <a:schemeClr val="accent1">
                      <a:lumMod val="75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96872" y="3724581"/>
                <a:ext cx="4426468" cy="707886"/>
              </a:xfrm>
              <a:prstGeom prst="rect">
                <a:avLst/>
              </a:prstGeom>
              <a:blipFill>
                <a:blip r:embed="rId5"/>
                <a:stretch>
                  <a:fillRect l="-1515" t="-6897"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31932" y="4346876"/>
                <a:ext cx="2899063" cy="693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𝑅</m:t>
                          </m:r>
                        </m:e>
                        <m:sub>
                          <m:r>
                            <m:rPr>
                              <m:sty m:val="p"/>
                            </m:rPr>
                            <a:rPr lang="en-US" sz="2000" b="0" i="0" smtClean="0">
                              <a:solidFill>
                                <a:schemeClr val="accent6">
                                  <a:lumMod val="75000"/>
                                </a:schemeClr>
                              </a:solidFill>
                              <a:latin typeface="Cambria Math" panose="02040503050406030204" pitchFamily="18" charset="0"/>
                            </a:rPr>
                            <m:t>NS</m:t>
                          </m:r>
                        </m:sub>
                      </m:sSub>
                      <m:r>
                        <a:rPr lang="en-US" sz="2000" b="0" i="1" smtClean="0">
                          <a:solidFill>
                            <a:schemeClr val="accent6">
                              <a:lumMod val="75000"/>
                            </a:schemeClr>
                          </a:solidFill>
                          <a:latin typeface="Cambria Math" panose="02040503050406030204" pitchFamily="18" charset="0"/>
                        </a:rPr>
                        <m:t>≃</m:t>
                      </m:r>
                      <m:f>
                        <m:fPr>
                          <m:ctrlPr>
                            <a:rPr lang="en-US" sz="2000" b="0" i="1" smtClean="0">
                              <a:solidFill>
                                <a:schemeClr val="accent6">
                                  <a:lumMod val="75000"/>
                                </a:schemeClr>
                              </a:solidFill>
                              <a:latin typeface="Cambria Math" panose="02040503050406030204" pitchFamily="18" charset="0"/>
                            </a:rPr>
                          </m:ctrlPr>
                        </m:fPr>
                        <m:num>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m:rPr>
                                  <m:sty m:val="p"/>
                                </m:rPr>
                                <a:rPr lang="en-US" sz="2000" b="0" i="0" smtClean="0">
                                  <a:solidFill>
                                    <a:schemeClr val="accent6">
                                      <a:lumMod val="75000"/>
                                    </a:schemeClr>
                                  </a:solidFill>
                                  <a:latin typeface="Cambria Math" panose="02040503050406030204" pitchFamily="18" charset="0"/>
                                </a:rPr>
                                <m:t>Planck</m:t>
                              </m:r>
                            </m:sub>
                          </m:sSub>
                        </m:num>
                        <m:den>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up>
                              <m:r>
                                <a:rPr lang="en-US" sz="2000" b="0" i="1" smtClean="0">
                                  <a:solidFill>
                                    <a:schemeClr val="accent6">
                                      <a:lumMod val="75000"/>
                                    </a:schemeClr>
                                  </a:solidFill>
                                  <a:latin typeface="Cambria Math" panose="02040503050406030204" pitchFamily="18" charset="0"/>
                                </a:rPr>
                                <m:t>2</m:t>
                              </m:r>
                            </m:sup>
                          </m:sSubSup>
                        </m:den>
                      </m:f>
                      <m:r>
                        <a:rPr lang="en-US" sz="2000" b="0" i="1" smtClean="0">
                          <a:solidFill>
                            <a:schemeClr val="accent6">
                              <a:lumMod val="75000"/>
                            </a:schemeClr>
                          </a:solidFill>
                          <a:latin typeface="Cambria Math" panose="02040503050406030204" pitchFamily="18" charset="0"/>
                        </a:rPr>
                        <m:t>=2.8 </m:t>
                      </m:r>
                      <m:r>
                        <m:rPr>
                          <m:sty m:val="p"/>
                        </m:rPr>
                        <a:rPr lang="en-US" sz="2000" b="0" i="0" smtClean="0">
                          <a:solidFill>
                            <a:schemeClr val="accent6">
                              <a:lumMod val="75000"/>
                            </a:schemeClr>
                          </a:solidFill>
                          <a:latin typeface="Cambria Math" panose="02040503050406030204" pitchFamily="18" charset="0"/>
                        </a:rPr>
                        <m:t>km</m:t>
                      </m:r>
                    </m:oMath>
                  </m:oMathPara>
                </a14:m>
                <a:endParaRPr lang="en-US" sz="2000" dirty="0">
                  <a:solidFill>
                    <a:schemeClr val="accent6">
                      <a:lumMod val="7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31932" y="4346876"/>
                <a:ext cx="2899063" cy="693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31932" y="5681858"/>
                <a:ext cx="4396012" cy="671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𝑅</m:t>
                          </m:r>
                        </m:e>
                        <m:sub>
                          <m:r>
                            <m:rPr>
                              <m:sty m:val="p"/>
                            </m:rPr>
                            <a:rPr lang="en-US" sz="2000" b="0" i="0" smtClean="0">
                              <a:solidFill>
                                <a:schemeClr val="accent6">
                                  <a:lumMod val="75000"/>
                                </a:schemeClr>
                              </a:solidFill>
                              <a:latin typeface="Cambria Math" panose="02040503050406030204" pitchFamily="18" charset="0"/>
                            </a:rPr>
                            <m:t>WD</m:t>
                          </m:r>
                        </m:sub>
                      </m:sSub>
                      <m:r>
                        <a:rPr lang="en-US" sz="2000" b="0" i="1" smtClean="0">
                          <a:solidFill>
                            <a:schemeClr val="accent6">
                              <a:lumMod val="75000"/>
                            </a:schemeClr>
                          </a:solidFill>
                          <a:latin typeface="Cambria Math" panose="02040503050406030204" pitchFamily="18" charset="0"/>
                        </a:rPr>
                        <m:t>≃</m:t>
                      </m:r>
                      <m:f>
                        <m:fPr>
                          <m:ctrlPr>
                            <a:rPr lang="en-US" sz="2000" b="0" i="1" smtClean="0">
                              <a:solidFill>
                                <a:schemeClr val="accent6">
                                  <a:lumMod val="75000"/>
                                </a:schemeClr>
                              </a:solidFill>
                              <a:latin typeface="Cambria Math" panose="02040503050406030204" pitchFamily="18" charset="0"/>
                            </a:rPr>
                          </m:ctrlPr>
                        </m:fPr>
                        <m:num>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m:rPr>
                                  <m:sty m:val="p"/>
                                </m:rPr>
                                <a:rPr lang="en-US" sz="2000" b="0" i="0" smtClean="0">
                                  <a:solidFill>
                                    <a:schemeClr val="accent6">
                                      <a:lumMod val="75000"/>
                                    </a:schemeClr>
                                  </a:solidFill>
                                  <a:latin typeface="Cambria Math" panose="02040503050406030204" pitchFamily="18" charset="0"/>
                                </a:rPr>
                                <m:t>Planck</m:t>
                              </m:r>
                            </m:sub>
                          </m:sSub>
                        </m:num>
                        <m:den>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𝑒</m:t>
                              </m:r>
                            </m:sub>
                          </m:sSub>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Sub>
                        </m:den>
                      </m:f>
                      <m:r>
                        <a:rPr lang="en-US" sz="2000" b="0" i="1" smtClean="0">
                          <a:solidFill>
                            <a:schemeClr val="accent6">
                              <a:lumMod val="75000"/>
                            </a:schemeClr>
                          </a:solidFill>
                          <a:latin typeface="Cambria Math" panose="02040503050406030204" pitchFamily="18" charset="0"/>
                        </a:rPr>
                        <m:t>=</m:t>
                      </m:r>
                      <m:f>
                        <m:fPr>
                          <m:ctrlPr>
                            <a:rPr lang="en-US" sz="2000" b="0" i="1" smtClean="0">
                              <a:solidFill>
                                <a:schemeClr val="accent6">
                                  <a:lumMod val="75000"/>
                                </a:schemeClr>
                              </a:solidFill>
                              <a:latin typeface="Cambria Math" panose="02040503050406030204" pitchFamily="18" charset="0"/>
                            </a:rPr>
                          </m:ctrlPr>
                        </m:fPr>
                        <m:num>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Sub>
                        </m:num>
                        <m:den>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𝑒</m:t>
                              </m:r>
                            </m:sub>
                          </m:sSub>
                        </m:den>
                      </m:f>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𝑅</m:t>
                          </m:r>
                        </m:e>
                        <m:sub>
                          <m:r>
                            <m:rPr>
                              <m:sty m:val="p"/>
                            </m:rPr>
                            <a:rPr lang="en-US" sz="2000" b="0" i="0" smtClean="0">
                              <a:solidFill>
                                <a:schemeClr val="accent6">
                                  <a:lumMod val="75000"/>
                                </a:schemeClr>
                              </a:solidFill>
                              <a:latin typeface="Cambria Math" panose="02040503050406030204" pitchFamily="18" charset="0"/>
                            </a:rPr>
                            <m:t>NS</m:t>
                          </m:r>
                        </m:sub>
                      </m:sSub>
                      <m:r>
                        <a:rPr lang="en-US" sz="2000" b="0" i="1" smtClean="0">
                          <a:solidFill>
                            <a:schemeClr val="accent6">
                              <a:lumMod val="75000"/>
                            </a:schemeClr>
                          </a:solidFill>
                          <a:latin typeface="Cambria Math" panose="02040503050406030204" pitchFamily="18" charset="0"/>
                        </a:rPr>
                        <m:t>=5000 </m:t>
                      </m:r>
                      <m:r>
                        <m:rPr>
                          <m:sty m:val="p"/>
                        </m:rPr>
                        <a:rPr lang="en-US" sz="2000" b="0" i="0" smtClean="0">
                          <a:solidFill>
                            <a:schemeClr val="accent6">
                              <a:lumMod val="75000"/>
                            </a:schemeClr>
                          </a:solidFill>
                          <a:latin typeface="Cambria Math" panose="02040503050406030204" pitchFamily="18" charset="0"/>
                        </a:rPr>
                        <m:t>km</m:t>
                      </m:r>
                    </m:oMath>
                  </m:oMathPara>
                </a14:m>
                <a:endParaRPr lang="en-US" sz="2000">
                  <a:solidFill>
                    <a:schemeClr val="accent6">
                      <a:lumMod val="75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31932" y="5681858"/>
                <a:ext cx="4396012" cy="67133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31932" y="2842411"/>
                <a:ext cx="1934247" cy="6697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𝑅</m:t>
                          </m:r>
                        </m:e>
                        <m:sub>
                          <m:r>
                            <m:rPr>
                              <m:sty m:val="p"/>
                            </m:rPr>
                            <a:rPr lang="en-US" sz="2000" b="0" i="0" smtClean="0">
                              <a:solidFill>
                                <a:schemeClr val="accent6">
                                  <a:lumMod val="75000"/>
                                </a:schemeClr>
                              </a:solidFill>
                              <a:latin typeface="Cambria Math" panose="02040503050406030204" pitchFamily="18" charset="0"/>
                            </a:rPr>
                            <m:t>star</m:t>
                          </m:r>
                        </m:sub>
                      </m:sSub>
                      <m:r>
                        <a:rPr lang="en-US" sz="2000" b="0" i="1" smtClean="0">
                          <a:solidFill>
                            <a:schemeClr val="accent6">
                              <a:lumMod val="75000"/>
                            </a:schemeClr>
                          </a:solidFill>
                          <a:latin typeface="Cambria Math" panose="02040503050406030204" pitchFamily="18" charset="0"/>
                        </a:rPr>
                        <m:t>≃</m:t>
                      </m:r>
                      <m:f>
                        <m:fPr>
                          <m:ctrlPr>
                            <a:rPr lang="en-US" sz="2000" b="0" i="1" smtClean="0">
                              <a:solidFill>
                                <a:schemeClr val="accent6">
                                  <a:lumMod val="75000"/>
                                </a:schemeClr>
                              </a:solidFill>
                              <a:latin typeface="Cambria Math" panose="02040503050406030204" pitchFamily="18" charset="0"/>
                            </a:rPr>
                          </m:ctrlPr>
                        </m:fPr>
                        <m:num>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m:rPr>
                                  <m:sty m:val="p"/>
                                </m:rPr>
                                <a:rPr lang="en-US" sz="2000" b="0" i="0" smtClean="0">
                                  <a:solidFill>
                                    <a:schemeClr val="accent6">
                                      <a:lumMod val="75000"/>
                                    </a:schemeClr>
                                  </a:solidFill>
                                  <a:latin typeface="Cambria Math" panose="02040503050406030204" pitchFamily="18" charset="0"/>
                                </a:rPr>
                                <m:t>Planck</m:t>
                              </m:r>
                            </m:sub>
                          </m:sSub>
                        </m:num>
                        <m:den>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Sub>
                          <m:r>
                            <a:rPr lang="en-US" sz="2000" b="0" i="1" smtClean="0">
                              <a:solidFill>
                                <a:schemeClr val="accent6">
                                  <a:lumMod val="75000"/>
                                </a:schemeClr>
                              </a:solidFill>
                              <a:latin typeface="Cambria Math" panose="02040503050406030204" pitchFamily="18" charset="0"/>
                            </a:rPr>
                            <m:t>𝑚</m:t>
                          </m:r>
                        </m:den>
                      </m:f>
                    </m:oMath>
                  </m:oMathPara>
                </a14:m>
                <a:endParaRPr lang="en-US" sz="2000">
                  <a:solidFill>
                    <a:schemeClr val="accent6">
                      <a:lumMod val="7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31932" y="2842411"/>
                <a:ext cx="1934247" cy="66973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821953" y="2735887"/>
                <a:ext cx="5323189" cy="7967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𝑀</m:t>
                          </m:r>
                        </m:e>
                        <m:sub>
                          <m:r>
                            <m:rPr>
                              <m:sty m:val="p"/>
                            </m:rPr>
                            <a:rPr lang="en-US" sz="2000" b="0" i="0" smtClean="0">
                              <a:solidFill>
                                <a:schemeClr val="accent6">
                                  <a:lumMod val="75000"/>
                                </a:schemeClr>
                              </a:solidFill>
                              <a:latin typeface="Cambria Math" panose="02040503050406030204" pitchFamily="18" charset="0"/>
                            </a:rPr>
                            <m:t>star</m:t>
                          </m:r>
                        </m:sub>
                      </m:sSub>
                      <m:r>
                        <a:rPr lang="en-US" sz="2000" b="0" i="1" smtClean="0">
                          <a:solidFill>
                            <a:schemeClr val="accent6">
                              <a:lumMod val="75000"/>
                            </a:schemeClr>
                          </a:solidFill>
                          <a:latin typeface="Cambria Math" panose="02040503050406030204" pitchFamily="18" charset="0"/>
                        </a:rPr>
                        <m:t>≃</m:t>
                      </m:r>
                      <m:sSub>
                        <m:sSubPr>
                          <m:ctrlPr>
                            <a:rPr lang="en-US" sz="2000" b="0" i="1" smtClean="0">
                              <a:solidFill>
                                <a:schemeClr val="accent6">
                                  <a:lumMod val="75000"/>
                                </a:schemeClr>
                              </a:solidFill>
                              <a:latin typeface="Cambria Math" panose="02040503050406030204" pitchFamily="18" charset="0"/>
                            </a:rPr>
                          </m:ctrlPr>
                        </m:sSub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Sub>
                      <m:r>
                        <a:rPr lang="en-US" sz="2000" b="0" i="1" smtClean="0">
                          <a:solidFill>
                            <a:schemeClr val="accent6">
                              <a:lumMod val="75000"/>
                            </a:schemeClr>
                          </a:solidFill>
                          <a:latin typeface="Cambria Math" panose="02040503050406030204" pitchFamily="18" charset="0"/>
                        </a:rPr>
                        <m:t>𝑛</m:t>
                      </m:r>
                      <m:r>
                        <a:rPr lang="en-US" sz="2000" b="0" i="1" smtClean="0">
                          <a:solidFill>
                            <a:schemeClr val="accent6">
                              <a:lumMod val="75000"/>
                            </a:schemeClr>
                          </a:solidFill>
                          <a:latin typeface="Cambria Math" panose="02040503050406030204" pitchFamily="18" charset="0"/>
                        </a:rPr>
                        <m:t>≃</m:t>
                      </m:r>
                      <m:f>
                        <m:fPr>
                          <m:ctrlPr>
                            <a:rPr lang="en-US" sz="2000" b="0" i="1" smtClean="0">
                              <a:solidFill>
                                <a:schemeClr val="accent6">
                                  <a:lumMod val="75000"/>
                                </a:schemeClr>
                              </a:solidFill>
                              <a:latin typeface="Cambria Math" panose="02040503050406030204" pitchFamily="18" charset="0"/>
                            </a:rPr>
                          </m:ctrlPr>
                        </m:fPr>
                        <m:num>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𝑚</m:t>
                              </m:r>
                            </m:e>
                            <m:sub>
                              <m:r>
                                <m:rPr>
                                  <m:sty m:val="p"/>
                                </m:rPr>
                                <a:rPr lang="en-US" sz="2000" b="0" i="0" smtClean="0">
                                  <a:solidFill>
                                    <a:schemeClr val="accent6">
                                      <a:lumMod val="75000"/>
                                    </a:schemeClr>
                                  </a:solidFill>
                                  <a:latin typeface="Cambria Math" panose="02040503050406030204" pitchFamily="18" charset="0"/>
                                </a:rPr>
                                <m:t>Planck</m:t>
                              </m:r>
                            </m:sub>
                            <m:sup>
                              <m:r>
                                <a:rPr lang="en-US" sz="2000" b="0" i="1" smtClean="0">
                                  <a:solidFill>
                                    <a:schemeClr val="accent6">
                                      <a:lumMod val="75000"/>
                                    </a:schemeClr>
                                  </a:solidFill>
                                  <a:latin typeface="Cambria Math" panose="02040503050406030204" pitchFamily="18" charset="0"/>
                                </a:rPr>
                                <m:t>3</m:t>
                              </m:r>
                            </m:sup>
                          </m:sSubSup>
                        </m:num>
                        <m:den>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𝑚</m:t>
                              </m:r>
                            </m:e>
                            <m:sub>
                              <m:r>
                                <a:rPr lang="en-US" sz="2000" b="0" i="1" smtClean="0">
                                  <a:solidFill>
                                    <a:schemeClr val="accent6">
                                      <a:lumMod val="75000"/>
                                    </a:schemeClr>
                                  </a:solidFill>
                                  <a:latin typeface="Cambria Math" panose="02040503050406030204" pitchFamily="18" charset="0"/>
                                </a:rPr>
                                <m:t>𝑁</m:t>
                              </m:r>
                            </m:sub>
                            <m:sup>
                              <m:r>
                                <a:rPr lang="en-US" sz="2000" b="0" i="1" smtClean="0">
                                  <a:solidFill>
                                    <a:schemeClr val="accent6">
                                      <a:lumMod val="75000"/>
                                    </a:schemeClr>
                                  </a:solidFill>
                                  <a:latin typeface="Cambria Math" panose="02040503050406030204" pitchFamily="18" charset="0"/>
                                </a:rPr>
                                <m:t>2</m:t>
                              </m:r>
                            </m:sup>
                          </m:sSubSup>
                        </m:den>
                      </m:f>
                      <m:r>
                        <a:rPr lang="en-US" sz="2000">
                          <a:solidFill>
                            <a:schemeClr val="accent6">
                              <a:lumMod val="75000"/>
                            </a:schemeClr>
                          </a:solidFill>
                          <a:latin typeface="Cambria Math" panose="02040503050406030204" pitchFamily="18" charset="0"/>
                        </a:rPr>
                        <m:t>=3.75</m:t>
                      </m:r>
                      <m:r>
                        <a:rPr lang="en-US" sz="2000" i="1">
                          <a:solidFill>
                            <a:schemeClr val="accent6">
                              <a:lumMod val="75000"/>
                            </a:schemeClr>
                          </a:solidFill>
                          <a:latin typeface="Cambria Math" panose="02040503050406030204" pitchFamily="18" charset="0"/>
                        </a:rPr>
                        <m:t>×</m:t>
                      </m:r>
                      <m:sSup>
                        <m:sSupPr>
                          <m:ctrlPr>
                            <a:rPr lang="en-US" sz="2000" i="1">
                              <a:solidFill>
                                <a:schemeClr val="accent6">
                                  <a:lumMod val="75000"/>
                                </a:schemeClr>
                              </a:solidFill>
                              <a:latin typeface="Cambria Math" panose="02040503050406030204" pitchFamily="18" charset="0"/>
                            </a:rPr>
                          </m:ctrlPr>
                        </m:sSupPr>
                        <m:e>
                          <m:r>
                            <a:rPr lang="en-US" sz="2000" i="1">
                              <a:solidFill>
                                <a:schemeClr val="accent6">
                                  <a:lumMod val="75000"/>
                                </a:schemeClr>
                              </a:solidFill>
                              <a:latin typeface="Cambria Math" panose="02040503050406030204" pitchFamily="18" charset="0"/>
                            </a:rPr>
                            <m:t>10</m:t>
                          </m:r>
                        </m:e>
                        <m:sup>
                          <m:r>
                            <a:rPr lang="en-US" sz="2000" i="1">
                              <a:solidFill>
                                <a:schemeClr val="accent6">
                                  <a:lumMod val="75000"/>
                                </a:schemeClr>
                              </a:solidFill>
                              <a:latin typeface="Cambria Math" panose="02040503050406030204" pitchFamily="18" charset="0"/>
                            </a:rPr>
                            <m:t>33</m:t>
                          </m:r>
                        </m:sup>
                      </m:sSup>
                      <m:r>
                        <m:rPr>
                          <m:sty m:val="p"/>
                        </m:rPr>
                        <a:rPr lang="en-US" sz="2000">
                          <a:solidFill>
                            <a:schemeClr val="accent6">
                              <a:lumMod val="75000"/>
                            </a:schemeClr>
                          </a:solidFill>
                          <a:latin typeface="Cambria Math" panose="02040503050406030204" pitchFamily="18" charset="0"/>
                        </a:rPr>
                        <m:t>g</m:t>
                      </m:r>
                      <m:r>
                        <a:rPr lang="en-US" sz="2000" i="1">
                          <a:solidFill>
                            <a:schemeClr val="accent6">
                              <a:lumMod val="75000"/>
                            </a:schemeClr>
                          </a:solidFill>
                          <a:latin typeface="Cambria Math" panose="02040503050406030204" pitchFamily="18" charset="0"/>
                        </a:rPr>
                        <m:t>≃</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𝑀</m:t>
                          </m:r>
                        </m:e>
                        <m:sub>
                          <m:r>
                            <a:rPr lang="en-US" sz="2000" i="1">
                              <a:solidFill>
                                <a:schemeClr val="accent6">
                                  <a:lumMod val="75000"/>
                                </a:schemeClr>
                              </a:solidFill>
                              <a:latin typeface="Cambria Math" panose="02040503050406030204" pitchFamily="18" charset="0"/>
                            </a:rPr>
                            <m:t>⊙</m:t>
                          </m:r>
                        </m:sub>
                      </m:sSub>
                    </m:oMath>
                  </m:oMathPara>
                </a14:m>
                <a:endParaRPr lang="en-US" sz="2000">
                  <a:solidFill>
                    <a:schemeClr val="accent6">
                      <a:lumMod val="7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821953" y="2735887"/>
                <a:ext cx="5323189" cy="796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96872" y="647597"/>
                <a:ext cx="4181529" cy="1015663"/>
              </a:xfrm>
              <a:prstGeom prst="rect">
                <a:avLst/>
              </a:prstGeom>
              <a:noFill/>
            </p:spPr>
            <p:txBody>
              <a:bodyPr wrap="none" rtlCol="0">
                <a:spAutoFit/>
              </a:bodyPr>
              <a:lstStyle/>
              <a:p>
                <a:r>
                  <a:rPr lang="en-US" sz="2000" b="1">
                    <a:solidFill>
                      <a:schemeClr val="accent1">
                        <a:lumMod val="75000"/>
                      </a:schemeClr>
                    </a:solidFill>
                  </a:rPr>
                  <a:t>Degeneracy pressure balances gravity</a:t>
                </a:r>
              </a:p>
              <a:p>
                <a:r>
                  <a:rPr lang="en-US" sz="2000">
                    <a:solidFill>
                      <a:schemeClr val="accent1">
                        <a:lumMod val="75000"/>
                      </a:schemeClr>
                    </a:solidFill>
                    <a:sym typeface="Symbol" panose="05050102010706020507" pitchFamily="18" charset="2"/>
                  </a:rPr>
                  <a:t> </a:t>
                </a:r>
                <a14:m>
                  <m:oMath xmlns:m="http://schemas.openxmlformats.org/officeDocument/2006/math">
                    <m:r>
                      <a:rPr lang="en-US" sz="2000" i="1" smtClean="0">
                        <a:solidFill>
                          <a:schemeClr val="accent1">
                            <a:lumMod val="75000"/>
                          </a:schemeClr>
                        </a:solidFill>
                        <a:latin typeface="Cambria Math" panose="02040503050406030204" pitchFamily="18" charset="0"/>
                      </a:rPr>
                      <m:t>𝑁</m:t>
                    </m:r>
                  </m:oMath>
                </a14:m>
                <a:r>
                  <a:rPr lang="en-US" sz="2000">
                    <a:solidFill>
                      <a:schemeClr val="accent1">
                        <a:lumMod val="75000"/>
                      </a:schemeClr>
                    </a:solidFill>
                  </a:rPr>
                  <a:t> nucleons, nucleon mass </a:t>
                </a:r>
                <a14:m>
                  <m:oMath xmlns:m="http://schemas.openxmlformats.org/officeDocument/2006/math">
                    <m:sSub>
                      <m:sSubPr>
                        <m:ctrlPr>
                          <a:rPr lang="en-US" sz="2000" b="0" i="1" smtClean="0">
                            <a:solidFill>
                              <a:schemeClr val="accent1">
                                <a:lumMod val="75000"/>
                              </a:schemeClr>
                            </a:solidFill>
                            <a:latin typeface="Cambria Math" panose="02040503050406030204" pitchFamily="18" charset="0"/>
                          </a:rPr>
                        </m:ctrlPr>
                      </m:sSubPr>
                      <m:e>
                        <m:r>
                          <a:rPr lang="en-US" sz="2000" b="0" i="1" smtClean="0">
                            <a:solidFill>
                              <a:schemeClr val="accent1">
                                <a:lumMod val="75000"/>
                              </a:schemeClr>
                            </a:solidFill>
                            <a:latin typeface="Cambria Math" panose="02040503050406030204" pitchFamily="18" charset="0"/>
                          </a:rPr>
                          <m:t>𝑚</m:t>
                        </m:r>
                      </m:e>
                      <m:sub>
                        <m:r>
                          <a:rPr lang="en-US" sz="2000" b="0" i="1" smtClean="0">
                            <a:solidFill>
                              <a:schemeClr val="accent1">
                                <a:lumMod val="75000"/>
                              </a:schemeClr>
                            </a:solidFill>
                            <a:latin typeface="Cambria Math" panose="02040503050406030204" pitchFamily="18" charset="0"/>
                          </a:rPr>
                          <m:t>𝑁</m:t>
                        </m:r>
                      </m:sub>
                    </m:sSub>
                  </m:oMath>
                </a14:m>
                <a:endParaRPr lang="en-US" sz="2000">
                  <a:solidFill>
                    <a:schemeClr val="accent1">
                      <a:lumMod val="75000"/>
                    </a:schemeClr>
                  </a:solidFill>
                </a:endParaRPr>
              </a:p>
              <a:p>
                <a:r>
                  <a:rPr lang="en-US" sz="2000">
                    <a:solidFill>
                      <a:schemeClr val="accent1">
                        <a:lumMod val="75000"/>
                      </a:schemeClr>
                    </a:solidFill>
                    <a:sym typeface="Symbol" panose="05050102010706020507" pitchFamily="18" charset="2"/>
                  </a:rPr>
                  <a:t> </a:t>
                </a:r>
                <a14:m>
                  <m:oMath xmlns:m="http://schemas.openxmlformats.org/officeDocument/2006/math">
                    <m:sSub>
                      <m:sSubPr>
                        <m:ctrlPr>
                          <a:rPr lang="en-US" sz="2000" b="0" i="1" smtClean="0">
                            <a:solidFill>
                              <a:schemeClr val="accent1">
                                <a:lumMod val="75000"/>
                              </a:schemeClr>
                            </a:solidFill>
                            <a:latin typeface="Cambria Math" panose="02040503050406030204" pitchFamily="18" charset="0"/>
                          </a:rPr>
                        </m:ctrlPr>
                      </m:sSubPr>
                      <m:e>
                        <m:r>
                          <a:rPr lang="en-US" sz="2000" b="0" i="1" smtClean="0">
                            <a:solidFill>
                              <a:schemeClr val="accent1">
                                <a:lumMod val="75000"/>
                              </a:schemeClr>
                            </a:solidFill>
                            <a:latin typeface="Cambria Math" panose="02040503050406030204" pitchFamily="18" charset="0"/>
                          </a:rPr>
                          <m:t>𝑀</m:t>
                        </m:r>
                      </m:e>
                      <m:sub>
                        <m:r>
                          <m:rPr>
                            <m:sty m:val="p"/>
                          </m:rPr>
                          <a:rPr lang="en-US" sz="2000" b="0" i="0" smtClean="0">
                            <a:solidFill>
                              <a:schemeClr val="accent1">
                                <a:lumMod val="75000"/>
                              </a:schemeClr>
                            </a:solidFill>
                            <a:latin typeface="Cambria Math" panose="02040503050406030204" pitchFamily="18" charset="0"/>
                          </a:rPr>
                          <m:t>star</m:t>
                        </m:r>
                      </m:sub>
                    </m:sSub>
                    <m:r>
                      <a:rPr lang="en-US" sz="2000" b="0" i="1" smtClean="0">
                        <a:solidFill>
                          <a:schemeClr val="accent1">
                            <a:lumMod val="75000"/>
                          </a:schemeClr>
                        </a:solidFill>
                        <a:latin typeface="Cambria Math" panose="02040503050406030204" pitchFamily="18" charset="0"/>
                      </a:rPr>
                      <m:t>=</m:t>
                    </m:r>
                    <m:r>
                      <a:rPr lang="en-US" sz="2000" b="0" i="1" smtClean="0">
                        <a:solidFill>
                          <a:schemeClr val="accent1">
                            <a:lumMod val="75000"/>
                          </a:schemeClr>
                        </a:solidFill>
                        <a:latin typeface="Cambria Math" panose="02040503050406030204" pitchFamily="18" charset="0"/>
                      </a:rPr>
                      <m:t>𝑁</m:t>
                    </m:r>
                    <m:r>
                      <a:rPr lang="en-US" sz="2000" b="0" i="1" smtClean="0">
                        <a:solidFill>
                          <a:schemeClr val="accent1">
                            <a:lumMod val="75000"/>
                          </a:schemeClr>
                        </a:solidFill>
                        <a:latin typeface="Cambria Math" panose="02040503050406030204" pitchFamily="18" charset="0"/>
                      </a:rPr>
                      <m:t> </m:t>
                    </m:r>
                    <m:sSub>
                      <m:sSubPr>
                        <m:ctrlPr>
                          <a:rPr lang="en-US" sz="2000" b="0" i="1" smtClean="0">
                            <a:solidFill>
                              <a:schemeClr val="accent1">
                                <a:lumMod val="75000"/>
                              </a:schemeClr>
                            </a:solidFill>
                            <a:latin typeface="Cambria Math" panose="02040503050406030204" pitchFamily="18" charset="0"/>
                          </a:rPr>
                        </m:ctrlPr>
                      </m:sSubPr>
                      <m:e>
                        <m:r>
                          <a:rPr lang="en-US" sz="2000" b="0" i="1" smtClean="0">
                            <a:solidFill>
                              <a:schemeClr val="accent1">
                                <a:lumMod val="75000"/>
                              </a:schemeClr>
                            </a:solidFill>
                            <a:latin typeface="Cambria Math" panose="02040503050406030204" pitchFamily="18" charset="0"/>
                          </a:rPr>
                          <m:t>𝑚</m:t>
                        </m:r>
                      </m:e>
                      <m:sub>
                        <m:r>
                          <a:rPr lang="en-US" sz="2000" b="0" i="1" smtClean="0">
                            <a:solidFill>
                              <a:schemeClr val="accent1">
                                <a:lumMod val="75000"/>
                              </a:schemeClr>
                            </a:solidFill>
                            <a:latin typeface="Cambria Math" panose="02040503050406030204" pitchFamily="18" charset="0"/>
                          </a:rPr>
                          <m:t>𝑁</m:t>
                        </m:r>
                      </m:sub>
                    </m:sSub>
                  </m:oMath>
                </a14:m>
                <a:endParaRPr lang="en-US" sz="2000">
                  <a:solidFill>
                    <a:schemeClr val="accent1">
                      <a:lumMod val="75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96872" y="647597"/>
                <a:ext cx="4181529" cy="1015663"/>
              </a:xfrm>
              <a:prstGeom prst="rect">
                <a:avLst/>
              </a:prstGeom>
              <a:blipFill>
                <a:blip r:embed="rId10"/>
                <a:stretch>
                  <a:fillRect l="-1603" t="-2994" r="-729" b="-8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87912" y="4968197"/>
                <a:ext cx="5817042" cy="707886"/>
              </a:xfrm>
              <a:prstGeom prst="rect">
                <a:avLst/>
              </a:prstGeom>
              <a:noFill/>
            </p:spPr>
            <p:txBody>
              <a:bodyPr wrap="none" rtlCol="0">
                <a:spAutoFit/>
              </a:bodyPr>
              <a:lstStyle/>
              <a:p>
                <a:r>
                  <a:rPr lang="en-US" sz="2000">
                    <a:solidFill>
                      <a:schemeClr val="accent1">
                        <a:lumMod val="75000"/>
                      </a:schemeClr>
                    </a:solidFill>
                    <a:sym typeface="Symbol" panose="05050102010706020507" pitchFamily="18" charset="2"/>
                  </a:rPr>
                  <a:t></a:t>
                </a:r>
                <a:r>
                  <a:rPr lang="en-US" sz="2000" b="1">
                    <a:solidFill>
                      <a:schemeClr val="accent1">
                        <a:lumMod val="75000"/>
                      </a:schemeClr>
                    </a:solidFill>
                    <a:sym typeface="Symbol" panose="05050102010706020507" pitchFamily="18" charset="2"/>
                  </a:rPr>
                  <a:t> </a:t>
                </a:r>
                <a:r>
                  <a:rPr lang="en-US" sz="2000" b="1">
                    <a:solidFill>
                      <a:schemeClr val="accent1">
                        <a:lumMod val="75000"/>
                      </a:schemeClr>
                    </a:solidFill>
                  </a:rPr>
                  <a:t>White Dwarf (WD): </a:t>
                </a:r>
              </a:p>
              <a:p>
                <a:r>
                  <a:rPr lang="en-US" sz="2000" b="1">
                    <a:solidFill>
                      <a:schemeClr val="accent1">
                        <a:lumMod val="75000"/>
                      </a:schemeClr>
                    </a:solidFill>
                  </a:rPr>
                  <a:t>   </a:t>
                </a:r>
                <a:r>
                  <a:rPr lang="en-US" sz="2000">
                    <a:solidFill>
                      <a:schemeClr val="accent1">
                        <a:lumMod val="75000"/>
                      </a:schemeClr>
                    </a:solidFill>
                  </a:rPr>
                  <a:t>Degenerate particle: </a:t>
                </a:r>
                <a:r>
                  <a:rPr lang="en-US" sz="2000">
                    <a:solidFill>
                      <a:schemeClr val="tx1">
                        <a:lumMod val="65000"/>
                        <a:lumOff val="35000"/>
                      </a:schemeClr>
                    </a:solidFill>
                  </a:rPr>
                  <a:t>Electron, </a:t>
                </a:r>
                <a14:m>
                  <m:oMath xmlns:m="http://schemas.openxmlformats.org/officeDocument/2006/math">
                    <m:r>
                      <a:rPr lang="en-US" sz="2000" b="0" i="1" smtClean="0">
                        <a:solidFill>
                          <a:schemeClr val="tx1">
                            <a:lumMod val="65000"/>
                            <a:lumOff val="35000"/>
                          </a:schemeClr>
                        </a:solidFill>
                        <a:latin typeface="Cambria Math" panose="02040503050406030204" pitchFamily="18" charset="0"/>
                      </a:rPr>
                      <m:t>𝑚</m:t>
                    </m:r>
                    <m:r>
                      <a:rPr lang="en-US" sz="2000" b="0" i="1" smtClean="0">
                        <a:solidFill>
                          <a:schemeClr val="tx1">
                            <a:lumMod val="65000"/>
                            <a:lumOff val="35000"/>
                          </a:schemeClr>
                        </a:solidFill>
                        <a:latin typeface="Cambria Math" panose="02040503050406030204" pitchFamily="18" charset="0"/>
                      </a:rPr>
                      <m:t>=</m:t>
                    </m:r>
                    <m:sSub>
                      <m:sSubPr>
                        <m:ctrlPr>
                          <a:rPr lang="en-US" sz="2000" b="0" i="1" smtClean="0">
                            <a:solidFill>
                              <a:schemeClr val="tx1">
                                <a:lumMod val="65000"/>
                                <a:lumOff val="35000"/>
                              </a:schemeClr>
                            </a:solidFill>
                            <a:latin typeface="Cambria Math" panose="02040503050406030204" pitchFamily="18" charset="0"/>
                          </a:rPr>
                        </m:ctrlPr>
                      </m:sSubPr>
                      <m:e>
                        <m:r>
                          <a:rPr lang="en-US" sz="2000" b="0" i="1" smtClean="0">
                            <a:solidFill>
                              <a:schemeClr val="tx1">
                                <a:lumMod val="65000"/>
                                <a:lumOff val="35000"/>
                              </a:schemeClr>
                            </a:solidFill>
                            <a:latin typeface="Cambria Math" panose="02040503050406030204" pitchFamily="18" charset="0"/>
                          </a:rPr>
                          <m:t>𝑚</m:t>
                        </m:r>
                      </m:e>
                      <m:sub>
                        <m:r>
                          <a:rPr lang="en-US" sz="2000" b="0" i="1" smtClean="0">
                            <a:solidFill>
                              <a:schemeClr val="tx1">
                                <a:lumMod val="65000"/>
                                <a:lumOff val="35000"/>
                              </a:schemeClr>
                            </a:solidFill>
                            <a:latin typeface="Cambria Math" panose="02040503050406030204" pitchFamily="18" charset="0"/>
                          </a:rPr>
                          <m:t>𝑒</m:t>
                        </m:r>
                      </m:sub>
                    </m:sSub>
                    <m:r>
                      <a:rPr lang="en-US" sz="2000" b="0" i="1" smtClean="0">
                        <a:solidFill>
                          <a:schemeClr val="tx1">
                            <a:lumMod val="65000"/>
                            <a:lumOff val="35000"/>
                          </a:schemeClr>
                        </a:solidFill>
                        <a:latin typeface="Cambria Math" panose="02040503050406030204" pitchFamily="18" charset="0"/>
                      </a:rPr>
                      <m:t>≃</m:t>
                    </m:r>
                    <m:sSub>
                      <m:sSubPr>
                        <m:ctrlPr>
                          <a:rPr lang="en-US" sz="2000" b="0" i="1" smtClean="0">
                            <a:solidFill>
                              <a:schemeClr val="tx1">
                                <a:lumMod val="65000"/>
                                <a:lumOff val="35000"/>
                              </a:schemeClr>
                            </a:solidFill>
                            <a:latin typeface="Cambria Math" panose="02040503050406030204" pitchFamily="18" charset="0"/>
                          </a:rPr>
                        </m:ctrlPr>
                      </m:sSubPr>
                      <m:e>
                        <m:r>
                          <a:rPr lang="en-US" sz="2000" b="0" i="1" smtClean="0">
                            <a:solidFill>
                              <a:schemeClr val="tx1">
                                <a:lumMod val="65000"/>
                                <a:lumOff val="35000"/>
                              </a:schemeClr>
                            </a:solidFill>
                            <a:latin typeface="Cambria Math" panose="02040503050406030204" pitchFamily="18" charset="0"/>
                          </a:rPr>
                          <m:t>𝑚</m:t>
                        </m:r>
                      </m:e>
                      <m:sub>
                        <m:r>
                          <a:rPr lang="en-US" sz="2000" b="0" i="1" smtClean="0">
                            <a:solidFill>
                              <a:schemeClr val="tx1">
                                <a:lumMod val="65000"/>
                                <a:lumOff val="35000"/>
                              </a:schemeClr>
                            </a:solidFill>
                            <a:latin typeface="Cambria Math" panose="02040503050406030204" pitchFamily="18" charset="0"/>
                          </a:rPr>
                          <m:t>𝑁</m:t>
                        </m:r>
                      </m:sub>
                    </m:sSub>
                    <m:r>
                      <a:rPr lang="en-US" sz="2000" b="0" i="1" smtClean="0">
                        <a:solidFill>
                          <a:schemeClr val="tx1">
                            <a:lumMod val="65000"/>
                            <a:lumOff val="35000"/>
                          </a:schemeClr>
                        </a:solidFill>
                        <a:latin typeface="Cambria Math" panose="02040503050406030204" pitchFamily="18" charset="0"/>
                      </a:rPr>
                      <m:t>/2000</m:t>
                    </m:r>
                  </m:oMath>
                </a14:m>
                <a:endParaRPr lang="en-US" sz="2000">
                  <a:solidFill>
                    <a:schemeClr val="accent1">
                      <a:lumMod val="75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87912" y="4968197"/>
                <a:ext cx="5817042" cy="707886"/>
              </a:xfrm>
              <a:prstGeom prst="rect">
                <a:avLst/>
              </a:prstGeom>
              <a:blipFill>
                <a:blip r:embed="rId11"/>
                <a:stretch>
                  <a:fillRect l="-1048" t="-6897" b="-14655"/>
                </a:stretch>
              </a:blipFill>
            </p:spPr>
            <p:txBody>
              <a:bodyPr/>
              <a:lstStyle/>
              <a:p>
                <a:r>
                  <a:rPr lang="en-US">
                    <a:noFill/>
                  </a:rPr>
                  <a:t> </a:t>
                </a:r>
              </a:p>
            </p:txBody>
          </p:sp>
        </mc:Fallback>
      </mc:AlternateContent>
      <p:sp>
        <p:nvSpPr>
          <p:cNvPr id="4" name="TextBox 3"/>
          <p:cNvSpPr txBox="1"/>
          <p:nvPr/>
        </p:nvSpPr>
        <p:spPr>
          <a:xfrm>
            <a:off x="3437667" y="4439521"/>
            <a:ext cx="2395015" cy="400110"/>
          </a:xfrm>
          <a:prstGeom prst="rect">
            <a:avLst/>
          </a:prstGeom>
          <a:noFill/>
        </p:spPr>
        <p:txBody>
          <a:bodyPr wrap="none" rtlCol="0">
            <a:spAutoFit/>
          </a:bodyPr>
          <a:lstStyle/>
          <a:p>
            <a:r>
              <a:rPr lang="en-US" sz="2000" dirty="0">
                <a:solidFill>
                  <a:schemeClr val="tx1">
                    <a:lumMod val="50000"/>
                    <a:lumOff val="50000"/>
                  </a:schemeClr>
                </a:solidFill>
              </a:rPr>
              <a:t>(in reality 12–14 km) </a:t>
            </a:r>
          </a:p>
        </p:txBody>
      </p:sp>
      <mc:AlternateContent xmlns:mc="http://schemas.openxmlformats.org/markup-compatibility/2006" xmlns:a14="http://schemas.microsoft.com/office/drawing/2010/main">
        <mc:Choice Requires="a14">
          <p:sp>
            <p:nvSpPr>
              <p:cNvPr id="15" name="TextBox 14"/>
              <p:cNvSpPr txBox="1"/>
              <p:nvPr/>
            </p:nvSpPr>
            <p:spPr>
              <a:xfrm>
                <a:off x="6909459" y="3540390"/>
                <a:ext cx="2091663" cy="4196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dirty="0" smtClean="0">
                              <a:solidFill>
                                <a:schemeClr val="tx1">
                                  <a:lumMod val="50000"/>
                                  <a:lumOff val="50000"/>
                                </a:schemeClr>
                              </a:solidFill>
                              <a:latin typeface="Cambria Math" panose="02040503050406030204" pitchFamily="18" charset="0"/>
                            </a:rPr>
                          </m:ctrlPr>
                        </m:sSubPr>
                        <m:e>
                          <m:r>
                            <a:rPr lang="en-US" sz="2000" b="0" i="1" dirty="0" smtClean="0">
                              <a:solidFill>
                                <a:schemeClr val="tx1">
                                  <a:lumMod val="50000"/>
                                  <a:lumOff val="50000"/>
                                </a:schemeClr>
                              </a:solidFill>
                              <a:latin typeface="Cambria Math" panose="02040503050406030204" pitchFamily="18" charset="0"/>
                            </a:rPr>
                            <m:t>𝑀</m:t>
                          </m:r>
                        </m:e>
                        <m:sub>
                          <m:r>
                            <a:rPr lang="en-US" sz="2000" b="0" i="1" dirty="0" smtClean="0">
                              <a:solidFill>
                                <a:schemeClr val="tx1">
                                  <a:lumMod val="50000"/>
                                  <a:lumOff val="50000"/>
                                </a:schemeClr>
                              </a:solidFill>
                              <a:latin typeface="Cambria Math" panose="02040503050406030204" pitchFamily="18" charset="0"/>
                            </a:rPr>
                            <m:t>⊙</m:t>
                          </m:r>
                        </m:sub>
                      </m:sSub>
                      <m:r>
                        <a:rPr lang="en-US" sz="2000" b="0" i="1" dirty="0" smtClean="0">
                          <a:solidFill>
                            <a:schemeClr val="tx1">
                              <a:lumMod val="50000"/>
                              <a:lumOff val="50000"/>
                            </a:schemeClr>
                          </a:solidFill>
                          <a:latin typeface="Cambria Math" panose="02040503050406030204" pitchFamily="18" charset="0"/>
                        </a:rPr>
                        <m:t>=2×</m:t>
                      </m:r>
                      <m:sSup>
                        <m:sSupPr>
                          <m:ctrlPr>
                            <a:rPr lang="en-US" sz="2000" b="0" i="1" dirty="0" smtClean="0">
                              <a:solidFill>
                                <a:schemeClr val="tx1">
                                  <a:lumMod val="50000"/>
                                  <a:lumOff val="50000"/>
                                </a:schemeClr>
                              </a:solidFill>
                              <a:latin typeface="Cambria Math" panose="02040503050406030204" pitchFamily="18" charset="0"/>
                            </a:rPr>
                          </m:ctrlPr>
                        </m:sSupPr>
                        <m:e>
                          <m:r>
                            <a:rPr lang="en-US" sz="2000" b="0" i="1" dirty="0" smtClean="0">
                              <a:solidFill>
                                <a:schemeClr val="tx1">
                                  <a:lumMod val="50000"/>
                                  <a:lumOff val="50000"/>
                                </a:schemeClr>
                              </a:solidFill>
                              <a:latin typeface="Cambria Math" panose="02040503050406030204" pitchFamily="18" charset="0"/>
                            </a:rPr>
                            <m:t>10</m:t>
                          </m:r>
                        </m:e>
                        <m:sup>
                          <m:r>
                            <a:rPr lang="en-US" sz="2000" b="0" i="1" dirty="0" smtClean="0">
                              <a:solidFill>
                                <a:schemeClr val="tx1">
                                  <a:lumMod val="50000"/>
                                  <a:lumOff val="50000"/>
                                </a:schemeClr>
                              </a:solidFill>
                              <a:latin typeface="Cambria Math" panose="02040503050406030204" pitchFamily="18" charset="0"/>
                            </a:rPr>
                            <m:t>33</m:t>
                          </m:r>
                        </m:sup>
                      </m:sSup>
                      <m:r>
                        <m:rPr>
                          <m:sty m:val="p"/>
                        </m:rPr>
                        <a:rPr lang="en-US" sz="2000" b="0" i="0" dirty="0" smtClean="0">
                          <a:solidFill>
                            <a:schemeClr val="tx1">
                              <a:lumMod val="50000"/>
                              <a:lumOff val="50000"/>
                            </a:schemeClr>
                          </a:solidFill>
                          <a:latin typeface="Cambria Math" panose="02040503050406030204" pitchFamily="18" charset="0"/>
                        </a:rPr>
                        <m:t>g</m:t>
                      </m:r>
                    </m:oMath>
                  </m:oMathPara>
                </a14:m>
                <a:endParaRPr lang="en-US" sz="2000" dirty="0">
                  <a:solidFill>
                    <a:schemeClr val="tx1">
                      <a:lumMod val="50000"/>
                      <a:lumOff val="50000"/>
                    </a:schemeClr>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909459" y="3540390"/>
                <a:ext cx="2091663" cy="419667"/>
              </a:xfrm>
              <a:prstGeom prst="rect">
                <a:avLst/>
              </a:prstGeom>
              <a:blipFill>
                <a:blip r:embed="rId12"/>
                <a:stretch>
                  <a:fillRect b="-8696"/>
                </a:stretch>
              </a:blipFill>
            </p:spPr>
            <p:txBody>
              <a:bodyPr/>
              <a:lstStyle/>
              <a:p>
                <a:r>
                  <a:rPr lang="en-US">
                    <a:noFill/>
                  </a:rPr>
                  <a:t> </a:t>
                </a:r>
              </a:p>
            </p:txBody>
          </p:sp>
        </mc:Fallback>
      </mc:AlternateContent>
    </p:spTree>
    <p:extLst>
      <p:ext uri="{BB962C8B-B14F-4D97-AF65-F5344CB8AC3E}">
        <p14:creationId xmlns:p14="http://schemas.microsoft.com/office/powerpoint/2010/main" val="4242894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White Dwarf Luminosity Function (WDLF)</a:t>
            </a:r>
          </a:p>
        </p:txBody>
      </p:sp>
      <p:sp>
        <p:nvSpPr>
          <p:cNvPr id="13" name="TextBox 12"/>
          <p:cNvSpPr txBox="1"/>
          <p:nvPr/>
        </p:nvSpPr>
        <p:spPr>
          <a:xfrm>
            <a:off x="127" y="6224317"/>
            <a:ext cx="9217025" cy="400110"/>
          </a:xfrm>
          <a:prstGeom prst="rect">
            <a:avLst/>
          </a:prstGeom>
          <a:solidFill>
            <a:schemeClr val="bg1"/>
          </a:solidFill>
        </p:spPr>
        <p:txBody>
          <a:bodyPr wrap="square" rtlCol="0">
            <a:spAutoFit/>
          </a:bodyPr>
          <a:lstStyle/>
          <a:p>
            <a:pPr algn="ctr"/>
            <a:r>
              <a:rPr lang="en-US" sz="2000">
                <a:solidFill>
                  <a:schemeClr val="accent1">
                    <a:lumMod val="75000"/>
                  </a:schemeClr>
                </a:solidFill>
              </a:rPr>
              <a:t>                 Miller Bertolami, Melendez, Althaus &amp; Isern, arXiv:1406.7712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30" y="1065046"/>
            <a:ext cx="7633060" cy="5199331"/>
          </a:xfrm>
          <a:prstGeom prst="rect">
            <a:avLst/>
          </a:prstGeom>
        </p:spPr>
      </p:pic>
      <p:cxnSp>
        <p:nvCxnSpPr>
          <p:cNvPr id="11" name="Straight Arrow Connector 10"/>
          <p:cNvCxnSpPr/>
          <p:nvPr/>
        </p:nvCxnSpPr>
        <p:spPr>
          <a:xfrm flipH="1">
            <a:off x="1944270" y="1338475"/>
            <a:ext cx="4032560" cy="0"/>
          </a:xfrm>
          <a:prstGeom prst="straightConnector1">
            <a:avLst/>
          </a:prstGeom>
          <a:ln w="38100">
            <a:solidFill>
              <a:schemeClr val="accent6">
                <a:lumMod val="75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16280" y="1298415"/>
            <a:ext cx="3960550" cy="400110"/>
          </a:xfrm>
          <a:prstGeom prst="rect">
            <a:avLst/>
          </a:prstGeom>
          <a:noFill/>
        </p:spPr>
        <p:txBody>
          <a:bodyPr wrap="square" rtlCol="0">
            <a:spAutoFit/>
          </a:bodyPr>
          <a:lstStyle/>
          <a:p>
            <a:pPr algn="ctr"/>
            <a:r>
              <a:rPr lang="en-US" sz="2000">
                <a:solidFill>
                  <a:schemeClr val="accent6">
                    <a:lumMod val="75000"/>
                  </a:schemeClr>
                </a:solidFill>
              </a:rPr>
              <a:t>Stars formed in the past Gyr</a:t>
            </a:r>
          </a:p>
        </p:txBody>
      </p:sp>
      <p:sp>
        <p:nvSpPr>
          <p:cNvPr id="3" name="TextBox 2"/>
          <p:cNvSpPr txBox="1"/>
          <p:nvPr/>
        </p:nvSpPr>
        <p:spPr>
          <a:xfrm>
            <a:off x="7345020" y="1266465"/>
            <a:ext cx="804066" cy="646331"/>
          </a:xfrm>
          <a:prstGeom prst="rect">
            <a:avLst/>
          </a:prstGeom>
          <a:noFill/>
        </p:spPr>
        <p:txBody>
          <a:bodyPr wrap="none" rtlCol="0">
            <a:spAutoFit/>
          </a:bodyPr>
          <a:lstStyle/>
          <a:p>
            <a:r>
              <a:rPr lang="en-US" b="1">
                <a:solidFill>
                  <a:schemeClr val="accent6">
                    <a:lumMod val="75000"/>
                  </a:schemeClr>
                </a:solidFill>
              </a:rPr>
              <a:t>Oldest</a:t>
            </a:r>
          </a:p>
          <a:p>
            <a:r>
              <a:rPr lang="en-US" b="1">
                <a:solidFill>
                  <a:schemeClr val="accent6">
                    <a:lumMod val="75000"/>
                  </a:schemeClr>
                </a:solidFill>
              </a:rPr>
              <a:t>WDs</a:t>
            </a:r>
          </a:p>
        </p:txBody>
      </p:sp>
      <p:sp>
        <p:nvSpPr>
          <p:cNvPr id="9" name="TextBox 8"/>
          <p:cNvSpPr txBox="1"/>
          <p:nvPr/>
        </p:nvSpPr>
        <p:spPr>
          <a:xfrm rot="19795123">
            <a:off x="1783750" y="3434717"/>
            <a:ext cx="2160300" cy="646331"/>
          </a:xfrm>
          <a:prstGeom prst="rect">
            <a:avLst/>
          </a:prstGeom>
          <a:noFill/>
        </p:spPr>
        <p:txBody>
          <a:bodyPr wrap="square" rtlCol="0">
            <a:spAutoFit/>
          </a:bodyPr>
          <a:lstStyle/>
          <a:p>
            <a:r>
              <a:rPr lang="en-US">
                <a:solidFill>
                  <a:srgbClr val="FF0000"/>
                </a:solidFill>
              </a:rPr>
              <a:t>Dip from neutrino</a:t>
            </a:r>
          </a:p>
          <a:p>
            <a:r>
              <a:rPr lang="en-US">
                <a:solidFill>
                  <a:srgbClr val="FF0000"/>
                </a:solidFill>
              </a:rPr>
              <a:t>cooling</a:t>
            </a:r>
          </a:p>
        </p:txBody>
      </p:sp>
      <p:cxnSp>
        <p:nvCxnSpPr>
          <p:cNvPr id="10" name="Straight Arrow Connector 9"/>
          <p:cNvCxnSpPr/>
          <p:nvPr/>
        </p:nvCxnSpPr>
        <p:spPr>
          <a:xfrm flipH="1">
            <a:off x="3781302" y="1590868"/>
            <a:ext cx="3131658" cy="1691877"/>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9901001">
            <a:off x="3610637" y="2083033"/>
            <a:ext cx="3353419" cy="400110"/>
          </a:xfrm>
          <a:prstGeom prst="rect">
            <a:avLst/>
          </a:prstGeom>
          <a:noFill/>
        </p:spPr>
        <p:txBody>
          <a:bodyPr wrap="none" rtlCol="0">
            <a:spAutoFit/>
          </a:bodyPr>
          <a:lstStyle/>
          <a:p>
            <a:r>
              <a:rPr lang="en-US" sz="2000">
                <a:solidFill>
                  <a:srgbClr val="FF0000"/>
                </a:solidFill>
              </a:rPr>
              <a:t>Mestel’s cooling law (photons)</a:t>
            </a:r>
          </a:p>
        </p:txBody>
      </p:sp>
      <p:cxnSp>
        <p:nvCxnSpPr>
          <p:cNvPr id="27" name="Straight Arrow Connector 26"/>
          <p:cNvCxnSpPr/>
          <p:nvPr/>
        </p:nvCxnSpPr>
        <p:spPr>
          <a:xfrm>
            <a:off x="6959130" y="973557"/>
            <a:ext cx="0" cy="216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90404" y="971657"/>
            <a:ext cx="0" cy="216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739054" y="971627"/>
            <a:ext cx="0" cy="216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73762" y="971627"/>
            <a:ext cx="0" cy="216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7820774" y="705959"/>
                <a:ext cx="604268" cy="289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lumMod val="75000"/>
                            </a:schemeClr>
                          </a:solidFill>
                          <a:latin typeface="Cambria Math" panose="02040503050406030204" pitchFamily="18" charset="0"/>
                        </a:rPr>
                        <m:t>𝑳</m:t>
                      </m:r>
                      <m:r>
                        <a:rPr lang="en-US" b="1" i="1" smtClean="0">
                          <a:solidFill>
                            <a:schemeClr val="accent1">
                              <a:lumMod val="75000"/>
                            </a:schemeClr>
                          </a:solidFill>
                          <a:latin typeface="Cambria Math" panose="02040503050406030204" pitchFamily="18" charset="0"/>
                        </a:rPr>
                        <m:t>/</m:t>
                      </m:r>
                      <m:sSub>
                        <m:sSubPr>
                          <m:ctrlPr>
                            <a:rPr lang="en-US" b="1" i="1">
                              <a:solidFill>
                                <a:schemeClr val="accent1">
                                  <a:lumMod val="75000"/>
                                </a:schemeClr>
                              </a:solidFill>
                              <a:latin typeface="Cambria Math" panose="02040503050406030204" pitchFamily="18" charset="0"/>
                            </a:rPr>
                          </m:ctrlPr>
                        </m:sSubPr>
                        <m:e>
                          <m:r>
                            <a:rPr lang="en-US" b="1" i="1">
                              <a:solidFill>
                                <a:schemeClr val="accent1">
                                  <a:lumMod val="75000"/>
                                </a:schemeClr>
                              </a:solidFill>
                              <a:latin typeface="Cambria Math" panose="02040503050406030204" pitchFamily="18" charset="0"/>
                            </a:rPr>
                            <m:t>𝑳</m:t>
                          </m:r>
                        </m:e>
                        <m:sub>
                          <m:r>
                            <a:rPr lang="en-US" b="1" i="1">
                              <a:solidFill>
                                <a:schemeClr val="accent1">
                                  <a:lumMod val="75000"/>
                                </a:schemeClr>
                              </a:solidFill>
                              <a:latin typeface="Cambria Math" panose="02040503050406030204" pitchFamily="18" charset="0"/>
                            </a:rPr>
                            <m:t>⊙</m:t>
                          </m:r>
                        </m:sub>
                      </m:sSub>
                    </m:oMath>
                  </m:oMathPara>
                </a14:m>
                <a:endParaRPr lang="en-US" b="1">
                  <a:solidFill>
                    <a:schemeClr val="accent1">
                      <a:lumMod val="75000"/>
                    </a:schemeClr>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820774" y="705959"/>
                <a:ext cx="604268" cy="289118"/>
              </a:xfrm>
              <a:prstGeom prst="rect">
                <a:avLst/>
              </a:prstGeom>
              <a:blipFill>
                <a:blip r:embed="rId4"/>
                <a:stretch>
                  <a:fillRect l="-9091" r="-7071"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6760288" y="692311"/>
                <a:ext cx="454872" cy="2825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lumMod val="75000"/>
                            </a:schemeClr>
                          </a:solidFill>
                          <a:latin typeface="Cambria Math" panose="02040503050406030204" pitchFamily="18" charset="0"/>
                        </a:rPr>
                        <m:t>𝟏</m:t>
                      </m:r>
                      <m:sSup>
                        <m:sSupPr>
                          <m:ctrlPr>
                            <a:rPr lang="en-US" b="1" i="1" smtClean="0">
                              <a:solidFill>
                                <a:schemeClr val="accent1">
                                  <a:lumMod val="75000"/>
                                </a:schemeClr>
                              </a:solidFill>
                              <a:latin typeface="Cambria Math" panose="02040503050406030204" pitchFamily="18" charset="0"/>
                            </a:rPr>
                          </m:ctrlPr>
                        </m:sSupPr>
                        <m:e>
                          <m:r>
                            <a:rPr lang="en-US" b="1" i="1" smtClean="0">
                              <a:solidFill>
                                <a:schemeClr val="accent1">
                                  <a:lumMod val="75000"/>
                                </a:schemeClr>
                              </a:solidFill>
                              <a:latin typeface="Cambria Math" panose="02040503050406030204" pitchFamily="18" charset="0"/>
                            </a:rPr>
                            <m:t>𝟎</m:t>
                          </m:r>
                        </m:e>
                        <m:sup>
                          <m:r>
                            <a:rPr lang="en-US" b="1" i="1" smtClean="0">
                              <a:solidFill>
                                <a:schemeClr val="accent1">
                                  <a:lumMod val="75000"/>
                                </a:schemeClr>
                              </a:solidFill>
                              <a:latin typeface="Cambria Math" panose="02040503050406030204" pitchFamily="18" charset="0"/>
                            </a:rPr>
                            <m:t>−</m:t>
                          </m:r>
                          <m:r>
                            <a:rPr lang="en-US" b="1" i="1" smtClean="0">
                              <a:solidFill>
                                <a:schemeClr val="accent1">
                                  <a:lumMod val="75000"/>
                                </a:schemeClr>
                              </a:solidFill>
                              <a:latin typeface="Cambria Math" panose="02040503050406030204" pitchFamily="18" charset="0"/>
                            </a:rPr>
                            <m:t>𝟒</m:t>
                          </m:r>
                        </m:sup>
                      </m:sSup>
                    </m:oMath>
                  </m:oMathPara>
                </a14:m>
                <a:endParaRPr lang="en-US" b="1">
                  <a:solidFill>
                    <a:schemeClr val="accent1">
                      <a:lumMod val="75000"/>
                    </a:schemeClr>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760288" y="692311"/>
                <a:ext cx="454872" cy="282513"/>
              </a:xfrm>
              <a:prstGeom prst="rect">
                <a:avLst/>
              </a:prstGeom>
              <a:blipFill>
                <a:blip r:embed="rId5"/>
                <a:stretch>
                  <a:fillRect l="-18667" t="-6522" r="-2266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716428" y="692311"/>
                <a:ext cx="454872" cy="283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lumMod val="75000"/>
                            </a:schemeClr>
                          </a:solidFill>
                          <a:latin typeface="Cambria Math" panose="02040503050406030204" pitchFamily="18" charset="0"/>
                        </a:rPr>
                        <m:t>𝟏</m:t>
                      </m:r>
                      <m:sSup>
                        <m:sSupPr>
                          <m:ctrlPr>
                            <a:rPr lang="en-US" b="1" i="1" smtClean="0">
                              <a:solidFill>
                                <a:schemeClr val="accent1">
                                  <a:lumMod val="75000"/>
                                </a:schemeClr>
                              </a:solidFill>
                              <a:latin typeface="Cambria Math" panose="02040503050406030204" pitchFamily="18" charset="0"/>
                            </a:rPr>
                          </m:ctrlPr>
                        </m:sSupPr>
                        <m:e>
                          <m:r>
                            <a:rPr lang="en-US" b="1" i="1" smtClean="0">
                              <a:solidFill>
                                <a:schemeClr val="accent1">
                                  <a:lumMod val="75000"/>
                                </a:schemeClr>
                              </a:solidFill>
                              <a:latin typeface="Cambria Math" panose="02040503050406030204" pitchFamily="18" charset="0"/>
                            </a:rPr>
                            <m:t>𝟎</m:t>
                          </m:r>
                        </m:e>
                        <m:sup>
                          <m:r>
                            <a:rPr lang="en-US" b="1" i="1" smtClean="0">
                              <a:solidFill>
                                <a:schemeClr val="accent1">
                                  <a:lumMod val="75000"/>
                                </a:schemeClr>
                              </a:solidFill>
                              <a:latin typeface="Cambria Math" panose="02040503050406030204" pitchFamily="18" charset="0"/>
                            </a:rPr>
                            <m:t>−</m:t>
                          </m:r>
                          <m:r>
                            <a:rPr lang="en-US" b="1" i="1" smtClean="0">
                              <a:solidFill>
                                <a:schemeClr val="accent1">
                                  <a:lumMod val="75000"/>
                                </a:schemeClr>
                              </a:solidFill>
                              <a:latin typeface="Cambria Math" panose="02040503050406030204" pitchFamily="18" charset="0"/>
                            </a:rPr>
                            <m:t>𝟑</m:t>
                          </m:r>
                        </m:sup>
                      </m:sSup>
                    </m:oMath>
                  </m:oMathPara>
                </a14:m>
                <a:endParaRPr lang="en-US" b="1">
                  <a:solidFill>
                    <a:schemeClr val="accent1">
                      <a:lumMod val="75000"/>
                    </a:schemeClr>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716428" y="692311"/>
                <a:ext cx="454872" cy="283219"/>
              </a:xfrm>
              <a:prstGeom prst="rect">
                <a:avLst/>
              </a:prstGeom>
              <a:blipFill>
                <a:blip r:embed="rId6"/>
                <a:stretch>
                  <a:fillRect l="-18919" t="-6522" r="-2432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565078" y="692311"/>
                <a:ext cx="454872" cy="283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lumMod val="75000"/>
                            </a:schemeClr>
                          </a:solidFill>
                          <a:latin typeface="Cambria Math" panose="02040503050406030204" pitchFamily="18" charset="0"/>
                        </a:rPr>
                        <m:t>𝟏</m:t>
                      </m:r>
                      <m:sSup>
                        <m:sSupPr>
                          <m:ctrlPr>
                            <a:rPr lang="en-US" b="1" i="1" smtClean="0">
                              <a:solidFill>
                                <a:schemeClr val="accent1">
                                  <a:lumMod val="75000"/>
                                </a:schemeClr>
                              </a:solidFill>
                              <a:latin typeface="Cambria Math" panose="02040503050406030204" pitchFamily="18" charset="0"/>
                            </a:rPr>
                          </m:ctrlPr>
                        </m:sSupPr>
                        <m:e>
                          <m:r>
                            <a:rPr lang="en-US" b="1" i="1" smtClean="0">
                              <a:solidFill>
                                <a:schemeClr val="accent1">
                                  <a:lumMod val="75000"/>
                                </a:schemeClr>
                              </a:solidFill>
                              <a:latin typeface="Cambria Math" panose="02040503050406030204" pitchFamily="18" charset="0"/>
                            </a:rPr>
                            <m:t>𝟎</m:t>
                          </m:r>
                        </m:e>
                        <m:sup>
                          <m:r>
                            <a:rPr lang="en-US" b="1" i="1" smtClean="0">
                              <a:solidFill>
                                <a:schemeClr val="accent1">
                                  <a:lumMod val="75000"/>
                                </a:schemeClr>
                              </a:solidFill>
                              <a:latin typeface="Cambria Math" panose="02040503050406030204" pitchFamily="18" charset="0"/>
                            </a:rPr>
                            <m:t>−</m:t>
                          </m:r>
                          <m:r>
                            <a:rPr lang="en-US" b="1" i="1" smtClean="0">
                              <a:solidFill>
                                <a:schemeClr val="accent1">
                                  <a:lumMod val="75000"/>
                                </a:schemeClr>
                              </a:solidFill>
                              <a:latin typeface="Cambria Math" panose="02040503050406030204" pitchFamily="18" charset="0"/>
                            </a:rPr>
                            <m:t>𝟐</m:t>
                          </m:r>
                        </m:sup>
                      </m:sSup>
                    </m:oMath>
                  </m:oMathPara>
                </a14:m>
                <a:endParaRPr lang="en-US" b="1">
                  <a:solidFill>
                    <a:schemeClr val="accent1">
                      <a:lumMod val="75000"/>
                    </a:schemeClr>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565078" y="692311"/>
                <a:ext cx="454872" cy="283219"/>
              </a:xfrm>
              <a:prstGeom prst="rect">
                <a:avLst/>
              </a:prstGeom>
              <a:blipFill>
                <a:blip r:embed="rId7"/>
                <a:stretch>
                  <a:fillRect l="-18919" t="-6522" r="-2432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499786" y="692281"/>
                <a:ext cx="454872" cy="283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lumMod val="75000"/>
                            </a:schemeClr>
                          </a:solidFill>
                          <a:latin typeface="Cambria Math" panose="02040503050406030204" pitchFamily="18" charset="0"/>
                        </a:rPr>
                        <m:t>𝟏</m:t>
                      </m:r>
                      <m:sSup>
                        <m:sSupPr>
                          <m:ctrlPr>
                            <a:rPr lang="en-US" b="1" i="1" smtClean="0">
                              <a:solidFill>
                                <a:schemeClr val="accent1">
                                  <a:lumMod val="75000"/>
                                </a:schemeClr>
                              </a:solidFill>
                              <a:latin typeface="Cambria Math" panose="02040503050406030204" pitchFamily="18" charset="0"/>
                            </a:rPr>
                          </m:ctrlPr>
                        </m:sSupPr>
                        <m:e>
                          <m:r>
                            <a:rPr lang="en-US" b="1" i="1" smtClean="0">
                              <a:solidFill>
                                <a:schemeClr val="accent1">
                                  <a:lumMod val="75000"/>
                                </a:schemeClr>
                              </a:solidFill>
                              <a:latin typeface="Cambria Math" panose="02040503050406030204" pitchFamily="18" charset="0"/>
                            </a:rPr>
                            <m:t>𝟎</m:t>
                          </m:r>
                        </m:e>
                        <m:sup>
                          <m:r>
                            <a:rPr lang="en-US" b="1" i="1" smtClean="0">
                              <a:solidFill>
                                <a:schemeClr val="accent1">
                                  <a:lumMod val="75000"/>
                                </a:schemeClr>
                              </a:solidFill>
                              <a:latin typeface="Cambria Math" panose="02040503050406030204" pitchFamily="18" charset="0"/>
                            </a:rPr>
                            <m:t>−</m:t>
                          </m:r>
                          <m:r>
                            <a:rPr lang="en-US" b="1" i="1" smtClean="0">
                              <a:solidFill>
                                <a:schemeClr val="accent1">
                                  <a:lumMod val="75000"/>
                                </a:schemeClr>
                              </a:solidFill>
                              <a:latin typeface="Cambria Math" panose="02040503050406030204" pitchFamily="18" charset="0"/>
                            </a:rPr>
                            <m:t>𝟏</m:t>
                          </m:r>
                        </m:sup>
                      </m:sSup>
                    </m:oMath>
                  </m:oMathPara>
                </a14:m>
                <a:endParaRPr lang="en-US" b="1">
                  <a:solidFill>
                    <a:schemeClr val="accent1">
                      <a:lumMod val="75000"/>
                    </a:scheme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499786" y="692281"/>
                <a:ext cx="454872" cy="283219"/>
              </a:xfrm>
              <a:prstGeom prst="rect">
                <a:avLst/>
              </a:prstGeom>
              <a:blipFill>
                <a:blip r:embed="rId8"/>
                <a:stretch>
                  <a:fillRect l="-17333" t="-6522" r="-22667" b="-6522"/>
                </a:stretch>
              </a:blipFill>
            </p:spPr>
            <p:txBody>
              <a:bodyPr/>
              <a:lstStyle/>
              <a:p>
                <a:r>
                  <a:rPr lang="en-US">
                    <a:noFill/>
                  </a:rPr>
                  <a:t> </a:t>
                </a:r>
              </a:p>
            </p:txBody>
          </p:sp>
        </mc:Fallback>
      </mc:AlternateContent>
      <p:cxnSp>
        <p:nvCxnSpPr>
          <p:cNvPr id="36" name="Straight Arrow Connector 35"/>
          <p:cNvCxnSpPr/>
          <p:nvPr/>
        </p:nvCxnSpPr>
        <p:spPr>
          <a:xfrm>
            <a:off x="2537640" y="976581"/>
            <a:ext cx="0" cy="2160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2317840" y="692311"/>
                <a:ext cx="45487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1">
                              <a:lumMod val="75000"/>
                            </a:schemeClr>
                          </a:solidFill>
                          <a:latin typeface="Cambria Math" panose="02040503050406030204" pitchFamily="18" charset="0"/>
                        </a:rPr>
                        <m:t>𝟏</m:t>
                      </m:r>
                    </m:oMath>
                  </m:oMathPara>
                </a14:m>
                <a:endParaRPr lang="en-US" b="1">
                  <a:solidFill>
                    <a:schemeClr val="accent1">
                      <a:lumMod val="75000"/>
                    </a:schemeClr>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317840" y="692311"/>
                <a:ext cx="454872" cy="276999"/>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021628" y="1947547"/>
                <a:ext cx="2082814"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tx1">
                                  <a:lumMod val="65000"/>
                                  <a:lumOff val="35000"/>
                                </a:schemeClr>
                              </a:solidFill>
                              <a:latin typeface="Cambria Math" panose="02040503050406030204" pitchFamily="18" charset="0"/>
                            </a:rPr>
                          </m:ctrlPr>
                        </m:sSubPr>
                        <m:e>
                          <m:r>
                            <a:rPr lang="en-US" sz="1400" b="1" i="1" smtClean="0">
                              <a:solidFill>
                                <a:schemeClr val="tx1">
                                  <a:lumMod val="65000"/>
                                  <a:lumOff val="35000"/>
                                </a:schemeClr>
                              </a:solidFill>
                              <a:latin typeface="Cambria Math" panose="02040503050406030204" pitchFamily="18" charset="0"/>
                            </a:rPr>
                            <m:t>𝑴</m:t>
                          </m:r>
                        </m:e>
                        <m:sub>
                          <m:r>
                            <a:rPr lang="en-US" sz="1400" b="1" i="0" smtClean="0">
                              <a:solidFill>
                                <a:schemeClr val="tx1">
                                  <a:lumMod val="65000"/>
                                  <a:lumOff val="35000"/>
                                </a:schemeClr>
                              </a:solidFill>
                              <a:latin typeface="Cambria Math" panose="02040503050406030204" pitchFamily="18" charset="0"/>
                            </a:rPr>
                            <m:t>𝐛𝐨𝐥</m:t>
                          </m:r>
                        </m:sub>
                      </m:sSub>
                      <m:r>
                        <a:rPr lang="en-US" sz="1400" b="1" i="1" smtClean="0">
                          <a:solidFill>
                            <a:schemeClr val="tx1">
                              <a:lumMod val="65000"/>
                              <a:lumOff val="35000"/>
                            </a:schemeClr>
                          </a:solidFill>
                          <a:latin typeface="Cambria Math" panose="02040503050406030204" pitchFamily="18" charset="0"/>
                        </a:rPr>
                        <m:t>=</m:t>
                      </m:r>
                      <m:r>
                        <a:rPr lang="en-US" sz="1400" b="1" i="1" smtClean="0">
                          <a:solidFill>
                            <a:schemeClr val="tx1">
                              <a:lumMod val="65000"/>
                              <a:lumOff val="35000"/>
                            </a:schemeClr>
                          </a:solidFill>
                          <a:latin typeface="Cambria Math" panose="02040503050406030204" pitchFamily="18" charset="0"/>
                        </a:rPr>
                        <m:t>𝟒</m:t>
                      </m:r>
                      <m:r>
                        <a:rPr lang="en-US" sz="1400" b="1" i="1" smtClean="0">
                          <a:solidFill>
                            <a:schemeClr val="tx1">
                              <a:lumMod val="65000"/>
                              <a:lumOff val="35000"/>
                            </a:schemeClr>
                          </a:solidFill>
                          <a:latin typeface="Cambria Math" panose="02040503050406030204" pitchFamily="18" charset="0"/>
                        </a:rPr>
                        <m:t>.</m:t>
                      </m:r>
                      <m:r>
                        <a:rPr lang="en-US" sz="1400" b="1" i="1" smtClean="0">
                          <a:solidFill>
                            <a:schemeClr val="tx1">
                              <a:lumMod val="65000"/>
                              <a:lumOff val="35000"/>
                            </a:schemeClr>
                          </a:solidFill>
                          <a:latin typeface="Cambria Math" panose="02040503050406030204" pitchFamily="18" charset="0"/>
                        </a:rPr>
                        <m:t>𝟕𝟒</m:t>
                      </m:r>
                      <m:r>
                        <a:rPr lang="en-US" sz="1400" b="1" i="1" smtClean="0">
                          <a:solidFill>
                            <a:schemeClr val="tx1">
                              <a:lumMod val="65000"/>
                              <a:lumOff val="35000"/>
                            </a:schemeClr>
                          </a:solidFill>
                          <a:latin typeface="Cambria Math" panose="02040503050406030204" pitchFamily="18" charset="0"/>
                        </a:rPr>
                        <m:t>−</m:t>
                      </m:r>
                      <m:f>
                        <m:fPr>
                          <m:ctrlPr>
                            <a:rPr lang="en-US" sz="1400" b="1" i="1" smtClean="0">
                              <a:solidFill>
                                <a:schemeClr val="tx1">
                                  <a:lumMod val="65000"/>
                                  <a:lumOff val="35000"/>
                                </a:schemeClr>
                              </a:solidFill>
                              <a:latin typeface="Cambria Math" panose="02040503050406030204" pitchFamily="18" charset="0"/>
                            </a:rPr>
                          </m:ctrlPr>
                        </m:fPr>
                        <m:num>
                          <m:r>
                            <a:rPr lang="en-US" sz="1400" b="1" i="1" smtClean="0">
                              <a:solidFill>
                                <a:schemeClr val="tx1">
                                  <a:lumMod val="65000"/>
                                  <a:lumOff val="35000"/>
                                </a:schemeClr>
                              </a:solidFill>
                              <a:latin typeface="Cambria Math" panose="02040503050406030204" pitchFamily="18" charset="0"/>
                            </a:rPr>
                            <m:t>𝟓</m:t>
                          </m:r>
                        </m:num>
                        <m:den>
                          <m:r>
                            <a:rPr lang="en-US" sz="1400" b="1" i="1" smtClean="0">
                              <a:solidFill>
                                <a:schemeClr val="tx1">
                                  <a:lumMod val="65000"/>
                                  <a:lumOff val="35000"/>
                                </a:schemeClr>
                              </a:solidFill>
                              <a:latin typeface="Cambria Math" panose="02040503050406030204" pitchFamily="18" charset="0"/>
                            </a:rPr>
                            <m:t>𝟐</m:t>
                          </m:r>
                        </m:den>
                      </m:f>
                      <m:func>
                        <m:funcPr>
                          <m:ctrlPr>
                            <a:rPr lang="en-US" sz="1400" b="1" i="1" smtClean="0">
                              <a:solidFill>
                                <a:schemeClr val="tx1">
                                  <a:lumMod val="65000"/>
                                  <a:lumOff val="35000"/>
                                </a:schemeClr>
                              </a:solidFill>
                              <a:latin typeface="Cambria Math" panose="02040503050406030204" pitchFamily="18" charset="0"/>
                            </a:rPr>
                          </m:ctrlPr>
                        </m:funcPr>
                        <m:fName>
                          <m:sSub>
                            <m:sSubPr>
                              <m:ctrlPr>
                                <a:rPr lang="en-US" sz="1400" b="1" i="1" smtClean="0">
                                  <a:solidFill>
                                    <a:schemeClr val="tx1">
                                      <a:lumMod val="65000"/>
                                      <a:lumOff val="35000"/>
                                    </a:schemeClr>
                                  </a:solidFill>
                                  <a:latin typeface="Cambria Math" panose="02040503050406030204" pitchFamily="18" charset="0"/>
                                </a:rPr>
                              </m:ctrlPr>
                            </m:sSubPr>
                            <m:e>
                              <m:r>
                                <a:rPr lang="en-US" sz="1400" b="1" i="0" smtClean="0">
                                  <a:solidFill>
                                    <a:schemeClr val="tx1">
                                      <a:lumMod val="65000"/>
                                      <a:lumOff val="35000"/>
                                    </a:schemeClr>
                                  </a:solidFill>
                                  <a:latin typeface="Cambria Math" panose="02040503050406030204" pitchFamily="18" charset="0"/>
                                </a:rPr>
                                <m:t>𝐥𝐨𝐠</m:t>
                              </m:r>
                            </m:e>
                            <m:sub>
                              <m:r>
                                <a:rPr lang="en-US" sz="1400" b="1" i="1" smtClean="0">
                                  <a:solidFill>
                                    <a:schemeClr val="tx1">
                                      <a:lumMod val="65000"/>
                                      <a:lumOff val="35000"/>
                                    </a:schemeClr>
                                  </a:solidFill>
                                  <a:latin typeface="Cambria Math" panose="02040503050406030204" pitchFamily="18" charset="0"/>
                                </a:rPr>
                                <m:t>𝟏𝟎</m:t>
                              </m:r>
                            </m:sub>
                          </m:sSub>
                        </m:fName>
                        <m:e>
                          <m:f>
                            <m:fPr>
                              <m:ctrlPr>
                                <a:rPr lang="en-US" sz="1400" b="1" i="1" smtClean="0">
                                  <a:solidFill>
                                    <a:schemeClr val="tx1">
                                      <a:lumMod val="65000"/>
                                      <a:lumOff val="35000"/>
                                    </a:schemeClr>
                                  </a:solidFill>
                                  <a:latin typeface="Cambria Math" panose="02040503050406030204" pitchFamily="18" charset="0"/>
                                </a:rPr>
                              </m:ctrlPr>
                            </m:fPr>
                            <m:num>
                              <m:r>
                                <a:rPr lang="en-US" sz="1400" b="1" i="1" smtClean="0">
                                  <a:solidFill>
                                    <a:schemeClr val="tx1">
                                      <a:lumMod val="65000"/>
                                      <a:lumOff val="35000"/>
                                    </a:schemeClr>
                                  </a:solidFill>
                                  <a:latin typeface="Cambria Math" panose="02040503050406030204" pitchFamily="18" charset="0"/>
                                </a:rPr>
                                <m:t>𝑳</m:t>
                              </m:r>
                            </m:num>
                            <m:den>
                              <m:sSub>
                                <m:sSubPr>
                                  <m:ctrlPr>
                                    <a:rPr lang="en-US" sz="1400" b="1" i="1" smtClean="0">
                                      <a:solidFill>
                                        <a:schemeClr val="tx1">
                                          <a:lumMod val="65000"/>
                                          <a:lumOff val="35000"/>
                                        </a:schemeClr>
                                      </a:solidFill>
                                      <a:latin typeface="Cambria Math" panose="02040503050406030204" pitchFamily="18" charset="0"/>
                                    </a:rPr>
                                  </m:ctrlPr>
                                </m:sSubPr>
                                <m:e>
                                  <m:r>
                                    <a:rPr lang="en-US" sz="1400" b="1" i="1" smtClean="0">
                                      <a:solidFill>
                                        <a:schemeClr val="tx1">
                                          <a:lumMod val="65000"/>
                                          <a:lumOff val="35000"/>
                                        </a:schemeClr>
                                      </a:solidFill>
                                      <a:latin typeface="Cambria Math" panose="02040503050406030204" pitchFamily="18" charset="0"/>
                                    </a:rPr>
                                    <m:t>𝑳</m:t>
                                  </m:r>
                                </m:e>
                                <m:sub>
                                  <m:r>
                                    <a:rPr lang="en-US" sz="1400" b="1" i="1" smtClean="0">
                                      <a:solidFill>
                                        <a:schemeClr val="tx1">
                                          <a:lumMod val="65000"/>
                                          <a:lumOff val="35000"/>
                                        </a:schemeClr>
                                      </a:solidFill>
                                      <a:latin typeface="Cambria Math" panose="02040503050406030204" pitchFamily="18" charset="0"/>
                                    </a:rPr>
                                    <m:t>⊙</m:t>
                                  </m:r>
                                </m:sub>
                              </m:sSub>
                            </m:den>
                          </m:f>
                        </m:e>
                      </m:func>
                    </m:oMath>
                  </m:oMathPara>
                </a14:m>
                <a:endParaRPr lang="en-US" sz="1400" b="1">
                  <a:solidFill>
                    <a:schemeClr val="tx1">
                      <a:lumMod val="65000"/>
                      <a:lumOff val="35000"/>
                    </a:schemeClr>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021628" y="1947547"/>
                <a:ext cx="2082814" cy="461921"/>
              </a:xfrm>
              <a:prstGeom prst="rect">
                <a:avLst/>
              </a:prstGeom>
              <a:blipFill>
                <a:blip r:embed="rId10"/>
                <a:stretch>
                  <a:fillRect l="-1466" r="-880" b="-11842"/>
                </a:stretch>
              </a:blipFill>
            </p:spPr>
            <p:txBody>
              <a:bodyPr/>
              <a:lstStyle/>
              <a:p>
                <a:r>
                  <a:rPr lang="en-US">
                    <a:noFill/>
                  </a:rPr>
                  <a:t> </a:t>
                </a:r>
              </a:p>
            </p:txBody>
          </p:sp>
        </mc:Fallback>
      </mc:AlternateContent>
    </p:spTree>
    <p:extLst>
      <p:ext uri="{BB962C8B-B14F-4D97-AF65-F5344CB8AC3E}">
        <p14:creationId xmlns:p14="http://schemas.microsoft.com/office/powerpoint/2010/main" val="22521216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Axion Bounds from WD Luminosity Function</a:t>
            </a:r>
          </a:p>
        </p:txBody>
      </p:sp>
      <p:sp>
        <p:nvSpPr>
          <p:cNvPr id="13" name="TextBox 12"/>
          <p:cNvSpPr txBox="1"/>
          <p:nvPr/>
        </p:nvSpPr>
        <p:spPr>
          <a:xfrm>
            <a:off x="-1" y="5976337"/>
            <a:ext cx="9217025" cy="707886"/>
          </a:xfrm>
          <a:prstGeom prst="rect">
            <a:avLst/>
          </a:prstGeom>
          <a:solidFill>
            <a:schemeClr val="bg1"/>
          </a:solidFill>
        </p:spPr>
        <p:txBody>
          <a:bodyPr wrap="square" rtlCol="0">
            <a:spAutoFit/>
          </a:bodyPr>
          <a:lstStyle/>
          <a:p>
            <a:pPr algn="ctr"/>
            <a:r>
              <a:rPr lang="en-US" sz="2000"/>
              <a:t>Miller Bertolami, Melendez, Althaus &amp; Isern, </a:t>
            </a:r>
            <a:r>
              <a:rPr lang="en-US" sz="2000">
                <a:hlinkClick r:id="rId3"/>
              </a:rPr>
              <a:t>arXiv:1406.7712</a:t>
            </a:r>
            <a:r>
              <a:rPr lang="en-US" sz="2000"/>
              <a:t>, </a:t>
            </a:r>
            <a:r>
              <a:rPr lang="en-US" sz="2000">
                <a:hlinkClick r:id="rId4"/>
              </a:rPr>
              <a:t>1410.1677</a:t>
            </a:r>
            <a:endParaRPr lang="en-US" sz="2000"/>
          </a:p>
          <a:p>
            <a:pPr algn="ctr"/>
            <a:r>
              <a:rPr lang="de-DE" sz="2000">
                <a:solidFill>
                  <a:schemeClr val="accent6">
                    <a:lumMod val="50000"/>
                  </a:schemeClr>
                </a:solidFill>
              </a:rPr>
              <a:t>For extensions and review see</a:t>
            </a:r>
            <a:r>
              <a:rPr lang="en-US" sz="2000">
                <a:solidFill>
                  <a:schemeClr val="accent6">
                    <a:lumMod val="50000"/>
                  </a:schemeClr>
                </a:solidFill>
              </a:rPr>
              <a:t>: Isern, </a:t>
            </a:r>
            <a:r>
              <a:rPr lang="en-US" altLang="en-US" sz="2000">
                <a:solidFill>
                  <a:schemeClr val="accent6">
                    <a:lumMod val="50000"/>
                  </a:schemeClr>
                </a:solidFill>
                <a:hlinkClick r:id="rId5"/>
              </a:rPr>
              <a:t>arXiv:2002.08069</a:t>
            </a:r>
            <a:endParaRPr lang="en-US" sz="2000">
              <a:solidFill>
                <a:schemeClr val="accent6">
                  <a:lumMod val="50000"/>
                </a:schemeClr>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052" y="705245"/>
            <a:ext cx="6666114" cy="4550992"/>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296052" y="5184227"/>
                <a:ext cx="7128811" cy="830997"/>
              </a:xfrm>
              <a:prstGeom prst="rect">
                <a:avLst/>
              </a:prstGeom>
              <a:noFill/>
            </p:spPr>
            <p:txBody>
              <a:bodyPr wrap="square" rtlCol="0">
                <a:spAutoFit/>
              </a:bodyPr>
              <a:lstStyle/>
              <a:p>
                <a:r>
                  <a:rPr lang="en-US" sz="2000">
                    <a:solidFill>
                      <a:srgbClr val="003399"/>
                    </a:solidFill>
                  </a:rPr>
                  <a:t>Limits on axion-electron coupling and mass limit in DFSZ model:</a:t>
                </a:r>
              </a:p>
              <a:p>
                <a:endParaRPr lang="en-US" sz="600"/>
              </a:p>
              <a:p>
                <a14:m>
                  <m:oMath xmlns:m="http://schemas.openxmlformats.org/officeDocument/2006/math">
                    <m:r>
                      <a:rPr lang="en-US" sz="2000" b="0" i="1" smtClean="0">
                        <a:solidFill>
                          <a:srgbClr val="C00000"/>
                        </a:solidFill>
                        <a:latin typeface="Cambria Math"/>
                      </a:rPr>
                      <m:t>       </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𝑔</m:t>
                        </m:r>
                      </m:e>
                      <m:sub>
                        <m:r>
                          <a:rPr lang="en-US" sz="2000" i="1">
                            <a:solidFill>
                              <a:srgbClr val="C00000"/>
                            </a:solidFill>
                            <a:latin typeface="Cambria Math"/>
                          </a:rPr>
                          <m:t>𝑎𝑒</m:t>
                        </m:r>
                      </m:sub>
                    </m:sSub>
                    <m:r>
                      <a:rPr lang="en-US" sz="2000" i="1">
                        <a:solidFill>
                          <a:srgbClr val="C00000"/>
                        </a:solidFill>
                        <a:latin typeface="Cambria Math"/>
                        <a:ea typeface="Cambria Math"/>
                      </a:rPr>
                      <m:t>≲3×</m:t>
                    </m:r>
                    <m:sSup>
                      <m:sSupPr>
                        <m:ctrlPr>
                          <a:rPr lang="en-US" sz="2000" i="1">
                            <a:solidFill>
                              <a:srgbClr val="C00000"/>
                            </a:solidFill>
                            <a:latin typeface="Cambria Math" panose="02040503050406030204" pitchFamily="18" charset="0"/>
                            <a:ea typeface="Cambria Math"/>
                          </a:rPr>
                        </m:ctrlPr>
                      </m:sSupPr>
                      <m:e>
                        <m:r>
                          <a:rPr lang="en-US" sz="2000" i="1">
                            <a:solidFill>
                              <a:srgbClr val="C00000"/>
                            </a:solidFill>
                            <a:latin typeface="Cambria Math"/>
                            <a:ea typeface="Cambria Math"/>
                          </a:rPr>
                          <m:t>10</m:t>
                        </m:r>
                      </m:e>
                      <m:sup>
                        <m:r>
                          <a:rPr lang="en-US" sz="2000" i="1">
                            <a:solidFill>
                              <a:srgbClr val="C00000"/>
                            </a:solidFill>
                            <a:latin typeface="Cambria Math"/>
                            <a:ea typeface="Cambria Math"/>
                          </a:rPr>
                          <m:t>−13</m:t>
                        </m:r>
                      </m:sup>
                    </m:sSup>
                  </m:oMath>
                </a14:m>
                <a:r>
                  <a:rPr lang="en-US" sz="2000">
                    <a:solidFill>
                      <a:srgbClr val="C00000"/>
                    </a:solidFill>
                  </a:rPr>
                  <a:t>                             </a:t>
                </a:r>
                <a14:m>
                  <m:oMath xmlns:m="http://schemas.openxmlformats.org/officeDocument/2006/math">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𝑚</m:t>
                        </m:r>
                      </m:e>
                      <m:sub>
                        <m:r>
                          <a:rPr lang="en-US" sz="2000" i="1">
                            <a:solidFill>
                              <a:srgbClr val="C00000"/>
                            </a:solidFill>
                            <a:latin typeface="Cambria Math"/>
                          </a:rPr>
                          <m:t>𝑎</m:t>
                        </m:r>
                      </m:sub>
                    </m:sSub>
                    <m:func>
                      <m:funcPr>
                        <m:ctrlPr>
                          <a:rPr lang="en-US" sz="2000" i="1">
                            <a:solidFill>
                              <a:srgbClr val="C00000"/>
                            </a:solidFill>
                            <a:latin typeface="Cambria Math" panose="02040503050406030204" pitchFamily="18" charset="0"/>
                          </a:rPr>
                        </m:ctrlPr>
                      </m:funcPr>
                      <m:fName>
                        <m:sSup>
                          <m:sSupPr>
                            <m:ctrlPr>
                              <a:rPr lang="en-US" sz="2000" i="1">
                                <a:solidFill>
                                  <a:srgbClr val="C00000"/>
                                </a:solidFill>
                                <a:latin typeface="Cambria Math" panose="02040503050406030204" pitchFamily="18" charset="0"/>
                              </a:rPr>
                            </m:ctrlPr>
                          </m:sSupPr>
                          <m:e>
                            <m:r>
                              <m:rPr>
                                <m:sty m:val="p"/>
                              </m:rPr>
                              <a:rPr lang="en-US" sz="2000">
                                <a:solidFill>
                                  <a:srgbClr val="C00000"/>
                                </a:solidFill>
                                <a:latin typeface="Cambria Math"/>
                              </a:rPr>
                              <m:t>cos</m:t>
                            </m:r>
                          </m:e>
                          <m:sup>
                            <m:r>
                              <a:rPr lang="en-US" sz="2000" i="1">
                                <a:solidFill>
                                  <a:srgbClr val="C00000"/>
                                </a:solidFill>
                                <a:latin typeface="Cambria Math"/>
                              </a:rPr>
                              <m:t>2</m:t>
                            </m:r>
                          </m:sup>
                        </m:sSup>
                      </m:fName>
                      <m:e>
                        <m:r>
                          <a:rPr lang="en-US" sz="2000" i="1">
                            <a:solidFill>
                              <a:srgbClr val="C00000"/>
                            </a:solidFill>
                            <a:latin typeface="Cambria Math"/>
                          </a:rPr>
                          <m:t>𝛽</m:t>
                        </m:r>
                      </m:e>
                    </m:func>
                    <m:r>
                      <a:rPr lang="en-US" sz="2000" i="1">
                        <a:solidFill>
                          <a:srgbClr val="C00000"/>
                        </a:solidFill>
                        <a:latin typeface="Cambria Math"/>
                        <a:ea typeface="Cambria Math"/>
                      </a:rPr>
                      <m:t>≲10 </m:t>
                    </m:r>
                    <m:r>
                      <m:rPr>
                        <m:sty m:val="p"/>
                      </m:rPr>
                      <a:rPr lang="en-US" sz="2000">
                        <a:solidFill>
                          <a:srgbClr val="C00000"/>
                        </a:solidFill>
                        <a:latin typeface="Cambria Math"/>
                        <a:ea typeface="Cambria Math"/>
                      </a:rPr>
                      <m:t>meV</m:t>
                    </m:r>
                  </m:oMath>
                </a14:m>
                <a:endParaRPr lang="en-US" sz="200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96052" y="5184227"/>
                <a:ext cx="7128811" cy="830997"/>
              </a:xfrm>
              <a:prstGeom prst="rect">
                <a:avLst/>
              </a:prstGeom>
              <a:blipFill>
                <a:blip r:embed="rId7"/>
                <a:stretch>
                  <a:fillRect l="-941" t="-3650" b="-2190"/>
                </a:stretch>
              </a:blipFill>
            </p:spPr>
            <p:txBody>
              <a:bodyPr/>
              <a:lstStyle/>
              <a:p>
                <a:r>
                  <a:rPr lang="en-US">
                    <a:noFill/>
                  </a:rPr>
                  <a:t> </a:t>
                </a:r>
              </a:p>
            </p:txBody>
          </p:sp>
        </mc:Fallback>
      </mc:AlternateContent>
    </p:spTree>
    <p:extLst>
      <p:ext uri="{BB962C8B-B14F-4D97-AF65-F5344CB8AC3E}">
        <p14:creationId xmlns:p14="http://schemas.microsoft.com/office/powerpoint/2010/main" val="32814837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4665"/>
            <a:ext cx="9217024" cy="582932"/>
          </a:xfrm>
        </p:spPr>
        <p:txBody>
          <a:bodyPr/>
          <a:lstStyle/>
          <a:p>
            <a:r>
              <a:rPr lang="en-US"/>
              <a:t>Pulsating Stars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02" y="798102"/>
            <a:ext cx="4553927" cy="4536138"/>
          </a:xfrm>
          <a:prstGeom prst="rect">
            <a:avLst/>
          </a:prstGeom>
        </p:spPr>
      </p:pic>
      <p:sp>
        <p:nvSpPr>
          <p:cNvPr id="4" name="Rectangle 3">
            <a:hlinkClick r:id="rId3"/>
          </p:cNvPr>
          <p:cNvSpPr/>
          <p:nvPr/>
        </p:nvSpPr>
        <p:spPr>
          <a:xfrm>
            <a:off x="720725" y="6069748"/>
            <a:ext cx="3959225" cy="246221"/>
          </a:xfrm>
          <a:prstGeom prst="rect">
            <a:avLst/>
          </a:prstGeom>
        </p:spPr>
        <p:txBody>
          <a:bodyPr wrap="square">
            <a:spAutoFit/>
          </a:bodyPr>
          <a:lstStyle/>
          <a:p>
            <a:pPr algn="ctr"/>
            <a:r>
              <a:rPr lang="en-US" sz="1000">
                <a:solidFill>
                  <a:schemeClr val="bg1">
                    <a:lumMod val="65000"/>
                  </a:schemeClr>
                </a:solidFill>
              </a:rPr>
              <a:t>https://www.eso.org/public/images/eso0728c/</a:t>
            </a:r>
          </a:p>
        </p:txBody>
      </p:sp>
      <p:sp>
        <p:nvSpPr>
          <p:cNvPr id="5" name="Rectangle 4">
            <a:hlinkClick r:id="rId4"/>
          </p:cNvPr>
          <p:cNvSpPr/>
          <p:nvPr/>
        </p:nvSpPr>
        <p:spPr>
          <a:xfrm>
            <a:off x="5184592" y="6077341"/>
            <a:ext cx="4032560" cy="246221"/>
          </a:xfrm>
          <a:prstGeom prst="rect">
            <a:avLst/>
          </a:prstGeom>
        </p:spPr>
        <p:txBody>
          <a:bodyPr wrap="square">
            <a:spAutoFit/>
          </a:bodyPr>
          <a:lstStyle/>
          <a:p>
            <a:r>
              <a:rPr lang="en-US" sz="1000">
                <a:solidFill>
                  <a:schemeClr val="bg1">
                    <a:lumMod val="65000"/>
                  </a:schemeClr>
                </a:solidFill>
              </a:rPr>
              <a:t>https://scienceatyourdoorstep.com/2021/01/04/what-are-variable-stars/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413" y="623006"/>
            <a:ext cx="4066810" cy="5188689"/>
          </a:xfrm>
          <a:prstGeom prst="rect">
            <a:avLst/>
          </a:prstGeom>
        </p:spPr>
      </p:pic>
    </p:spTree>
    <p:extLst>
      <p:ext uri="{BB962C8B-B14F-4D97-AF65-F5344CB8AC3E}">
        <p14:creationId xmlns:p14="http://schemas.microsoft.com/office/powerpoint/2010/main" val="2375780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Non-Radial g-Modes</a:t>
            </a:r>
          </a:p>
        </p:txBody>
      </p:sp>
      <p:pic>
        <p:nvPicPr>
          <p:cNvPr id="9" name="Picture 2" descr="C:\jiv\axions\Kawaler-fig6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82" y="834923"/>
            <a:ext cx="3097150" cy="3701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jiv\axions\Kawaler-fig6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332" y="834922"/>
            <a:ext cx="2380105" cy="37012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73989" y="863627"/>
            <a:ext cx="3310330" cy="1138773"/>
          </a:xfrm>
          <a:prstGeom prst="rect">
            <a:avLst/>
          </a:prstGeom>
          <a:noFill/>
        </p:spPr>
        <p:txBody>
          <a:bodyPr wrap="none" rtlCol="0">
            <a:spAutoFit/>
          </a:bodyPr>
          <a:lstStyle/>
          <a:p>
            <a:r>
              <a:rPr lang="en-US" sz="2000">
                <a:solidFill>
                  <a:schemeClr val="accent1">
                    <a:lumMod val="75000"/>
                  </a:schemeClr>
                </a:solidFill>
                <a:sym typeface="Symbol" panose="05050102010706020507" pitchFamily="18" charset="2"/>
              </a:rPr>
              <a:t> </a:t>
            </a:r>
            <a:r>
              <a:rPr lang="en-US" sz="2000">
                <a:solidFill>
                  <a:schemeClr val="accent1">
                    <a:lumMod val="75000"/>
                  </a:schemeClr>
                </a:solidFill>
              </a:rPr>
              <a:t>Long period waves</a:t>
            </a:r>
          </a:p>
          <a:p>
            <a:r>
              <a:rPr lang="en-US" sz="2000">
                <a:solidFill>
                  <a:schemeClr val="accent1">
                    <a:lumMod val="75000"/>
                  </a:schemeClr>
                </a:solidFill>
              </a:rPr>
              <a:t>   (100 – 1000 s)</a:t>
            </a:r>
          </a:p>
          <a:p>
            <a:endParaRPr lang="en-US" sz="800">
              <a:solidFill>
                <a:schemeClr val="accent1">
                  <a:lumMod val="75000"/>
                </a:schemeClr>
              </a:solidFill>
            </a:endParaRPr>
          </a:p>
          <a:p>
            <a:r>
              <a:rPr lang="en-US" sz="2000">
                <a:solidFill>
                  <a:schemeClr val="accent1">
                    <a:lumMod val="75000"/>
                  </a:schemeClr>
                </a:solidFill>
                <a:sym typeface="Symbol" panose="05050102010706020507" pitchFamily="18" charset="2"/>
              </a:rPr>
              <a:t> </a:t>
            </a:r>
            <a:r>
              <a:rPr lang="en-US" sz="2000">
                <a:solidFill>
                  <a:schemeClr val="accent1">
                    <a:lumMod val="75000"/>
                  </a:schemeClr>
                </a:solidFill>
              </a:rPr>
              <a:t>Gravity is the restoring force</a:t>
            </a:r>
          </a:p>
        </p:txBody>
      </p:sp>
      <p:sp>
        <p:nvSpPr>
          <p:cNvPr id="6" name="TextBox 5"/>
          <p:cNvSpPr txBox="1"/>
          <p:nvPr/>
        </p:nvSpPr>
        <p:spPr>
          <a:xfrm>
            <a:off x="215182" y="4464127"/>
            <a:ext cx="1982594" cy="338554"/>
          </a:xfrm>
          <a:prstGeom prst="rect">
            <a:avLst/>
          </a:prstGeom>
          <a:noFill/>
        </p:spPr>
        <p:txBody>
          <a:bodyPr wrap="none" rtlCol="0">
            <a:spAutoFit/>
          </a:bodyPr>
          <a:lstStyle/>
          <a:p>
            <a:r>
              <a:rPr lang="en-US" sz="1600">
                <a:solidFill>
                  <a:schemeClr val="tx1">
                    <a:lumMod val="75000"/>
                    <a:lumOff val="25000"/>
                  </a:schemeClr>
                </a:solidFill>
              </a:rPr>
              <a:t>From a talk by J. Isern</a:t>
            </a:r>
          </a:p>
        </p:txBody>
      </p:sp>
      <mc:AlternateContent xmlns:mc="http://schemas.openxmlformats.org/markup-compatibility/2006" xmlns:a14="http://schemas.microsoft.com/office/drawing/2010/main">
        <mc:Choice Requires="a14">
          <p:sp>
            <p:nvSpPr>
              <p:cNvPr id="7" name="TextBox 6"/>
              <p:cNvSpPr txBox="1"/>
              <p:nvPr/>
            </p:nvSpPr>
            <p:spPr>
              <a:xfrm>
                <a:off x="1912505" y="5256237"/>
                <a:ext cx="2687659" cy="7015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FF0000"/>
                              </a:solidFill>
                              <a:latin typeface="Cambria Math" panose="02040503050406030204" pitchFamily="18" charset="0"/>
                            </a:rPr>
                          </m:ctrlPr>
                        </m:fPr>
                        <m:num>
                          <m:r>
                            <a:rPr lang="en-US" sz="2400" b="1" i="1" smtClean="0">
                              <a:solidFill>
                                <a:srgbClr val="FF0000"/>
                              </a:solidFill>
                              <a:latin typeface="Cambria Math" panose="02040503050406030204" pitchFamily="18" charset="0"/>
                            </a:rPr>
                            <m:t>𝒅</m:t>
                          </m:r>
                          <m:func>
                            <m:funcPr>
                              <m:ctrlPr>
                                <a:rPr lang="en-US" sz="2400" b="1" i="1" smtClean="0">
                                  <a:solidFill>
                                    <a:srgbClr val="FF0000"/>
                                  </a:solidFill>
                                  <a:latin typeface="Cambria Math" panose="02040503050406030204" pitchFamily="18" charset="0"/>
                                </a:rPr>
                              </m:ctrlPr>
                            </m:funcPr>
                            <m:fName>
                              <m:r>
                                <a:rPr lang="en-US" sz="2400" b="1" i="0" smtClean="0">
                                  <a:solidFill>
                                    <a:srgbClr val="FF0000"/>
                                  </a:solidFill>
                                  <a:latin typeface="Cambria Math" panose="02040503050406030204" pitchFamily="18" charset="0"/>
                                </a:rPr>
                                <m:t>𝐥𝐨𝐠</m:t>
                              </m:r>
                            </m:fName>
                            <m:e>
                              <m:r>
                                <a:rPr lang="en-US" sz="2400" b="1" i="0" smtClean="0">
                                  <a:solidFill>
                                    <a:srgbClr val="FF0000"/>
                                  </a:solidFill>
                                  <a:latin typeface="Cambria Math" panose="02040503050406030204" pitchFamily="18" charset="0"/>
                                </a:rPr>
                                <m:t>𝚷</m:t>
                              </m:r>
                            </m:e>
                          </m:func>
                        </m:num>
                        <m:den>
                          <m:r>
                            <a:rPr lang="en-US" sz="2400" b="1" i="1" smtClean="0">
                              <a:solidFill>
                                <a:srgbClr val="FF0000"/>
                              </a:solidFill>
                              <a:latin typeface="Cambria Math" panose="02040503050406030204" pitchFamily="18" charset="0"/>
                            </a:rPr>
                            <m:t>𝒅𝒕</m:t>
                          </m:r>
                        </m:den>
                      </m:f>
                      <m:r>
                        <a:rPr lang="en-US" sz="2400" b="1" i="1" smtClean="0">
                          <a:solidFill>
                            <a:srgbClr val="FF0000"/>
                          </a:solidFill>
                          <a:latin typeface="Cambria Math" panose="02040503050406030204" pitchFamily="18" charset="0"/>
                        </a:rPr>
                        <m:t>∝−</m:t>
                      </m:r>
                      <m:f>
                        <m:fPr>
                          <m:ctrlPr>
                            <a:rPr lang="en-US" sz="2400" b="1" i="1" smtClean="0">
                              <a:solidFill>
                                <a:srgbClr val="FF0000"/>
                              </a:solidFill>
                              <a:latin typeface="Cambria Math" panose="02040503050406030204" pitchFamily="18" charset="0"/>
                            </a:rPr>
                          </m:ctrlPr>
                        </m:fPr>
                        <m:num>
                          <m:r>
                            <a:rPr lang="en-US" sz="2400" b="1" i="1" smtClean="0">
                              <a:solidFill>
                                <a:srgbClr val="FF0000"/>
                              </a:solidFill>
                              <a:latin typeface="Cambria Math" panose="02040503050406030204" pitchFamily="18" charset="0"/>
                            </a:rPr>
                            <m:t>𝒅</m:t>
                          </m:r>
                          <m:func>
                            <m:funcPr>
                              <m:ctrlPr>
                                <a:rPr lang="en-US" sz="2400" b="1" i="1" smtClean="0">
                                  <a:solidFill>
                                    <a:srgbClr val="FF0000"/>
                                  </a:solidFill>
                                  <a:latin typeface="Cambria Math" panose="02040503050406030204" pitchFamily="18" charset="0"/>
                                </a:rPr>
                              </m:ctrlPr>
                            </m:funcPr>
                            <m:fName>
                              <m:r>
                                <a:rPr lang="en-US" sz="2400" b="1" i="0" smtClean="0">
                                  <a:solidFill>
                                    <a:srgbClr val="FF0000"/>
                                  </a:solidFill>
                                  <a:latin typeface="Cambria Math" panose="02040503050406030204" pitchFamily="18" charset="0"/>
                                </a:rPr>
                                <m:t>𝐥𝐨𝐠</m:t>
                              </m:r>
                            </m:fName>
                            <m:e>
                              <m:r>
                                <a:rPr lang="en-US" sz="2400" b="1" i="1" smtClean="0">
                                  <a:solidFill>
                                    <a:srgbClr val="FF0000"/>
                                  </a:solidFill>
                                  <a:latin typeface="Cambria Math" panose="02040503050406030204" pitchFamily="18" charset="0"/>
                                </a:rPr>
                                <m:t>𝑻</m:t>
                              </m:r>
                            </m:e>
                          </m:func>
                        </m:num>
                        <m:den>
                          <m:r>
                            <a:rPr lang="en-US" sz="2400" b="1" i="1" smtClean="0">
                              <a:solidFill>
                                <a:srgbClr val="FF0000"/>
                              </a:solidFill>
                              <a:latin typeface="Cambria Math" panose="02040503050406030204" pitchFamily="18" charset="0"/>
                            </a:rPr>
                            <m:t>𝒅𝒕</m:t>
                          </m:r>
                        </m:den>
                      </m:f>
                    </m:oMath>
                  </m:oMathPara>
                </a14:m>
                <a:endParaRPr lang="en-US" sz="2400" b="1"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12505" y="5256237"/>
                <a:ext cx="2687659" cy="7015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758350" y="4680157"/>
                <a:ext cx="3458676" cy="1880964"/>
              </a:xfrm>
              <a:prstGeom prst="rect">
                <a:avLst/>
              </a:prstGeom>
              <a:noFill/>
            </p:spPr>
            <p:txBody>
              <a:bodyPr wrap="square" rtlCol="0">
                <a:spAutoFit/>
              </a:bodyPr>
              <a:lstStyle/>
              <a:p>
                <a:r>
                  <a:rPr lang="en-US" sz="2000">
                    <a:solidFill>
                      <a:schemeClr val="tx1">
                        <a:lumMod val="65000"/>
                        <a:lumOff val="35000"/>
                      </a:schemeClr>
                    </a:solidFill>
                    <a:sym typeface="Symbol" panose="05050102010706020507" pitchFamily="18" charset="2"/>
                  </a:rPr>
                  <a:t> </a:t>
                </a:r>
                <a:r>
                  <a:rPr lang="en-US" sz="2000">
                    <a:solidFill>
                      <a:schemeClr val="tx1">
                        <a:lumMod val="65000"/>
                        <a:lumOff val="35000"/>
                      </a:schemeClr>
                    </a:solidFill>
                  </a:rPr>
                  <a:t>Period decreases as </a:t>
                </a:r>
              </a:p>
              <a:p>
                <a:r>
                  <a:rPr lang="en-US" sz="2000">
                    <a:solidFill>
                      <a:schemeClr val="tx1">
                        <a:lumMod val="65000"/>
                        <a:lumOff val="35000"/>
                      </a:schemeClr>
                    </a:solidFill>
                  </a:rPr>
                  <a:t>   the star cools</a:t>
                </a:r>
              </a:p>
              <a:p>
                <a:endParaRPr lang="en-US" sz="800">
                  <a:solidFill>
                    <a:schemeClr val="tx1">
                      <a:lumMod val="65000"/>
                      <a:lumOff val="35000"/>
                    </a:schemeClr>
                  </a:solidFill>
                </a:endParaRPr>
              </a:p>
              <a:p>
                <a:r>
                  <a:rPr lang="en-US" sz="2000">
                    <a:solidFill>
                      <a:schemeClr val="tx1">
                        <a:lumMod val="65000"/>
                        <a:lumOff val="35000"/>
                      </a:schemeClr>
                    </a:solidFill>
                    <a:sym typeface="Symbol" panose="05050102010706020507" pitchFamily="18" charset="2"/>
                  </a:rPr>
                  <a:t> </a:t>
                </a:r>
                <a:r>
                  <a:rPr lang="en-US" sz="2000">
                    <a:solidFill>
                      <a:schemeClr val="tx1">
                        <a:lumMod val="65000"/>
                        <a:lumOff val="35000"/>
                      </a:schemeClr>
                    </a:solidFill>
                  </a:rPr>
                  <a:t>Characteristic rate </a:t>
                </a:r>
                <a14:m>
                  <m:oMath xmlns:m="http://schemas.openxmlformats.org/officeDocument/2006/math">
                    <m:sSup>
                      <m:sSupPr>
                        <m:ctrlPr>
                          <a:rPr lang="en-US" sz="2000" b="0" i="1" smtClean="0">
                            <a:solidFill>
                              <a:schemeClr val="tx1">
                                <a:lumMod val="65000"/>
                                <a:lumOff val="35000"/>
                              </a:schemeClr>
                            </a:solidFill>
                            <a:latin typeface="Cambria Math" panose="02040503050406030204" pitchFamily="18" charset="0"/>
                          </a:rPr>
                        </m:ctrlPr>
                      </m:sSupPr>
                      <m:e>
                        <m:r>
                          <a:rPr lang="en-US" sz="2000" b="0" i="1" smtClean="0">
                            <a:solidFill>
                              <a:schemeClr val="tx1">
                                <a:lumMod val="65000"/>
                                <a:lumOff val="35000"/>
                              </a:schemeClr>
                            </a:solidFill>
                            <a:latin typeface="Cambria Math" panose="02040503050406030204" pitchFamily="18" charset="0"/>
                          </a:rPr>
                          <m:t>10</m:t>
                        </m:r>
                      </m:e>
                      <m:sup>
                        <m:r>
                          <a:rPr lang="en-US" sz="2000" b="0" i="1" smtClean="0">
                            <a:solidFill>
                              <a:schemeClr val="tx1">
                                <a:lumMod val="65000"/>
                                <a:lumOff val="35000"/>
                              </a:schemeClr>
                            </a:solidFill>
                            <a:latin typeface="Cambria Math" panose="02040503050406030204" pitchFamily="18" charset="0"/>
                          </a:rPr>
                          <m:t>−15</m:t>
                        </m:r>
                      </m:sup>
                    </m:sSup>
                    <m:r>
                      <a:rPr lang="en-US" sz="2000" b="0" i="0" smtClean="0">
                        <a:solidFill>
                          <a:schemeClr val="tx1">
                            <a:lumMod val="65000"/>
                            <a:lumOff val="35000"/>
                          </a:schemeClr>
                        </a:solidFill>
                        <a:latin typeface="Cambria Math" panose="02040503050406030204" pitchFamily="18" charset="0"/>
                      </a:rPr>
                      <m:t> </m:t>
                    </m:r>
                    <m:r>
                      <m:rPr>
                        <m:sty m:val="p"/>
                      </m:rPr>
                      <a:rPr lang="en-US" sz="2000" b="0" i="0" smtClean="0">
                        <a:solidFill>
                          <a:schemeClr val="tx1">
                            <a:lumMod val="65000"/>
                            <a:lumOff val="35000"/>
                          </a:schemeClr>
                        </a:solidFill>
                        <a:latin typeface="Cambria Math" panose="02040503050406030204" pitchFamily="18" charset="0"/>
                      </a:rPr>
                      <m:t>s</m:t>
                    </m:r>
                    <m:r>
                      <a:rPr lang="en-US" sz="2000" b="0" i="0" smtClean="0">
                        <a:solidFill>
                          <a:schemeClr val="tx1">
                            <a:lumMod val="65000"/>
                            <a:lumOff val="35000"/>
                          </a:schemeClr>
                        </a:solidFill>
                        <a:latin typeface="Cambria Math" panose="02040503050406030204" pitchFamily="18" charset="0"/>
                      </a:rPr>
                      <m:t>/</m:t>
                    </m:r>
                    <m:r>
                      <m:rPr>
                        <m:sty m:val="p"/>
                      </m:rPr>
                      <a:rPr lang="en-US" sz="2000" b="0" i="0" smtClean="0">
                        <a:solidFill>
                          <a:schemeClr val="tx1">
                            <a:lumMod val="65000"/>
                            <a:lumOff val="35000"/>
                          </a:schemeClr>
                        </a:solidFill>
                        <a:latin typeface="Cambria Math" panose="02040503050406030204" pitchFamily="18" charset="0"/>
                      </a:rPr>
                      <m:t>s</m:t>
                    </m:r>
                  </m:oMath>
                </a14:m>
                <a:endParaRPr lang="en-US" sz="2000">
                  <a:solidFill>
                    <a:schemeClr val="tx1">
                      <a:lumMod val="65000"/>
                      <a:lumOff val="35000"/>
                    </a:schemeClr>
                  </a:solidFill>
                </a:endParaRPr>
              </a:p>
              <a:p>
                <a:endParaRPr lang="en-US" sz="800">
                  <a:solidFill>
                    <a:schemeClr val="tx1">
                      <a:lumMod val="65000"/>
                      <a:lumOff val="35000"/>
                    </a:schemeClr>
                  </a:solidFill>
                  <a:sym typeface="Symbol" panose="05050102010706020507" pitchFamily="18" charset="2"/>
                </a:endParaRPr>
              </a:p>
              <a:p>
                <a:r>
                  <a:rPr lang="en-US" sz="2000">
                    <a:solidFill>
                      <a:schemeClr val="tx1">
                        <a:lumMod val="65000"/>
                        <a:lumOff val="35000"/>
                      </a:schemeClr>
                    </a:solidFill>
                    <a:sym typeface="Symbol" panose="05050102010706020507" pitchFamily="18" charset="2"/>
                  </a:rPr>
                  <a:t> Measures cooling speed</a:t>
                </a:r>
              </a:p>
              <a:p>
                <a:r>
                  <a:rPr lang="en-US" sz="2000">
                    <a:solidFill>
                      <a:schemeClr val="tx1">
                        <a:lumMod val="65000"/>
                        <a:lumOff val="35000"/>
                      </a:schemeClr>
                    </a:solidFill>
                    <a:sym typeface="Symbol" panose="05050102010706020507" pitchFamily="18" charset="2"/>
                  </a:rPr>
                  <a:t>   of a single star</a:t>
                </a:r>
                <a:endParaRPr lang="en-US" sz="2000">
                  <a:solidFill>
                    <a:schemeClr val="tx1">
                      <a:lumMod val="65000"/>
                      <a:lumOff val="3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758350" y="4680157"/>
                <a:ext cx="3458676" cy="1880964"/>
              </a:xfrm>
              <a:prstGeom prst="rect">
                <a:avLst/>
              </a:prstGeom>
              <a:blipFill>
                <a:blip r:embed="rId6"/>
                <a:stretch>
                  <a:fillRect l="-1940" t="-2597" b="-5195"/>
                </a:stretch>
              </a:blipFill>
            </p:spPr>
            <p:txBody>
              <a:bodyPr/>
              <a:lstStyle/>
              <a:p>
                <a:r>
                  <a:rPr lang="en-US">
                    <a:noFill/>
                  </a:rPr>
                  <a:t> </a:t>
                </a:r>
              </a:p>
            </p:txBody>
          </p:sp>
        </mc:Fallback>
      </mc:AlternateContent>
    </p:spTree>
    <p:extLst>
      <p:ext uri="{BB962C8B-B14F-4D97-AF65-F5344CB8AC3E}">
        <p14:creationId xmlns:p14="http://schemas.microsoft.com/office/powerpoint/2010/main" val="4148743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Pulsating White Dwarf G117–B15A </a:t>
            </a:r>
          </a:p>
        </p:txBody>
      </p:sp>
      <p:sp>
        <p:nvSpPr>
          <p:cNvPr id="13" name="TextBox 12"/>
          <p:cNvSpPr txBox="1"/>
          <p:nvPr/>
        </p:nvSpPr>
        <p:spPr>
          <a:xfrm>
            <a:off x="648217" y="719607"/>
            <a:ext cx="3312205" cy="400110"/>
          </a:xfrm>
          <a:prstGeom prst="rect">
            <a:avLst/>
          </a:prstGeom>
          <a:noFill/>
        </p:spPr>
        <p:txBody>
          <a:bodyPr wrap="square" rtlCol="0">
            <a:spAutoFit/>
          </a:bodyPr>
          <a:lstStyle/>
          <a:p>
            <a:pPr algn="ctr"/>
            <a:r>
              <a:rPr lang="en-US" sz="2000">
                <a:solidFill>
                  <a:schemeClr val="accent1">
                    <a:lumMod val="75000"/>
                  </a:schemeClr>
                </a:solidFill>
              </a:rPr>
              <a:t>Kepler+ ApJ 254 (1982) 676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2" y="1151667"/>
            <a:ext cx="3888540" cy="29871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280" y="1083427"/>
            <a:ext cx="4735845" cy="4585962"/>
          </a:xfrm>
          <a:prstGeom prst="rect">
            <a:avLst/>
          </a:prstGeom>
        </p:spPr>
      </p:pic>
      <p:sp>
        <p:nvSpPr>
          <p:cNvPr id="25" name="TextBox 24"/>
          <p:cNvSpPr txBox="1"/>
          <p:nvPr/>
        </p:nvSpPr>
        <p:spPr>
          <a:xfrm>
            <a:off x="5112837" y="719607"/>
            <a:ext cx="3312205" cy="400110"/>
          </a:xfrm>
          <a:prstGeom prst="rect">
            <a:avLst/>
          </a:prstGeom>
          <a:noFill/>
        </p:spPr>
        <p:txBody>
          <a:bodyPr wrap="square" rtlCol="0">
            <a:spAutoFit/>
          </a:bodyPr>
          <a:lstStyle/>
          <a:p>
            <a:pPr algn="ctr"/>
            <a:r>
              <a:rPr lang="en-US" sz="2000">
                <a:solidFill>
                  <a:schemeClr val="accent1">
                    <a:lumMod val="75000"/>
                  </a:schemeClr>
                </a:solidFill>
              </a:rPr>
              <a:t>Kepler+ ApJ 906 (2021) 7</a:t>
            </a:r>
          </a:p>
        </p:txBody>
      </p:sp>
      <mc:AlternateContent xmlns:mc="http://schemas.openxmlformats.org/markup-compatibility/2006" xmlns:a14="http://schemas.microsoft.com/office/drawing/2010/main">
        <mc:Choice Requires="a14">
          <p:sp>
            <p:nvSpPr>
              <p:cNvPr id="8" name="TextBox 7"/>
              <p:cNvSpPr txBox="1"/>
              <p:nvPr/>
            </p:nvSpPr>
            <p:spPr>
              <a:xfrm>
                <a:off x="157540" y="4320107"/>
                <a:ext cx="2199128" cy="133677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2000" b="0" i="1" smtClean="0">
                          <a:solidFill>
                            <a:schemeClr val="accent1">
                              <a:lumMod val="75000"/>
                            </a:schemeClr>
                          </a:solidFill>
                          <a:latin typeface="Cambria Math" panose="02040503050406030204" pitchFamily="18" charset="0"/>
                        </a:rPr>
                        <m:t>𝐷</m:t>
                      </m:r>
                      <m:r>
                        <a:rPr lang="en-US" sz="2000" b="0" i="1" smtClean="0">
                          <a:solidFill>
                            <a:schemeClr val="accent1">
                              <a:lumMod val="75000"/>
                            </a:schemeClr>
                          </a:solidFill>
                          <a:latin typeface="Cambria Math" panose="02040503050406030204" pitchFamily="18" charset="0"/>
                        </a:rPr>
                        <m:t>=57.5±0.1 </m:t>
                      </m:r>
                      <m:r>
                        <m:rPr>
                          <m:sty m:val="p"/>
                        </m:rPr>
                        <a:rPr lang="en-US" sz="2000" b="0" i="0" smtClean="0">
                          <a:solidFill>
                            <a:schemeClr val="accent1">
                              <a:lumMod val="75000"/>
                            </a:schemeClr>
                          </a:solidFill>
                          <a:latin typeface="Cambria Math" panose="02040503050406030204" pitchFamily="18" charset="0"/>
                        </a:rPr>
                        <m:t>pc</m:t>
                      </m:r>
                    </m:oMath>
                  </m:oMathPara>
                </a14:m>
                <a:endParaRPr lang="en-US" sz="2000">
                  <a:solidFill>
                    <a:schemeClr val="accent1">
                      <a:lumMod val="75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1" smtClean="0">
                          <a:solidFill>
                            <a:schemeClr val="accent1">
                              <a:lumMod val="75000"/>
                            </a:schemeClr>
                          </a:solidFill>
                          <a:latin typeface="Cambria Math" panose="02040503050406030204" pitchFamily="18" charset="0"/>
                        </a:rPr>
                        <m:t>𝑇</m:t>
                      </m:r>
                      <m:r>
                        <a:rPr lang="en-US" sz="2000" b="0" i="1" smtClean="0">
                          <a:solidFill>
                            <a:schemeClr val="accent1">
                              <a:lumMod val="75000"/>
                            </a:schemeClr>
                          </a:solidFill>
                          <a:latin typeface="Cambria Math" panose="02040503050406030204" pitchFamily="18" charset="0"/>
                        </a:rPr>
                        <m:t>=12,400 </m:t>
                      </m:r>
                      <m:r>
                        <m:rPr>
                          <m:sty m:val="p"/>
                        </m:rPr>
                        <a:rPr lang="en-US" sz="2000" b="0" i="0" smtClean="0">
                          <a:solidFill>
                            <a:schemeClr val="accent1">
                              <a:lumMod val="75000"/>
                            </a:schemeClr>
                          </a:solidFill>
                          <a:latin typeface="Cambria Math" panose="02040503050406030204" pitchFamily="18" charset="0"/>
                        </a:rPr>
                        <m:t>K</m:t>
                      </m:r>
                    </m:oMath>
                  </m:oMathPara>
                </a14:m>
                <a:endParaRPr lang="en-US" sz="2000">
                  <a:solidFill>
                    <a:schemeClr val="accent1">
                      <a:lumMod val="75000"/>
                    </a:schemeClr>
                  </a:solidFill>
                </a:endParaRPr>
              </a:p>
              <a:p>
                <a:pPr/>
                <a14:m>
                  <m:oMathPara xmlns:m="http://schemas.openxmlformats.org/officeDocument/2006/math">
                    <m:oMathParaPr>
                      <m:jc m:val="left"/>
                    </m:oMathParaPr>
                    <m:oMath xmlns:m="http://schemas.openxmlformats.org/officeDocument/2006/math">
                      <m:r>
                        <a:rPr lang="en-US" sz="2000" b="0" i="1" smtClean="0">
                          <a:solidFill>
                            <a:schemeClr val="accent1">
                              <a:lumMod val="75000"/>
                            </a:schemeClr>
                          </a:solidFill>
                          <a:latin typeface="Cambria Math" panose="02040503050406030204" pitchFamily="18" charset="0"/>
                        </a:rPr>
                        <m:t>𝑀</m:t>
                      </m:r>
                      <m:r>
                        <a:rPr lang="en-US" sz="2000" b="0" i="1" smtClean="0">
                          <a:solidFill>
                            <a:schemeClr val="accent1">
                              <a:lumMod val="75000"/>
                            </a:schemeClr>
                          </a:solidFill>
                          <a:latin typeface="Cambria Math" panose="02040503050406030204" pitchFamily="18" charset="0"/>
                        </a:rPr>
                        <m:t>=0.69 </m:t>
                      </m:r>
                      <m:sSub>
                        <m:sSubPr>
                          <m:ctrlPr>
                            <a:rPr lang="en-US" sz="2000" i="1" smtClean="0">
                              <a:solidFill>
                                <a:schemeClr val="accent1">
                                  <a:lumMod val="75000"/>
                                </a:schemeClr>
                              </a:solidFill>
                              <a:latin typeface="Cambria Math" panose="02040503050406030204" pitchFamily="18" charset="0"/>
                            </a:rPr>
                          </m:ctrlPr>
                        </m:sSubPr>
                        <m:e>
                          <m:r>
                            <a:rPr lang="en-US" sz="2000" b="0" i="1" smtClean="0">
                              <a:solidFill>
                                <a:schemeClr val="accent1">
                                  <a:lumMod val="75000"/>
                                </a:schemeClr>
                              </a:solidFill>
                              <a:latin typeface="Cambria Math" panose="02040503050406030204" pitchFamily="18" charset="0"/>
                            </a:rPr>
                            <m:t>𝑀</m:t>
                          </m:r>
                        </m:e>
                        <m:sub>
                          <m:r>
                            <a:rPr lang="en-US" sz="2000" b="0" i="1" smtClean="0">
                              <a:solidFill>
                                <a:schemeClr val="accent1">
                                  <a:lumMod val="75000"/>
                                </a:schemeClr>
                              </a:solidFill>
                              <a:latin typeface="Cambria Math" panose="02040503050406030204" pitchFamily="18" charset="0"/>
                            </a:rPr>
                            <m:t>⊙</m:t>
                          </m:r>
                        </m:sub>
                      </m:sSub>
                    </m:oMath>
                  </m:oMathPara>
                </a14:m>
                <a:endParaRPr lang="en-US" sz="2000">
                  <a:solidFill>
                    <a:schemeClr val="accent1">
                      <a:lumMod val="75000"/>
                    </a:schemeClr>
                  </a:solidFill>
                </a:endParaRPr>
              </a:p>
              <a:p>
                <a:r>
                  <a:rPr lang="en-US" sz="2000">
                    <a:solidFill>
                      <a:schemeClr val="accent1">
                        <a:lumMod val="75000"/>
                      </a:schemeClr>
                    </a:solidFill>
                  </a:rPr>
                  <a:t>Period 215.2 s</a:t>
                </a:r>
              </a:p>
            </p:txBody>
          </p:sp>
        </mc:Choice>
        <mc:Fallback xmlns="">
          <p:sp>
            <p:nvSpPr>
              <p:cNvPr id="8" name="TextBox 7"/>
              <p:cNvSpPr txBox="1">
                <a:spLocks noRot="1" noChangeAspect="1" noMove="1" noResize="1" noEditPoints="1" noAdjustHandles="1" noChangeArrowheads="1" noChangeShapeType="1" noTextEdit="1"/>
              </p:cNvSpPr>
              <p:nvPr/>
            </p:nvSpPr>
            <p:spPr>
              <a:xfrm>
                <a:off x="157540" y="4320107"/>
                <a:ext cx="2199128" cy="1336776"/>
              </a:xfrm>
              <a:prstGeom prst="rect">
                <a:avLst/>
              </a:prstGeom>
              <a:blipFill>
                <a:blip r:embed="rId5"/>
                <a:stretch>
                  <a:fillRect l="-3047" b="-7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43892" y="5904327"/>
                <a:ext cx="8857233" cy="719428"/>
              </a:xfrm>
              <a:prstGeom prst="rect">
                <a:avLst/>
              </a:prstGeom>
              <a:noFill/>
            </p:spPr>
            <p:txBody>
              <a:bodyPr wrap="square" rtlCol="0">
                <a:spAutoFit/>
              </a:bodyPr>
              <a:lstStyle/>
              <a:p>
                <a:pPr algn="ctr"/>
                <a:r>
                  <a:rPr lang="en-US" sz="2000" dirty="0">
                    <a:solidFill>
                      <a:srgbClr val="FF0000"/>
                    </a:solidFill>
                  </a:rPr>
                  <a:t>“Most stable optical clock”, slipped by 26 s (of 215.2 s period) in 45 years</a:t>
                </a:r>
              </a:p>
              <a:p>
                <a:pPr algn="ctr"/>
                <a14:m>
                  <m:oMathPara xmlns:m="http://schemas.openxmlformats.org/officeDocument/2006/math">
                    <m:oMathParaPr>
                      <m:jc m:val="centerGroup"/>
                    </m:oMathParaPr>
                    <m:oMath xmlns:m="http://schemas.openxmlformats.org/officeDocument/2006/math">
                      <m:f>
                        <m:fPr>
                          <m:type m:val="lin"/>
                          <m:ctrlPr>
                            <a:rPr lang="en-US" sz="2000" b="1" i="1" smtClean="0">
                              <a:solidFill>
                                <a:srgbClr val="FF0000"/>
                              </a:solidFill>
                              <a:latin typeface="Cambria Math" panose="02040503050406030204" pitchFamily="18" charset="0"/>
                            </a:rPr>
                          </m:ctrlPr>
                        </m:fPr>
                        <m:num>
                          <m:acc>
                            <m:accPr>
                              <m:chr m:val="̇"/>
                              <m:ctrlPr>
                                <a:rPr lang="en-US" sz="2000" b="1" i="1" smtClean="0">
                                  <a:solidFill>
                                    <a:srgbClr val="FF0000"/>
                                  </a:solidFill>
                                  <a:latin typeface="Cambria Math" panose="02040503050406030204" pitchFamily="18" charset="0"/>
                                </a:rPr>
                              </m:ctrlPr>
                            </m:accPr>
                            <m:e>
                              <m:r>
                                <a:rPr lang="en-US" sz="2000" b="1" i="1" smtClean="0">
                                  <a:solidFill>
                                    <a:srgbClr val="FF0000"/>
                                  </a:solidFill>
                                  <a:latin typeface="Cambria Math" panose="02040503050406030204" pitchFamily="18" charset="0"/>
                                </a:rPr>
                                <m:t>𝑷</m:t>
                              </m:r>
                            </m:e>
                          </m:acc>
                        </m:num>
                        <m:den>
                          <m:r>
                            <a:rPr lang="en-US" sz="2000" b="1" i="1" smtClean="0">
                              <a:solidFill>
                                <a:srgbClr val="FF0000"/>
                              </a:solidFill>
                              <a:latin typeface="Cambria Math" panose="02040503050406030204" pitchFamily="18" charset="0"/>
                            </a:rPr>
                            <m:t>𝑷</m:t>
                          </m:r>
                        </m:den>
                      </m:f>
                      <m:r>
                        <a:rPr lang="en-US" sz="2000" b="1" i="1" smtClean="0">
                          <a:solidFill>
                            <a:srgbClr val="FF0000"/>
                          </a:solidFill>
                          <a:latin typeface="Cambria Math" panose="02040503050406030204" pitchFamily="18" charset="0"/>
                        </a:rPr>
                        <m:t>=</m:t>
                      </m:r>
                      <m:d>
                        <m:dPr>
                          <m:ctrlPr>
                            <a:rPr lang="en-US" sz="2000" b="1" i="1" smtClean="0">
                              <a:solidFill>
                                <a:srgbClr val="FF0000"/>
                              </a:solidFill>
                              <a:latin typeface="Cambria Math" panose="02040503050406030204" pitchFamily="18" charset="0"/>
                            </a:rPr>
                          </m:ctrlPr>
                        </m:dPr>
                        <m:e>
                          <m:r>
                            <a:rPr lang="en-US" sz="2000" b="1" i="1" smtClean="0">
                              <a:solidFill>
                                <a:srgbClr val="FF0000"/>
                              </a:solidFill>
                              <a:latin typeface="Cambria Math" panose="02040503050406030204" pitchFamily="18" charset="0"/>
                            </a:rPr>
                            <m:t>𝟓</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𝟏𝟐</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𝟎</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𝟖𝟐</m:t>
                          </m:r>
                        </m:e>
                      </m:d>
                      <m:r>
                        <a:rPr lang="en-US" sz="2000" b="1" i="1" smtClean="0">
                          <a:solidFill>
                            <a:srgbClr val="FF0000"/>
                          </a:solidFill>
                          <a:latin typeface="Cambria Math" panose="02040503050406030204" pitchFamily="18" charset="0"/>
                        </a:rPr>
                        <m:t>×</m:t>
                      </m:r>
                      <m:sSup>
                        <m:sSupPr>
                          <m:ctrlPr>
                            <a:rPr lang="en-US" sz="2000" b="1" i="1" smtClean="0">
                              <a:solidFill>
                                <a:srgbClr val="FF0000"/>
                              </a:solidFill>
                              <a:latin typeface="Cambria Math" panose="02040503050406030204" pitchFamily="18" charset="0"/>
                            </a:rPr>
                          </m:ctrlPr>
                        </m:sSupPr>
                        <m:e>
                          <m:r>
                            <a:rPr lang="en-US" sz="2000" b="1" i="1" smtClean="0">
                              <a:solidFill>
                                <a:srgbClr val="FF0000"/>
                              </a:solidFill>
                              <a:latin typeface="Cambria Math" panose="02040503050406030204" pitchFamily="18" charset="0"/>
                            </a:rPr>
                            <m:t>𝟏𝟎</m:t>
                          </m:r>
                        </m:e>
                        <m:sup>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𝟏𝟓</m:t>
                          </m:r>
                        </m:sup>
                      </m:sSup>
                      <m:r>
                        <a:rPr lang="en-US" sz="2000" b="1" i="1" smtClean="0">
                          <a:solidFill>
                            <a:srgbClr val="FF0000"/>
                          </a:solidFill>
                          <a:latin typeface="Cambria Math" panose="02040503050406030204" pitchFamily="18" charset="0"/>
                        </a:rPr>
                        <m:t> </m:t>
                      </m:r>
                      <m:r>
                        <a:rPr lang="en-US" sz="2000" b="1" i="0" smtClean="0">
                          <a:solidFill>
                            <a:srgbClr val="FF0000"/>
                          </a:solidFill>
                          <a:latin typeface="Cambria Math" panose="02040503050406030204" pitchFamily="18" charset="0"/>
                        </a:rPr>
                        <m:t>𝐬</m:t>
                      </m:r>
                      <m:r>
                        <a:rPr lang="en-US" sz="2000" b="1" i="0"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𝐬</m:t>
                      </m:r>
                    </m:oMath>
                  </m:oMathPara>
                </a14:m>
                <a:endParaRPr lang="en-US" sz="2000" b="1"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3892" y="5904327"/>
                <a:ext cx="8857233" cy="719428"/>
              </a:xfrm>
              <a:prstGeom prst="rect">
                <a:avLst/>
              </a:prstGeom>
              <a:blipFill>
                <a:blip r:embed="rId6"/>
                <a:stretch>
                  <a:fillRect t="-21186" b="-99153"/>
                </a:stretch>
              </a:blipFill>
            </p:spPr>
            <p:txBody>
              <a:bodyPr/>
              <a:lstStyle/>
              <a:p>
                <a:r>
                  <a:rPr lang="en-US">
                    <a:noFill/>
                  </a:rPr>
                  <a:t> </a:t>
                </a:r>
              </a:p>
            </p:txBody>
          </p:sp>
        </mc:Fallback>
      </mc:AlternateContent>
    </p:spTree>
    <p:extLst>
      <p:ext uri="{BB962C8B-B14F-4D97-AF65-F5344CB8AC3E}">
        <p14:creationId xmlns:p14="http://schemas.microsoft.com/office/powerpoint/2010/main" val="904483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a:spLocks noChangeAspect="1"/>
          </p:cNvSpPr>
          <p:nvPr/>
        </p:nvSpPr>
        <p:spPr>
          <a:xfrm>
            <a:off x="5688662" y="935637"/>
            <a:ext cx="576000" cy="576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Oval 35"/>
          <p:cNvSpPr>
            <a:spLocks noChangeAspect="1"/>
          </p:cNvSpPr>
          <p:nvPr/>
        </p:nvSpPr>
        <p:spPr>
          <a:xfrm>
            <a:off x="3456352" y="1007647"/>
            <a:ext cx="576000" cy="576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ctrTitle"/>
          </p:nvPr>
        </p:nvSpPr>
        <p:spPr/>
        <p:txBody>
          <a:bodyPr/>
          <a:lstStyle/>
          <a:p>
            <a:r>
              <a:rPr lang="en-US"/>
              <a:t>How do we see neutrinos?  Let there be light!</a:t>
            </a:r>
          </a:p>
        </p:txBody>
      </p:sp>
      <p:grpSp>
        <p:nvGrpSpPr>
          <p:cNvPr id="3" name="Group 2"/>
          <p:cNvGrpSpPr/>
          <p:nvPr/>
        </p:nvGrpSpPr>
        <p:grpSpPr>
          <a:xfrm>
            <a:off x="3888612" y="1009706"/>
            <a:ext cx="1440000" cy="584186"/>
            <a:chOff x="791982" y="3838122"/>
            <a:chExt cx="1440000" cy="58418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64071" y="4069819"/>
              <a:ext cx="504000" cy="54005"/>
            </a:xfrm>
            <a:prstGeom prst="rect">
              <a:avLst/>
            </a:prstGeom>
          </p:spPr>
        </p:pic>
        <p:grpSp>
          <p:nvGrpSpPr>
            <p:cNvPr id="5" name="Group 4"/>
            <p:cNvGrpSpPr/>
            <p:nvPr/>
          </p:nvGrpSpPr>
          <p:grpSpPr>
            <a:xfrm>
              <a:off x="791982" y="3838122"/>
              <a:ext cx="720000" cy="0"/>
              <a:chOff x="575952" y="3744027"/>
              <a:chExt cx="648040" cy="0"/>
            </a:xfrm>
          </p:grpSpPr>
          <p:cxnSp>
            <p:nvCxnSpPr>
              <p:cNvPr id="10" name="Straight Arrow Connector 9"/>
              <p:cNvCxnSpPr/>
              <p:nvPr/>
            </p:nvCxnSpPr>
            <p:spPr>
              <a:xfrm flipV="1">
                <a:off x="575952" y="3744027"/>
                <a:ext cx="36000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63992" y="3744027"/>
                <a:ext cx="360000" cy="0"/>
              </a:xfrm>
              <a:prstGeom prst="straightConnector1">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511982" y="3838123"/>
              <a:ext cx="720000" cy="0"/>
              <a:chOff x="575952" y="3744027"/>
              <a:chExt cx="648040" cy="0"/>
            </a:xfrm>
          </p:grpSpPr>
          <p:cxnSp>
            <p:nvCxnSpPr>
              <p:cNvPr id="8" name="Straight Arrow Connector 7"/>
              <p:cNvCxnSpPr/>
              <p:nvPr/>
            </p:nvCxnSpPr>
            <p:spPr>
              <a:xfrm flipV="1">
                <a:off x="575952" y="3744027"/>
                <a:ext cx="36000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863992" y="3744027"/>
                <a:ext cx="360000" cy="0"/>
              </a:xfrm>
              <a:prstGeom prst="straightConnector1">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p:cNvSpPr txBox="1"/>
                <p:nvPr/>
              </p:nvSpPr>
              <p:spPr>
                <a:xfrm>
                  <a:off x="1486214" y="4083754"/>
                  <a:ext cx="43473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dirty="0">
                            <a:latin typeface="Cambria Math" panose="02040503050406030204" pitchFamily="18" charset="0"/>
                          </a:rPr>
                          <m:t>𝑊</m:t>
                        </m:r>
                      </m:oMath>
                    </m:oMathPara>
                  </a14:m>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1486214" y="4083754"/>
                  <a:ext cx="434734" cy="338554"/>
                </a:xfrm>
                <a:prstGeom prst="rect">
                  <a:avLst/>
                </a:prstGeom>
                <a:blipFill>
                  <a:blip r:embed="rId5"/>
                  <a:stretch>
                    <a:fillRect/>
                  </a:stretch>
                </a:blipFill>
              </p:spPr>
              <p:txBody>
                <a:bodyPr/>
                <a:lstStyle/>
                <a:p>
                  <a:r>
                    <a:rPr lang="en-US">
                      <a:noFill/>
                    </a:rPr>
                    <a:t> </a:t>
                  </a:r>
                </a:p>
              </p:txBody>
            </p:sp>
          </mc:Fallback>
        </mc:AlternateContent>
      </p:grpSp>
      <p:sp>
        <p:nvSpPr>
          <p:cNvPr id="14" name="TextBox 13"/>
          <p:cNvSpPr txBox="1"/>
          <p:nvPr/>
        </p:nvSpPr>
        <p:spPr>
          <a:xfrm>
            <a:off x="144463" y="1439707"/>
            <a:ext cx="4464049" cy="461665"/>
          </a:xfrm>
          <a:prstGeom prst="rect">
            <a:avLst/>
          </a:prstGeom>
          <a:noFill/>
        </p:spPr>
        <p:txBody>
          <a:bodyPr wrap="square" rtlCol="0">
            <a:spAutoFit/>
          </a:bodyPr>
          <a:lstStyle/>
          <a:p>
            <a:pPr algn="ctr"/>
            <a:r>
              <a:rPr lang="en-US" sz="2400" b="1">
                <a:solidFill>
                  <a:schemeClr val="accent1">
                    <a:lumMod val="75000"/>
                  </a:schemeClr>
                </a:solidFill>
              </a:rPr>
              <a:t>Cherenkov Light</a:t>
            </a:r>
          </a:p>
        </p:txBody>
      </p:sp>
      <p:sp>
        <p:nvSpPr>
          <p:cNvPr id="16" name="TextBox 15"/>
          <p:cNvSpPr txBox="1"/>
          <p:nvPr/>
        </p:nvSpPr>
        <p:spPr>
          <a:xfrm>
            <a:off x="3037544" y="5626438"/>
            <a:ext cx="3312460" cy="1015663"/>
          </a:xfrm>
          <a:prstGeom prst="rect">
            <a:avLst/>
          </a:prstGeom>
          <a:noFill/>
        </p:spPr>
        <p:txBody>
          <a:bodyPr wrap="square" rtlCol="0">
            <a:spAutoFit/>
          </a:bodyPr>
          <a:lstStyle/>
          <a:p>
            <a:r>
              <a:rPr lang="en-US" sz="2000">
                <a:solidFill>
                  <a:schemeClr val="tx1">
                    <a:lumMod val="75000"/>
                    <a:lumOff val="25000"/>
                  </a:schemeClr>
                </a:solidFill>
              </a:rPr>
              <a:t>(Water-based scintillator and</a:t>
            </a:r>
          </a:p>
          <a:p>
            <a:r>
              <a:rPr lang="en-US" sz="2000">
                <a:solidFill>
                  <a:schemeClr val="tx1">
                    <a:lumMod val="75000"/>
                    <a:lumOff val="25000"/>
                  </a:schemeClr>
                </a:solidFill>
              </a:rPr>
              <a:t> combining with Cherenkov</a:t>
            </a:r>
          </a:p>
          <a:p>
            <a:r>
              <a:rPr lang="en-US" sz="2000">
                <a:solidFill>
                  <a:schemeClr val="tx1">
                    <a:lumMod val="75000"/>
                    <a:lumOff val="25000"/>
                  </a:schemeClr>
                </a:solidFill>
              </a:rPr>
              <a:t> under development)</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872" y="4680157"/>
            <a:ext cx="1872260" cy="1872260"/>
          </a:xfrm>
          <a:prstGeom prst="rect">
            <a:avLst/>
          </a:prstGeom>
          <a:ln>
            <a:solidFill>
              <a:schemeClr val="tx1"/>
            </a:solidFill>
          </a:ln>
        </p:spPr>
      </p:pic>
      <p:sp>
        <p:nvSpPr>
          <p:cNvPr id="18" name="TextBox 17"/>
          <p:cNvSpPr txBox="1"/>
          <p:nvPr/>
        </p:nvSpPr>
        <p:spPr>
          <a:xfrm>
            <a:off x="7200872" y="4679950"/>
            <a:ext cx="1421095" cy="338554"/>
          </a:xfrm>
          <a:prstGeom prst="rect">
            <a:avLst/>
          </a:prstGeom>
          <a:noFill/>
        </p:spPr>
        <p:txBody>
          <a:bodyPr wrap="none" rtlCol="0">
            <a:spAutoFit/>
          </a:bodyPr>
          <a:lstStyle/>
          <a:p>
            <a:r>
              <a:rPr lang="en-US" sz="1600" b="1">
                <a:solidFill>
                  <a:schemeClr val="bg1"/>
                </a:solidFill>
                <a:effectLst>
                  <a:outerShdw blurRad="38100" dist="38100" dir="2700000" algn="tl">
                    <a:srgbClr val="000000">
                      <a:alpha val="43137"/>
                    </a:srgbClr>
                  </a:outerShdw>
                </a:effectLst>
              </a:rPr>
              <a:t>LSND Detector</a:t>
            </a:r>
          </a:p>
        </p:txBody>
      </p:sp>
      <p:sp>
        <p:nvSpPr>
          <p:cNvPr id="21" name="TextBox 20"/>
          <p:cNvSpPr txBox="1"/>
          <p:nvPr/>
        </p:nvSpPr>
        <p:spPr>
          <a:xfrm>
            <a:off x="5815468" y="1890673"/>
            <a:ext cx="3257664" cy="1349283"/>
          </a:xfrm>
          <a:prstGeom prst="rect">
            <a:avLst/>
          </a:prstGeom>
          <a:noFill/>
        </p:spPr>
        <p:txBody>
          <a:bodyPr wrap="none" rtlCol="0">
            <a:noAutofit/>
          </a:bodyPr>
          <a:lstStyle/>
          <a:p>
            <a:r>
              <a:rPr lang="de-DE" sz="2000">
                <a:solidFill>
                  <a:schemeClr val="accent1">
                    <a:lumMod val="75000"/>
                  </a:schemeClr>
                </a:solidFill>
              </a:rPr>
              <a:t>Ionizing radiation: </a:t>
            </a:r>
          </a:p>
          <a:p>
            <a:r>
              <a:rPr lang="de-DE" sz="2000">
                <a:solidFill>
                  <a:schemeClr val="accent1">
                    <a:lumMod val="75000"/>
                  </a:schemeClr>
                </a:solidFill>
              </a:rPr>
              <a:t>Some </a:t>
            </a:r>
            <a:r>
              <a:rPr lang="en-US" sz="2000">
                <a:solidFill>
                  <a:schemeClr val="accent1">
                    <a:lumMod val="75000"/>
                  </a:schemeClr>
                </a:solidFill>
              </a:rPr>
              <a:t>materials “scintillate”</a:t>
            </a:r>
          </a:p>
          <a:p>
            <a:r>
              <a:rPr lang="de-DE" sz="2000">
                <a:solidFill>
                  <a:schemeClr val="accent1">
                    <a:lumMod val="75000"/>
                  </a:schemeClr>
                </a:solidFill>
              </a:rPr>
              <a:t>Organic compounds dissolved </a:t>
            </a:r>
          </a:p>
          <a:p>
            <a:r>
              <a:rPr lang="de-DE" sz="2000">
                <a:solidFill>
                  <a:schemeClr val="accent1">
                    <a:lumMod val="75000"/>
                  </a:schemeClr>
                </a:solidFill>
              </a:rPr>
              <a:t>in mineral oil </a:t>
            </a:r>
            <a:r>
              <a:rPr lang="en-DE" sz="2000">
                <a:solidFill>
                  <a:schemeClr val="accent1">
                    <a:lumMod val="75000"/>
                  </a:schemeClr>
                </a:solidFill>
                <a:sym typeface="Symbol" panose="05050102010706020507" pitchFamily="18" charset="2"/>
              </a:rPr>
              <a:t></a:t>
            </a:r>
            <a:r>
              <a:rPr lang="de-DE" sz="2000">
                <a:solidFill>
                  <a:schemeClr val="accent1">
                    <a:lumMod val="75000"/>
                  </a:schemeClr>
                </a:solidFill>
              </a:rPr>
              <a:t> Large volume</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9300" y="1979990"/>
            <a:ext cx="2516700" cy="1331977"/>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672" y="2015936"/>
            <a:ext cx="1080000" cy="1080000"/>
          </a:xfrm>
          <a:prstGeom prst="rect">
            <a:avLst/>
          </a:prstGeom>
        </p:spPr>
      </p:pic>
      <p:sp>
        <p:nvSpPr>
          <p:cNvPr id="24" name="TextBox 23"/>
          <p:cNvSpPr txBox="1"/>
          <p:nvPr/>
        </p:nvSpPr>
        <p:spPr>
          <a:xfrm>
            <a:off x="4608512" y="1439707"/>
            <a:ext cx="4464049" cy="461665"/>
          </a:xfrm>
          <a:prstGeom prst="rect">
            <a:avLst/>
          </a:prstGeom>
          <a:noFill/>
        </p:spPr>
        <p:txBody>
          <a:bodyPr wrap="square" rtlCol="0">
            <a:spAutoFit/>
          </a:bodyPr>
          <a:lstStyle/>
          <a:p>
            <a:pPr algn="ctr"/>
            <a:r>
              <a:rPr lang="en-US" sz="2400" b="1">
                <a:solidFill>
                  <a:schemeClr val="accent1">
                    <a:lumMod val="75000"/>
                  </a:schemeClr>
                </a:solidFill>
              </a:rPr>
              <a:t>Scintillation Light</a:t>
            </a:r>
          </a:p>
        </p:txBody>
      </p:sp>
      <p:sp>
        <p:nvSpPr>
          <p:cNvPr id="25" name="TextBox 24"/>
          <p:cNvSpPr txBox="1"/>
          <p:nvPr/>
        </p:nvSpPr>
        <p:spPr>
          <a:xfrm>
            <a:off x="4608512" y="3240164"/>
            <a:ext cx="4496677" cy="1439993"/>
          </a:xfrm>
          <a:prstGeom prst="rect">
            <a:avLst/>
          </a:prstGeom>
          <a:noFill/>
        </p:spPr>
        <p:txBody>
          <a:bodyPr wrap="none" rtlCol="0">
            <a:noAutofit/>
          </a:bodyPr>
          <a:lstStyle/>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More light (better energy resolution)</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No directional information</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Low-energy nus (reactor, geo, solar)</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JUNO (20 kt) commissioning (2025)</a:t>
            </a:r>
            <a:endParaRPr lang="de-DE" sz="2000">
              <a:solidFill>
                <a:schemeClr val="accent1">
                  <a:lumMod val="75000"/>
                </a:schemeClr>
              </a:solidFill>
            </a:endParaRPr>
          </a:p>
        </p:txBody>
      </p:sp>
      <mc:AlternateContent xmlns:mc="http://schemas.openxmlformats.org/markup-compatibility/2006" xmlns:a14="http://schemas.microsoft.com/office/drawing/2010/main">
        <mc:Choice Requires="a14">
          <p:sp>
            <p:nvSpPr>
              <p:cNvPr id="19" name="TextBox 18"/>
              <p:cNvSpPr txBox="1"/>
              <p:nvPr/>
            </p:nvSpPr>
            <p:spPr>
              <a:xfrm>
                <a:off x="143892" y="2015787"/>
                <a:ext cx="1765420" cy="1113959"/>
              </a:xfrm>
              <a:prstGeom prst="rect">
                <a:avLst/>
              </a:prstGeom>
              <a:noFill/>
            </p:spPr>
            <p:txBody>
              <a:bodyPr wrap="none" rtlCol="0">
                <a:spAutoFit/>
              </a:bodyPr>
              <a:lstStyle/>
              <a:p>
                <a:r>
                  <a:rPr lang="en-US" sz="2000">
                    <a:solidFill>
                      <a:schemeClr val="accent1">
                        <a:lumMod val="75000"/>
                      </a:schemeClr>
                    </a:solidFill>
                  </a:rPr>
                  <a:t>In water, air, </a:t>
                </a:r>
                <a:r>
                  <a:rPr lang="en-DE" sz="2000">
                    <a:solidFill>
                      <a:schemeClr val="accent1">
                        <a:lumMod val="75000"/>
                      </a:schemeClr>
                    </a:solidFill>
                  </a:rPr>
                  <a:t>…</a:t>
                </a:r>
                <a:r>
                  <a:rPr lang="en-US" sz="2000">
                    <a:solidFill>
                      <a:schemeClr val="accent1">
                        <a:lumMod val="75000"/>
                      </a:schemeClr>
                    </a:solidFill>
                  </a:rPr>
                  <a:t> </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Sup>
                      <m:sSubSupPr>
                        <m:ctrlPr>
                          <a:rPr lang="en-US" sz="2000" b="0" i="1" smtClean="0">
                            <a:solidFill>
                              <a:schemeClr val="accent1">
                                <a:lumMod val="75000"/>
                              </a:schemeClr>
                            </a:solidFill>
                            <a:latin typeface="Cambria Math" panose="02040503050406030204" pitchFamily="18" charset="0"/>
                          </a:rPr>
                        </m:ctrlPr>
                      </m:sSubSupPr>
                      <m:e>
                        <m:r>
                          <a:rPr lang="en-US" sz="2000" b="0" i="1" smtClean="0">
                            <a:solidFill>
                              <a:schemeClr val="accent1">
                                <a:lumMod val="75000"/>
                              </a:schemeClr>
                            </a:solidFill>
                            <a:latin typeface="Cambria Math" panose="02040503050406030204" pitchFamily="18" charset="0"/>
                          </a:rPr>
                          <m:t>𝑣</m:t>
                        </m:r>
                      </m:e>
                      <m:sub>
                        <m:r>
                          <a:rPr lang="en-US" sz="2000" b="0" i="1" smtClean="0">
                            <a:solidFill>
                              <a:schemeClr val="accent1">
                                <a:lumMod val="75000"/>
                              </a:schemeClr>
                            </a:solidFill>
                            <a:latin typeface="Cambria Math" panose="02040503050406030204" pitchFamily="18" charset="0"/>
                          </a:rPr>
                          <m:t>𝛾</m:t>
                        </m:r>
                      </m:sub>
                      <m:sup>
                        <m:r>
                          <m:rPr>
                            <m:sty m:val="p"/>
                          </m:rPr>
                          <a:rPr lang="en-US" sz="2000" b="0" i="0" smtClean="0">
                            <a:solidFill>
                              <a:schemeClr val="accent1">
                                <a:lumMod val="75000"/>
                              </a:schemeClr>
                            </a:solidFill>
                            <a:latin typeface="Cambria Math" panose="02040503050406030204" pitchFamily="18" charset="0"/>
                          </a:rPr>
                          <m:t>phase</m:t>
                        </m:r>
                      </m:sup>
                    </m:sSubSup>
                    <m:r>
                      <a:rPr lang="en-US" sz="2000" b="0" i="1" smtClean="0">
                        <a:solidFill>
                          <a:schemeClr val="accent1">
                            <a:lumMod val="75000"/>
                          </a:schemeClr>
                        </a:solidFill>
                        <a:latin typeface="Cambria Math" panose="02040503050406030204" pitchFamily="18" charset="0"/>
                      </a:rPr>
                      <m:t>&lt;</m:t>
                    </m:r>
                    <m:sSub>
                      <m:sSubPr>
                        <m:ctrlPr>
                          <a:rPr lang="en-US" sz="2000" b="0" i="1" smtClean="0">
                            <a:solidFill>
                              <a:schemeClr val="accent1">
                                <a:lumMod val="75000"/>
                              </a:schemeClr>
                            </a:solidFill>
                            <a:latin typeface="Cambria Math" panose="02040503050406030204" pitchFamily="18" charset="0"/>
                          </a:rPr>
                        </m:ctrlPr>
                      </m:sSubPr>
                      <m:e>
                        <m:r>
                          <a:rPr lang="en-US" sz="2000" b="0" i="1" smtClean="0">
                            <a:solidFill>
                              <a:schemeClr val="accent1">
                                <a:lumMod val="75000"/>
                              </a:schemeClr>
                            </a:solidFill>
                            <a:latin typeface="Cambria Math" panose="02040503050406030204" pitchFamily="18" charset="0"/>
                          </a:rPr>
                          <m:t>𝑣</m:t>
                        </m:r>
                      </m:e>
                      <m:sub>
                        <m:r>
                          <a:rPr lang="en-US" sz="2000" b="0" i="1" smtClean="0">
                            <a:solidFill>
                              <a:schemeClr val="accent1">
                                <a:lumMod val="75000"/>
                              </a:schemeClr>
                            </a:solidFill>
                            <a:latin typeface="Cambria Math" panose="02040503050406030204" pitchFamily="18" charset="0"/>
                          </a:rPr>
                          <m:t>𝜇</m:t>
                        </m:r>
                      </m:sub>
                    </m:sSub>
                  </m:oMath>
                </a14:m>
                <a:endParaRPr lang="en-US" sz="2000">
                  <a:solidFill>
                    <a:schemeClr val="accent1">
                      <a:lumMod val="75000"/>
                    </a:schemeClr>
                  </a:solidFill>
                </a:endParaRP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en-US" sz="2000" b="0" i="1" smtClean="0">
                            <a:solidFill>
                              <a:schemeClr val="accent1">
                                <a:lumMod val="75000"/>
                              </a:schemeClr>
                            </a:solidFill>
                            <a:latin typeface="Cambria Math" panose="02040503050406030204" pitchFamily="18" charset="0"/>
                          </a:rPr>
                        </m:ctrlPr>
                      </m:sSupPr>
                      <m:e>
                        <m:r>
                          <a:rPr lang="en-US" sz="2000" b="0" i="1" smtClean="0">
                            <a:solidFill>
                              <a:schemeClr val="accent1">
                                <a:lumMod val="75000"/>
                              </a:schemeClr>
                            </a:solidFill>
                            <a:latin typeface="Cambria Math" panose="02040503050406030204" pitchFamily="18" charset="0"/>
                          </a:rPr>
                          <m:t>𝜇</m:t>
                        </m:r>
                      </m:e>
                      <m:sup>
                        <m:r>
                          <a:rPr lang="en-US" sz="2000" b="0" i="1" smtClean="0">
                            <a:solidFill>
                              <a:schemeClr val="accent1">
                                <a:lumMod val="75000"/>
                              </a:schemeClr>
                            </a:solidFill>
                            <a:latin typeface="Cambria Math" panose="02040503050406030204" pitchFamily="18" charset="0"/>
                          </a:rPr>
                          <m:t>−</m:t>
                        </m:r>
                      </m:sup>
                    </m:sSup>
                    <m:r>
                      <a:rPr lang="en-US" sz="2000" b="0" i="1" smtClean="0">
                        <a:solidFill>
                          <a:schemeClr val="accent1">
                            <a:lumMod val="75000"/>
                          </a:schemeClr>
                        </a:solidFill>
                        <a:latin typeface="Cambria Math" panose="02040503050406030204" pitchFamily="18" charset="0"/>
                      </a:rPr>
                      <m:t>→</m:t>
                    </m:r>
                    <m:sSup>
                      <m:sSupPr>
                        <m:ctrlPr>
                          <a:rPr lang="en-US" sz="2000" b="0" i="1" smtClean="0">
                            <a:solidFill>
                              <a:schemeClr val="accent1">
                                <a:lumMod val="75000"/>
                              </a:schemeClr>
                            </a:solidFill>
                            <a:latin typeface="Cambria Math" panose="02040503050406030204" pitchFamily="18" charset="0"/>
                          </a:rPr>
                        </m:ctrlPr>
                      </m:sSupPr>
                      <m:e>
                        <m:r>
                          <a:rPr lang="en-US" sz="2000" b="0" i="1" smtClean="0">
                            <a:solidFill>
                              <a:schemeClr val="accent1">
                                <a:lumMod val="75000"/>
                              </a:schemeClr>
                            </a:solidFill>
                            <a:latin typeface="Cambria Math" panose="02040503050406030204" pitchFamily="18" charset="0"/>
                          </a:rPr>
                          <m:t>𝜇</m:t>
                        </m:r>
                      </m:e>
                      <m:sup>
                        <m:r>
                          <a:rPr lang="en-US" sz="2000" b="0" i="1" smtClean="0">
                            <a:solidFill>
                              <a:schemeClr val="accent1">
                                <a:lumMod val="75000"/>
                              </a:schemeClr>
                            </a:solidFill>
                            <a:latin typeface="Cambria Math" panose="02040503050406030204" pitchFamily="18" charset="0"/>
                          </a:rPr>
                          <m:t>−</m:t>
                        </m:r>
                      </m:sup>
                    </m:sSup>
                    <m:r>
                      <a:rPr lang="en-US" sz="2000" b="0" i="1" smtClean="0">
                        <a:solidFill>
                          <a:schemeClr val="accent1">
                            <a:lumMod val="75000"/>
                          </a:schemeClr>
                        </a:solidFill>
                        <a:latin typeface="Cambria Math" panose="02040503050406030204" pitchFamily="18" charset="0"/>
                      </a:rPr>
                      <m:t>+</m:t>
                    </m:r>
                    <m:r>
                      <a:rPr lang="en-US" sz="2000" b="0" i="1" smtClean="0">
                        <a:solidFill>
                          <a:schemeClr val="accent1">
                            <a:lumMod val="75000"/>
                          </a:schemeClr>
                        </a:solidFill>
                        <a:latin typeface="Cambria Math" panose="02040503050406030204" pitchFamily="18" charset="0"/>
                      </a:rPr>
                      <m:t>𝛾</m:t>
                    </m:r>
                  </m:oMath>
                </a14:m>
                <a:endParaRPr lang="en-US" sz="2000">
                  <a:solidFill>
                    <a:schemeClr val="accent1">
                      <a:lumMod val="75000"/>
                    </a:schemeClr>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43892" y="2015787"/>
                <a:ext cx="1765420" cy="1113959"/>
              </a:xfrm>
              <a:prstGeom prst="rect">
                <a:avLst/>
              </a:prstGeom>
              <a:blipFill>
                <a:blip r:embed="rId9"/>
                <a:stretch>
                  <a:fillRect l="-3806" t="-3297" b="-9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43892" y="3239957"/>
                <a:ext cx="4496677" cy="1296180"/>
              </a:xfrm>
              <a:prstGeom prst="rect">
                <a:avLst/>
              </a:prstGeom>
              <a:noFill/>
            </p:spPr>
            <p:txBody>
              <a:bodyPr wrap="none" rtlCol="0">
                <a:noAutofit/>
              </a:bodyPr>
              <a:lstStyle/>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Directional information</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Distinguish </a:t>
                </a:r>
                <a14:m>
                  <m:oMath xmlns:m="http://schemas.openxmlformats.org/officeDocument/2006/math">
                    <m:sSup>
                      <m:sSupPr>
                        <m:ctrlPr>
                          <a:rPr lang="en-US" sz="2000" b="0" i="1" smtClean="0">
                            <a:solidFill>
                              <a:schemeClr val="accent1">
                                <a:lumMod val="75000"/>
                              </a:schemeClr>
                            </a:solidFill>
                            <a:latin typeface="Cambria Math" panose="02040503050406030204" pitchFamily="18" charset="0"/>
                          </a:rPr>
                        </m:ctrlPr>
                      </m:sSupPr>
                      <m:e>
                        <m:r>
                          <a:rPr lang="en-US" sz="2000" b="0" i="1" smtClean="0">
                            <a:solidFill>
                              <a:schemeClr val="accent1">
                                <a:lumMod val="75000"/>
                              </a:schemeClr>
                            </a:solidFill>
                            <a:latin typeface="Cambria Math" panose="02040503050406030204" pitchFamily="18" charset="0"/>
                          </a:rPr>
                          <m:t>𝑒</m:t>
                        </m:r>
                      </m:e>
                      <m:sup>
                        <m:r>
                          <a:rPr lang="en-US" sz="2000" b="0" i="1" smtClean="0">
                            <a:solidFill>
                              <a:schemeClr val="accent1">
                                <a:lumMod val="75000"/>
                              </a:schemeClr>
                            </a:solidFill>
                            <a:latin typeface="Cambria Math" panose="02040503050406030204" pitchFamily="18" charset="0"/>
                          </a:rPr>
                          <m:t>±</m:t>
                        </m:r>
                      </m:sup>
                    </m:sSup>
                  </m:oMath>
                </a14:m>
                <a:r>
                  <a:rPr lang="de-DE" sz="2000">
                    <a:solidFill>
                      <a:schemeClr val="accent1">
                        <a:lumMod val="75000"/>
                      </a:schemeClr>
                    </a:solidFill>
                  </a:rPr>
                  <a:t> and </a:t>
                </a:r>
                <a14:m>
                  <m:oMath xmlns:m="http://schemas.openxmlformats.org/officeDocument/2006/math">
                    <m:sSup>
                      <m:sSupPr>
                        <m:ctrlPr>
                          <a:rPr lang="en-US" sz="2000" i="1">
                            <a:solidFill>
                              <a:schemeClr val="accent1">
                                <a:lumMod val="75000"/>
                              </a:schemeClr>
                            </a:solidFill>
                            <a:latin typeface="Cambria Math" panose="02040503050406030204" pitchFamily="18" charset="0"/>
                          </a:rPr>
                        </m:ctrlPr>
                      </m:sSupPr>
                      <m:e>
                        <m:r>
                          <a:rPr lang="en-US" sz="2000" b="0" i="1" smtClean="0">
                            <a:solidFill>
                              <a:schemeClr val="accent1">
                                <a:lumMod val="75000"/>
                              </a:schemeClr>
                            </a:solidFill>
                            <a:latin typeface="Cambria Math" panose="02040503050406030204" pitchFamily="18" charset="0"/>
                          </a:rPr>
                          <m:t>𝜇</m:t>
                        </m:r>
                      </m:e>
                      <m:sup>
                        <m:r>
                          <a:rPr lang="en-US" sz="2000" b="0" i="1" smtClean="0">
                            <a:solidFill>
                              <a:schemeClr val="accent1">
                                <a:lumMod val="75000"/>
                              </a:schemeClr>
                            </a:solidFill>
                            <a:latin typeface="Cambria Math" panose="02040503050406030204" pitchFamily="18" charset="0"/>
                          </a:rPr>
                          <m:t>±</m:t>
                        </m:r>
                      </m:sup>
                    </m:sSup>
                  </m:oMath>
                </a14:m>
                <a:endParaRPr lang="de-DE" sz="2000">
                  <a:solidFill>
                    <a:schemeClr val="accent1">
                      <a:lumMod val="75000"/>
                    </a:schemeClr>
                  </a:solidFill>
                </a:endParaRP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Good for large energies</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de-DE" sz="2000">
                    <a:solidFill>
                      <a:schemeClr val="accent1">
                        <a:lumMod val="75000"/>
                      </a:schemeClr>
                    </a:solidFill>
                  </a:rPr>
                  <a:t>Large bodies of water or ice (&gt; km</a:t>
                </a:r>
                <a:r>
                  <a:rPr lang="de-DE" sz="2400" baseline="30000">
                    <a:solidFill>
                      <a:schemeClr val="accent1">
                        <a:lumMod val="75000"/>
                      </a:schemeClr>
                    </a:solidFill>
                  </a:rPr>
                  <a:t>3</a:t>
                </a:r>
                <a:r>
                  <a:rPr lang="de-DE" sz="2000">
                    <a:solidFill>
                      <a:schemeClr val="accent1">
                        <a:lumMod val="75000"/>
                      </a:schemeClr>
                    </a:solidFill>
                  </a:rPr>
                  <a:t>)</a:t>
                </a:r>
              </a:p>
              <a:p>
                <a:endParaRPr lang="de-DE" sz="2000">
                  <a:solidFill>
                    <a:schemeClr val="accent1">
                      <a:lumMod val="75000"/>
                    </a:schemeClr>
                  </a:solidFill>
                </a:endParaRPr>
              </a:p>
              <a:p>
                <a:endParaRPr lang="de-DE" sz="2000">
                  <a:solidFill>
                    <a:schemeClr val="accent1">
                      <a:lumMod val="75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43892" y="3239957"/>
                <a:ext cx="4496677" cy="1296180"/>
              </a:xfrm>
              <a:prstGeom prst="rect">
                <a:avLst/>
              </a:prstGeom>
              <a:blipFill>
                <a:blip r:embed="rId10"/>
                <a:stretch>
                  <a:fillRect l="-1493" t="-2347" b="-9859"/>
                </a:stretch>
              </a:blipFill>
            </p:spPr>
            <p:txBody>
              <a:bodyPr/>
              <a:lstStyle/>
              <a:p>
                <a:r>
                  <a:rPr lang="en-US">
                    <a:noFill/>
                  </a:rPr>
                  <a:t> </a:t>
                </a:r>
              </a:p>
            </p:txBody>
          </p:sp>
        </mc:Fallback>
      </mc:AlternateContent>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92" y="4680157"/>
            <a:ext cx="2420691" cy="1872000"/>
          </a:xfrm>
          <a:prstGeom prst="rect">
            <a:avLst/>
          </a:prstGeom>
          <a:ln>
            <a:solidFill>
              <a:schemeClr val="tx1"/>
            </a:solidFill>
          </a:ln>
        </p:spPr>
      </p:pic>
      <p:sp>
        <p:nvSpPr>
          <p:cNvPr id="28" name="TextBox 27"/>
          <p:cNvSpPr txBox="1"/>
          <p:nvPr/>
        </p:nvSpPr>
        <p:spPr>
          <a:xfrm>
            <a:off x="1628276" y="6213863"/>
            <a:ext cx="918842" cy="338554"/>
          </a:xfrm>
          <a:prstGeom prst="rect">
            <a:avLst/>
          </a:prstGeom>
          <a:noFill/>
        </p:spPr>
        <p:txBody>
          <a:bodyPr wrap="none" rtlCol="0">
            <a:spAutoFit/>
          </a:bodyPr>
          <a:lstStyle/>
          <a:p>
            <a:pPr algn="r"/>
            <a:r>
              <a:rPr lang="en-US" sz="1600" b="1">
                <a:solidFill>
                  <a:schemeClr val="bg1"/>
                </a:solidFill>
                <a:effectLst>
                  <a:outerShdw blurRad="38100" dist="38100" dir="2700000" algn="tl">
                    <a:srgbClr val="000000">
                      <a:alpha val="43137"/>
                    </a:srgbClr>
                  </a:outerShdw>
                </a:effectLst>
              </a:rPr>
              <a:t>KM3NeT</a:t>
            </a:r>
          </a:p>
        </p:txBody>
      </p:sp>
      <p:sp>
        <p:nvSpPr>
          <p:cNvPr id="29" name="Oval 28"/>
          <p:cNvSpPr>
            <a:spLocks noChangeAspect="1"/>
          </p:cNvSpPr>
          <p:nvPr/>
        </p:nvSpPr>
        <p:spPr>
          <a:xfrm>
            <a:off x="3240322" y="719687"/>
            <a:ext cx="576000" cy="5760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21566" rtl="0" eaLnBrk="1" latinLnBrk="0" hangingPunct="1">
              <a:defRPr sz="1800" kern="1200">
                <a:solidFill>
                  <a:schemeClr val="lt1"/>
                </a:solidFill>
                <a:latin typeface="+mn-lt"/>
                <a:ea typeface="+mn-ea"/>
                <a:cs typeface="+mn-cs"/>
              </a:defRPr>
            </a:lvl1pPr>
            <a:lvl2pPr marL="460784" algn="l" defTabSz="921566" rtl="0" eaLnBrk="1" latinLnBrk="0" hangingPunct="1">
              <a:defRPr sz="1800" kern="1200">
                <a:solidFill>
                  <a:schemeClr val="lt1"/>
                </a:solidFill>
                <a:latin typeface="+mn-lt"/>
                <a:ea typeface="+mn-ea"/>
                <a:cs typeface="+mn-cs"/>
              </a:defRPr>
            </a:lvl2pPr>
            <a:lvl3pPr marL="921566" algn="l" defTabSz="921566" rtl="0" eaLnBrk="1" latinLnBrk="0" hangingPunct="1">
              <a:defRPr sz="1800" kern="1200">
                <a:solidFill>
                  <a:schemeClr val="lt1"/>
                </a:solidFill>
                <a:latin typeface="+mn-lt"/>
                <a:ea typeface="+mn-ea"/>
                <a:cs typeface="+mn-cs"/>
              </a:defRPr>
            </a:lvl3pPr>
            <a:lvl4pPr marL="1382350" algn="l" defTabSz="921566" rtl="0" eaLnBrk="1" latinLnBrk="0" hangingPunct="1">
              <a:defRPr sz="1800" kern="1200">
                <a:solidFill>
                  <a:schemeClr val="lt1"/>
                </a:solidFill>
                <a:latin typeface="+mn-lt"/>
                <a:ea typeface="+mn-ea"/>
                <a:cs typeface="+mn-cs"/>
              </a:defRPr>
            </a:lvl4pPr>
            <a:lvl5pPr marL="1843133" algn="l" defTabSz="921566" rtl="0" eaLnBrk="1" latinLnBrk="0" hangingPunct="1">
              <a:defRPr sz="1800" kern="1200">
                <a:solidFill>
                  <a:schemeClr val="lt1"/>
                </a:solidFill>
                <a:latin typeface="+mn-lt"/>
                <a:ea typeface="+mn-ea"/>
                <a:cs typeface="+mn-cs"/>
              </a:defRPr>
            </a:lvl5pPr>
            <a:lvl6pPr marL="2303915" algn="l" defTabSz="921566" rtl="0" eaLnBrk="1" latinLnBrk="0" hangingPunct="1">
              <a:defRPr sz="1800" kern="1200">
                <a:solidFill>
                  <a:schemeClr val="lt1"/>
                </a:solidFill>
                <a:latin typeface="+mn-lt"/>
                <a:ea typeface="+mn-ea"/>
                <a:cs typeface="+mn-cs"/>
              </a:defRPr>
            </a:lvl6pPr>
            <a:lvl7pPr marL="2764699" algn="l" defTabSz="921566" rtl="0" eaLnBrk="1" latinLnBrk="0" hangingPunct="1">
              <a:defRPr sz="1800" kern="1200">
                <a:solidFill>
                  <a:schemeClr val="lt1"/>
                </a:solidFill>
                <a:latin typeface="+mn-lt"/>
                <a:ea typeface="+mn-ea"/>
                <a:cs typeface="+mn-cs"/>
              </a:defRPr>
            </a:lvl7pPr>
            <a:lvl8pPr marL="3225482" algn="l" defTabSz="921566" rtl="0" eaLnBrk="1" latinLnBrk="0" hangingPunct="1">
              <a:defRPr sz="1800" kern="1200">
                <a:solidFill>
                  <a:schemeClr val="lt1"/>
                </a:solidFill>
                <a:latin typeface="+mn-lt"/>
                <a:ea typeface="+mn-ea"/>
                <a:cs typeface="+mn-cs"/>
              </a:defRPr>
            </a:lvl8pPr>
            <a:lvl9pPr marL="3686265" algn="l" defTabSz="921566" rtl="0" eaLnBrk="1" latinLnBrk="0" hangingPunct="1">
              <a:defRPr sz="1800" kern="1200">
                <a:solidFill>
                  <a:schemeClr val="lt1"/>
                </a:solidFill>
                <a:latin typeface="+mn-lt"/>
                <a:ea typeface="+mn-ea"/>
                <a:cs typeface="+mn-cs"/>
              </a:defRPr>
            </a:lvl9pPr>
          </a:lstStyle>
          <a:p>
            <a:pPr algn="ctr"/>
            <a:endParaRPr lang="en-US" sz="2000"/>
          </a:p>
        </p:txBody>
      </p:sp>
      <mc:AlternateContent xmlns:mc="http://schemas.openxmlformats.org/markup-compatibility/2006" xmlns:a14="http://schemas.microsoft.com/office/drawing/2010/main">
        <mc:Choice Requires="a14">
          <p:sp>
            <p:nvSpPr>
              <p:cNvPr id="30" name="Rectangle 29"/>
              <p:cNvSpPr/>
              <p:nvPr/>
            </p:nvSpPr>
            <p:spPr>
              <a:xfrm>
                <a:off x="3271239" y="738609"/>
                <a:ext cx="550664"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t>𝜈</m:t>
                          </m:r>
                        </m:e>
                        <m:sub>
                          <m: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t>𝜇</m:t>
                          </m:r>
                        </m:sub>
                      </m:sSub>
                    </m:oMath>
                  </m:oMathPara>
                </a14:m>
                <a:endParaRPr lang="en-US" sz="2400">
                  <a:solidFill>
                    <a:schemeClr val="bg1"/>
                  </a:solidFill>
                  <a:effectLst>
                    <a:outerShdw blurRad="38100" dist="38100" dir="2700000" algn="tl">
                      <a:srgbClr val="000000">
                        <a:alpha val="43137"/>
                      </a:srgbClr>
                    </a:outerShdw>
                  </a:effectLst>
                </a:endParaRPr>
              </a:p>
            </p:txBody>
          </p:sp>
        </mc:Choice>
        <mc:Fallback xmlns="">
          <p:sp>
            <p:nvSpPr>
              <p:cNvPr id="30" name="Rectangle 29"/>
              <p:cNvSpPr>
                <a:spLocks noRot="1" noChangeAspect="1" noMove="1" noResize="1" noEditPoints="1" noAdjustHandles="1" noChangeArrowheads="1" noChangeShapeType="1" noTextEdit="1"/>
              </p:cNvSpPr>
              <p:nvPr/>
            </p:nvSpPr>
            <p:spPr>
              <a:xfrm>
                <a:off x="3271239" y="738609"/>
                <a:ext cx="550664" cy="491417"/>
              </a:xfrm>
              <a:prstGeom prst="rect">
                <a:avLst/>
              </a:prstGeom>
              <a:blipFill>
                <a:blip r:embed="rId13"/>
                <a:stretch>
                  <a:fillRect b="-12346"/>
                </a:stretch>
              </a:blipFill>
            </p:spPr>
            <p:txBody>
              <a:bodyPr/>
              <a:lstStyle/>
              <a:p>
                <a:r>
                  <a:rPr lang="en-US">
                    <a:noFill/>
                  </a:rPr>
                  <a:t> </a:t>
                </a:r>
              </a:p>
            </p:txBody>
          </p:sp>
        </mc:Fallback>
      </mc:AlternateContent>
      <p:sp>
        <p:nvSpPr>
          <p:cNvPr id="31" name="Oval 30"/>
          <p:cNvSpPr>
            <a:spLocks noChangeAspect="1"/>
          </p:cNvSpPr>
          <p:nvPr/>
        </p:nvSpPr>
        <p:spPr>
          <a:xfrm>
            <a:off x="5400702" y="719687"/>
            <a:ext cx="576000" cy="5760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21566" rtl="0" eaLnBrk="1" latinLnBrk="0" hangingPunct="1">
              <a:defRPr sz="1800" kern="1200">
                <a:solidFill>
                  <a:schemeClr val="lt1"/>
                </a:solidFill>
                <a:latin typeface="+mn-lt"/>
                <a:ea typeface="+mn-ea"/>
                <a:cs typeface="+mn-cs"/>
              </a:defRPr>
            </a:lvl1pPr>
            <a:lvl2pPr marL="460784" algn="l" defTabSz="921566" rtl="0" eaLnBrk="1" latinLnBrk="0" hangingPunct="1">
              <a:defRPr sz="1800" kern="1200">
                <a:solidFill>
                  <a:schemeClr val="lt1"/>
                </a:solidFill>
                <a:latin typeface="+mn-lt"/>
                <a:ea typeface="+mn-ea"/>
                <a:cs typeface="+mn-cs"/>
              </a:defRPr>
            </a:lvl2pPr>
            <a:lvl3pPr marL="921566" algn="l" defTabSz="921566" rtl="0" eaLnBrk="1" latinLnBrk="0" hangingPunct="1">
              <a:defRPr sz="1800" kern="1200">
                <a:solidFill>
                  <a:schemeClr val="lt1"/>
                </a:solidFill>
                <a:latin typeface="+mn-lt"/>
                <a:ea typeface="+mn-ea"/>
                <a:cs typeface="+mn-cs"/>
              </a:defRPr>
            </a:lvl3pPr>
            <a:lvl4pPr marL="1382350" algn="l" defTabSz="921566" rtl="0" eaLnBrk="1" latinLnBrk="0" hangingPunct="1">
              <a:defRPr sz="1800" kern="1200">
                <a:solidFill>
                  <a:schemeClr val="lt1"/>
                </a:solidFill>
                <a:latin typeface="+mn-lt"/>
                <a:ea typeface="+mn-ea"/>
                <a:cs typeface="+mn-cs"/>
              </a:defRPr>
            </a:lvl4pPr>
            <a:lvl5pPr marL="1843133" algn="l" defTabSz="921566" rtl="0" eaLnBrk="1" latinLnBrk="0" hangingPunct="1">
              <a:defRPr sz="1800" kern="1200">
                <a:solidFill>
                  <a:schemeClr val="lt1"/>
                </a:solidFill>
                <a:latin typeface="+mn-lt"/>
                <a:ea typeface="+mn-ea"/>
                <a:cs typeface="+mn-cs"/>
              </a:defRPr>
            </a:lvl5pPr>
            <a:lvl6pPr marL="2303915" algn="l" defTabSz="921566" rtl="0" eaLnBrk="1" latinLnBrk="0" hangingPunct="1">
              <a:defRPr sz="1800" kern="1200">
                <a:solidFill>
                  <a:schemeClr val="lt1"/>
                </a:solidFill>
                <a:latin typeface="+mn-lt"/>
                <a:ea typeface="+mn-ea"/>
                <a:cs typeface="+mn-cs"/>
              </a:defRPr>
            </a:lvl6pPr>
            <a:lvl7pPr marL="2764699" algn="l" defTabSz="921566" rtl="0" eaLnBrk="1" latinLnBrk="0" hangingPunct="1">
              <a:defRPr sz="1800" kern="1200">
                <a:solidFill>
                  <a:schemeClr val="lt1"/>
                </a:solidFill>
                <a:latin typeface="+mn-lt"/>
                <a:ea typeface="+mn-ea"/>
                <a:cs typeface="+mn-cs"/>
              </a:defRPr>
            </a:lvl7pPr>
            <a:lvl8pPr marL="3225482" algn="l" defTabSz="921566" rtl="0" eaLnBrk="1" latinLnBrk="0" hangingPunct="1">
              <a:defRPr sz="1800" kern="1200">
                <a:solidFill>
                  <a:schemeClr val="lt1"/>
                </a:solidFill>
                <a:latin typeface="+mn-lt"/>
                <a:ea typeface="+mn-ea"/>
                <a:cs typeface="+mn-cs"/>
              </a:defRPr>
            </a:lvl8pPr>
            <a:lvl9pPr marL="3686265" algn="l" defTabSz="921566" rtl="0" eaLnBrk="1" latinLnBrk="0" hangingPunct="1">
              <a:defRPr sz="1800" kern="1200">
                <a:solidFill>
                  <a:schemeClr val="lt1"/>
                </a:solidFill>
                <a:latin typeface="+mn-lt"/>
                <a:ea typeface="+mn-ea"/>
                <a:cs typeface="+mn-cs"/>
              </a:defRPr>
            </a:lvl9pPr>
          </a:lstStyle>
          <a:p>
            <a:pPr algn="ctr"/>
            <a:endParaRPr lang="en-US" sz="2000"/>
          </a:p>
        </p:txBody>
      </p:sp>
      <mc:AlternateContent xmlns:mc="http://schemas.openxmlformats.org/markup-compatibility/2006" xmlns:a14="http://schemas.microsoft.com/office/drawing/2010/main">
        <mc:Choice Requires="a14">
          <p:sp>
            <p:nvSpPr>
              <p:cNvPr id="32" name="Rectangle 31"/>
              <p:cNvSpPr/>
              <p:nvPr/>
            </p:nvSpPr>
            <p:spPr>
              <a:xfrm>
                <a:off x="5508789" y="752986"/>
                <a:ext cx="412833"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t>𝜇</m:t>
                      </m:r>
                      <m:r>
                        <a:rPr lang="en-US" sz="2400" b="0" i="1" smtClean="0">
                          <a:solidFill>
                            <a:schemeClr val="bg1"/>
                          </a:solidFill>
                          <a:effectLst>
                            <a:outerShdw blurRad="38100" dist="38100" dir="2700000" algn="tl">
                              <a:srgbClr val="000000">
                                <a:alpha val="43137"/>
                              </a:srgbClr>
                            </a:outerShdw>
                          </a:effectLst>
                          <a:latin typeface="Cambria Math" panose="02040503050406030204" pitchFamily="18" charset="0"/>
                        </a:rPr>
                        <m:t> </m:t>
                      </m:r>
                    </m:oMath>
                  </m:oMathPara>
                </a14:m>
                <a:endParaRPr lang="en-US" sz="2400">
                  <a:solidFill>
                    <a:schemeClr val="bg1"/>
                  </a:solidFill>
                  <a:effectLst>
                    <a:outerShdw blurRad="38100" dist="38100" dir="2700000" algn="tl">
                      <a:srgbClr val="000000">
                        <a:alpha val="43137"/>
                      </a:srgbClr>
                    </a:outerShdw>
                  </a:effectLst>
                </a:endParaRPr>
              </a:p>
            </p:txBody>
          </p:sp>
        </mc:Choice>
        <mc:Fallback xmlns="">
          <p:sp>
            <p:nvSpPr>
              <p:cNvPr id="32" name="Rectangle 31"/>
              <p:cNvSpPr>
                <a:spLocks noRot="1" noChangeAspect="1" noMove="1" noResize="1" noEditPoints="1" noAdjustHandles="1" noChangeArrowheads="1" noChangeShapeType="1" noTextEdit="1"/>
              </p:cNvSpPr>
              <p:nvPr/>
            </p:nvSpPr>
            <p:spPr>
              <a:xfrm>
                <a:off x="5508789" y="752986"/>
                <a:ext cx="412833" cy="461665"/>
              </a:xfrm>
              <a:prstGeom prst="rect">
                <a:avLst/>
              </a:prstGeom>
              <a:blipFill>
                <a:blip r:embed="rId14"/>
                <a:stretch>
                  <a:fillRect l="-5970" b="-16000"/>
                </a:stretch>
              </a:blipFill>
            </p:spPr>
            <p:txBody>
              <a:bodyPr/>
              <a:lstStyle/>
              <a:p>
                <a:r>
                  <a:rPr lang="en-US">
                    <a:noFill/>
                  </a:rPr>
                  <a:t> </a:t>
                </a:r>
              </a:p>
            </p:txBody>
          </p:sp>
        </mc:Fallback>
      </mc:AlternateContent>
    </p:spTree>
    <p:extLst>
      <p:ext uri="{BB962C8B-B14F-4D97-AF65-F5344CB8AC3E}">
        <p14:creationId xmlns:p14="http://schemas.microsoft.com/office/powerpoint/2010/main" val="1136918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G117–B15A Period Decrease: Hint for Axion Cooling? </a:t>
            </a:r>
          </a:p>
        </p:txBody>
      </p:sp>
      <mc:AlternateContent xmlns:mc="http://schemas.openxmlformats.org/markup-compatibility/2006" xmlns:a14="http://schemas.microsoft.com/office/drawing/2010/main">
        <mc:Choice Requires="a14">
          <p:sp>
            <p:nvSpPr>
              <p:cNvPr id="12" name="TextBox 11"/>
              <p:cNvSpPr txBox="1"/>
              <p:nvPr/>
            </p:nvSpPr>
            <p:spPr>
              <a:xfrm>
                <a:off x="215902" y="6140766"/>
                <a:ext cx="4752659" cy="41165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type m:val="lin"/>
                          <m:ctrlPr>
                            <a:rPr lang="en-US" sz="2000" b="1" i="1" smtClean="0">
                              <a:solidFill>
                                <a:schemeClr val="accent6">
                                  <a:lumMod val="75000"/>
                                </a:schemeClr>
                              </a:solidFill>
                              <a:latin typeface="Cambria Math" panose="02040503050406030204" pitchFamily="18" charset="0"/>
                            </a:rPr>
                          </m:ctrlPr>
                        </m:fPr>
                        <m:num>
                          <m:acc>
                            <m:accPr>
                              <m:chr m:val="̇"/>
                              <m:ctrlPr>
                                <a:rPr lang="en-US" sz="2000" b="1" i="1" smtClean="0">
                                  <a:solidFill>
                                    <a:schemeClr val="accent6">
                                      <a:lumMod val="75000"/>
                                    </a:schemeClr>
                                  </a:solidFill>
                                  <a:latin typeface="Cambria Math" panose="02040503050406030204" pitchFamily="18" charset="0"/>
                                </a:rPr>
                              </m:ctrlPr>
                            </m:accPr>
                            <m:e>
                              <m:r>
                                <a:rPr lang="en-US" sz="2000" b="1" i="1" smtClean="0">
                                  <a:solidFill>
                                    <a:schemeClr val="accent6">
                                      <a:lumMod val="75000"/>
                                    </a:schemeClr>
                                  </a:solidFill>
                                  <a:latin typeface="Cambria Math" panose="02040503050406030204" pitchFamily="18" charset="0"/>
                                </a:rPr>
                                <m:t>𝑷</m:t>
                              </m:r>
                            </m:e>
                          </m:acc>
                        </m:num>
                        <m:den>
                          <m:r>
                            <a:rPr lang="en-US" sz="2000" b="1" i="1" smtClean="0">
                              <a:solidFill>
                                <a:schemeClr val="accent6">
                                  <a:lumMod val="75000"/>
                                </a:schemeClr>
                              </a:solidFill>
                              <a:latin typeface="Cambria Math" panose="02040503050406030204" pitchFamily="18" charset="0"/>
                            </a:rPr>
                            <m:t>𝑷</m:t>
                          </m:r>
                        </m:den>
                      </m:f>
                      <m:r>
                        <a:rPr lang="en-US" sz="2000" b="1" i="1" smtClean="0">
                          <a:solidFill>
                            <a:schemeClr val="accent6">
                              <a:lumMod val="75000"/>
                            </a:schemeClr>
                          </a:solidFill>
                          <a:latin typeface="Cambria Math" panose="02040503050406030204" pitchFamily="18" charset="0"/>
                        </a:rPr>
                        <m:t>=</m:t>
                      </m:r>
                      <m:d>
                        <m:dPr>
                          <m:ctrlPr>
                            <a:rPr lang="en-US" sz="2000" b="1" i="1" smtClean="0">
                              <a:solidFill>
                                <a:schemeClr val="accent6">
                                  <a:lumMod val="75000"/>
                                </a:schemeClr>
                              </a:solidFill>
                              <a:latin typeface="Cambria Math" panose="02040503050406030204" pitchFamily="18" charset="0"/>
                            </a:rPr>
                          </m:ctrlPr>
                        </m:dPr>
                        <m:e>
                          <m:r>
                            <a:rPr lang="en-US" sz="2000" b="1" i="1" smtClean="0">
                              <a:solidFill>
                                <a:schemeClr val="accent6">
                                  <a:lumMod val="75000"/>
                                </a:schemeClr>
                              </a:solidFill>
                              <a:latin typeface="Cambria Math" panose="02040503050406030204" pitchFamily="18" charset="0"/>
                            </a:rPr>
                            <m:t>𝟓</m:t>
                          </m:r>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𝟏𝟐</m:t>
                          </m:r>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𝟎</m:t>
                          </m:r>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𝟖𝟐</m:t>
                          </m:r>
                        </m:e>
                      </m:d>
                      <m:r>
                        <a:rPr lang="en-US" sz="2000" b="1" i="1" smtClean="0">
                          <a:solidFill>
                            <a:schemeClr val="accent6">
                              <a:lumMod val="75000"/>
                            </a:schemeClr>
                          </a:solidFill>
                          <a:latin typeface="Cambria Math" panose="02040503050406030204" pitchFamily="18" charset="0"/>
                        </a:rPr>
                        <m:t>×</m:t>
                      </m:r>
                      <m:sSup>
                        <m:sSupPr>
                          <m:ctrlPr>
                            <a:rPr lang="en-US" sz="2000" b="1" i="1" smtClean="0">
                              <a:solidFill>
                                <a:schemeClr val="accent6">
                                  <a:lumMod val="75000"/>
                                </a:schemeClr>
                              </a:solidFill>
                              <a:latin typeface="Cambria Math" panose="02040503050406030204" pitchFamily="18" charset="0"/>
                            </a:rPr>
                          </m:ctrlPr>
                        </m:sSupPr>
                        <m:e>
                          <m:r>
                            <a:rPr lang="en-US" sz="2000" b="1" i="1" smtClean="0">
                              <a:solidFill>
                                <a:schemeClr val="accent6">
                                  <a:lumMod val="75000"/>
                                </a:schemeClr>
                              </a:solidFill>
                              <a:latin typeface="Cambria Math" panose="02040503050406030204" pitchFamily="18" charset="0"/>
                            </a:rPr>
                            <m:t>𝟏𝟎</m:t>
                          </m:r>
                        </m:e>
                        <m:sup>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𝟏𝟓</m:t>
                          </m:r>
                        </m:sup>
                      </m:sSup>
                      <m:r>
                        <a:rPr lang="en-US" sz="2000" b="1" i="1" smtClean="0">
                          <a:solidFill>
                            <a:schemeClr val="accent6">
                              <a:lumMod val="75000"/>
                            </a:schemeClr>
                          </a:solidFill>
                          <a:latin typeface="Cambria Math" panose="02040503050406030204" pitchFamily="18" charset="0"/>
                        </a:rPr>
                        <m:t> </m:t>
                      </m:r>
                      <m:r>
                        <a:rPr lang="en-US" sz="2000" b="1" i="0" smtClean="0">
                          <a:solidFill>
                            <a:schemeClr val="accent6">
                              <a:lumMod val="75000"/>
                            </a:schemeClr>
                          </a:solidFill>
                          <a:latin typeface="Cambria Math" panose="02040503050406030204" pitchFamily="18" charset="0"/>
                        </a:rPr>
                        <m:t>𝐬</m:t>
                      </m:r>
                      <m:r>
                        <a:rPr lang="en-US" sz="2000" b="1" i="0" smtClean="0">
                          <a:solidFill>
                            <a:schemeClr val="accent6">
                              <a:lumMod val="75000"/>
                            </a:schemeClr>
                          </a:solidFill>
                          <a:latin typeface="Cambria Math" panose="02040503050406030204" pitchFamily="18" charset="0"/>
                        </a:rPr>
                        <m:t>/</m:t>
                      </m:r>
                      <m:r>
                        <a:rPr lang="en-US" sz="2000" b="1" i="0" smtClean="0">
                          <a:solidFill>
                            <a:schemeClr val="accent6">
                              <a:lumMod val="75000"/>
                            </a:schemeClr>
                          </a:solidFill>
                          <a:latin typeface="Cambria Math" panose="02040503050406030204" pitchFamily="18" charset="0"/>
                        </a:rPr>
                        <m:t>𝐬</m:t>
                      </m:r>
                    </m:oMath>
                  </m:oMathPara>
                </a14:m>
                <a:endParaRPr lang="en-US" sz="2000" b="1">
                  <a:solidFill>
                    <a:schemeClr val="accent6">
                      <a:lumMod val="7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15902" y="6140766"/>
                <a:ext cx="4752659" cy="411651"/>
              </a:xfrm>
              <a:prstGeom prst="rect">
                <a:avLst/>
              </a:prstGeom>
              <a:blipFill>
                <a:blip r:embed="rId3"/>
                <a:stretch>
                  <a:fillRect t="-110294" b="-172059"/>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2" y="719607"/>
            <a:ext cx="4752660" cy="5331925"/>
          </a:xfrm>
          <a:prstGeom prst="rect">
            <a:avLst/>
          </a:prstGeom>
        </p:spPr>
      </p:pic>
      <p:sp>
        <p:nvSpPr>
          <p:cNvPr id="25" name="TextBox 24"/>
          <p:cNvSpPr txBox="1"/>
          <p:nvPr/>
        </p:nvSpPr>
        <p:spPr>
          <a:xfrm>
            <a:off x="719972" y="935637"/>
            <a:ext cx="3312205" cy="400110"/>
          </a:xfrm>
          <a:prstGeom prst="rect">
            <a:avLst/>
          </a:prstGeom>
          <a:noFill/>
        </p:spPr>
        <p:txBody>
          <a:bodyPr wrap="square" rtlCol="0">
            <a:spAutoFit/>
          </a:bodyPr>
          <a:lstStyle/>
          <a:p>
            <a:pPr algn="ctr"/>
            <a:r>
              <a:rPr lang="en-US" sz="2000">
                <a:solidFill>
                  <a:schemeClr val="accent1">
                    <a:lumMod val="75000"/>
                  </a:schemeClr>
                </a:solidFill>
              </a:rPr>
              <a:t>Kepler+ ApJ 906 (2021) 7</a:t>
            </a:r>
          </a:p>
        </p:txBody>
      </p:sp>
      <p:grpSp>
        <p:nvGrpSpPr>
          <p:cNvPr id="10" name="Group 9"/>
          <p:cNvGrpSpPr/>
          <p:nvPr/>
        </p:nvGrpSpPr>
        <p:grpSpPr>
          <a:xfrm>
            <a:off x="5328612" y="801969"/>
            <a:ext cx="3393476" cy="3184592"/>
            <a:chOff x="1154293" y="2359685"/>
            <a:chExt cx="3393476" cy="3184592"/>
          </a:xfrm>
        </p:grpSpPr>
        <p:sp>
          <p:nvSpPr>
            <p:cNvPr id="11" name="Rounded Rectangle 10"/>
            <p:cNvSpPr/>
            <p:nvPr/>
          </p:nvSpPr>
          <p:spPr>
            <a:xfrm>
              <a:off x="1154293" y="2359685"/>
              <a:ext cx="3312460" cy="3179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US">
                <a:solidFill>
                  <a:schemeClr val="bg1"/>
                </a:solidFill>
              </a:endParaRPr>
            </a:p>
          </p:txBody>
        </p:sp>
        <p:sp>
          <p:nvSpPr>
            <p:cNvPr id="14" name="TextBox 13"/>
            <p:cNvSpPr txBox="1"/>
            <p:nvPr/>
          </p:nvSpPr>
          <p:spPr>
            <a:xfrm>
              <a:off x="1270910" y="2413308"/>
              <a:ext cx="3276859" cy="707886"/>
            </a:xfrm>
            <a:prstGeom prst="rect">
              <a:avLst/>
            </a:prstGeom>
            <a:noFill/>
          </p:spPr>
          <p:txBody>
            <a:bodyPr wrap="none" rtlCol="0">
              <a:spAutoFit/>
            </a:bodyPr>
            <a:lstStyle/>
            <a:p>
              <a:r>
                <a:rPr lang="en-US" sz="2000">
                  <a:solidFill>
                    <a:schemeClr val="accent1">
                      <a:lumMod val="75000"/>
                    </a:schemeClr>
                  </a:solidFill>
                </a:rPr>
                <a:t>Emission of axions &amp; friends</a:t>
              </a:r>
            </a:p>
            <a:p>
              <a:r>
                <a:rPr lang="en-US" sz="2000">
                  <a:solidFill>
                    <a:schemeClr val="accent1">
                      <a:lumMod val="75000"/>
                    </a:schemeClr>
                  </a:solidFill>
                </a:rPr>
                <a:t>with direct electron coupling</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486" y="3150889"/>
              <a:ext cx="2379709" cy="1752777"/>
            </a:xfrm>
            <a:prstGeom prst="rect">
              <a:avLst/>
            </a:prstGeom>
          </p:spPr>
        </p:pic>
        <p:sp>
          <p:nvSpPr>
            <p:cNvPr id="16" name="Rectangle 15"/>
            <p:cNvSpPr/>
            <p:nvPr/>
          </p:nvSpPr>
          <p:spPr>
            <a:xfrm>
              <a:off x="1439503" y="4897946"/>
              <a:ext cx="2880969" cy="646331"/>
            </a:xfrm>
            <a:prstGeom prst="rect">
              <a:avLst/>
            </a:prstGeom>
          </p:spPr>
          <p:txBody>
            <a:bodyPr wrap="square">
              <a:spAutoFit/>
            </a:bodyPr>
            <a:lstStyle/>
            <a:p>
              <a:pPr algn="ctr"/>
              <a:r>
                <a:rPr lang="en-US">
                  <a:solidFill>
                    <a:schemeClr val="tx1">
                      <a:lumMod val="65000"/>
                      <a:lumOff val="35000"/>
                    </a:schemeClr>
                  </a:solidFill>
                  <a:sym typeface="Symbol" panose="05050102010706020507" pitchFamily="18" charset="2"/>
                </a:rPr>
                <a:t>Bremsstrahlung emission by</a:t>
              </a:r>
            </a:p>
            <a:p>
              <a:pPr algn="ctr"/>
              <a:r>
                <a:rPr lang="en-US">
                  <a:solidFill>
                    <a:schemeClr val="tx1">
                      <a:lumMod val="65000"/>
                      <a:lumOff val="35000"/>
                    </a:schemeClr>
                  </a:solidFill>
                  <a:sym typeface="Symbol" panose="05050102010706020507" pitchFamily="18" charset="2"/>
                </a:rPr>
                <a:t>   degenerate electrons</a:t>
              </a:r>
              <a:endParaRPr lang="en-US">
                <a:solidFill>
                  <a:schemeClr val="tx1">
                    <a:lumMod val="65000"/>
                    <a:lumOff val="35000"/>
                  </a:schemeClr>
                </a:solidFill>
              </a:endParaRPr>
            </a:p>
          </p:txBody>
        </p:sp>
        <mc:AlternateContent xmlns:mc="http://schemas.openxmlformats.org/markup-compatibility/2006" xmlns:a14="http://schemas.microsoft.com/office/drawing/2010/main">
          <mc:Choice Requires="a14">
            <p:sp>
              <p:nvSpPr>
                <p:cNvPr id="17" name="Rectangle 16"/>
                <p:cNvSpPr/>
                <p:nvPr/>
              </p:nvSpPr>
              <p:spPr>
                <a:xfrm>
                  <a:off x="2815263" y="3933516"/>
                  <a:ext cx="495690"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latin typeface="Cambria Math" panose="02040503050406030204" pitchFamily="18" charset="0"/>
                                <a:sym typeface="Symbol" panose="05050102010706020507" pitchFamily="18" charset="2"/>
                              </a:rPr>
                            </m:ctrlPr>
                          </m:sSubPr>
                          <m:e>
                            <m:r>
                              <a:rPr lang="en-US" sz="2000" b="1" i="1" smtClean="0">
                                <a:solidFill>
                                  <a:srgbClr val="FF0000"/>
                                </a:solidFill>
                                <a:latin typeface="Cambria Math" panose="02040503050406030204" pitchFamily="18" charset="0"/>
                                <a:sym typeface="Symbol" panose="05050102010706020507" pitchFamily="18" charset="2"/>
                              </a:rPr>
                              <m:t>𝒈</m:t>
                            </m:r>
                          </m:e>
                          <m:sub>
                            <m:r>
                              <a:rPr lang="en-US" sz="2000" b="1" i="1" smtClean="0">
                                <a:solidFill>
                                  <a:srgbClr val="FF0000"/>
                                </a:solidFill>
                                <a:latin typeface="Cambria Math" panose="02040503050406030204" pitchFamily="18" charset="0"/>
                                <a:sym typeface="Symbol" panose="05050102010706020507" pitchFamily="18" charset="2"/>
                              </a:rPr>
                              <m:t>𝒂𝒆</m:t>
                            </m:r>
                          </m:sub>
                        </m:sSub>
                      </m:oMath>
                    </m:oMathPara>
                  </a14:m>
                  <a:endParaRPr lang="en-US" sz="2000" b="1">
                    <a:solidFill>
                      <a:srgbClr val="FF0000"/>
                    </a:solidFill>
                    <a:sym typeface="Symbol" panose="05050102010706020507" pitchFamily="18"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2815263" y="3933516"/>
                  <a:ext cx="495690" cy="400110"/>
                </a:xfrm>
                <a:prstGeom prst="rect">
                  <a:avLst/>
                </a:prstGeom>
                <a:blipFill>
                  <a:blip r:embed="rId6"/>
                  <a:stretch>
                    <a:fillRect r="-6098" b="-757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TextBox 5"/>
              <p:cNvSpPr txBox="1"/>
              <p:nvPr/>
            </p:nvSpPr>
            <p:spPr>
              <a:xfrm>
                <a:off x="5256602" y="4094502"/>
                <a:ext cx="3771027" cy="1017715"/>
              </a:xfrm>
              <a:prstGeom prst="rect">
                <a:avLst/>
              </a:prstGeom>
              <a:noFill/>
            </p:spPr>
            <p:txBody>
              <a:bodyPr wrap="square" rtlCol="0">
                <a:spAutoFit/>
              </a:bodyPr>
              <a:lstStyle/>
              <a:p>
                <a:r>
                  <a:rPr lang="en-US" sz="2000">
                    <a:solidFill>
                      <a:schemeClr val="accent1">
                        <a:lumMod val="75000"/>
                      </a:schemeClr>
                    </a:solidFill>
                  </a:rPr>
                  <a:t>Case of DFSZ Axion</a:t>
                </a:r>
              </a:p>
              <a:p>
                <a:pPr/>
                <a14:m>
                  <m:oMathPara xmlns:m="http://schemas.openxmlformats.org/officeDocument/2006/math">
                    <m:oMathParaPr>
                      <m:jc m:val="left"/>
                    </m:oMathParaPr>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𝑔</m:t>
                          </m:r>
                        </m:e>
                        <m:sub>
                          <m:r>
                            <a:rPr lang="en-US" sz="2000" b="0" i="1" smtClean="0">
                              <a:solidFill>
                                <a:schemeClr val="tx1">
                                  <a:lumMod val="75000"/>
                                  <a:lumOff val="25000"/>
                                </a:schemeClr>
                              </a:solidFill>
                              <a:latin typeface="Cambria Math" panose="02040503050406030204" pitchFamily="18" charset="0"/>
                            </a:rPr>
                            <m:t>𝑎𝑒</m:t>
                          </m:r>
                        </m:sub>
                      </m:sSub>
                      <m:r>
                        <a:rPr lang="en-US" sz="2000" b="0" i="1" smtClean="0">
                          <a:solidFill>
                            <a:schemeClr val="tx1">
                              <a:lumMod val="75000"/>
                              <a:lumOff val="25000"/>
                            </a:schemeClr>
                          </a:solidFill>
                          <a:latin typeface="Cambria Math" panose="02040503050406030204" pitchFamily="18" charset="0"/>
                        </a:rPr>
                        <m:t>= 0.28×</m:t>
                      </m:r>
                      <m:sSup>
                        <m:sSupPr>
                          <m:ctrlPr>
                            <a:rPr lang="en-US" sz="2000" b="0" i="1" smtClean="0">
                              <a:solidFill>
                                <a:schemeClr val="tx1">
                                  <a:lumMod val="75000"/>
                                  <a:lumOff val="25000"/>
                                </a:schemeClr>
                              </a:solidFill>
                              <a:latin typeface="Cambria Math" panose="02040503050406030204" pitchFamily="18" charset="0"/>
                            </a:rPr>
                          </m:ctrlPr>
                        </m:sSupPr>
                        <m:e>
                          <m:r>
                            <a:rPr lang="en-US" sz="2000" b="0" i="1" smtClean="0">
                              <a:solidFill>
                                <a:schemeClr val="tx1">
                                  <a:lumMod val="75000"/>
                                  <a:lumOff val="25000"/>
                                </a:schemeClr>
                              </a:solidFill>
                              <a:latin typeface="Cambria Math" panose="02040503050406030204" pitchFamily="18" charset="0"/>
                            </a:rPr>
                            <m:t>10</m:t>
                          </m:r>
                        </m:e>
                        <m:sup>
                          <m:r>
                            <a:rPr lang="en-US" sz="2000" b="0" i="1" smtClean="0">
                              <a:solidFill>
                                <a:schemeClr val="tx1">
                                  <a:lumMod val="75000"/>
                                  <a:lumOff val="25000"/>
                                </a:schemeClr>
                              </a:solidFill>
                              <a:latin typeface="Cambria Math" panose="02040503050406030204" pitchFamily="18" charset="0"/>
                            </a:rPr>
                            <m:t>−13</m:t>
                          </m:r>
                        </m:sup>
                      </m:sSup>
                      <m:r>
                        <a:rPr lang="en-US" sz="2000" b="0" i="1" smtClean="0">
                          <a:solidFill>
                            <a:schemeClr val="tx1">
                              <a:lumMod val="75000"/>
                              <a:lumOff val="25000"/>
                            </a:schemeClr>
                          </a:solidFill>
                          <a:latin typeface="Cambria Math" panose="02040503050406030204" pitchFamily="18" charset="0"/>
                        </a:rPr>
                        <m:t> </m:t>
                      </m:r>
                      <m:f>
                        <m:fPr>
                          <m:ctrlPr>
                            <a:rPr lang="en-US" sz="2000" b="0" i="1" smtClean="0">
                              <a:solidFill>
                                <a:schemeClr val="tx1">
                                  <a:lumMod val="75000"/>
                                  <a:lumOff val="25000"/>
                                </a:schemeClr>
                              </a:solidFill>
                              <a:latin typeface="Cambria Math" panose="02040503050406030204" pitchFamily="18" charset="0"/>
                            </a:rPr>
                          </m:ctrlPr>
                        </m:fPr>
                        <m:num>
                          <m:sSub>
                            <m:sSubPr>
                              <m:ctrlPr>
                                <a:rPr lang="en-US" sz="2000" b="0" i="1" smtClean="0">
                                  <a:solidFill>
                                    <a:schemeClr val="tx1">
                                      <a:lumMod val="75000"/>
                                      <a:lumOff val="25000"/>
                                    </a:schemeClr>
                                  </a:solidFill>
                                  <a:latin typeface="Cambria Math" panose="02040503050406030204" pitchFamily="18" charset="0"/>
                                </a:rPr>
                              </m:ctrlPr>
                            </m:sSubPr>
                            <m:e>
                              <m:r>
                                <a:rPr lang="en-US" sz="2000" b="0" i="1" smtClean="0">
                                  <a:solidFill>
                                    <a:schemeClr val="tx1">
                                      <a:lumMod val="75000"/>
                                      <a:lumOff val="25000"/>
                                    </a:schemeClr>
                                  </a:solidFill>
                                  <a:latin typeface="Cambria Math" panose="02040503050406030204" pitchFamily="18" charset="0"/>
                                </a:rPr>
                                <m:t>𝑚</m:t>
                              </m:r>
                            </m:e>
                            <m:sub>
                              <m:r>
                                <a:rPr lang="en-US" sz="2000" b="0" i="1" smtClean="0">
                                  <a:solidFill>
                                    <a:schemeClr val="tx1">
                                      <a:lumMod val="75000"/>
                                      <a:lumOff val="25000"/>
                                    </a:schemeClr>
                                  </a:solidFill>
                                  <a:latin typeface="Cambria Math" panose="02040503050406030204" pitchFamily="18" charset="0"/>
                                </a:rPr>
                                <m:t>𝑎</m:t>
                              </m:r>
                            </m:sub>
                          </m:sSub>
                          <m:func>
                            <m:funcPr>
                              <m:ctrlPr>
                                <a:rPr lang="en-US" sz="2000" i="1">
                                  <a:solidFill>
                                    <a:schemeClr val="tx1">
                                      <a:lumMod val="75000"/>
                                      <a:lumOff val="25000"/>
                                    </a:schemeClr>
                                  </a:solidFill>
                                  <a:latin typeface="Cambria Math" panose="02040503050406030204" pitchFamily="18" charset="0"/>
                                </a:rPr>
                              </m:ctrlPr>
                            </m:funcPr>
                            <m:fName>
                              <m:sSup>
                                <m:sSupPr>
                                  <m:ctrlPr>
                                    <a:rPr lang="en-US" sz="2000" i="1">
                                      <a:solidFill>
                                        <a:schemeClr val="tx1">
                                          <a:lumMod val="75000"/>
                                          <a:lumOff val="25000"/>
                                        </a:schemeClr>
                                      </a:solidFill>
                                      <a:latin typeface="Cambria Math" panose="02040503050406030204" pitchFamily="18" charset="0"/>
                                    </a:rPr>
                                  </m:ctrlPr>
                                </m:sSupPr>
                                <m:e>
                                  <m:r>
                                    <m:rPr>
                                      <m:sty m:val="p"/>
                                    </m:rPr>
                                    <a:rPr lang="en-US" sz="2000">
                                      <a:solidFill>
                                        <a:schemeClr val="tx1">
                                          <a:lumMod val="75000"/>
                                          <a:lumOff val="25000"/>
                                        </a:schemeClr>
                                      </a:solidFill>
                                      <a:latin typeface="Cambria Math" panose="02040503050406030204" pitchFamily="18" charset="0"/>
                                    </a:rPr>
                                    <m:t>cos</m:t>
                                  </m:r>
                                </m:e>
                                <m:sup>
                                  <m:r>
                                    <a:rPr lang="en-US" sz="2000" i="1">
                                      <a:solidFill>
                                        <a:schemeClr val="tx1">
                                          <a:lumMod val="75000"/>
                                          <a:lumOff val="25000"/>
                                        </a:schemeClr>
                                      </a:solidFill>
                                      <a:latin typeface="Cambria Math" panose="02040503050406030204" pitchFamily="18" charset="0"/>
                                    </a:rPr>
                                    <m:t>2</m:t>
                                  </m:r>
                                </m:sup>
                              </m:sSup>
                            </m:fName>
                            <m:e>
                              <m:r>
                                <a:rPr lang="en-US" sz="2000" i="1">
                                  <a:solidFill>
                                    <a:schemeClr val="tx1">
                                      <a:lumMod val="75000"/>
                                      <a:lumOff val="25000"/>
                                    </a:schemeClr>
                                  </a:solidFill>
                                  <a:latin typeface="Cambria Math" panose="02040503050406030204" pitchFamily="18" charset="0"/>
                                </a:rPr>
                                <m:t>𝛽</m:t>
                              </m:r>
                            </m:e>
                          </m:func>
                        </m:num>
                        <m:den>
                          <m:r>
                            <m:rPr>
                              <m:sty m:val="p"/>
                            </m:rPr>
                            <a:rPr lang="en-US" sz="2000" b="0" i="0" smtClean="0">
                              <a:solidFill>
                                <a:schemeClr val="tx1">
                                  <a:lumMod val="75000"/>
                                  <a:lumOff val="25000"/>
                                </a:schemeClr>
                              </a:solidFill>
                              <a:latin typeface="Cambria Math" panose="02040503050406030204" pitchFamily="18" charset="0"/>
                            </a:rPr>
                            <m:t>meV</m:t>
                          </m:r>
                        </m:den>
                      </m:f>
                    </m:oMath>
                  </m:oMathPara>
                </a14:m>
                <a:endParaRPr lang="en-US" sz="2000" b="0">
                  <a:solidFill>
                    <a:schemeClr val="accent1">
                      <a:lumMod val="75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256602" y="4094502"/>
                <a:ext cx="3771027" cy="1017715"/>
              </a:xfrm>
              <a:prstGeom prst="rect">
                <a:avLst/>
              </a:prstGeom>
              <a:blipFill>
                <a:blip r:embed="rId7"/>
                <a:stretch>
                  <a:fillRect l="-1616" t="-3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256602" y="5688297"/>
                <a:ext cx="3771027" cy="830997"/>
              </a:xfrm>
              <a:prstGeom prst="rect">
                <a:avLst/>
              </a:prstGeom>
              <a:noFill/>
            </p:spPr>
            <p:txBody>
              <a:bodyPr wrap="square" rtlCol="0">
                <a:spAutoFit/>
              </a:bodyPr>
              <a:lstStyle/>
              <a:p>
                <a:r>
                  <a:rPr lang="en-US" sz="2000">
                    <a:solidFill>
                      <a:schemeClr val="accent1">
                        <a:lumMod val="75000"/>
                      </a:schemeClr>
                    </a:solidFill>
                  </a:rPr>
                  <a:t>Nominal cooling signal</a:t>
                </a:r>
              </a:p>
              <a:p>
                <a:endParaRPr lang="en-US" sz="800">
                  <a:solidFill>
                    <a:schemeClr val="accent1">
                      <a:lumMod val="75000"/>
                    </a:schemeClr>
                  </a:solidFill>
                </a:endParaRPr>
              </a:p>
              <a:p>
                <a:pPr/>
                <a14:m>
                  <m:oMathPara xmlns:m="http://schemas.openxmlformats.org/officeDocument/2006/math">
                    <m:oMathParaPr>
                      <m:jc m:val="left"/>
                    </m:oMathParaPr>
                    <m:oMath xmlns:m="http://schemas.openxmlformats.org/officeDocument/2006/math">
                      <m:sSub>
                        <m:sSubPr>
                          <m:ctrlPr>
                            <a:rPr lang="en-US"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𝒈</m:t>
                          </m:r>
                        </m:e>
                        <m:sub>
                          <m:r>
                            <a:rPr lang="en-US" sz="2000" b="1" i="1" smtClean="0">
                              <a:solidFill>
                                <a:schemeClr val="accent6">
                                  <a:lumMod val="75000"/>
                                </a:schemeClr>
                              </a:solidFill>
                              <a:latin typeface="Cambria Math" panose="02040503050406030204" pitchFamily="18" charset="0"/>
                            </a:rPr>
                            <m:t>𝒂𝒆</m:t>
                          </m:r>
                        </m:sub>
                      </m:sSub>
                      <m:r>
                        <a:rPr lang="en-US" sz="2000" b="1" i="1" smtClean="0">
                          <a:solidFill>
                            <a:schemeClr val="accent6">
                              <a:lumMod val="75000"/>
                            </a:schemeClr>
                          </a:solidFill>
                          <a:latin typeface="Cambria Math" panose="02040503050406030204" pitchFamily="18" charset="0"/>
                        </a:rPr>
                        <m:t>=</m:t>
                      </m:r>
                      <m:d>
                        <m:dPr>
                          <m:ctrlPr>
                            <a:rPr lang="en-US" sz="2000" b="1" i="1" smtClean="0">
                              <a:solidFill>
                                <a:schemeClr val="accent6">
                                  <a:lumMod val="75000"/>
                                </a:schemeClr>
                              </a:solidFill>
                              <a:latin typeface="Cambria Math" panose="02040503050406030204" pitchFamily="18" charset="0"/>
                            </a:rPr>
                          </m:ctrlPr>
                        </m:dPr>
                        <m:e>
                          <m:r>
                            <a:rPr lang="en-US" sz="2000" b="1" i="0" smtClean="0">
                              <a:solidFill>
                                <a:schemeClr val="accent6">
                                  <a:lumMod val="75000"/>
                                </a:schemeClr>
                              </a:solidFill>
                              <a:latin typeface="Cambria Math" panose="02040503050406030204" pitchFamily="18" charset="0"/>
                            </a:rPr>
                            <m:t>𝟓</m:t>
                          </m:r>
                          <m:r>
                            <a:rPr lang="en-US" sz="2000" b="1" i="0" smtClean="0">
                              <a:solidFill>
                                <a:schemeClr val="accent6">
                                  <a:lumMod val="75000"/>
                                </a:schemeClr>
                              </a:solidFill>
                              <a:latin typeface="Cambria Math" panose="02040503050406030204" pitchFamily="18" charset="0"/>
                            </a:rPr>
                            <m:t>.</m:t>
                          </m:r>
                          <m:r>
                            <a:rPr lang="en-US" sz="2000" b="1" i="0" smtClean="0">
                              <a:solidFill>
                                <a:schemeClr val="accent6">
                                  <a:lumMod val="75000"/>
                                </a:schemeClr>
                              </a:solidFill>
                              <a:latin typeface="Cambria Math" panose="02040503050406030204" pitchFamily="18" charset="0"/>
                            </a:rPr>
                            <m:t>𝟕</m:t>
                          </m:r>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𝟎</m:t>
                          </m:r>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𝟔</m:t>
                          </m:r>
                        </m:e>
                      </m:d>
                      <m:r>
                        <a:rPr lang="en-US" sz="2000" b="1" i="1" smtClean="0">
                          <a:solidFill>
                            <a:schemeClr val="accent6">
                              <a:lumMod val="75000"/>
                            </a:schemeClr>
                          </a:solidFill>
                          <a:latin typeface="Cambria Math" panose="02040503050406030204" pitchFamily="18" charset="0"/>
                        </a:rPr>
                        <m:t>×</m:t>
                      </m:r>
                      <m:sSup>
                        <m:sSupPr>
                          <m:ctrlPr>
                            <a:rPr lang="en-US" sz="2000" b="1" i="1" smtClean="0">
                              <a:solidFill>
                                <a:schemeClr val="accent6">
                                  <a:lumMod val="75000"/>
                                </a:schemeClr>
                              </a:solidFill>
                              <a:latin typeface="Cambria Math" panose="02040503050406030204" pitchFamily="18" charset="0"/>
                            </a:rPr>
                          </m:ctrlPr>
                        </m:sSupPr>
                        <m:e>
                          <m:r>
                            <a:rPr lang="en-US" sz="2000" b="1" i="1" smtClean="0">
                              <a:solidFill>
                                <a:schemeClr val="accent6">
                                  <a:lumMod val="75000"/>
                                </a:schemeClr>
                              </a:solidFill>
                              <a:latin typeface="Cambria Math" panose="02040503050406030204" pitchFamily="18" charset="0"/>
                            </a:rPr>
                            <m:t>𝟏𝟎</m:t>
                          </m:r>
                        </m:e>
                        <m:sup>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𝟏𝟑</m:t>
                          </m:r>
                        </m:sup>
                      </m:sSup>
                    </m:oMath>
                  </m:oMathPara>
                </a14:m>
                <a:endParaRPr lang="en-US" sz="2000" b="1" i="1">
                  <a:solidFill>
                    <a:schemeClr val="tx1">
                      <a:lumMod val="75000"/>
                      <a:lumOff val="25000"/>
                    </a:schemeClr>
                  </a:solidFill>
                  <a:latin typeface="Cambria Math" panose="020405030504060302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256602" y="5688297"/>
                <a:ext cx="3771027" cy="830997"/>
              </a:xfrm>
              <a:prstGeom prst="rect">
                <a:avLst/>
              </a:prstGeom>
              <a:blipFill>
                <a:blip r:embed="rId8"/>
                <a:stretch>
                  <a:fillRect l="-1616" t="-3676" b="-5882"/>
                </a:stretch>
              </a:blipFill>
            </p:spPr>
            <p:txBody>
              <a:bodyPr/>
              <a:lstStyle/>
              <a:p>
                <a:r>
                  <a:rPr lang="en-US">
                    <a:noFill/>
                  </a:rPr>
                  <a:t> </a:t>
                </a:r>
              </a:p>
            </p:txBody>
          </p:sp>
        </mc:Fallback>
      </mc:AlternateContent>
    </p:spTree>
    <p:extLst>
      <p:ext uri="{BB962C8B-B14F-4D97-AF65-F5344CB8AC3E}">
        <p14:creationId xmlns:p14="http://schemas.microsoft.com/office/powerpoint/2010/main" val="1430955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White-Dwarf Bounds on Axion-Electron Coupling</a:t>
            </a:r>
          </a:p>
        </p:txBody>
      </p:sp>
      <p:sp>
        <p:nvSpPr>
          <p:cNvPr id="3" name="Rectangle 2"/>
          <p:cNvSpPr/>
          <p:nvPr/>
        </p:nvSpPr>
        <p:spPr>
          <a:xfrm>
            <a:off x="2520623" y="1439551"/>
            <a:ext cx="1152000"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9" name="Rectangle 8"/>
          <p:cNvSpPr/>
          <p:nvPr/>
        </p:nvSpPr>
        <p:spPr>
          <a:xfrm>
            <a:off x="2520623" y="1943621"/>
            <a:ext cx="719465"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10" name="Rectangle 9"/>
          <p:cNvSpPr/>
          <p:nvPr/>
        </p:nvSpPr>
        <p:spPr>
          <a:xfrm>
            <a:off x="2520623" y="2447691"/>
            <a:ext cx="1512000"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Rectangle 10"/>
          <p:cNvSpPr/>
          <p:nvPr/>
        </p:nvSpPr>
        <p:spPr>
          <a:xfrm>
            <a:off x="2520623" y="2951761"/>
            <a:ext cx="5040000"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2" name="Rectangle 11"/>
          <p:cNvSpPr/>
          <p:nvPr/>
        </p:nvSpPr>
        <p:spPr>
          <a:xfrm>
            <a:off x="2520623" y="3455831"/>
            <a:ext cx="2376000"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4753211" y="3959961"/>
            <a:ext cx="2375252"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Rectangle 14"/>
          <p:cNvSpPr/>
          <p:nvPr/>
        </p:nvSpPr>
        <p:spPr>
          <a:xfrm>
            <a:off x="6193073" y="4463971"/>
            <a:ext cx="863779" cy="432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 name="Rectangle 23"/>
          <p:cNvSpPr/>
          <p:nvPr/>
        </p:nvSpPr>
        <p:spPr>
          <a:xfrm>
            <a:off x="575952" y="1439551"/>
            <a:ext cx="1871862"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sz="2000">
                <a:solidFill>
                  <a:schemeClr val="tx1"/>
                </a:solidFill>
              </a:rPr>
              <a:t> NGC 4258</a:t>
            </a:r>
          </a:p>
        </p:txBody>
      </p:sp>
      <p:sp>
        <p:nvSpPr>
          <p:cNvPr id="27" name="Rectangle 26"/>
          <p:cNvSpPr/>
          <p:nvPr/>
        </p:nvSpPr>
        <p:spPr>
          <a:xfrm>
            <a:off x="576499" y="2951761"/>
            <a:ext cx="1871713"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L 19-2</a:t>
            </a:r>
          </a:p>
        </p:txBody>
      </p:sp>
      <p:sp>
        <p:nvSpPr>
          <p:cNvPr id="28" name="Rectangle 27"/>
          <p:cNvSpPr/>
          <p:nvPr/>
        </p:nvSpPr>
        <p:spPr>
          <a:xfrm>
            <a:off x="576499" y="3455831"/>
            <a:ext cx="1871713"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PG1351+489</a:t>
            </a:r>
          </a:p>
        </p:txBody>
      </p:sp>
      <p:sp>
        <p:nvSpPr>
          <p:cNvPr id="29" name="Rectangle 28"/>
          <p:cNvSpPr/>
          <p:nvPr/>
        </p:nvSpPr>
        <p:spPr>
          <a:xfrm>
            <a:off x="576499" y="3959901"/>
            <a:ext cx="1871713"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R548</a:t>
            </a:r>
          </a:p>
        </p:txBody>
      </p:sp>
      <p:sp>
        <p:nvSpPr>
          <p:cNvPr id="30" name="Rectangle 29"/>
          <p:cNvSpPr/>
          <p:nvPr/>
        </p:nvSpPr>
        <p:spPr>
          <a:xfrm>
            <a:off x="576499" y="4463971"/>
            <a:ext cx="1871713"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G117-B15A</a:t>
            </a:r>
          </a:p>
        </p:txBody>
      </p:sp>
      <p:sp>
        <p:nvSpPr>
          <p:cNvPr id="31" name="Rectangle 30"/>
          <p:cNvSpPr/>
          <p:nvPr/>
        </p:nvSpPr>
        <p:spPr>
          <a:xfrm>
            <a:off x="575968" y="1943621"/>
            <a:ext cx="1872246"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sz="2000">
                <a:solidFill>
                  <a:schemeClr val="tx1"/>
                </a:solidFill>
              </a:rPr>
              <a:t> 21 GCs</a:t>
            </a:r>
          </a:p>
        </p:txBody>
      </p:sp>
      <p:sp>
        <p:nvSpPr>
          <p:cNvPr id="32" name="Rectangle 31"/>
          <p:cNvSpPr/>
          <p:nvPr/>
        </p:nvSpPr>
        <p:spPr>
          <a:xfrm>
            <a:off x="575952" y="2447751"/>
            <a:ext cx="1871861"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sz="2000">
                <a:solidFill>
                  <a:schemeClr val="tx1"/>
                </a:solidFill>
              </a:rPr>
              <a:t>WDLF</a:t>
            </a:r>
          </a:p>
        </p:txBody>
      </p:sp>
      <p:sp>
        <p:nvSpPr>
          <p:cNvPr id="5" name="Oval 4"/>
          <p:cNvSpPr>
            <a:spLocks noChangeAspect="1"/>
          </p:cNvSpPr>
          <p:nvPr/>
        </p:nvSpPr>
        <p:spPr>
          <a:xfrm>
            <a:off x="3384383" y="2519741"/>
            <a:ext cx="288000" cy="28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5328653" y="3023811"/>
            <a:ext cx="288000" cy="28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3888453" y="3527881"/>
            <a:ext cx="288000" cy="28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5760713" y="4031951"/>
            <a:ext cx="288000" cy="28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6480813" y="4535981"/>
            <a:ext cx="288000" cy="28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5952" y="1439551"/>
            <a:ext cx="1871862"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2000">
                <a:solidFill>
                  <a:schemeClr val="tx1"/>
                </a:solidFill>
              </a:rPr>
              <a:t>TRGB,</a:t>
            </a:r>
          </a:p>
        </p:txBody>
      </p:sp>
      <p:sp>
        <p:nvSpPr>
          <p:cNvPr id="38" name="Rectangle 37"/>
          <p:cNvSpPr/>
          <p:nvPr/>
        </p:nvSpPr>
        <p:spPr>
          <a:xfrm>
            <a:off x="575952" y="1943621"/>
            <a:ext cx="1871862"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2000">
                <a:solidFill>
                  <a:schemeClr val="tx1"/>
                </a:solidFill>
              </a:rPr>
              <a:t>TRGB,</a:t>
            </a:r>
          </a:p>
        </p:txBody>
      </p:sp>
      <mc:AlternateContent xmlns:mc="http://schemas.openxmlformats.org/markup-compatibility/2006" xmlns:a14="http://schemas.microsoft.com/office/drawing/2010/main">
        <mc:Choice Requires="a14">
          <p:sp>
            <p:nvSpPr>
              <p:cNvPr id="39" name="Rectangle 38"/>
              <p:cNvSpPr/>
              <p:nvPr/>
            </p:nvSpPr>
            <p:spPr>
              <a:xfrm>
                <a:off x="576350" y="2951761"/>
                <a:ext cx="1871862"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14:m>
                  <m:oMathPara xmlns:m="http://schemas.openxmlformats.org/officeDocument/2006/math">
                    <m:oMathParaPr>
                      <m:jc m:val="left"/>
                    </m:oMathParaPr>
                    <m:oMath xmlns:m="http://schemas.openxmlformats.org/officeDocument/2006/math">
                      <m:acc>
                        <m:accPr>
                          <m:chr m:val="̇"/>
                          <m:ctrlPr>
                            <a:rPr lang="en-US" sz="2000" b="0" i="1" smtClean="0">
                              <a:solidFill>
                                <a:schemeClr val="tx1"/>
                              </a:solidFill>
                              <a:latin typeface="Cambria Math" panose="02040503050406030204" pitchFamily="18" charset="0"/>
                            </a:rPr>
                          </m:ctrlPr>
                        </m:accPr>
                        <m:e>
                          <m:r>
                            <m:rPr>
                              <m:sty m:val="p"/>
                            </m:rPr>
                            <a:rPr lang="en-US" sz="2000" b="0" i="0" smtClean="0">
                              <a:solidFill>
                                <a:schemeClr val="tx1"/>
                              </a:solidFill>
                              <a:latin typeface="Cambria Math" panose="02040503050406030204" pitchFamily="18" charset="0"/>
                            </a:rPr>
                            <m:t>Π</m:t>
                          </m:r>
                        </m:e>
                      </m:acc>
                    </m:oMath>
                  </m:oMathPara>
                </a14:m>
                <a:endParaRPr lang="en-US" sz="2000">
                  <a:solidFill>
                    <a:schemeClr val="tx1"/>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576350" y="2951761"/>
                <a:ext cx="1871862" cy="432000"/>
              </a:xfrm>
              <a:prstGeom prst="rect">
                <a:avLst/>
              </a:prstGeom>
              <a:blipFill>
                <a:blip r:embed="rId2"/>
                <a:stretch>
                  <a:fillRect/>
                </a:stretch>
              </a:blipFill>
              <a:ln w="952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575952" y="3455831"/>
                <a:ext cx="1871862"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14:m>
                  <m:oMathPara xmlns:m="http://schemas.openxmlformats.org/officeDocument/2006/math">
                    <m:oMathParaPr>
                      <m:jc m:val="left"/>
                    </m:oMathParaPr>
                    <m:oMath xmlns:m="http://schemas.openxmlformats.org/officeDocument/2006/math">
                      <m:acc>
                        <m:accPr>
                          <m:chr m:val="̇"/>
                          <m:ctrlPr>
                            <a:rPr lang="en-US" sz="2000" b="0" i="1" smtClean="0">
                              <a:solidFill>
                                <a:schemeClr val="tx1"/>
                              </a:solidFill>
                              <a:latin typeface="Cambria Math" panose="02040503050406030204" pitchFamily="18" charset="0"/>
                            </a:rPr>
                          </m:ctrlPr>
                        </m:accPr>
                        <m:e>
                          <m:r>
                            <m:rPr>
                              <m:sty m:val="p"/>
                            </m:rPr>
                            <a:rPr lang="en-US" sz="2000" b="0" i="0" smtClean="0">
                              <a:solidFill>
                                <a:schemeClr val="tx1"/>
                              </a:solidFill>
                              <a:latin typeface="Cambria Math" panose="02040503050406030204" pitchFamily="18" charset="0"/>
                            </a:rPr>
                            <m:t>Π</m:t>
                          </m:r>
                        </m:e>
                      </m:acc>
                    </m:oMath>
                  </m:oMathPara>
                </a14:m>
                <a:endParaRPr lang="en-US" sz="2000">
                  <a:solidFill>
                    <a:schemeClr val="tx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575952" y="3455831"/>
                <a:ext cx="1871862" cy="432000"/>
              </a:xfrm>
              <a:prstGeom prst="rect">
                <a:avLst/>
              </a:prstGeom>
              <a:blipFill>
                <a:blip r:embed="rId3"/>
                <a:stretch>
                  <a:fillRect/>
                </a:stretch>
              </a:blipFill>
              <a:ln w="952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575952" y="3959901"/>
                <a:ext cx="1871862"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14:m>
                  <m:oMathPara xmlns:m="http://schemas.openxmlformats.org/officeDocument/2006/math">
                    <m:oMathParaPr>
                      <m:jc m:val="left"/>
                    </m:oMathParaPr>
                    <m:oMath xmlns:m="http://schemas.openxmlformats.org/officeDocument/2006/math">
                      <m:acc>
                        <m:accPr>
                          <m:chr m:val="̇"/>
                          <m:ctrlPr>
                            <a:rPr lang="en-US" sz="2000" b="0" i="1" smtClean="0">
                              <a:solidFill>
                                <a:schemeClr val="tx1"/>
                              </a:solidFill>
                              <a:latin typeface="Cambria Math" panose="02040503050406030204" pitchFamily="18" charset="0"/>
                            </a:rPr>
                          </m:ctrlPr>
                        </m:accPr>
                        <m:e>
                          <m:r>
                            <m:rPr>
                              <m:sty m:val="p"/>
                            </m:rPr>
                            <a:rPr lang="en-US" sz="2000" b="0" i="0" smtClean="0">
                              <a:solidFill>
                                <a:schemeClr val="tx1"/>
                              </a:solidFill>
                              <a:latin typeface="Cambria Math" panose="02040503050406030204" pitchFamily="18" charset="0"/>
                            </a:rPr>
                            <m:t>Π</m:t>
                          </m:r>
                        </m:e>
                      </m:acc>
                    </m:oMath>
                  </m:oMathPara>
                </a14:m>
                <a:endParaRPr lang="en-US" sz="200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575952" y="3959901"/>
                <a:ext cx="1871862" cy="432000"/>
              </a:xfrm>
              <a:prstGeom prst="rect">
                <a:avLst/>
              </a:prstGeom>
              <a:blipFill>
                <a:blip r:embed="rId4"/>
                <a:stretch>
                  <a:fillRect/>
                </a:stretch>
              </a:blipFill>
              <a:ln w="952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75952" y="4463971"/>
                <a:ext cx="1871862" cy="43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14:m>
                  <m:oMathPara xmlns:m="http://schemas.openxmlformats.org/officeDocument/2006/math">
                    <m:oMathParaPr>
                      <m:jc m:val="left"/>
                    </m:oMathParaPr>
                    <m:oMath xmlns:m="http://schemas.openxmlformats.org/officeDocument/2006/math">
                      <m:acc>
                        <m:accPr>
                          <m:chr m:val="̇"/>
                          <m:ctrlPr>
                            <a:rPr lang="en-US" sz="2000" b="0" i="1" smtClean="0">
                              <a:solidFill>
                                <a:schemeClr val="tx1"/>
                              </a:solidFill>
                              <a:latin typeface="Cambria Math" panose="02040503050406030204" pitchFamily="18" charset="0"/>
                            </a:rPr>
                          </m:ctrlPr>
                        </m:accPr>
                        <m:e>
                          <m:r>
                            <m:rPr>
                              <m:sty m:val="p"/>
                            </m:rPr>
                            <a:rPr lang="en-US" sz="2000" b="0" i="0" smtClean="0">
                              <a:solidFill>
                                <a:schemeClr val="tx1"/>
                              </a:solidFill>
                              <a:latin typeface="Cambria Math" panose="02040503050406030204" pitchFamily="18" charset="0"/>
                            </a:rPr>
                            <m:t>Π</m:t>
                          </m:r>
                        </m:e>
                      </m:acc>
                    </m:oMath>
                  </m:oMathPara>
                </a14:m>
                <a:endParaRPr lang="en-US" sz="2000">
                  <a:solidFill>
                    <a:schemeClr val="tx1"/>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575952" y="4463971"/>
                <a:ext cx="1871862" cy="432000"/>
              </a:xfrm>
              <a:prstGeom prst="rect">
                <a:avLst/>
              </a:prstGeom>
              <a:blipFill>
                <a:blip r:embed="rId5"/>
                <a:stretch>
                  <a:fillRect/>
                </a:stretch>
              </a:blipFill>
              <a:ln w="9525">
                <a:solidFill>
                  <a:schemeClr val="tx1"/>
                </a:solidFill>
              </a:ln>
            </p:spPr>
            <p:txBody>
              <a:bodyPr/>
              <a:lstStyle/>
              <a:p>
                <a:r>
                  <a:rPr lang="en-US">
                    <a:noFill/>
                  </a:rPr>
                  <a:t> </a:t>
                </a:r>
              </a:p>
            </p:txBody>
          </p:sp>
        </mc:Fallback>
      </mc:AlternateContent>
      <p:grpSp>
        <p:nvGrpSpPr>
          <p:cNvPr id="64" name="Group 63"/>
          <p:cNvGrpSpPr/>
          <p:nvPr/>
        </p:nvGrpSpPr>
        <p:grpSpPr>
          <a:xfrm>
            <a:off x="2520223" y="1223521"/>
            <a:ext cx="5544590" cy="144176"/>
            <a:chOff x="2880273" y="1295687"/>
            <a:chExt cx="5544590" cy="144176"/>
          </a:xfrm>
        </p:grpSpPr>
        <p:cxnSp>
          <p:nvCxnSpPr>
            <p:cNvPr id="43" name="Straight Arrow Connector 42"/>
            <p:cNvCxnSpPr/>
            <p:nvPr/>
          </p:nvCxnSpPr>
          <p:spPr>
            <a:xfrm flipV="1">
              <a:off x="2880673" y="1439687"/>
              <a:ext cx="5544190" cy="17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880273" y="129570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6003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204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040572" y="129570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606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4807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008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9209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2304192" y="791460"/>
            <a:ext cx="432000" cy="432000"/>
          </a:xfrm>
          <a:prstGeom prst="rect">
            <a:avLst/>
          </a:prstGeom>
          <a:noFill/>
        </p:spPr>
        <p:txBody>
          <a:bodyPr wrap="none" rtlCol="0">
            <a:noAutofit/>
          </a:bodyPr>
          <a:lstStyle/>
          <a:p>
            <a:pPr algn="ctr"/>
            <a:r>
              <a:rPr lang="en-US" sz="2400"/>
              <a:t>0</a:t>
            </a:r>
          </a:p>
        </p:txBody>
      </p:sp>
      <p:sp>
        <p:nvSpPr>
          <p:cNvPr id="57" name="TextBox 56"/>
          <p:cNvSpPr txBox="1"/>
          <p:nvPr/>
        </p:nvSpPr>
        <p:spPr>
          <a:xfrm>
            <a:off x="3024352" y="791461"/>
            <a:ext cx="432000" cy="432000"/>
          </a:xfrm>
          <a:prstGeom prst="rect">
            <a:avLst/>
          </a:prstGeom>
          <a:noFill/>
        </p:spPr>
        <p:txBody>
          <a:bodyPr wrap="none" rtlCol="0">
            <a:noAutofit/>
          </a:bodyPr>
          <a:lstStyle/>
          <a:p>
            <a:pPr algn="ctr"/>
            <a:r>
              <a:rPr lang="en-US" sz="2400"/>
              <a:t>1</a:t>
            </a:r>
          </a:p>
        </p:txBody>
      </p:sp>
      <p:sp>
        <p:nvSpPr>
          <p:cNvPr id="58" name="TextBox 57"/>
          <p:cNvSpPr txBox="1"/>
          <p:nvPr/>
        </p:nvSpPr>
        <p:spPr>
          <a:xfrm>
            <a:off x="3744452" y="791461"/>
            <a:ext cx="432000" cy="432000"/>
          </a:xfrm>
          <a:prstGeom prst="rect">
            <a:avLst/>
          </a:prstGeom>
          <a:noFill/>
        </p:spPr>
        <p:txBody>
          <a:bodyPr wrap="none" rtlCol="0">
            <a:noAutofit/>
          </a:bodyPr>
          <a:lstStyle/>
          <a:p>
            <a:pPr algn="ctr"/>
            <a:r>
              <a:rPr lang="en-US" sz="2400"/>
              <a:t>2</a:t>
            </a:r>
          </a:p>
        </p:txBody>
      </p:sp>
      <p:sp>
        <p:nvSpPr>
          <p:cNvPr id="59" name="TextBox 58"/>
          <p:cNvSpPr txBox="1"/>
          <p:nvPr/>
        </p:nvSpPr>
        <p:spPr>
          <a:xfrm>
            <a:off x="4464552" y="791461"/>
            <a:ext cx="432000" cy="432000"/>
          </a:xfrm>
          <a:prstGeom prst="rect">
            <a:avLst/>
          </a:prstGeom>
          <a:noFill/>
        </p:spPr>
        <p:txBody>
          <a:bodyPr wrap="none" rtlCol="0">
            <a:noAutofit/>
          </a:bodyPr>
          <a:lstStyle/>
          <a:p>
            <a:pPr algn="ctr"/>
            <a:r>
              <a:rPr lang="en-US" sz="2400"/>
              <a:t>3</a:t>
            </a:r>
          </a:p>
        </p:txBody>
      </p:sp>
      <p:sp>
        <p:nvSpPr>
          <p:cNvPr id="60" name="TextBox 59"/>
          <p:cNvSpPr txBox="1"/>
          <p:nvPr/>
        </p:nvSpPr>
        <p:spPr>
          <a:xfrm>
            <a:off x="5184652" y="791461"/>
            <a:ext cx="432000" cy="432000"/>
          </a:xfrm>
          <a:prstGeom prst="rect">
            <a:avLst/>
          </a:prstGeom>
          <a:noFill/>
        </p:spPr>
        <p:txBody>
          <a:bodyPr wrap="none" rtlCol="0">
            <a:noAutofit/>
          </a:bodyPr>
          <a:lstStyle/>
          <a:p>
            <a:pPr algn="ctr"/>
            <a:r>
              <a:rPr lang="en-US" sz="2400"/>
              <a:t>4</a:t>
            </a:r>
          </a:p>
        </p:txBody>
      </p:sp>
      <p:sp>
        <p:nvSpPr>
          <p:cNvPr id="61" name="TextBox 60"/>
          <p:cNvSpPr txBox="1"/>
          <p:nvPr/>
        </p:nvSpPr>
        <p:spPr>
          <a:xfrm>
            <a:off x="5904752" y="791461"/>
            <a:ext cx="432000" cy="432000"/>
          </a:xfrm>
          <a:prstGeom prst="rect">
            <a:avLst/>
          </a:prstGeom>
          <a:noFill/>
        </p:spPr>
        <p:txBody>
          <a:bodyPr wrap="none" rtlCol="0">
            <a:noAutofit/>
          </a:bodyPr>
          <a:lstStyle/>
          <a:p>
            <a:pPr algn="ctr"/>
            <a:r>
              <a:rPr lang="en-US" sz="2400"/>
              <a:t>5</a:t>
            </a:r>
          </a:p>
        </p:txBody>
      </p:sp>
      <p:sp>
        <p:nvSpPr>
          <p:cNvPr id="62" name="TextBox 61"/>
          <p:cNvSpPr txBox="1"/>
          <p:nvPr/>
        </p:nvSpPr>
        <p:spPr>
          <a:xfrm>
            <a:off x="6624852" y="791461"/>
            <a:ext cx="432000" cy="432000"/>
          </a:xfrm>
          <a:prstGeom prst="rect">
            <a:avLst/>
          </a:prstGeom>
          <a:noFill/>
        </p:spPr>
        <p:txBody>
          <a:bodyPr wrap="none" rtlCol="0">
            <a:noAutofit/>
          </a:bodyPr>
          <a:lstStyle/>
          <a:p>
            <a:pPr algn="ctr"/>
            <a:r>
              <a:rPr lang="en-US" sz="2400"/>
              <a:t>6</a:t>
            </a:r>
          </a:p>
        </p:txBody>
      </p:sp>
      <p:sp>
        <p:nvSpPr>
          <p:cNvPr id="63" name="TextBox 62"/>
          <p:cNvSpPr txBox="1"/>
          <p:nvPr/>
        </p:nvSpPr>
        <p:spPr>
          <a:xfrm>
            <a:off x="7344952" y="791461"/>
            <a:ext cx="432000" cy="432000"/>
          </a:xfrm>
          <a:prstGeom prst="rect">
            <a:avLst/>
          </a:prstGeom>
          <a:noFill/>
        </p:spPr>
        <p:txBody>
          <a:bodyPr wrap="none" rtlCol="0">
            <a:noAutofit/>
          </a:bodyPr>
          <a:lstStyle/>
          <a:p>
            <a:pPr algn="ctr"/>
            <a:r>
              <a:rPr lang="en-US" sz="2400"/>
              <a:t>7</a:t>
            </a:r>
          </a:p>
        </p:txBody>
      </p:sp>
      <p:grpSp>
        <p:nvGrpSpPr>
          <p:cNvPr id="65" name="Group 64"/>
          <p:cNvGrpSpPr/>
          <p:nvPr/>
        </p:nvGrpSpPr>
        <p:grpSpPr>
          <a:xfrm>
            <a:off x="2520222" y="4968041"/>
            <a:ext cx="5544590" cy="144176"/>
            <a:chOff x="2880273" y="1295687"/>
            <a:chExt cx="5544590" cy="144176"/>
          </a:xfrm>
        </p:grpSpPr>
        <p:cxnSp>
          <p:nvCxnSpPr>
            <p:cNvPr id="66" name="Straight Arrow Connector 65"/>
            <p:cNvCxnSpPr/>
            <p:nvPr/>
          </p:nvCxnSpPr>
          <p:spPr>
            <a:xfrm flipV="1">
              <a:off x="2880673" y="1439687"/>
              <a:ext cx="5544190" cy="17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880273" y="129570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003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3204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040572" y="129570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7606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807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2008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920972" y="129568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5" name="TextBox 74"/>
              <p:cNvSpPr txBox="1"/>
              <p:nvPr/>
            </p:nvSpPr>
            <p:spPr>
              <a:xfrm>
                <a:off x="7776952" y="719607"/>
                <a:ext cx="1413016" cy="10018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𝑎𝑒</m:t>
                              </m:r>
                            </m:sub>
                          </m:sSub>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−13</m:t>
                              </m:r>
                            </m:sup>
                          </m:sSup>
                        </m:den>
                      </m:f>
                    </m:oMath>
                  </m:oMathPara>
                </a14:m>
                <a:endParaRPr lang="en-US" sz="2400" b="0"/>
              </a:p>
              <a:p>
                <a:endParaRPr lang="en-US" sz="2400"/>
              </a:p>
            </p:txBody>
          </p:sp>
        </mc:Choice>
        <mc:Fallback xmlns="">
          <p:sp>
            <p:nvSpPr>
              <p:cNvPr id="75" name="TextBox 74"/>
              <p:cNvSpPr txBox="1">
                <a:spLocks noRot="1" noChangeAspect="1" noMove="1" noResize="1" noEditPoints="1" noAdjustHandles="1" noChangeArrowheads="1" noChangeShapeType="1" noTextEdit="1"/>
              </p:cNvSpPr>
              <p:nvPr/>
            </p:nvSpPr>
            <p:spPr>
              <a:xfrm>
                <a:off x="7776952" y="719607"/>
                <a:ext cx="1413016" cy="1001813"/>
              </a:xfrm>
              <a:prstGeom prst="rect">
                <a:avLst/>
              </a:prstGeom>
              <a:blipFill>
                <a:blip r:embed="rId6"/>
                <a:stretch>
                  <a:fillRect/>
                </a:stretch>
              </a:blipFill>
            </p:spPr>
            <p:txBody>
              <a:bodyPr/>
              <a:lstStyle/>
              <a:p>
                <a:r>
                  <a:rPr lang="en-US">
                    <a:noFill/>
                  </a:rPr>
                  <a:t> </a:t>
                </a:r>
              </a:p>
            </p:txBody>
          </p:sp>
        </mc:Fallback>
      </mc:AlternateContent>
      <p:sp>
        <p:nvSpPr>
          <p:cNvPr id="76" name="Rectangle 75"/>
          <p:cNvSpPr/>
          <p:nvPr/>
        </p:nvSpPr>
        <p:spPr>
          <a:xfrm>
            <a:off x="575952" y="5472267"/>
            <a:ext cx="7848911" cy="1200329"/>
          </a:xfrm>
          <a:prstGeom prst="rect">
            <a:avLst/>
          </a:prstGeom>
        </p:spPr>
        <p:txBody>
          <a:bodyPr wrap="square">
            <a:spAutoFit/>
          </a:bodyPr>
          <a:lstStyle/>
          <a:p>
            <a:pPr algn="ctr"/>
            <a:r>
              <a:rPr lang="en-US" b="1">
                <a:solidFill>
                  <a:schemeClr val="tx1">
                    <a:lumMod val="65000"/>
                    <a:lumOff val="35000"/>
                  </a:schemeClr>
                </a:solidFill>
              </a:rPr>
              <a:t>White Dwarfs as Physics Laboratories: Lights and Shadows, </a:t>
            </a:r>
            <a:r>
              <a:rPr lang="en-US">
                <a:hlinkClick r:id="rId7"/>
              </a:rPr>
              <a:t>arXiv:</a:t>
            </a:r>
            <a:r>
              <a:rPr lang="en-DE">
                <a:hlinkClick r:id="rId7"/>
              </a:rPr>
              <a:t>2202.02052</a:t>
            </a:r>
            <a:endParaRPr lang="en-DE"/>
          </a:p>
          <a:p>
            <a:pPr algn="ctr"/>
            <a:r>
              <a:rPr lang="it-IT"/>
              <a:t>   </a:t>
            </a:r>
            <a:r>
              <a:rPr lang="en-US">
                <a:solidFill>
                  <a:schemeClr val="accent1">
                    <a:lumMod val="75000"/>
                  </a:schemeClr>
                </a:solidFill>
              </a:rPr>
              <a:t>J. Isern, S. Torres &amp; A. Rebassa-Mansergas</a:t>
            </a:r>
          </a:p>
          <a:p>
            <a:pPr algn="ctr"/>
            <a:r>
              <a:rPr lang="en-US" b="1">
                <a:solidFill>
                  <a:schemeClr val="tx1">
                    <a:lumMod val="65000"/>
                    <a:lumOff val="35000"/>
                  </a:schemeClr>
                </a:solidFill>
              </a:rPr>
              <a:t>Stellar Evolution Confronts Axion Models, </a:t>
            </a:r>
            <a:r>
              <a:rPr lang="en-US">
                <a:hlinkClick r:id="rId8"/>
              </a:rPr>
              <a:t>arXiv:</a:t>
            </a:r>
            <a:r>
              <a:rPr lang="en-DE">
                <a:hlinkClick r:id="rId8"/>
              </a:rPr>
              <a:t>2109.10368</a:t>
            </a:r>
            <a:endParaRPr lang="en-US"/>
          </a:p>
          <a:p>
            <a:pPr algn="ctr"/>
            <a:r>
              <a:rPr lang="it-IT"/>
              <a:t>   </a:t>
            </a:r>
            <a:r>
              <a:rPr lang="it-IT">
                <a:solidFill>
                  <a:schemeClr val="accent1">
                    <a:lumMod val="75000"/>
                  </a:schemeClr>
                </a:solidFill>
              </a:rPr>
              <a:t>L. Di Luzio, M. Fedele, M. Giannotti, F. Mescia &amp; E. Nardi</a:t>
            </a:r>
            <a:endParaRPr lang="en-US">
              <a:solidFill>
                <a:schemeClr val="accent1">
                  <a:lumMod val="75000"/>
                </a:schemeClr>
              </a:solidFill>
            </a:endParaRPr>
          </a:p>
        </p:txBody>
      </p:sp>
      <p:sp>
        <p:nvSpPr>
          <p:cNvPr id="77" name="TextBox 76"/>
          <p:cNvSpPr txBox="1"/>
          <p:nvPr/>
        </p:nvSpPr>
        <p:spPr>
          <a:xfrm>
            <a:off x="4843707" y="1439707"/>
            <a:ext cx="3346365" cy="1015663"/>
          </a:xfrm>
          <a:prstGeom prst="rect">
            <a:avLst/>
          </a:prstGeom>
          <a:noFill/>
        </p:spPr>
        <p:txBody>
          <a:bodyPr wrap="none" rtlCol="0">
            <a:spAutoFit/>
          </a:bodyPr>
          <a:lstStyle/>
          <a:p>
            <a:r>
              <a:rPr lang="en-US" sz="2000" b="1">
                <a:solidFill>
                  <a:schemeClr val="accent6">
                    <a:lumMod val="75000"/>
                  </a:schemeClr>
                </a:solidFill>
              </a:rPr>
              <a:t>“Cooling hints” in strong</a:t>
            </a:r>
          </a:p>
          <a:p>
            <a:r>
              <a:rPr lang="en-US" sz="2000" b="1">
                <a:solidFill>
                  <a:schemeClr val="accent6">
                    <a:lumMod val="75000"/>
                  </a:schemeClr>
                </a:solidFill>
              </a:rPr>
              <a:t> tension with TRGB limits</a:t>
            </a:r>
          </a:p>
          <a:p>
            <a:r>
              <a:rPr lang="en-US" sz="2000" b="1">
                <a:solidFill>
                  <a:schemeClr val="accent6">
                    <a:lumMod val="75000"/>
                  </a:schemeClr>
                </a:solidFill>
              </a:rPr>
              <a:t> Probably issue of systematics</a:t>
            </a:r>
          </a:p>
        </p:txBody>
      </p:sp>
    </p:spTree>
    <p:extLst>
      <p:ext uri="{BB962C8B-B14F-4D97-AF65-F5344CB8AC3E}">
        <p14:creationId xmlns:p14="http://schemas.microsoft.com/office/powerpoint/2010/main" val="3810977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493"/>
            <a:ext cx="9217024" cy="720100"/>
          </a:xfrm>
        </p:spPr>
        <p:txBody>
          <a:bodyPr>
            <a:normAutofit fontScale="90000"/>
          </a:bodyPr>
          <a:lstStyle/>
          <a:p>
            <a:r>
              <a:rPr lang="en-US" b="1">
                <a:solidFill>
                  <a:schemeClr val="accent1">
                    <a:lumMod val="75000"/>
                  </a:schemeClr>
                </a:solidFill>
              </a:rPr>
              <a:t>Astrophysical Axion Bounds</a:t>
            </a:r>
          </a:p>
        </p:txBody>
      </p:sp>
      <p:sp>
        <p:nvSpPr>
          <p:cNvPr id="4" name="TextBox 3"/>
          <p:cNvSpPr txBox="1"/>
          <p:nvPr/>
        </p:nvSpPr>
        <p:spPr>
          <a:xfrm>
            <a:off x="144463" y="791617"/>
            <a:ext cx="8928099" cy="461665"/>
          </a:xfrm>
          <a:prstGeom prst="rect">
            <a:avLst/>
          </a:prstGeom>
          <a:noFill/>
        </p:spPr>
        <p:txBody>
          <a:bodyPr wrap="square" rtlCol="0">
            <a:spAutoFit/>
          </a:bodyPr>
          <a:lstStyle/>
          <a:p>
            <a:pPr algn="ctr"/>
            <a:r>
              <a:rPr lang="en-US" sz="2400">
                <a:solidFill>
                  <a:schemeClr val="accent1">
                    <a:lumMod val="75000"/>
                  </a:schemeClr>
                </a:solidFill>
              </a:rPr>
              <a:t>The 2024 Edition, Caputo &amp; Raffelt, arXiv:2401.13728, 24 Jan 2024</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94114"/>
            <a:ext cx="7921625" cy="3574084"/>
          </a:xfrm>
          <a:prstGeom prst="rect">
            <a:avLst/>
          </a:prstGeom>
        </p:spPr>
      </p:pic>
      <p:sp>
        <p:nvSpPr>
          <p:cNvPr id="10" name="TextBox 9"/>
          <p:cNvSpPr txBox="1"/>
          <p:nvPr/>
        </p:nvSpPr>
        <p:spPr>
          <a:xfrm>
            <a:off x="503806" y="5256237"/>
            <a:ext cx="8569326" cy="1200329"/>
          </a:xfrm>
          <a:prstGeom prst="rect">
            <a:avLst/>
          </a:prstGeom>
          <a:noFill/>
        </p:spPr>
        <p:txBody>
          <a:bodyPr wrap="square" rtlCol="0">
            <a:spAutoFit/>
          </a:bodyPr>
          <a:lstStyle/>
          <a:p>
            <a:r>
              <a:rPr lang="en-DE" sz="2400">
                <a:solidFill>
                  <a:schemeClr val="accent1">
                    <a:lumMod val="75000"/>
                  </a:schemeClr>
                </a:solidFill>
                <a:latin typeface="Calibri" panose="020F0502020204030204" pitchFamily="34" charset="0"/>
                <a:cs typeface="Calibri" panose="020F0502020204030204" pitchFamily="34" charset="0"/>
              </a:rPr>
              <a:t>•</a:t>
            </a:r>
            <a:r>
              <a:rPr lang="en-US" sz="2400">
                <a:solidFill>
                  <a:schemeClr val="accent1">
                    <a:lumMod val="75000"/>
                  </a:schemeClr>
                </a:solidFill>
                <a:latin typeface="Calibri" panose="020F0502020204030204" pitchFamily="34" charset="0"/>
                <a:cs typeface="Calibri" panose="020F0502020204030204" pitchFamily="34" charset="0"/>
              </a:rPr>
              <a:t> </a:t>
            </a:r>
            <a:r>
              <a:rPr lang="en-US" sz="2400">
                <a:solidFill>
                  <a:schemeClr val="accent1">
                    <a:lumMod val="75000"/>
                  </a:schemeClr>
                </a:solidFill>
              </a:rPr>
              <a:t>Many improvements over the years, but overall picture the same</a:t>
            </a:r>
          </a:p>
          <a:p>
            <a:r>
              <a:rPr lang="en-DE" sz="2400">
                <a:solidFill>
                  <a:schemeClr val="accent1">
                    <a:lumMod val="75000"/>
                  </a:schemeClr>
                </a:solidFill>
                <a:latin typeface="Calibri" panose="020F0502020204030204" pitchFamily="34" charset="0"/>
                <a:cs typeface="Calibri" panose="020F0502020204030204" pitchFamily="34" charset="0"/>
              </a:rPr>
              <a:t>• </a:t>
            </a:r>
            <a:r>
              <a:rPr lang="en-US" sz="2400">
                <a:solidFill>
                  <a:schemeClr val="accent1">
                    <a:lumMod val="75000"/>
                  </a:schemeClr>
                </a:solidFill>
              </a:rPr>
              <a:t>Specific QCD axion signatures hard to expect from cooling effects</a:t>
            </a:r>
          </a:p>
          <a:p>
            <a:r>
              <a:rPr lang="en-DE" sz="2400">
                <a:solidFill>
                  <a:schemeClr val="accent1">
                    <a:lumMod val="75000"/>
                  </a:schemeClr>
                </a:solidFill>
                <a:latin typeface="Calibri" panose="020F0502020204030204" pitchFamily="34" charset="0"/>
                <a:cs typeface="Calibri" panose="020F0502020204030204" pitchFamily="34" charset="0"/>
              </a:rPr>
              <a:t>• </a:t>
            </a:r>
            <a:r>
              <a:rPr lang="en-US" sz="2400">
                <a:solidFill>
                  <a:schemeClr val="accent1">
                    <a:lumMod val="75000"/>
                  </a:schemeClr>
                </a:solidFill>
              </a:rPr>
              <a:t>Best stellar detection opportunity probably (Baby)IAXO </a:t>
            </a:r>
          </a:p>
        </p:txBody>
      </p:sp>
    </p:spTree>
    <p:extLst>
      <p:ext uri="{BB962C8B-B14F-4D97-AF65-F5344CB8AC3E}">
        <p14:creationId xmlns:p14="http://schemas.microsoft.com/office/powerpoint/2010/main" val="140455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effectLst>
                  <a:outerShdw blurRad="38100" dist="38100" dir="2700000" algn="tl">
                    <a:srgbClr val="000000">
                      <a:alpha val="43137"/>
                    </a:srgbClr>
                  </a:outerShdw>
                </a:effectLst>
              </a:rPr>
              <a:t>Geo Neutrinos</a:t>
            </a:r>
          </a:p>
        </p:txBody>
      </p:sp>
      <p:sp>
        <p:nvSpPr>
          <p:cNvPr id="4" name="Rectangle 3"/>
          <p:cNvSpPr/>
          <p:nvPr/>
        </p:nvSpPr>
        <p:spPr>
          <a:xfrm>
            <a:off x="-128" y="467"/>
            <a:ext cx="9216000" cy="6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525" y="0"/>
            <a:ext cx="6911975" cy="6911975"/>
          </a:xfrm>
          <a:prstGeom prst="rect">
            <a:avLst/>
          </a:prstGeom>
        </p:spPr>
      </p:pic>
      <p:sp>
        <p:nvSpPr>
          <p:cNvPr id="30" name="Rectangle 4"/>
          <p:cNvSpPr>
            <a:spLocks noChangeArrowheads="1"/>
          </p:cNvSpPr>
          <p:nvPr/>
        </p:nvSpPr>
        <p:spPr bwMode="auto">
          <a:xfrm>
            <a:off x="1" y="2088177"/>
            <a:ext cx="9215525" cy="266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ctr"/>
            <a:r>
              <a:rPr lang="en-US" sz="6800" b="1">
                <a:solidFill>
                  <a:schemeClr val="bg1"/>
                </a:solidFill>
                <a:effectLst>
                  <a:outerShdw blurRad="38100" dist="38100" dir="2700000" algn="tl">
                    <a:srgbClr val="000000">
                      <a:alpha val="43137"/>
                    </a:srgbClr>
                  </a:outerShdw>
                </a:effectLst>
              </a:rPr>
              <a:t>Geo-Neutrinos</a:t>
            </a:r>
            <a:endParaRPr lang="en-US" sz="57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98788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Geo Neutrinos: What is it all about?</a:t>
            </a:r>
          </a:p>
        </p:txBody>
      </p:sp>
      <p:pic>
        <p:nvPicPr>
          <p:cNvPr id="3" name="Picture 3" descr="stru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472" y="936283"/>
            <a:ext cx="4680521" cy="453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FF"/>
                </a:solidFill>
                <a:miter lim="800000"/>
                <a:headEnd/>
                <a:tailEnd/>
              </a14:hiddenLine>
            </a:ext>
          </a:extLst>
        </p:spPr>
      </p:pic>
      <mc:AlternateContent xmlns:mc="http://schemas.openxmlformats.org/markup-compatibility/2006" xmlns:a14="http://schemas.microsoft.com/office/drawing/2010/main">
        <mc:Choice Requires="a14">
          <p:sp>
            <p:nvSpPr>
              <p:cNvPr id="4" name="Rectangle 4"/>
              <p:cNvSpPr>
                <a:spLocks noChangeArrowheads="1"/>
              </p:cNvSpPr>
              <p:nvPr/>
            </p:nvSpPr>
            <p:spPr bwMode="auto">
              <a:xfrm>
                <a:off x="216016" y="863997"/>
                <a:ext cx="4104456" cy="4103985"/>
              </a:xfrm>
              <a:prstGeom prst="rect">
                <a:avLst/>
              </a:prstGeom>
              <a:solidFill>
                <a:schemeClr val="bg1"/>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86402" tIns="43201" rIns="86402" bIns="43201" anchor="ctr"/>
              <a:lstStyle/>
              <a:p>
                <a:pPr algn="l"/>
                <a:r>
                  <a:rPr lang="en-US" sz="2000" b="1">
                    <a:solidFill>
                      <a:schemeClr val="accent1">
                        <a:lumMod val="75000"/>
                      </a:schemeClr>
                    </a:solidFill>
                  </a:rPr>
                  <a:t>We know surprisingly little about</a:t>
                </a:r>
              </a:p>
              <a:p>
                <a:pPr algn="l"/>
                <a:r>
                  <a:rPr lang="en-US" sz="2000" b="1">
                    <a:solidFill>
                      <a:schemeClr val="accent1">
                        <a:lumMod val="75000"/>
                      </a:schemeClr>
                    </a:solidFill>
                  </a:rPr>
                  <a:t>the Earth’s interior</a:t>
                </a:r>
              </a:p>
              <a:p>
                <a:pPr algn="l"/>
                <a:endParaRPr lang="en-US" sz="700" b="1">
                  <a:solidFill>
                    <a:schemeClr val="accent1">
                      <a:lumMod val="75000"/>
                    </a:schemeClr>
                  </a:solidFill>
                </a:endParaRPr>
              </a:p>
              <a:p>
                <a:pPr algn="l">
                  <a:buFontTx/>
                  <a:buChar char="•"/>
                </a:pPr>
                <a:r>
                  <a:rPr lang="en-US" sz="2000" b="1">
                    <a:solidFill>
                      <a:schemeClr val="accent1">
                        <a:lumMod val="75000"/>
                      </a:schemeClr>
                    </a:solidFill>
                  </a:rPr>
                  <a:t> Deepest drill hole </a:t>
                </a:r>
                <a14:m>
                  <m:oMath xmlns:m="http://schemas.openxmlformats.org/officeDocument/2006/math">
                    <m:r>
                      <a:rPr lang="en-US" sz="2000" b="1" i="1" smtClean="0">
                        <a:solidFill>
                          <a:schemeClr val="accent1">
                            <a:lumMod val="75000"/>
                          </a:schemeClr>
                        </a:solidFill>
                        <a:latin typeface="Cambria Math"/>
                      </a:rPr>
                      <m:t>~</m:t>
                    </m:r>
                  </m:oMath>
                </a14:m>
                <a:r>
                  <a:rPr lang="en-US" sz="2000" b="1">
                    <a:solidFill>
                      <a:schemeClr val="accent1">
                        <a:lumMod val="75000"/>
                      </a:schemeClr>
                    </a:solidFill>
                  </a:rPr>
                  <a:t> 12 km</a:t>
                </a:r>
              </a:p>
              <a:p>
                <a:pPr algn="l"/>
                <a:endParaRPr lang="en-US" sz="600" b="1">
                  <a:solidFill>
                    <a:schemeClr val="accent1">
                      <a:lumMod val="75000"/>
                    </a:schemeClr>
                  </a:solidFill>
                </a:endParaRPr>
              </a:p>
              <a:p>
                <a:pPr algn="l">
                  <a:buFontTx/>
                  <a:buChar char="•"/>
                </a:pPr>
                <a:r>
                  <a:rPr lang="en-US" sz="2000" b="1">
                    <a:solidFill>
                      <a:schemeClr val="accent1">
                        <a:lumMod val="75000"/>
                      </a:schemeClr>
                    </a:solidFill>
                  </a:rPr>
                  <a:t> Samples of crust for chemical</a:t>
                </a:r>
              </a:p>
              <a:p>
                <a:pPr algn="l"/>
                <a:r>
                  <a:rPr lang="en-US" sz="2000" b="1">
                    <a:solidFill>
                      <a:schemeClr val="accent1">
                        <a:lumMod val="75000"/>
                      </a:schemeClr>
                    </a:solidFill>
                  </a:rPr>
                  <a:t>   analysis available (e.g. vulcanoes)</a:t>
                </a:r>
              </a:p>
              <a:p>
                <a:pPr algn="l"/>
                <a:endParaRPr lang="en-US" sz="600" b="1">
                  <a:solidFill>
                    <a:schemeClr val="accent1">
                      <a:lumMod val="75000"/>
                    </a:schemeClr>
                  </a:solidFill>
                </a:endParaRPr>
              </a:p>
              <a:p>
                <a:pPr algn="l">
                  <a:buFontTx/>
                  <a:buChar char="•"/>
                </a:pPr>
                <a:r>
                  <a:rPr lang="en-US" sz="2000" b="1">
                    <a:solidFill>
                      <a:schemeClr val="accent1">
                        <a:lumMod val="75000"/>
                      </a:schemeClr>
                    </a:solidFill>
                  </a:rPr>
                  <a:t> Reconstructed density profile</a:t>
                </a:r>
              </a:p>
              <a:p>
                <a:pPr algn="l"/>
                <a:r>
                  <a:rPr lang="en-US" sz="2000" b="1">
                    <a:solidFill>
                      <a:schemeClr val="accent1">
                        <a:lumMod val="75000"/>
                      </a:schemeClr>
                    </a:solidFill>
                  </a:rPr>
                  <a:t>   from seismic measurements</a:t>
                </a:r>
              </a:p>
              <a:p>
                <a:pPr algn="l"/>
                <a:endParaRPr lang="en-US" sz="600" b="1">
                  <a:solidFill>
                    <a:schemeClr val="accent1">
                      <a:lumMod val="75000"/>
                    </a:schemeClr>
                  </a:solidFill>
                </a:endParaRPr>
              </a:p>
              <a:p>
                <a:pPr algn="l">
                  <a:buFontTx/>
                  <a:buChar char="•"/>
                </a:pPr>
                <a:r>
                  <a:rPr lang="en-US" sz="2000" b="1">
                    <a:solidFill>
                      <a:schemeClr val="accent1">
                        <a:lumMod val="75000"/>
                      </a:schemeClr>
                    </a:solidFill>
                  </a:rPr>
                  <a:t> Heat flux from measured</a:t>
                </a:r>
              </a:p>
              <a:p>
                <a:pPr algn="l"/>
                <a:r>
                  <a:rPr lang="en-US" sz="2000" b="1">
                    <a:solidFill>
                      <a:schemeClr val="accent1">
                        <a:lumMod val="75000"/>
                      </a:schemeClr>
                    </a:solidFill>
                  </a:rPr>
                  <a:t>   temperature gradient 45</a:t>
                </a:r>
                <a:r>
                  <a:rPr lang="en-US" sz="2000" b="1">
                    <a:solidFill>
                      <a:schemeClr val="accent1">
                        <a:lumMod val="75000"/>
                      </a:schemeClr>
                    </a:solidFill>
                    <a:latin typeface="Symbol" pitchFamily="18" charset="2"/>
                  </a:rPr>
                  <a:t>-</a:t>
                </a:r>
                <a:r>
                  <a:rPr lang="en-US" sz="2000" b="1">
                    <a:solidFill>
                      <a:schemeClr val="accent1">
                        <a:lumMod val="75000"/>
                      </a:schemeClr>
                    </a:solidFill>
                  </a:rPr>
                  <a:t>50 TW</a:t>
                </a:r>
              </a:p>
              <a:p>
                <a:pPr algn="l"/>
                <a:r>
                  <a:rPr lang="en-US" sz="2000" b="1">
                    <a:solidFill>
                      <a:schemeClr val="accent1">
                        <a:lumMod val="75000"/>
                      </a:schemeClr>
                    </a:solidFill>
                  </a:rPr>
                  <a:t>   </a:t>
                </a:r>
              </a:p>
              <a:p>
                <a:pPr algn="l"/>
                <a:endParaRPr lang="en-US" sz="2000" b="1">
                  <a:solidFill>
                    <a:schemeClr val="accent1">
                      <a:lumMod val="75000"/>
                    </a:schemeClr>
                  </a:solidFill>
                </a:endParaRPr>
              </a:p>
              <a:p>
                <a:pPr algn="l"/>
                <a:endParaRPr lang="en-US" sz="2000" b="1">
                  <a:solidFill>
                    <a:schemeClr val="accent1">
                      <a:lumMod val="75000"/>
                    </a:schemeClr>
                  </a:solidFill>
                </a:endParaRPr>
              </a:p>
            </p:txBody>
          </p:sp>
        </mc:Choice>
        <mc:Fallback xmlns="">
          <p:sp>
            <p:nvSpPr>
              <p:cNvPr id="4" name="Rectangle 4"/>
              <p:cNvSpPr>
                <a:spLocks noRot="1" noChangeAspect="1" noMove="1" noResize="1" noEditPoints="1" noAdjustHandles="1" noChangeArrowheads="1" noChangeShapeType="1" noTextEdit="1"/>
              </p:cNvSpPr>
              <p:nvPr/>
            </p:nvSpPr>
            <p:spPr bwMode="auto">
              <a:xfrm>
                <a:off x="216016" y="863997"/>
                <a:ext cx="4104456" cy="4103985"/>
              </a:xfrm>
              <a:prstGeom prst="rect">
                <a:avLst/>
              </a:prstGeom>
              <a:blipFill>
                <a:blip r:embed="rId3"/>
                <a:stretch>
                  <a:fillRect l="-1632" t="-1189"/>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 name="Rectangle 5"/>
          <p:cNvSpPr>
            <a:spLocks noChangeArrowheads="1"/>
          </p:cNvSpPr>
          <p:nvPr/>
        </p:nvSpPr>
        <p:spPr bwMode="auto">
          <a:xfrm>
            <a:off x="216150" y="5327981"/>
            <a:ext cx="8784844" cy="129599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02" tIns="43201" rIns="86402" bIns="43201" anchor="ctr"/>
          <a:lstStyle/>
          <a:p>
            <a:pPr algn="l">
              <a:buFontTx/>
              <a:buChar char="•"/>
            </a:pPr>
            <a:r>
              <a:rPr lang="en-US" sz="2000" b="1">
                <a:solidFill>
                  <a:schemeClr val="accent2">
                    <a:lumMod val="75000"/>
                  </a:schemeClr>
                </a:solidFill>
              </a:rPr>
              <a:t> Neutrinos escape unscathed</a:t>
            </a:r>
          </a:p>
          <a:p>
            <a:pPr algn="l"/>
            <a:endParaRPr lang="en-US" sz="700" b="1">
              <a:solidFill>
                <a:schemeClr val="accent2">
                  <a:lumMod val="75000"/>
                </a:schemeClr>
              </a:solidFill>
            </a:endParaRPr>
          </a:p>
          <a:p>
            <a:pPr algn="l">
              <a:buFontTx/>
              <a:buChar char="•"/>
            </a:pPr>
            <a:r>
              <a:rPr lang="en-US" sz="2000" b="1">
                <a:solidFill>
                  <a:schemeClr val="accent2">
                    <a:lumMod val="75000"/>
                  </a:schemeClr>
                </a:solidFill>
              </a:rPr>
              <a:t> Carry information about chemical composition, radioactive energy</a:t>
            </a:r>
          </a:p>
          <a:p>
            <a:pPr algn="l"/>
            <a:r>
              <a:rPr lang="en-US" sz="2000" b="1">
                <a:solidFill>
                  <a:schemeClr val="accent2">
                    <a:lumMod val="75000"/>
                  </a:schemeClr>
                </a:solidFill>
              </a:rPr>
              <a:t>   production or even a hypothetical reactor in the Earth’s core</a:t>
            </a:r>
          </a:p>
        </p:txBody>
      </p:sp>
    </p:spTree>
    <p:extLst>
      <p:ext uri="{BB962C8B-B14F-4D97-AF65-F5344CB8AC3E}">
        <p14:creationId xmlns:p14="http://schemas.microsoft.com/office/powerpoint/2010/main" val="1780242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Plate Tectonics, Convection, Geo-Dynamo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2" y="2015787"/>
            <a:ext cx="5833615" cy="3312742"/>
          </a:xfrm>
          <a:prstGeom prst="rect">
            <a:avLst/>
          </a:prstGeom>
        </p:spPr>
      </p:pic>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5977507" y="720077"/>
            <a:ext cx="3095625" cy="338400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5976938" y="4248417"/>
            <a:ext cx="3096194" cy="2304000"/>
          </a:xfrm>
          <a:prstGeom prst="rect">
            <a:avLst/>
          </a:prstGeom>
        </p:spPr>
      </p:pic>
      <p:sp>
        <p:nvSpPr>
          <p:cNvPr id="8" name="TextBox 7"/>
          <p:cNvSpPr txBox="1"/>
          <p:nvPr/>
        </p:nvSpPr>
        <p:spPr>
          <a:xfrm>
            <a:off x="144463" y="5472267"/>
            <a:ext cx="5761034" cy="1077218"/>
          </a:xfrm>
          <a:prstGeom prst="rect">
            <a:avLst/>
          </a:prstGeom>
          <a:noFill/>
        </p:spPr>
        <p:txBody>
          <a:bodyPr wrap="square" rtlCol="0">
            <a:spAutoFit/>
          </a:bodyPr>
          <a:lstStyle/>
          <a:p>
            <a:pPr algn="ctr"/>
            <a:r>
              <a:rPr lang="de-DE" sz="3200" b="1">
                <a:solidFill>
                  <a:schemeClr val="accent2">
                    <a:lumMod val="75000"/>
                  </a:schemeClr>
                </a:solidFill>
              </a:rPr>
              <a:t>Radioactive decays</a:t>
            </a:r>
          </a:p>
          <a:p>
            <a:pPr algn="ctr"/>
            <a:r>
              <a:rPr lang="de-DE" sz="3200" b="1">
                <a:solidFill>
                  <a:schemeClr val="accent2">
                    <a:lumMod val="75000"/>
                  </a:schemeClr>
                </a:solidFill>
              </a:rPr>
              <a:t>provide the engine!</a:t>
            </a:r>
          </a:p>
        </p:txBody>
      </p:sp>
      <p:sp>
        <p:nvSpPr>
          <p:cNvPr id="9" name="TextBox 8"/>
          <p:cNvSpPr txBox="1"/>
          <p:nvPr/>
        </p:nvSpPr>
        <p:spPr>
          <a:xfrm>
            <a:off x="155865" y="723469"/>
            <a:ext cx="5821642" cy="1138773"/>
          </a:xfrm>
          <a:prstGeom prst="rect">
            <a:avLst/>
          </a:prstGeom>
          <a:noFill/>
        </p:spPr>
        <p:txBody>
          <a:bodyPr wrap="square" rtlCol="0">
            <a:spAutoFit/>
          </a:bodyPr>
          <a:lstStyle/>
          <a:p>
            <a:r>
              <a:rPr lang="en-US" sz="2000" b="1">
                <a:solidFill>
                  <a:schemeClr val="accent1">
                    <a:lumMod val="75000"/>
                  </a:schemeClr>
                </a:solidFill>
              </a:rPr>
              <a:t>• Potassium-40     (Half life 1.25 billion years)</a:t>
            </a:r>
          </a:p>
          <a:p>
            <a:endParaRPr lang="en-US" sz="400" b="1">
              <a:solidFill>
                <a:schemeClr val="accent1">
                  <a:lumMod val="75000"/>
                </a:schemeClr>
              </a:solidFill>
            </a:endParaRPr>
          </a:p>
          <a:p>
            <a:r>
              <a:rPr lang="en-US" sz="2000" b="1">
                <a:solidFill>
                  <a:schemeClr val="accent1">
                    <a:lumMod val="75000"/>
                  </a:schemeClr>
                </a:solidFill>
              </a:rPr>
              <a:t>• Thorium-232      (14 billion years)</a:t>
            </a:r>
          </a:p>
          <a:p>
            <a:endParaRPr lang="en-US" sz="400" b="1">
              <a:solidFill>
                <a:schemeClr val="accent1">
                  <a:lumMod val="75000"/>
                </a:schemeClr>
              </a:solidFill>
            </a:endParaRPr>
          </a:p>
          <a:p>
            <a:r>
              <a:rPr lang="en-US" sz="2000" b="1">
                <a:solidFill>
                  <a:schemeClr val="accent1">
                    <a:lumMod val="75000"/>
                  </a:schemeClr>
                </a:solidFill>
              </a:rPr>
              <a:t>• Uranium-238      (4.5 billion years)</a:t>
            </a:r>
          </a:p>
        </p:txBody>
      </p:sp>
    </p:spTree>
    <p:extLst>
      <p:ext uri="{BB962C8B-B14F-4D97-AF65-F5344CB8AC3E}">
        <p14:creationId xmlns:p14="http://schemas.microsoft.com/office/powerpoint/2010/main" val="157186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a:t>Geo-Neutrino Fluss</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 y="-493"/>
            <a:ext cx="9216008" cy="6912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 y="-493"/>
            <a:ext cx="9216008" cy="6912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 y="-493"/>
            <a:ext cx="9216008" cy="6912000"/>
          </a:xfrm>
          <a:prstGeom prst="rect">
            <a:avLst/>
          </a:prstGeom>
        </p:spPr>
      </p:pic>
      <p:sp>
        <p:nvSpPr>
          <p:cNvPr id="7" name="TextBox 6"/>
          <p:cNvSpPr txBox="1"/>
          <p:nvPr/>
        </p:nvSpPr>
        <p:spPr>
          <a:xfrm>
            <a:off x="-128" y="6523630"/>
            <a:ext cx="4702249" cy="388837"/>
          </a:xfrm>
          <a:prstGeom prst="rect">
            <a:avLst/>
          </a:prstGeom>
          <a:solidFill>
            <a:schemeClr val="tx1"/>
          </a:solidFill>
        </p:spPr>
        <p:txBody>
          <a:bodyPr wrap="none" rtlCol="0" anchor="ctr" anchorCtr="0">
            <a:noAutofit/>
          </a:bodyPr>
          <a:lstStyle/>
          <a:p>
            <a:r>
              <a:rPr lang="en-US" b="1">
                <a:solidFill>
                  <a:schemeClr val="bg1"/>
                </a:solidFill>
              </a:rPr>
              <a:t>Glenn Jocher (Neutrino Geoscience, Paris 2015)</a:t>
            </a:r>
          </a:p>
        </p:txBody>
      </p:sp>
      <p:sp>
        <p:nvSpPr>
          <p:cNvPr id="9" name="Rectangle 8"/>
          <p:cNvSpPr/>
          <p:nvPr/>
        </p:nvSpPr>
        <p:spPr>
          <a:xfrm>
            <a:off x="7973932" y="619022"/>
            <a:ext cx="1222898" cy="288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485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a:t>Geoneutrino Spectrum at Gran Sasso (LNGS)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2" y="1511717"/>
            <a:ext cx="9072000" cy="2279843"/>
          </a:xfrm>
          <a:prstGeom prst="rect">
            <a:avLst/>
          </a:prstGeom>
        </p:spPr>
      </p:pic>
      <p:sp>
        <p:nvSpPr>
          <p:cNvPr id="6" name="TextBox 5">
            <a:hlinkClick r:id="rId3"/>
          </p:cNvPr>
          <p:cNvSpPr txBox="1"/>
          <p:nvPr/>
        </p:nvSpPr>
        <p:spPr>
          <a:xfrm>
            <a:off x="2016152" y="6255095"/>
            <a:ext cx="5184720" cy="369332"/>
          </a:xfrm>
          <a:prstGeom prst="rect">
            <a:avLst/>
          </a:prstGeom>
          <a:noFill/>
        </p:spPr>
        <p:txBody>
          <a:bodyPr wrap="square" rtlCol="0">
            <a:spAutoFit/>
          </a:bodyPr>
          <a:lstStyle/>
          <a:p>
            <a:pPr algn="ctr"/>
            <a:r>
              <a:rPr lang="en-US">
                <a:solidFill>
                  <a:schemeClr val="tx1">
                    <a:lumMod val="65000"/>
                    <a:lumOff val="35000"/>
                  </a:schemeClr>
                </a:solidFill>
              </a:rPr>
              <a:t>L.Ludhova, Geoneutrinos, Plenary @ Neutrino 2024</a:t>
            </a:r>
          </a:p>
        </p:txBody>
      </p:sp>
      <mc:AlternateContent xmlns:mc="http://schemas.openxmlformats.org/markup-compatibility/2006" xmlns:a14="http://schemas.microsoft.com/office/drawing/2010/main">
        <mc:Choice Requires="a14">
          <p:sp>
            <p:nvSpPr>
              <p:cNvPr id="7" name="TextBox 6"/>
              <p:cNvSpPr txBox="1"/>
              <p:nvPr/>
            </p:nvSpPr>
            <p:spPr>
              <a:xfrm>
                <a:off x="798730" y="791617"/>
                <a:ext cx="2192010" cy="714876"/>
              </a:xfrm>
              <a:prstGeom prst="rect">
                <a:avLst/>
              </a:prstGeom>
              <a:noFill/>
            </p:spPr>
            <p:txBody>
              <a:bodyPr wrap="none" rtlCol="0">
                <a:spAutoFit/>
              </a:bodyPr>
              <a:lstStyle/>
              <a:p>
                <a:pPr algn="ctr"/>
                <a14:m>
                  <m:oMath xmlns:m="http://schemas.openxmlformats.org/officeDocument/2006/math">
                    <m:sSub>
                      <m:sSubPr>
                        <m:ctrlPr>
                          <a:rPr lang="en-US" sz="2000" b="1" i="1" smtClean="0">
                            <a:solidFill>
                              <a:schemeClr val="accent1">
                                <a:lumMod val="75000"/>
                              </a:schemeClr>
                            </a:solidFill>
                            <a:latin typeface="Cambria Math" panose="02040503050406030204" pitchFamily="18" charset="0"/>
                          </a:rPr>
                        </m:ctrlPr>
                      </m:sSubPr>
                      <m:e>
                        <m:bar>
                          <m:barPr>
                            <m:pos m:val="top"/>
                            <m:ctrlPr>
                              <a:rPr lang="en-US" sz="2000" b="1" i="1" smtClean="0">
                                <a:solidFill>
                                  <a:schemeClr val="accent1">
                                    <a:lumMod val="75000"/>
                                  </a:schemeClr>
                                </a:solidFill>
                                <a:latin typeface="Cambria Math" panose="02040503050406030204" pitchFamily="18" charset="0"/>
                              </a:rPr>
                            </m:ctrlPr>
                          </m:barPr>
                          <m:e>
                            <m:r>
                              <a:rPr lang="en-US" sz="2000" b="1" i="1" smtClean="0">
                                <a:solidFill>
                                  <a:schemeClr val="accent1">
                                    <a:lumMod val="75000"/>
                                  </a:schemeClr>
                                </a:solidFill>
                                <a:latin typeface="Cambria Math" panose="02040503050406030204" pitchFamily="18" charset="0"/>
                              </a:rPr>
                              <m:t>𝝂</m:t>
                            </m:r>
                          </m:e>
                        </m:bar>
                      </m:e>
                      <m:sub>
                        <m:r>
                          <a:rPr lang="en-US" sz="2000" b="1" i="1" smtClean="0">
                            <a:solidFill>
                              <a:schemeClr val="accent1">
                                <a:lumMod val="75000"/>
                              </a:schemeClr>
                            </a:solidFill>
                            <a:latin typeface="Cambria Math" panose="02040503050406030204" pitchFamily="18" charset="0"/>
                          </a:rPr>
                          <m:t>𝒆</m:t>
                        </m:r>
                      </m:sub>
                    </m:sSub>
                  </m:oMath>
                </a14:m>
                <a:r>
                  <a:rPr lang="en-US" sz="2000" b="1">
                    <a:solidFill>
                      <a:schemeClr val="accent1">
                        <a:lumMod val="75000"/>
                      </a:schemeClr>
                    </a:solidFill>
                  </a:rPr>
                  <a:t> flux</a:t>
                </a:r>
              </a:p>
              <a:p>
                <a:pPr algn="ctr"/>
                <a:r>
                  <a:rPr lang="en-US" sz="2000" b="1">
                    <a:solidFill>
                      <a:schemeClr val="accent1">
                        <a:lumMod val="75000"/>
                      </a:schemeClr>
                    </a:solidFill>
                  </a:rPr>
                  <a:t>[</a:t>
                </a:r>
                <a14:m>
                  <m:oMath xmlns:m="http://schemas.openxmlformats.org/officeDocument/2006/math">
                    <m:sSup>
                      <m:sSupPr>
                        <m:ctrlPr>
                          <a:rPr lang="en-US" sz="2000" b="1" i="1" smtClean="0">
                            <a:solidFill>
                              <a:schemeClr val="accent1">
                                <a:lumMod val="75000"/>
                              </a:schemeClr>
                            </a:solidFill>
                            <a:latin typeface="Cambria Math" panose="02040503050406030204" pitchFamily="18" charset="0"/>
                          </a:rPr>
                        </m:ctrlPr>
                      </m:sSupPr>
                      <m:e>
                        <m:r>
                          <a:rPr lang="en-US" sz="2000" b="1" i="0" smtClean="0">
                            <a:solidFill>
                              <a:schemeClr val="accent1">
                                <a:lumMod val="75000"/>
                              </a:schemeClr>
                            </a:solidFill>
                            <a:latin typeface="Cambria Math" panose="02040503050406030204" pitchFamily="18" charset="0"/>
                          </a:rPr>
                          <m:t>𝐬</m:t>
                        </m:r>
                      </m:e>
                      <m:sup>
                        <m:r>
                          <a:rPr lang="en-US" sz="2000" b="1" i="0" smtClean="0">
                            <a:solidFill>
                              <a:schemeClr val="accent1">
                                <a:lumMod val="75000"/>
                              </a:schemeClr>
                            </a:solidFill>
                            <a:latin typeface="Cambria Math" panose="02040503050406030204" pitchFamily="18" charset="0"/>
                          </a:rPr>
                          <m:t>−</m:t>
                        </m:r>
                        <m:r>
                          <a:rPr lang="en-US" sz="2000" b="1" i="0" smtClean="0">
                            <a:solidFill>
                              <a:schemeClr val="accent1">
                                <a:lumMod val="75000"/>
                              </a:schemeClr>
                            </a:solidFill>
                            <a:latin typeface="Cambria Math" panose="02040503050406030204" pitchFamily="18" charset="0"/>
                          </a:rPr>
                          <m:t>𝟏</m:t>
                        </m:r>
                      </m:sup>
                    </m:sSup>
                    <m:r>
                      <a:rPr lang="en-US" sz="2000" b="1" i="0" smtClean="0">
                        <a:solidFill>
                          <a:schemeClr val="accent1">
                            <a:lumMod val="75000"/>
                          </a:schemeClr>
                        </a:solidFill>
                        <a:latin typeface="Cambria Math" panose="02040503050406030204" pitchFamily="18" charset="0"/>
                      </a:rPr>
                      <m:t>𝐜</m:t>
                    </m:r>
                    <m:sSup>
                      <m:sSupPr>
                        <m:ctrlPr>
                          <a:rPr lang="en-US" sz="2000" b="1" i="1" smtClean="0">
                            <a:solidFill>
                              <a:schemeClr val="accent1">
                                <a:lumMod val="75000"/>
                              </a:schemeClr>
                            </a:solidFill>
                            <a:latin typeface="Cambria Math" panose="02040503050406030204" pitchFamily="18" charset="0"/>
                          </a:rPr>
                        </m:ctrlPr>
                      </m:sSupPr>
                      <m:e>
                        <m:r>
                          <a:rPr lang="en-US" sz="2000" b="1" i="0" smtClean="0">
                            <a:solidFill>
                              <a:schemeClr val="accent1">
                                <a:lumMod val="75000"/>
                              </a:schemeClr>
                            </a:solidFill>
                            <a:latin typeface="Cambria Math" panose="02040503050406030204" pitchFamily="18" charset="0"/>
                          </a:rPr>
                          <m:t>𝐦</m:t>
                        </m:r>
                      </m:e>
                      <m:sup>
                        <m:r>
                          <a:rPr lang="en-US" sz="2000" b="1" i="0" smtClean="0">
                            <a:solidFill>
                              <a:schemeClr val="accent1">
                                <a:lumMod val="75000"/>
                              </a:schemeClr>
                            </a:solidFill>
                            <a:latin typeface="Cambria Math" panose="02040503050406030204" pitchFamily="18" charset="0"/>
                          </a:rPr>
                          <m:t>−</m:t>
                        </m:r>
                        <m:r>
                          <a:rPr lang="en-US" sz="2000" b="1" i="0" smtClean="0">
                            <a:solidFill>
                              <a:schemeClr val="accent1">
                                <a:lumMod val="75000"/>
                              </a:schemeClr>
                            </a:solidFill>
                            <a:latin typeface="Cambria Math" panose="02040503050406030204" pitchFamily="18" charset="0"/>
                          </a:rPr>
                          <m:t>𝟐</m:t>
                        </m:r>
                        <m:r>
                          <a:rPr lang="en-US" sz="2000" b="1" i="0" smtClean="0">
                            <a:solidFill>
                              <a:schemeClr val="accent1">
                                <a:lumMod val="75000"/>
                              </a:schemeClr>
                            </a:solidFill>
                            <a:latin typeface="Cambria Math" panose="02040503050406030204" pitchFamily="18" charset="0"/>
                          </a:rPr>
                          <m:t> </m:t>
                        </m:r>
                      </m:sup>
                    </m:sSup>
                    <m:r>
                      <a:rPr lang="en-US" sz="2000" b="1" i="0" smtClean="0">
                        <a:solidFill>
                          <a:schemeClr val="accent1">
                            <a:lumMod val="75000"/>
                          </a:schemeClr>
                        </a:solidFill>
                        <a:latin typeface="Cambria Math" panose="02040503050406030204" pitchFamily="18" charset="0"/>
                      </a:rPr>
                      <m:t>𝐌𝐞</m:t>
                    </m:r>
                    <m:sSup>
                      <m:sSupPr>
                        <m:ctrlPr>
                          <a:rPr lang="en-US" sz="2000" b="1" i="1" smtClean="0">
                            <a:solidFill>
                              <a:schemeClr val="accent1">
                                <a:lumMod val="75000"/>
                              </a:schemeClr>
                            </a:solidFill>
                            <a:latin typeface="Cambria Math" panose="02040503050406030204" pitchFamily="18" charset="0"/>
                          </a:rPr>
                        </m:ctrlPr>
                      </m:sSupPr>
                      <m:e>
                        <m:r>
                          <a:rPr lang="en-US" sz="2000" b="1" i="0" smtClean="0">
                            <a:solidFill>
                              <a:schemeClr val="accent1">
                                <a:lumMod val="75000"/>
                              </a:schemeClr>
                            </a:solidFill>
                            <a:latin typeface="Cambria Math" panose="02040503050406030204" pitchFamily="18" charset="0"/>
                          </a:rPr>
                          <m:t>𝐕</m:t>
                        </m:r>
                      </m:e>
                      <m:sup>
                        <m:r>
                          <a:rPr lang="en-US" sz="2000" b="1" i="0" smtClean="0">
                            <a:solidFill>
                              <a:schemeClr val="accent1">
                                <a:lumMod val="75000"/>
                              </a:schemeClr>
                            </a:solidFill>
                            <a:latin typeface="Cambria Math" panose="02040503050406030204" pitchFamily="18" charset="0"/>
                          </a:rPr>
                          <m:t>−</m:t>
                        </m:r>
                        <m:r>
                          <a:rPr lang="en-US" sz="2000" b="1" i="0" smtClean="0">
                            <a:solidFill>
                              <a:schemeClr val="accent1">
                                <a:lumMod val="75000"/>
                              </a:schemeClr>
                            </a:solidFill>
                            <a:latin typeface="Cambria Math" panose="02040503050406030204" pitchFamily="18" charset="0"/>
                          </a:rPr>
                          <m:t>𝟏</m:t>
                        </m:r>
                      </m:sup>
                    </m:sSup>
                  </m:oMath>
                </a14:m>
                <a:r>
                  <a:rPr lang="en-US" sz="2000" b="1">
                    <a:solidFill>
                      <a:schemeClr val="accent1">
                        <a:lumMod val="75000"/>
                      </a:schemeClr>
                    </a:solidFill>
                  </a:rPr>
                  <a:t>]</a:t>
                </a:r>
              </a:p>
            </p:txBody>
          </p:sp>
        </mc:Choice>
        <mc:Fallback xmlns="">
          <p:sp>
            <p:nvSpPr>
              <p:cNvPr id="7" name="TextBox 6"/>
              <p:cNvSpPr txBox="1">
                <a:spLocks noRot="1" noChangeAspect="1" noMove="1" noResize="1" noEditPoints="1" noAdjustHandles="1" noChangeArrowheads="1" noChangeShapeType="1" noTextEdit="1"/>
              </p:cNvSpPr>
              <p:nvPr/>
            </p:nvSpPr>
            <p:spPr>
              <a:xfrm>
                <a:off x="798730" y="791617"/>
                <a:ext cx="2192010" cy="714876"/>
              </a:xfrm>
              <a:prstGeom prst="rect">
                <a:avLst/>
              </a:prstGeom>
              <a:blipFill>
                <a:blip r:embed="rId4"/>
                <a:stretch>
                  <a:fillRect l="-2500" t="-5128" r="-2500"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080314" y="791617"/>
                <a:ext cx="2084866" cy="707886"/>
              </a:xfrm>
              <a:prstGeom prst="rect">
                <a:avLst/>
              </a:prstGeom>
              <a:noFill/>
            </p:spPr>
            <p:txBody>
              <a:bodyPr wrap="none" rtlCol="0">
                <a:spAutoFit/>
              </a:bodyPr>
              <a:lstStyle/>
              <a:p>
                <a:pPr algn="ctr"/>
                <a:r>
                  <a:rPr lang="en-US" sz="2000" b="1">
                    <a:solidFill>
                      <a:schemeClr val="accent1">
                        <a:lumMod val="75000"/>
                      </a:schemeClr>
                    </a:solidFill>
                  </a:rPr>
                  <a:t>IBD Signal</a:t>
                </a:r>
              </a:p>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accent1">
                                  <a:lumMod val="75000"/>
                                </a:schemeClr>
                              </a:solidFill>
                              <a:latin typeface="Cambria Math" panose="02040503050406030204" pitchFamily="18" charset="0"/>
                            </a:rPr>
                          </m:ctrlPr>
                        </m:sSubPr>
                        <m:e>
                          <m:bar>
                            <m:barPr>
                              <m:pos m:val="top"/>
                              <m:ctrlPr>
                                <a:rPr lang="en-US" sz="2000" b="1" i="1" smtClean="0">
                                  <a:solidFill>
                                    <a:schemeClr val="accent1">
                                      <a:lumMod val="75000"/>
                                    </a:schemeClr>
                                  </a:solidFill>
                                  <a:latin typeface="Cambria Math" panose="02040503050406030204" pitchFamily="18" charset="0"/>
                                </a:rPr>
                              </m:ctrlPr>
                            </m:barPr>
                            <m:e>
                              <m:r>
                                <a:rPr lang="en-US" sz="2000" b="1" i="1" smtClean="0">
                                  <a:solidFill>
                                    <a:schemeClr val="accent1">
                                      <a:lumMod val="75000"/>
                                    </a:schemeClr>
                                  </a:solidFill>
                                  <a:latin typeface="Cambria Math" panose="02040503050406030204" pitchFamily="18" charset="0"/>
                                </a:rPr>
                                <m:t>𝝂</m:t>
                              </m:r>
                            </m:e>
                          </m:bar>
                        </m:e>
                        <m:sub>
                          <m:r>
                            <a:rPr lang="en-US" sz="2000" b="1" i="1" smtClean="0">
                              <a:solidFill>
                                <a:schemeClr val="accent1">
                                  <a:lumMod val="75000"/>
                                </a:schemeClr>
                              </a:solidFill>
                              <a:latin typeface="Cambria Math" panose="02040503050406030204" pitchFamily="18" charset="0"/>
                            </a:rPr>
                            <m:t>𝒆</m:t>
                          </m:r>
                        </m:sub>
                      </m:sSub>
                      <m:r>
                        <a:rPr lang="en-US" sz="2000" b="1" i="1" smtClean="0">
                          <a:solidFill>
                            <a:schemeClr val="accent1">
                              <a:lumMod val="75000"/>
                            </a:schemeClr>
                          </a:solidFill>
                          <a:latin typeface="Cambria Math" panose="02040503050406030204" pitchFamily="18" charset="0"/>
                        </a:rPr>
                        <m:t>+</m:t>
                      </m:r>
                      <m:r>
                        <a:rPr lang="en-US" sz="2000" b="1" i="1" smtClean="0">
                          <a:solidFill>
                            <a:schemeClr val="accent1">
                              <a:lumMod val="75000"/>
                            </a:schemeClr>
                          </a:solidFill>
                          <a:latin typeface="Cambria Math" panose="02040503050406030204" pitchFamily="18" charset="0"/>
                        </a:rPr>
                        <m:t>𝒑</m:t>
                      </m:r>
                      <m:r>
                        <a:rPr lang="en-US" sz="2000" b="1" i="1" smtClean="0">
                          <a:solidFill>
                            <a:schemeClr val="accent1">
                              <a:lumMod val="75000"/>
                            </a:schemeClr>
                          </a:solidFill>
                          <a:latin typeface="Cambria Math" panose="02040503050406030204" pitchFamily="18" charset="0"/>
                        </a:rPr>
                        <m:t>→</m:t>
                      </m:r>
                      <m:r>
                        <a:rPr lang="en-US" sz="2000" b="1" i="1" smtClean="0">
                          <a:solidFill>
                            <a:schemeClr val="accent1">
                              <a:lumMod val="75000"/>
                            </a:schemeClr>
                          </a:solidFill>
                          <a:latin typeface="Cambria Math" panose="02040503050406030204" pitchFamily="18" charset="0"/>
                        </a:rPr>
                        <m:t>𝒏</m:t>
                      </m:r>
                      <m:r>
                        <a:rPr lang="en-US" sz="2000" b="1" i="1" smtClean="0">
                          <a:solidFill>
                            <a:schemeClr val="accent1">
                              <a:lumMod val="75000"/>
                            </a:schemeClr>
                          </a:solidFill>
                          <a:latin typeface="Cambria Math" panose="02040503050406030204" pitchFamily="18" charset="0"/>
                        </a:rPr>
                        <m:t>+</m:t>
                      </m:r>
                      <m:sSup>
                        <m:sSupPr>
                          <m:ctrlPr>
                            <a:rPr lang="en-US" sz="2000" b="1" i="1" smtClean="0">
                              <a:solidFill>
                                <a:schemeClr val="accent1">
                                  <a:lumMod val="75000"/>
                                </a:schemeClr>
                              </a:solidFill>
                              <a:latin typeface="Cambria Math" panose="02040503050406030204" pitchFamily="18" charset="0"/>
                            </a:rPr>
                          </m:ctrlPr>
                        </m:sSupPr>
                        <m:e>
                          <m:r>
                            <a:rPr lang="en-US" sz="2000" b="1" i="1" smtClean="0">
                              <a:solidFill>
                                <a:schemeClr val="accent1">
                                  <a:lumMod val="75000"/>
                                </a:schemeClr>
                              </a:solidFill>
                              <a:latin typeface="Cambria Math" panose="02040503050406030204" pitchFamily="18" charset="0"/>
                            </a:rPr>
                            <m:t>𝒆</m:t>
                          </m:r>
                        </m:e>
                        <m:sup>
                          <m:r>
                            <a:rPr lang="en-US" sz="2000" b="1" i="1" smtClean="0">
                              <a:solidFill>
                                <a:schemeClr val="accent1">
                                  <a:lumMod val="75000"/>
                                </a:schemeClr>
                              </a:solidFill>
                              <a:latin typeface="Cambria Math" panose="02040503050406030204" pitchFamily="18" charset="0"/>
                            </a:rPr>
                            <m:t>+</m:t>
                          </m:r>
                        </m:sup>
                      </m:sSup>
                    </m:oMath>
                  </m:oMathPara>
                </a14:m>
                <a:endParaRPr lang="en-US" sz="2000" b="1">
                  <a:solidFill>
                    <a:schemeClr val="accent1">
                      <a:lumMod val="7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080314" y="791617"/>
                <a:ext cx="2084866" cy="707886"/>
              </a:xfrm>
              <a:prstGeom prst="rect">
                <a:avLst/>
              </a:prstGeom>
              <a:blipFill>
                <a:blip r:embed="rId5"/>
                <a:stretch>
                  <a:fillRect t="-5172" b="-4310"/>
                </a:stretch>
              </a:blipFill>
            </p:spPr>
            <p:txBody>
              <a:bodyPr/>
              <a:lstStyle/>
              <a:p>
                <a:r>
                  <a:rPr lang="en-US">
                    <a:noFill/>
                  </a:rPr>
                  <a:t> </a:t>
                </a:r>
              </a:p>
            </p:txBody>
          </p:sp>
        </mc:Fallback>
      </mc:AlternateContent>
      <p:sp>
        <p:nvSpPr>
          <p:cNvPr id="17" name="TextBox 16"/>
          <p:cNvSpPr txBox="1"/>
          <p:nvPr/>
        </p:nvSpPr>
        <p:spPr>
          <a:xfrm>
            <a:off x="6842255" y="791617"/>
            <a:ext cx="2014847" cy="707886"/>
          </a:xfrm>
          <a:prstGeom prst="rect">
            <a:avLst/>
          </a:prstGeom>
          <a:noFill/>
        </p:spPr>
        <p:txBody>
          <a:bodyPr wrap="none" rtlCol="0">
            <a:spAutoFit/>
          </a:bodyPr>
          <a:lstStyle/>
          <a:p>
            <a:pPr algn="ctr"/>
            <a:r>
              <a:rPr lang="en-US" sz="2000" b="1">
                <a:solidFill>
                  <a:schemeClr val="accent1">
                    <a:lumMod val="75000"/>
                  </a:schemeClr>
                </a:solidFill>
              </a:rPr>
              <a:t>Reduction by</a:t>
            </a:r>
          </a:p>
          <a:p>
            <a:pPr algn="ctr"/>
            <a:r>
              <a:rPr lang="en-US" sz="2000" b="1">
                <a:solidFill>
                  <a:schemeClr val="accent1">
                    <a:lumMod val="75000"/>
                  </a:schemeClr>
                </a:solidFill>
              </a:rPr>
              <a:t>flavor conversion</a:t>
            </a:r>
          </a:p>
        </p:txBody>
      </p:sp>
      <p:sp>
        <p:nvSpPr>
          <p:cNvPr id="18" name="TextBox 17"/>
          <p:cNvSpPr txBox="1"/>
          <p:nvPr/>
        </p:nvSpPr>
        <p:spPr>
          <a:xfrm>
            <a:off x="2906776" y="3816037"/>
            <a:ext cx="1440000" cy="936000"/>
          </a:xfrm>
          <a:prstGeom prst="rect">
            <a:avLst/>
          </a:prstGeom>
          <a:noFill/>
        </p:spPr>
        <p:txBody>
          <a:bodyPr wrap="none" rtlCol="0">
            <a:spAutoFit/>
          </a:bodyPr>
          <a:lstStyle/>
          <a:p>
            <a:r>
              <a:rPr lang="en-US">
                <a:solidFill>
                  <a:schemeClr val="accent1">
                    <a:lumMod val="75000"/>
                  </a:schemeClr>
                </a:solidFill>
              </a:rPr>
              <a:t>Uranium-238</a:t>
            </a:r>
          </a:p>
          <a:p>
            <a:r>
              <a:rPr lang="en-US">
                <a:solidFill>
                  <a:schemeClr val="accent1">
                    <a:lumMod val="75000"/>
                  </a:schemeClr>
                </a:solidFill>
              </a:rPr>
              <a:t>4.5 billion</a:t>
            </a:r>
          </a:p>
          <a:p>
            <a:r>
              <a:rPr lang="en-US">
                <a:solidFill>
                  <a:schemeClr val="accent1">
                    <a:lumMod val="75000"/>
                  </a:schemeClr>
                </a:solidFill>
              </a:rPr>
              <a:t>years</a:t>
            </a:r>
          </a:p>
        </p:txBody>
      </p:sp>
      <p:sp>
        <p:nvSpPr>
          <p:cNvPr id="19" name="TextBox 18"/>
          <p:cNvSpPr txBox="1"/>
          <p:nvPr/>
        </p:nvSpPr>
        <p:spPr>
          <a:xfrm>
            <a:off x="1584092" y="3816037"/>
            <a:ext cx="1391010" cy="936000"/>
          </a:xfrm>
          <a:prstGeom prst="rect">
            <a:avLst/>
          </a:prstGeom>
          <a:noFill/>
        </p:spPr>
        <p:txBody>
          <a:bodyPr wrap="square" rtlCol="0">
            <a:spAutoFit/>
          </a:bodyPr>
          <a:lstStyle/>
          <a:p>
            <a:r>
              <a:rPr lang="en-US">
                <a:solidFill>
                  <a:schemeClr val="accent3">
                    <a:lumMod val="75000"/>
                  </a:schemeClr>
                </a:solidFill>
              </a:rPr>
              <a:t>Thorium-232</a:t>
            </a:r>
          </a:p>
          <a:p>
            <a:r>
              <a:rPr lang="en-US">
                <a:solidFill>
                  <a:schemeClr val="accent3">
                    <a:lumMod val="75000"/>
                  </a:schemeClr>
                </a:solidFill>
              </a:rPr>
              <a:t>14 billion</a:t>
            </a:r>
          </a:p>
          <a:p>
            <a:r>
              <a:rPr lang="en-US">
                <a:solidFill>
                  <a:schemeClr val="accent3">
                    <a:lumMod val="75000"/>
                  </a:schemeClr>
                </a:solidFill>
              </a:rPr>
              <a:t>years</a:t>
            </a:r>
            <a:endParaRPr lang="en-US" sz="2000">
              <a:solidFill>
                <a:schemeClr val="accent3">
                  <a:lumMod val="75000"/>
                </a:schemeClr>
              </a:solidFill>
            </a:endParaRPr>
          </a:p>
        </p:txBody>
      </p:sp>
      <p:sp>
        <p:nvSpPr>
          <p:cNvPr id="20" name="TextBox 19"/>
          <p:cNvSpPr txBox="1"/>
          <p:nvPr/>
        </p:nvSpPr>
        <p:spPr>
          <a:xfrm>
            <a:off x="72082" y="3816037"/>
            <a:ext cx="1584020" cy="936000"/>
          </a:xfrm>
          <a:prstGeom prst="rect">
            <a:avLst/>
          </a:prstGeom>
          <a:noFill/>
        </p:spPr>
        <p:txBody>
          <a:bodyPr wrap="none" rtlCol="0">
            <a:noAutofit/>
          </a:bodyPr>
          <a:lstStyle/>
          <a:p>
            <a:pPr algn="r"/>
            <a:r>
              <a:rPr lang="en-US">
                <a:solidFill>
                  <a:srgbClr val="C00000"/>
                </a:solidFill>
              </a:rPr>
              <a:t>Potassium-40</a:t>
            </a:r>
          </a:p>
          <a:p>
            <a:pPr algn="r"/>
            <a:r>
              <a:rPr lang="en-US">
                <a:solidFill>
                  <a:srgbClr val="C00000"/>
                </a:solidFill>
              </a:rPr>
              <a:t>Half life</a:t>
            </a:r>
          </a:p>
          <a:p>
            <a:pPr algn="r"/>
            <a:r>
              <a:rPr lang="en-US">
                <a:solidFill>
                  <a:srgbClr val="C00000"/>
                </a:solidFill>
              </a:rPr>
              <a:t>1.3 billion years</a:t>
            </a:r>
          </a:p>
        </p:txBody>
      </p:sp>
      <p:cxnSp>
        <p:nvCxnSpPr>
          <p:cNvPr id="4" name="Straight Arrow Connector 3"/>
          <p:cNvCxnSpPr/>
          <p:nvPr/>
        </p:nvCxnSpPr>
        <p:spPr>
          <a:xfrm flipV="1">
            <a:off x="1512082" y="3527997"/>
            <a:ext cx="0" cy="2880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32182" y="3527997"/>
            <a:ext cx="0" cy="288040"/>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70674" y="3527997"/>
            <a:ext cx="0" cy="28804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03870" y="4796881"/>
            <a:ext cx="5814467" cy="1446550"/>
          </a:xfrm>
          <a:prstGeom prst="rect">
            <a:avLst/>
          </a:prstGeom>
          <a:noFill/>
        </p:spPr>
        <p:txBody>
          <a:bodyPr wrap="square" rtlCol="0">
            <a:spAutoFit/>
          </a:bodyPr>
          <a:lstStyle/>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400" baseline="30000">
                <a:solidFill>
                  <a:schemeClr val="accent1">
                    <a:lumMod val="75000"/>
                  </a:schemeClr>
                </a:solidFill>
              </a:rPr>
              <a:t>40</a:t>
            </a:r>
            <a:r>
              <a:rPr lang="en-US" sz="2000">
                <a:solidFill>
                  <a:schemeClr val="accent1">
                    <a:lumMod val="75000"/>
                  </a:schemeClr>
                </a:solidFill>
              </a:rPr>
              <a:t>K geoneutrinos can not be detected by IBD</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400" baseline="30000">
                <a:solidFill>
                  <a:schemeClr val="accent1">
                    <a:lumMod val="75000"/>
                  </a:schemeClr>
                </a:solidFill>
              </a:rPr>
              <a:t>238</a:t>
            </a:r>
            <a:r>
              <a:rPr lang="en-US" sz="2000">
                <a:solidFill>
                  <a:schemeClr val="accent1">
                    <a:lumMod val="75000"/>
                  </a:schemeClr>
                </a:solidFill>
              </a:rPr>
              <a:t>U and </a:t>
            </a:r>
            <a:r>
              <a:rPr lang="en-US" sz="2400" baseline="30000">
                <a:solidFill>
                  <a:schemeClr val="accent1">
                    <a:lumMod val="75000"/>
                  </a:schemeClr>
                </a:solidFill>
              </a:rPr>
              <a:t>232</a:t>
            </a:r>
            <a:r>
              <a:rPr lang="en-US" sz="2000">
                <a:solidFill>
                  <a:schemeClr val="accent1">
                    <a:lumMod val="75000"/>
                  </a:schemeClr>
                </a:solidFill>
              </a:rPr>
              <a:t>Th distinguished by different end points</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a:solidFill>
                  <a:schemeClr val="accent1">
                    <a:lumMod val="75000"/>
                  </a:schemeClr>
                </a:solidFill>
              </a:rPr>
              <a:t>Flavor oscillation for 3 MeV antineutrinos  </a:t>
            </a:r>
            <a:r>
              <a:rPr lang="en-US" sz="2000">
                <a:solidFill>
                  <a:schemeClr val="accent1">
                    <a:lumMod val="75000"/>
                  </a:schemeClr>
                </a:solidFill>
                <a:latin typeface="Aptos" panose="020B0004020202020204" pitchFamily="34" charset="0"/>
              </a:rPr>
              <a:t>~</a:t>
            </a:r>
            <a:r>
              <a:rPr lang="en-US" sz="2000">
                <a:solidFill>
                  <a:schemeClr val="accent1">
                    <a:lumMod val="75000"/>
                  </a:schemeClr>
                </a:solidFill>
              </a:rPr>
              <a:t>100 km  </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a:solidFill>
                  <a:schemeClr val="accent1">
                    <a:lumMod val="75000"/>
                  </a:schemeClr>
                </a:solidFill>
              </a:rPr>
              <a:t>In detection range, no relevant deformation</a:t>
            </a:r>
          </a:p>
        </p:txBody>
      </p:sp>
    </p:spTree>
    <p:extLst>
      <p:ext uri="{BB962C8B-B14F-4D97-AF65-F5344CB8AC3E}">
        <p14:creationId xmlns:p14="http://schemas.microsoft.com/office/powerpoint/2010/main" val="220878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3010" b="10426"/>
          <a:stretch/>
        </p:blipFill>
        <p:spPr>
          <a:xfrm>
            <a:off x="0" y="324287"/>
            <a:ext cx="9216008" cy="5292000"/>
          </a:xfrm>
          <a:prstGeom prst="rect">
            <a:avLst/>
          </a:prstGeom>
        </p:spPr>
      </p:pic>
      <p:sp>
        <p:nvSpPr>
          <p:cNvPr id="2" name="Title 1"/>
          <p:cNvSpPr>
            <a:spLocks noGrp="1"/>
          </p:cNvSpPr>
          <p:nvPr>
            <p:ph type="ctrTitle"/>
          </p:nvPr>
        </p:nvSpPr>
        <p:spPr/>
        <p:txBody>
          <a:bodyPr/>
          <a:lstStyle/>
          <a:p>
            <a:r>
              <a:rPr lang="de-DE"/>
              <a:t>Neutrinos for Peace</a:t>
            </a:r>
            <a:endParaRPr lang="en-US"/>
          </a:p>
        </p:txBody>
      </p:sp>
      <p:sp>
        <p:nvSpPr>
          <p:cNvPr id="9" name="Rectangle 8"/>
          <p:cNvSpPr/>
          <p:nvPr/>
        </p:nvSpPr>
        <p:spPr>
          <a:xfrm>
            <a:off x="7973932" y="619022"/>
            <a:ext cx="1222898" cy="288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692" y="2625918"/>
            <a:ext cx="3312333" cy="4286549"/>
          </a:xfrm>
          <a:prstGeom prst="rect">
            <a:avLst/>
          </a:prstGeom>
          <a:ln>
            <a:solidFill>
              <a:schemeClr val="tx1"/>
            </a:solidFill>
          </a:ln>
        </p:spPr>
      </p:pic>
      <p:sp>
        <p:nvSpPr>
          <p:cNvPr id="7" name="TextBox 6">
            <a:hlinkClick r:id="rId4"/>
          </p:cNvPr>
          <p:cNvSpPr txBox="1"/>
          <p:nvPr/>
        </p:nvSpPr>
        <p:spPr>
          <a:xfrm>
            <a:off x="77632" y="4320107"/>
            <a:ext cx="4896680" cy="2231990"/>
          </a:xfrm>
          <a:prstGeom prst="rect">
            <a:avLst/>
          </a:prstGeom>
          <a:solidFill>
            <a:schemeClr val="bg1"/>
          </a:solidFill>
          <a:ln>
            <a:solidFill>
              <a:schemeClr val="tx1"/>
            </a:solidFill>
          </a:ln>
        </p:spPr>
        <p:txBody>
          <a:bodyPr wrap="none" rtlCol="0">
            <a:noAutofit/>
          </a:bodyPr>
          <a:lstStyle/>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a:solidFill>
                  <a:schemeClr val="accent1">
                    <a:lumMod val="75000"/>
                  </a:schemeClr>
                </a:solidFill>
              </a:rPr>
              <a:t>Neutrino detectors could monitor </a:t>
            </a:r>
          </a:p>
          <a:p>
            <a:r>
              <a:rPr lang="en-US" sz="2000">
                <a:solidFill>
                  <a:schemeClr val="accent1">
                    <a:lumMod val="75000"/>
                  </a:schemeClr>
                </a:solidFill>
              </a:rPr>
              <a:t>   (undeclared) reactors</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a:solidFill>
                  <a:schemeClr val="accent1">
                    <a:lumMod val="75000"/>
                  </a:schemeClr>
                </a:solidFill>
              </a:rPr>
              <a:t>Verification about plutonium content etc.</a:t>
            </a:r>
          </a:p>
          <a:p>
            <a:r>
              <a:rPr lang="en-DE" sz="20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a:solidFill>
                  <a:schemeClr val="accent1">
                    <a:lumMod val="75000"/>
                  </a:schemeClr>
                </a:solidFill>
              </a:rPr>
              <a:t>Present generation too small,</a:t>
            </a:r>
          </a:p>
          <a:p>
            <a:r>
              <a:rPr lang="en-US" sz="2000">
                <a:solidFill>
                  <a:schemeClr val="accent1">
                    <a:lumMod val="75000"/>
                  </a:schemeClr>
                </a:solidFill>
              </a:rPr>
              <a:t>   but eg </a:t>
            </a:r>
            <a:r>
              <a:rPr lang="en-US" sz="2000" i="1">
                <a:solidFill>
                  <a:schemeClr val="accent1">
                    <a:lumMod val="75000"/>
                  </a:schemeClr>
                </a:solidFill>
              </a:rPr>
              <a:t>Watchman</a:t>
            </a:r>
            <a:r>
              <a:rPr lang="en-US" sz="2000">
                <a:solidFill>
                  <a:schemeClr val="accent1">
                    <a:lumMod val="75000"/>
                  </a:schemeClr>
                </a:solidFill>
              </a:rPr>
              <a:t> development</a:t>
            </a:r>
          </a:p>
          <a:p>
            <a:r>
              <a:rPr lang="en-US" sz="2000">
                <a:solidFill>
                  <a:schemeClr val="accent1">
                    <a:lumMod val="75000"/>
                  </a:schemeClr>
                </a:solidFill>
              </a:rPr>
              <a:t>Bernstein+, </a:t>
            </a:r>
            <a:r>
              <a:rPr lang="en-US" sz="2000" i="1">
                <a:solidFill>
                  <a:schemeClr val="accent1">
                    <a:lumMod val="75000"/>
                  </a:schemeClr>
                </a:solidFill>
              </a:rPr>
              <a:t>Neutrino Detectors as Tools for </a:t>
            </a:r>
          </a:p>
          <a:p>
            <a:r>
              <a:rPr lang="en-US" sz="2000" i="1">
                <a:solidFill>
                  <a:schemeClr val="accent1">
                    <a:lumMod val="75000"/>
                  </a:schemeClr>
                </a:solidFill>
              </a:rPr>
              <a:t>Nuclear Security</a:t>
            </a:r>
            <a:r>
              <a:rPr lang="en-US" sz="2000">
                <a:solidFill>
                  <a:schemeClr val="accent1">
                    <a:lumMod val="75000"/>
                  </a:schemeClr>
                </a:solidFill>
              </a:rPr>
              <a:t>,  arXiv:1908.07113</a:t>
            </a:r>
          </a:p>
          <a:p>
            <a:endParaRPr lang="en-US" sz="2000">
              <a:solidFill>
                <a:schemeClr val="accent1">
                  <a:lumMod val="75000"/>
                </a:schemeClr>
              </a:solidFill>
            </a:endParaRPr>
          </a:p>
        </p:txBody>
      </p:sp>
      <p:sp>
        <p:nvSpPr>
          <p:cNvPr id="5" name="Rectangle 4">
            <a:hlinkClick r:id="rId5"/>
          </p:cNvPr>
          <p:cNvSpPr/>
          <p:nvPr/>
        </p:nvSpPr>
        <p:spPr>
          <a:xfrm>
            <a:off x="6120722" y="3527997"/>
            <a:ext cx="1826141" cy="369332"/>
          </a:xfrm>
          <a:prstGeom prst="rect">
            <a:avLst/>
          </a:prstGeom>
          <a:solidFill>
            <a:srgbClr val="002379"/>
          </a:solidFill>
          <a:ln>
            <a:solidFill>
              <a:schemeClr val="bg1"/>
            </a:solidFill>
          </a:ln>
        </p:spPr>
        <p:txBody>
          <a:bodyPr wrap="none">
            <a:spAutoFit/>
          </a:bodyPr>
          <a:lstStyle/>
          <a:p>
            <a:r>
              <a:rPr lang="en-US">
                <a:solidFill>
                  <a:schemeClr val="bg1"/>
                </a:solidFill>
              </a:rPr>
              <a:t>arXiv:2112.12593</a:t>
            </a:r>
          </a:p>
        </p:txBody>
      </p:sp>
      <p:sp>
        <p:nvSpPr>
          <p:cNvPr id="6" name="TextBox 5"/>
          <p:cNvSpPr txBox="1"/>
          <p:nvPr/>
        </p:nvSpPr>
        <p:spPr>
          <a:xfrm>
            <a:off x="287912" y="2303827"/>
            <a:ext cx="2880400" cy="461665"/>
          </a:xfrm>
          <a:prstGeom prst="rect">
            <a:avLst/>
          </a:prstGeom>
          <a:noFill/>
        </p:spPr>
        <p:txBody>
          <a:bodyPr wrap="square" rtlCol="0">
            <a:spAutoFit/>
          </a:bodyPr>
          <a:lstStyle/>
          <a:p>
            <a:r>
              <a:rPr lang="en-US" sz="2400" b="1">
                <a:solidFill>
                  <a:schemeClr val="bg1"/>
                </a:solidFill>
              </a:rPr>
              <a:t>Reactor neutrino flux</a:t>
            </a:r>
          </a:p>
        </p:txBody>
      </p:sp>
    </p:spTree>
    <p:extLst>
      <p:ext uri="{BB962C8B-B14F-4D97-AF65-F5344CB8AC3E}">
        <p14:creationId xmlns:p14="http://schemas.microsoft.com/office/powerpoint/2010/main" val="3896604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a:t>Geo-Neutrino Detektoren</a:t>
            </a: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 y="467"/>
            <a:ext cx="9216008" cy="6912000"/>
          </a:xfrm>
          <a:prstGeom prst="rect">
            <a:avLst/>
          </a:prstGeom>
        </p:spPr>
      </p:pic>
      <p:pic>
        <p:nvPicPr>
          <p:cNvPr id="6" name="Picture 5" descr="C:\Users\Georg Raffelt\Desktop\geo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252" y="-493"/>
            <a:ext cx="1298900" cy="1800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370" y="-2141"/>
            <a:ext cx="1507872" cy="18018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512" y="-9631"/>
            <a:ext cx="1927494" cy="180938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550" y="4225988"/>
            <a:ext cx="2706602" cy="2686479"/>
          </a:xfrm>
          <a:prstGeom prst="rect">
            <a:avLst/>
          </a:prstGeom>
        </p:spPr>
      </p:pic>
      <p:sp>
        <p:nvSpPr>
          <p:cNvPr id="9" name="TextBox 8"/>
          <p:cNvSpPr txBox="1"/>
          <p:nvPr/>
        </p:nvSpPr>
        <p:spPr>
          <a:xfrm>
            <a:off x="6657439" y="7582"/>
            <a:ext cx="1301959" cy="1015663"/>
          </a:xfrm>
          <a:prstGeom prst="rect">
            <a:avLst/>
          </a:prstGeom>
          <a:noFill/>
        </p:spPr>
        <p:txBody>
          <a:bodyPr wrap="none" rtlCol="0">
            <a:spAutoFit/>
          </a:bodyPr>
          <a:lstStyle/>
          <a:p>
            <a:pPr algn="r"/>
            <a:r>
              <a:rPr lang="en-US" sz="2000" b="1">
                <a:solidFill>
                  <a:schemeClr val="tx1">
                    <a:lumMod val="75000"/>
                    <a:lumOff val="25000"/>
                  </a:schemeClr>
                </a:solidFill>
              </a:rPr>
              <a:t>KamLAND</a:t>
            </a:r>
          </a:p>
          <a:p>
            <a:pPr algn="r"/>
            <a:r>
              <a:rPr lang="en-US" sz="2000" b="1">
                <a:solidFill>
                  <a:schemeClr val="tx1">
                    <a:lumMod val="75000"/>
                    <a:lumOff val="25000"/>
                  </a:schemeClr>
                </a:solidFill>
              </a:rPr>
              <a:t>(1000 t)</a:t>
            </a:r>
          </a:p>
          <a:p>
            <a:pPr algn="r"/>
            <a:r>
              <a:rPr lang="en-US" sz="2000" b="1">
                <a:solidFill>
                  <a:schemeClr val="tx1">
                    <a:lumMod val="75000"/>
                    <a:lumOff val="25000"/>
                  </a:schemeClr>
                </a:solidFill>
              </a:rPr>
              <a:t>since 2002</a:t>
            </a:r>
          </a:p>
        </p:txBody>
      </p:sp>
      <p:sp>
        <p:nvSpPr>
          <p:cNvPr id="10" name="TextBox 9"/>
          <p:cNvSpPr txBox="1"/>
          <p:nvPr/>
        </p:nvSpPr>
        <p:spPr>
          <a:xfrm>
            <a:off x="2861180" y="-493"/>
            <a:ext cx="1891352" cy="707886"/>
          </a:xfrm>
          <a:prstGeom prst="rect">
            <a:avLst/>
          </a:prstGeom>
          <a:noFill/>
        </p:spPr>
        <p:txBody>
          <a:bodyPr wrap="none" rtlCol="0">
            <a:spAutoFit/>
          </a:bodyPr>
          <a:lstStyle/>
          <a:p>
            <a:pPr algn="r"/>
            <a:r>
              <a:rPr lang="en-US" sz="2000" b="1">
                <a:solidFill>
                  <a:schemeClr val="tx1">
                    <a:lumMod val="75000"/>
                    <a:lumOff val="25000"/>
                  </a:schemeClr>
                </a:solidFill>
              </a:rPr>
              <a:t>Borexino (300 t)</a:t>
            </a:r>
          </a:p>
          <a:p>
            <a:pPr algn="r"/>
            <a:r>
              <a:rPr lang="en-US" sz="2000" b="1">
                <a:solidFill>
                  <a:schemeClr val="tx1">
                    <a:lumMod val="75000"/>
                    <a:lumOff val="25000"/>
                  </a:schemeClr>
                </a:solidFill>
              </a:rPr>
              <a:t>2007</a:t>
            </a:r>
            <a:r>
              <a:rPr lang="en-DE" sz="2000" b="1">
                <a:solidFill>
                  <a:schemeClr val="tx1">
                    <a:lumMod val="75000"/>
                    <a:lumOff val="25000"/>
                  </a:schemeClr>
                </a:solidFill>
              </a:rPr>
              <a:t>−</a:t>
            </a:r>
            <a:r>
              <a:rPr lang="en-US" sz="2000" b="1">
                <a:solidFill>
                  <a:schemeClr val="tx1">
                    <a:lumMod val="75000"/>
                    <a:lumOff val="25000"/>
                  </a:schemeClr>
                </a:solidFill>
              </a:rPr>
              <a:t>2021</a:t>
            </a:r>
          </a:p>
        </p:txBody>
      </p:sp>
      <p:sp>
        <p:nvSpPr>
          <p:cNvPr id="11" name="TextBox 10"/>
          <p:cNvSpPr txBox="1"/>
          <p:nvPr/>
        </p:nvSpPr>
        <p:spPr>
          <a:xfrm>
            <a:off x="-77917" y="-493"/>
            <a:ext cx="1301959" cy="1015663"/>
          </a:xfrm>
          <a:prstGeom prst="rect">
            <a:avLst/>
          </a:prstGeom>
          <a:noFill/>
        </p:spPr>
        <p:txBody>
          <a:bodyPr wrap="none" rtlCol="0">
            <a:spAutoFit/>
          </a:bodyPr>
          <a:lstStyle/>
          <a:p>
            <a:pPr algn="r"/>
            <a:r>
              <a:rPr lang="en-US" sz="2000" b="1">
                <a:solidFill>
                  <a:schemeClr val="tx1">
                    <a:lumMod val="75000"/>
                    <a:lumOff val="25000"/>
                  </a:schemeClr>
                </a:solidFill>
              </a:rPr>
              <a:t>SNO+ </a:t>
            </a:r>
          </a:p>
          <a:p>
            <a:pPr algn="r"/>
            <a:r>
              <a:rPr lang="en-US" sz="2000" b="1">
                <a:solidFill>
                  <a:schemeClr val="tx1">
                    <a:lumMod val="75000"/>
                    <a:lumOff val="25000"/>
                  </a:schemeClr>
                </a:solidFill>
              </a:rPr>
              <a:t>(800 t)</a:t>
            </a:r>
          </a:p>
          <a:p>
            <a:pPr algn="r"/>
            <a:r>
              <a:rPr lang="en-US" sz="2000" b="1">
                <a:solidFill>
                  <a:schemeClr val="tx1">
                    <a:lumMod val="75000"/>
                    <a:lumOff val="25000"/>
                  </a:schemeClr>
                </a:solidFill>
              </a:rPr>
              <a:t>since 2023</a:t>
            </a:r>
          </a:p>
        </p:txBody>
      </p:sp>
      <p:sp>
        <p:nvSpPr>
          <p:cNvPr id="12" name="TextBox 11"/>
          <p:cNvSpPr txBox="1"/>
          <p:nvPr/>
        </p:nvSpPr>
        <p:spPr>
          <a:xfrm>
            <a:off x="3024292" y="6204581"/>
            <a:ext cx="3484512" cy="707886"/>
          </a:xfrm>
          <a:prstGeom prst="rect">
            <a:avLst/>
          </a:prstGeom>
          <a:noFill/>
        </p:spPr>
        <p:txBody>
          <a:bodyPr wrap="square" rtlCol="0">
            <a:spAutoFit/>
          </a:bodyPr>
          <a:lstStyle/>
          <a:p>
            <a:pPr algn="r"/>
            <a:r>
              <a:rPr lang="en-US" sz="2000" b="1">
                <a:solidFill>
                  <a:schemeClr val="tx1">
                    <a:lumMod val="75000"/>
                    <a:lumOff val="25000"/>
                  </a:schemeClr>
                </a:solidFill>
              </a:rPr>
              <a:t>JUNO (20 000 t)</a:t>
            </a:r>
          </a:p>
          <a:p>
            <a:pPr algn="r"/>
            <a:r>
              <a:rPr lang="en-US" sz="2000" b="1">
                <a:solidFill>
                  <a:schemeClr val="tx1">
                    <a:lumMod val="75000"/>
                    <a:lumOff val="25000"/>
                  </a:schemeClr>
                </a:solidFill>
              </a:rPr>
              <a:t>commissioning 2025</a:t>
            </a:r>
          </a:p>
        </p:txBody>
      </p:sp>
      <p:cxnSp>
        <p:nvCxnSpPr>
          <p:cNvPr id="15" name="Straight Arrow Connector 14"/>
          <p:cNvCxnSpPr/>
          <p:nvPr/>
        </p:nvCxnSpPr>
        <p:spPr>
          <a:xfrm flipH="1">
            <a:off x="7704942" y="1655737"/>
            <a:ext cx="518960" cy="576080"/>
          </a:xfrm>
          <a:prstGeom prst="straightConnector1">
            <a:avLst/>
          </a:prstGeom>
          <a:ln w="38100">
            <a:solidFill>
              <a:schemeClr val="bg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68562" y="1655737"/>
            <a:ext cx="504070" cy="576080"/>
          </a:xfrm>
          <a:prstGeom prst="straightConnector1">
            <a:avLst/>
          </a:prstGeom>
          <a:ln w="38100">
            <a:solidFill>
              <a:schemeClr val="bg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57115" y="1511717"/>
            <a:ext cx="549047" cy="461938"/>
          </a:xfrm>
          <a:prstGeom prst="straightConnector1">
            <a:avLst/>
          </a:prstGeom>
          <a:ln w="38100">
            <a:solidFill>
              <a:schemeClr val="bg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7400260" y="2668772"/>
            <a:ext cx="429614" cy="1651336"/>
          </a:xfrm>
          <a:prstGeom prst="straightConnector1">
            <a:avLst/>
          </a:prstGeom>
          <a:ln w="38100">
            <a:solidFill>
              <a:schemeClr val="bg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8825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Where do Neutrinos Appear in Nature?</a:t>
            </a:r>
          </a:p>
        </p:txBody>
      </p:sp>
      <p:grpSp>
        <p:nvGrpSpPr>
          <p:cNvPr id="29" name="Group 28"/>
          <p:cNvGrpSpPr/>
          <p:nvPr/>
        </p:nvGrpSpPr>
        <p:grpSpPr>
          <a:xfrm>
            <a:off x="71882" y="640388"/>
            <a:ext cx="4536630" cy="1519419"/>
            <a:chOff x="71882" y="647797"/>
            <a:chExt cx="4536630" cy="1519419"/>
          </a:xfrm>
        </p:grpSpPr>
        <p:pic>
          <p:nvPicPr>
            <p:cNvPr id="4" name="Picture 11" descr="C:\Users\Georg Raffelt\Desktop\thumb1.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512" y="647797"/>
              <a:ext cx="1440000" cy="145235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144463" y="1731511"/>
              <a:ext cx="2951840" cy="435705"/>
            </a:xfrm>
            <a:prstGeom prst="rect">
              <a:avLst/>
            </a:prstGeom>
            <a:noFill/>
            <a:ln w="9525">
              <a:solidFill>
                <a:schemeClr val="tx1"/>
              </a:solidFill>
              <a:miter lim="800000"/>
              <a:headEnd/>
              <a:tailEnd/>
            </a:ln>
            <a:effectLst/>
          </p:spPr>
          <p:txBody>
            <a:bodyPr wrap="none" anchor="b" anchorCtr="0"/>
            <a:lstStyle/>
            <a:p>
              <a:pPr algn="r"/>
              <a:r>
                <a:rPr lang="en-GB" sz="2400">
                  <a:solidFill>
                    <a:schemeClr val="bg1"/>
                  </a:solidFill>
                </a:rPr>
                <a:t>Nuclear Reactors</a:t>
              </a:r>
            </a:p>
          </p:txBody>
        </p:sp>
        <p:sp>
          <p:nvSpPr>
            <p:cNvPr id="12" name="Text Box 14"/>
            <p:cNvSpPr txBox="1">
              <a:spLocks noChangeArrowheads="1"/>
            </p:cNvSpPr>
            <p:nvPr/>
          </p:nvSpPr>
          <p:spPr bwMode="auto">
            <a:xfrm>
              <a:off x="71882" y="1727806"/>
              <a:ext cx="432000" cy="435705"/>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6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6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grpSp>
        <p:nvGrpSpPr>
          <p:cNvPr id="28" name="Group 27"/>
          <p:cNvGrpSpPr/>
          <p:nvPr/>
        </p:nvGrpSpPr>
        <p:grpSpPr>
          <a:xfrm>
            <a:off x="71882" y="2160007"/>
            <a:ext cx="4536630" cy="1515655"/>
            <a:chOff x="71882" y="2160007"/>
            <a:chExt cx="4536630" cy="1515655"/>
          </a:xfrm>
        </p:grpSpPr>
        <p:pic>
          <p:nvPicPr>
            <p:cNvPr id="5" name="Picture 16" descr="C:\Users\Georg Raffelt\Desktop\thumb2.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512" y="2160007"/>
              <a:ext cx="1440000" cy="144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3" name="Text Box 18"/>
            <p:cNvSpPr txBox="1">
              <a:spLocks noChangeArrowheads="1"/>
            </p:cNvSpPr>
            <p:nvPr/>
          </p:nvSpPr>
          <p:spPr bwMode="auto">
            <a:xfrm>
              <a:off x="144462" y="3243662"/>
              <a:ext cx="2951840" cy="432000"/>
            </a:xfrm>
            <a:prstGeom prst="rect">
              <a:avLst/>
            </a:prstGeom>
            <a:noFill/>
            <a:ln w="9525">
              <a:noFill/>
              <a:miter lim="800000"/>
              <a:headEnd/>
              <a:tailEnd/>
            </a:ln>
            <a:effectLst/>
          </p:spPr>
          <p:txBody>
            <a:bodyPr wrap="none" anchor="b" anchorCtr="0"/>
            <a:lstStyle/>
            <a:p>
              <a:pPr algn="r"/>
              <a:r>
                <a:rPr lang="en-GB" sz="2400">
                  <a:solidFill>
                    <a:schemeClr val="bg1"/>
                  </a:solidFill>
                </a:rPr>
                <a:t>    Particle Accelerators</a:t>
              </a:r>
            </a:p>
          </p:txBody>
        </p:sp>
        <p:sp>
          <p:nvSpPr>
            <p:cNvPr id="16" name="Text Box 14"/>
            <p:cNvSpPr txBox="1">
              <a:spLocks noChangeArrowheads="1"/>
            </p:cNvSpPr>
            <p:nvPr/>
          </p:nvSpPr>
          <p:spPr bwMode="auto">
            <a:xfrm>
              <a:off x="71882" y="3240017"/>
              <a:ext cx="432000" cy="432000"/>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6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6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grpSp>
        <p:nvGrpSpPr>
          <p:cNvPr id="27" name="Group 26"/>
          <p:cNvGrpSpPr/>
          <p:nvPr/>
        </p:nvGrpSpPr>
        <p:grpSpPr>
          <a:xfrm>
            <a:off x="71882" y="3675662"/>
            <a:ext cx="4536430" cy="1508445"/>
            <a:chOff x="71882" y="3675662"/>
            <a:chExt cx="4536430" cy="1508445"/>
          </a:xfrm>
        </p:grpSpPr>
        <p:pic>
          <p:nvPicPr>
            <p:cNvPr id="6" name="Picture 21" descr="C:\Users\Georg Raffelt\Desktop\thumb3.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312" y="3675662"/>
              <a:ext cx="1440000" cy="144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144462" y="4320107"/>
              <a:ext cx="2951840" cy="864000"/>
            </a:xfrm>
            <a:prstGeom prst="rect">
              <a:avLst/>
            </a:prstGeom>
            <a:noFill/>
            <a:ln w="9525">
              <a:noFill/>
              <a:miter lim="800000"/>
              <a:headEnd/>
              <a:tailEnd/>
            </a:ln>
            <a:effectLst/>
          </p:spPr>
          <p:txBody>
            <a:bodyPr wrap="none" anchor="b" anchorCtr="0"/>
            <a:lstStyle/>
            <a:p>
              <a:pPr algn="r"/>
              <a:r>
                <a:rPr lang="en-GB" sz="2400">
                  <a:solidFill>
                    <a:schemeClr val="bg1"/>
                  </a:solidFill>
                </a:rPr>
                <a:t>Earth Atmosphere</a:t>
              </a:r>
            </a:p>
            <a:p>
              <a:pPr algn="r"/>
              <a:r>
                <a:rPr lang="en-GB" sz="2400">
                  <a:solidFill>
                    <a:schemeClr val="bg1"/>
                  </a:solidFill>
                </a:rPr>
                <a:t>(Cosmic Rays)</a:t>
              </a:r>
            </a:p>
          </p:txBody>
        </p:sp>
        <p:sp>
          <p:nvSpPr>
            <p:cNvPr id="17" name="Text Box 14"/>
            <p:cNvSpPr txBox="1">
              <a:spLocks noChangeArrowheads="1"/>
            </p:cNvSpPr>
            <p:nvPr/>
          </p:nvSpPr>
          <p:spPr bwMode="auto">
            <a:xfrm>
              <a:off x="71882" y="4392117"/>
              <a:ext cx="432000" cy="432000"/>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6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6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grpSp>
        <p:nvGrpSpPr>
          <p:cNvPr id="26" name="Group 25"/>
          <p:cNvGrpSpPr/>
          <p:nvPr/>
        </p:nvGrpSpPr>
        <p:grpSpPr>
          <a:xfrm>
            <a:off x="71882" y="5184427"/>
            <a:ext cx="4536430" cy="1512010"/>
            <a:chOff x="71882" y="5184427"/>
            <a:chExt cx="4536430" cy="1512010"/>
          </a:xfrm>
        </p:grpSpPr>
        <p:pic>
          <p:nvPicPr>
            <p:cNvPr id="9" name="Picture 37" descr="C:\Users\Georg Raffelt\Desktop\thumb4.jpg"/>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312" y="5184427"/>
              <a:ext cx="1440000" cy="1440000"/>
            </a:xfrm>
            <a:prstGeom prst="rect">
              <a:avLst/>
            </a:prstGeom>
            <a:noFill/>
            <a:ln>
              <a:solidFill>
                <a:srgbClr val="808080"/>
              </a:solidFill>
            </a:ln>
            <a:extLst>
              <a:ext uri="{909E8E84-426E-40DD-AFC4-6F175D3DCCD1}">
                <a14:hiddenFill xmlns:a14="http://schemas.microsoft.com/office/drawing/2010/main">
                  <a:solidFill>
                    <a:srgbClr val="FFFFFF"/>
                  </a:solidFill>
                </a14:hiddenFill>
              </a:ext>
            </a:extLst>
          </p:spPr>
        </p:pic>
        <p:sp>
          <p:nvSpPr>
            <p:cNvPr id="15" name="Text Box 39"/>
            <p:cNvSpPr txBox="1">
              <a:spLocks noChangeArrowheads="1"/>
            </p:cNvSpPr>
            <p:nvPr/>
          </p:nvSpPr>
          <p:spPr bwMode="auto">
            <a:xfrm>
              <a:off x="144462" y="5832437"/>
              <a:ext cx="2951840" cy="864000"/>
            </a:xfrm>
            <a:prstGeom prst="rect">
              <a:avLst/>
            </a:prstGeom>
            <a:noFill/>
            <a:ln w="9525">
              <a:noFill/>
              <a:miter lim="800000"/>
              <a:headEnd/>
              <a:tailEnd/>
            </a:ln>
            <a:effectLst/>
          </p:spPr>
          <p:txBody>
            <a:bodyPr wrap="none" anchor="b" anchorCtr="0"/>
            <a:lstStyle/>
            <a:p>
              <a:pPr algn="r"/>
              <a:r>
                <a:rPr lang="en-GB" sz="2400">
                  <a:solidFill>
                    <a:schemeClr val="bg1"/>
                  </a:solidFill>
                </a:rPr>
                <a:t>     Earth Crust</a:t>
              </a:r>
            </a:p>
            <a:p>
              <a:pPr algn="r"/>
              <a:r>
                <a:rPr lang="en-GB" sz="2400">
                  <a:solidFill>
                    <a:schemeClr val="bg1"/>
                  </a:solidFill>
                </a:rPr>
                <a:t>(Natural Radioactivity)</a:t>
              </a:r>
            </a:p>
          </p:txBody>
        </p:sp>
        <p:sp>
          <p:nvSpPr>
            <p:cNvPr id="18" name="Text Box 14"/>
            <p:cNvSpPr txBox="1">
              <a:spLocks noChangeArrowheads="1"/>
            </p:cNvSpPr>
            <p:nvPr/>
          </p:nvSpPr>
          <p:spPr bwMode="auto">
            <a:xfrm>
              <a:off x="71882" y="5904387"/>
              <a:ext cx="432000" cy="432000"/>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6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6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grpSp>
        <p:nvGrpSpPr>
          <p:cNvPr id="30" name="Group 29"/>
          <p:cNvGrpSpPr/>
          <p:nvPr/>
        </p:nvGrpSpPr>
        <p:grpSpPr>
          <a:xfrm>
            <a:off x="4680522" y="647998"/>
            <a:ext cx="4536630" cy="1511809"/>
            <a:chOff x="4680522" y="647998"/>
            <a:chExt cx="4536630" cy="1511809"/>
          </a:xfrm>
        </p:grpSpPr>
        <p:pic>
          <p:nvPicPr>
            <p:cNvPr id="10" name="Picture 8" descr="C:\Users\Georg Raffelt\Desktop\a0001.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522" y="647998"/>
              <a:ext cx="1440000" cy="1440000"/>
            </a:xfrm>
            <a:prstGeom prst="rect">
              <a:avLst/>
            </a:prstGeom>
            <a:noFill/>
            <a:ln>
              <a:solidFill>
                <a:srgbClr val="808080"/>
              </a:solidFill>
            </a:ln>
            <a:extLst>
              <a:ext uri="{909E8E84-426E-40DD-AFC4-6F175D3DCCD1}">
                <a14:hiddenFill xmlns:a14="http://schemas.microsoft.com/office/drawing/2010/main">
                  <a:solidFill>
                    <a:srgbClr val="FFFFFF"/>
                  </a:solidFill>
                </a14:hiddenFill>
              </a:ext>
            </a:extLst>
          </p:spPr>
        </p:pic>
        <p:sp>
          <p:nvSpPr>
            <p:cNvPr id="21" name="Text Box 28"/>
            <p:cNvSpPr txBox="1">
              <a:spLocks noChangeArrowheads="1"/>
            </p:cNvSpPr>
            <p:nvPr/>
          </p:nvSpPr>
          <p:spPr bwMode="auto">
            <a:xfrm>
              <a:off x="6192838" y="1727807"/>
              <a:ext cx="2951884" cy="432000"/>
            </a:xfrm>
            <a:prstGeom prst="rect">
              <a:avLst/>
            </a:prstGeom>
            <a:noFill/>
            <a:ln w="9525">
              <a:noFill/>
              <a:miter lim="800000"/>
              <a:headEnd/>
              <a:tailEnd/>
            </a:ln>
            <a:effectLst/>
          </p:spPr>
          <p:txBody>
            <a:bodyPr wrap="none" anchor="b" anchorCtr="0"/>
            <a:lstStyle/>
            <a:p>
              <a:pPr algn="l"/>
              <a:r>
                <a:rPr lang="en-GB" sz="2400">
                  <a:solidFill>
                    <a:srgbClr val="FF0000"/>
                  </a:solidFill>
                  <a:latin typeface="+mj-lt"/>
                </a:rPr>
                <a:t>                            Sun</a:t>
              </a:r>
            </a:p>
          </p:txBody>
        </p:sp>
        <p:sp>
          <p:nvSpPr>
            <p:cNvPr id="23" name="Text Box 14"/>
            <p:cNvSpPr txBox="1">
              <a:spLocks noChangeArrowheads="1"/>
            </p:cNvSpPr>
            <p:nvPr/>
          </p:nvSpPr>
          <p:spPr bwMode="auto">
            <a:xfrm>
              <a:off x="8785152" y="1727747"/>
              <a:ext cx="432000" cy="432000"/>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6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6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grpSp>
        <p:nvGrpSpPr>
          <p:cNvPr id="31" name="Group 30"/>
          <p:cNvGrpSpPr/>
          <p:nvPr/>
        </p:nvGrpSpPr>
        <p:grpSpPr>
          <a:xfrm>
            <a:off x="4680722" y="2160007"/>
            <a:ext cx="4536370" cy="1512010"/>
            <a:chOff x="4680722" y="2160007"/>
            <a:chExt cx="4536370" cy="1512010"/>
          </a:xfrm>
        </p:grpSpPr>
        <p:pic>
          <p:nvPicPr>
            <p:cNvPr id="8" name="Picture 31" descr="C:\Users\Georg Raffelt\Desktop\thumb6.jpg"/>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0722" y="2160007"/>
              <a:ext cx="1440000" cy="144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2" name="Text Box 33"/>
            <p:cNvSpPr txBox="1">
              <a:spLocks noChangeArrowheads="1"/>
            </p:cNvSpPr>
            <p:nvPr/>
          </p:nvSpPr>
          <p:spPr bwMode="auto">
            <a:xfrm>
              <a:off x="6192732" y="2519858"/>
              <a:ext cx="2951884" cy="1152100"/>
            </a:xfrm>
            <a:prstGeom prst="rect">
              <a:avLst/>
            </a:prstGeom>
            <a:noFill/>
            <a:ln w="9525">
              <a:noFill/>
              <a:miter lim="800000"/>
              <a:headEnd/>
              <a:tailEnd/>
            </a:ln>
            <a:effectLst/>
          </p:spPr>
          <p:txBody>
            <a:bodyPr wrap="none" anchor="b" anchorCtr="0"/>
            <a:lstStyle/>
            <a:p>
              <a:pPr algn="l"/>
              <a:r>
                <a:rPr lang="en-GB" sz="2400">
                  <a:solidFill>
                    <a:schemeClr val="bg1"/>
                  </a:solidFill>
                  <a:latin typeface="+mj-lt"/>
                </a:rPr>
                <a:t>Supernovae</a:t>
              </a:r>
            </a:p>
            <a:p>
              <a:pPr algn="l"/>
              <a:r>
                <a:rPr lang="en-GB" sz="2400">
                  <a:solidFill>
                    <a:schemeClr val="bg1"/>
                  </a:solidFill>
                  <a:latin typeface="+mj-lt"/>
                </a:rPr>
                <a:t>(Stellar Collapse)</a:t>
              </a:r>
            </a:p>
            <a:p>
              <a:pPr algn="l"/>
              <a:r>
                <a:rPr lang="en-GB" sz="2400">
                  <a:solidFill>
                    <a:schemeClr val="bg1"/>
                  </a:solidFill>
                  <a:latin typeface="+mj-lt"/>
                </a:rPr>
                <a:t>                  </a:t>
              </a:r>
              <a:r>
                <a:rPr lang="en-GB" sz="2400">
                  <a:solidFill>
                    <a:srgbClr val="FF0000"/>
                  </a:solidFill>
                  <a:latin typeface="+mj-lt"/>
                </a:rPr>
                <a:t>SN 1987A</a:t>
              </a:r>
            </a:p>
          </p:txBody>
        </p:sp>
        <p:sp>
          <p:nvSpPr>
            <p:cNvPr id="24" name="Text Box 14"/>
            <p:cNvSpPr txBox="1">
              <a:spLocks noChangeArrowheads="1"/>
            </p:cNvSpPr>
            <p:nvPr/>
          </p:nvSpPr>
          <p:spPr bwMode="auto">
            <a:xfrm>
              <a:off x="8785092" y="3240017"/>
              <a:ext cx="432000" cy="432000"/>
            </a:xfrm>
            <a:prstGeom prst="rect">
              <a:avLst/>
            </a:prstGeom>
            <a:noFill/>
            <a:ln>
              <a:noFill/>
            </a:ln>
            <a:effectLst/>
            <a:extLst>
              <a:ext uri="{909E8E84-426E-40DD-AFC4-6F175D3DCCD1}">
                <a14:hiddenFill xmlns:a14="http://schemas.microsoft.com/office/drawing/2010/main">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r>
                <a:rPr lang="en-US" sz="26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6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sp>
        <p:nvSpPr>
          <p:cNvPr id="33" name="Rectangle 32"/>
          <p:cNvSpPr/>
          <p:nvPr/>
        </p:nvSpPr>
        <p:spPr>
          <a:xfrm>
            <a:off x="-1" y="6672431"/>
            <a:ext cx="9173087" cy="240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680522" y="5184227"/>
            <a:ext cx="4464094" cy="1512050"/>
            <a:chOff x="4680522" y="5184227"/>
            <a:chExt cx="4464094" cy="1512050"/>
          </a:xfrm>
        </p:grpSpPr>
        <p:sp>
          <p:nvSpPr>
            <p:cNvPr id="20" name="Text Box 9"/>
            <p:cNvSpPr txBox="1">
              <a:spLocks noChangeArrowheads="1"/>
            </p:cNvSpPr>
            <p:nvPr/>
          </p:nvSpPr>
          <p:spPr bwMode="auto">
            <a:xfrm>
              <a:off x="6192732" y="5544277"/>
              <a:ext cx="2951884" cy="1152000"/>
            </a:xfrm>
            <a:prstGeom prst="rect">
              <a:avLst/>
            </a:prstGeom>
            <a:noFill/>
            <a:ln w="9525">
              <a:noFill/>
              <a:miter lim="800000"/>
              <a:headEnd/>
              <a:tailEnd/>
            </a:ln>
            <a:effectLst/>
          </p:spPr>
          <p:txBody>
            <a:bodyPr wrap="none" anchor="b" anchorCtr="0"/>
            <a:lstStyle/>
            <a:p>
              <a:pPr algn="l"/>
              <a:r>
                <a:rPr lang="en-GB" sz="2400">
                  <a:solidFill>
                    <a:schemeClr val="bg1"/>
                  </a:solidFill>
                  <a:latin typeface="+mj-lt"/>
                </a:rPr>
                <a:t>Cosmic Big Bang   </a:t>
              </a:r>
            </a:p>
            <a:p>
              <a:pPr algn="l"/>
              <a:r>
                <a:rPr lang="en-GB" sz="2400">
                  <a:solidFill>
                    <a:schemeClr val="bg1"/>
                  </a:solidFill>
                  <a:latin typeface="+mj-lt"/>
                </a:rPr>
                <a:t>(Today 330 </a:t>
              </a:r>
              <a:r>
                <a:rPr lang="en-GB" sz="2400">
                  <a:solidFill>
                    <a:schemeClr val="bg1"/>
                  </a:solidFill>
                  <a:latin typeface="Symbol" pitchFamily="18" charset="2"/>
                </a:rPr>
                <a:t>n</a:t>
              </a:r>
              <a:r>
                <a:rPr lang="en-GB" sz="2400">
                  <a:solidFill>
                    <a:schemeClr val="bg1"/>
                  </a:solidFill>
                  <a:latin typeface="+mj-lt"/>
                </a:rPr>
                <a:t>/cm</a:t>
              </a:r>
              <a:r>
                <a:rPr lang="en-GB" sz="2800" baseline="30000">
                  <a:solidFill>
                    <a:schemeClr val="bg1"/>
                  </a:solidFill>
                  <a:latin typeface="+mj-lt"/>
                </a:rPr>
                <a:t>3</a:t>
              </a:r>
              <a:r>
                <a:rPr lang="en-GB" sz="2400">
                  <a:solidFill>
                    <a:schemeClr val="bg1"/>
                  </a:solidFill>
                  <a:latin typeface="+mj-lt"/>
                </a:rPr>
                <a:t>)</a:t>
              </a:r>
            </a:p>
            <a:p>
              <a:pPr algn="l"/>
              <a:r>
                <a:rPr lang="en-GB" sz="2400">
                  <a:solidFill>
                    <a:schemeClr val="bg1"/>
                  </a:solidFill>
                  <a:latin typeface="+mj-lt"/>
                </a:rPr>
                <a:t>          </a:t>
              </a:r>
              <a:r>
                <a:rPr lang="en-GB" sz="1400">
                  <a:solidFill>
                    <a:schemeClr val="bg1"/>
                  </a:solidFill>
                  <a:latin typeface="+mj-lt"/>
                </a:rPr>
                <a:t> </a:t>
              </a:r>
              <a:r>
                <a:rPr lang="en-GB" sz="2400">
                  <a:solidFill>
                    <a:srgbClr val="FF0000"/>
                  </a:solidFill>
                  <a:latin typeface="+mj-lt"/>
                </a:rPr>
                <a:t>Indirect Evidence</a:t>
              </a: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522" y="5184227"/>
              <a:ext cx="1440000" cy="1440000"/>
            </a:xfrm>
            <a:prstGeom prst="rect">
              <a:avLst/>
            </a:prstGeom>
            <a:ln>
              <a:solidFill>
                <a:schemeClr val="bg1">
                  <a:lumMod val="50000"/>
                </a:schemeClr>
              </a:solidFill>
            </a:ln>
          </p:spPr>
        </p:pic>
      </p:grpSp>
      <p:grpSp>
        <p:nvGrpSpPr>
          <p:cNvPr id="32" name="Group 31"/>
          <p:cNvGrpSpPr/>
          <p:nvPr/>
        </p:nvGrpSpPr>
        <p:grpSpPr>
          <a:xfrm>
            <a:off x="4680722" y="3672217"/>
            <a:ext cx="4464000" cy="1512227"/>
            <a:chOff x="4680722" y="3672217"/>
            <a:chExt cx="4464000" cy="1512227"/>
          </a:xfrm>
        </p:grpSpPr>
        <p:pic>
          <p:nvPicPr>
            <p:cNvPr id="3" name="Picture 4" descr="C:\Users\Georg Raffelt\Desktop\thumb7.jpg"/>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0722" y="3672217"/>
              <a:ext cx="1440000" cy="144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6192838" y="4320107"/>
              <a:ext cx="2951884" cy="864337"/>
            </a:xfrm>
            <a:prstGeom prst="rect">
              <a:avLst/>
            </a:prstGeom>
            <a:noFill/>
            <a:ln w="9525">
              <a:noFill/>
              <a:miter lim="800000"/>
              <a:headEnd/>
              <a:tailEnd/>
            </a:ln>
            <a:effectLst/>
          </p:spPr>
          <p:txBody>
            <a:bodyPr wrap="none" anchor="b" anchorCtr="0"/>
            <a:lstStyle/>
            <a:p>
              <a:pPr algn="l"/>
              <a:r>
                <a:rPr lang="en-GB" sz="2400">
                  <a:solidFill>
                    <a:schemeClr val="bg1"/>
                  </a:solidFill>
                  <a:latin typeface="+mj-lt"/>
                </a:rPr>
                <a:t>Astrophysical</a:t>
              </a:r>
            </a:p>
            <a:p>
              <a:r>
                <a:rPr lang="en-GB" sz="2400">
                  <a:solidFill>
                    <a:schemeClr val="bg1"/>
                  </a:solidFill>
                  <a:latin typeface="+mj-lt"/>
                </a:rPr>
                <a:t>Accelerators              </a:t>
              </a:r>
              <a:r>
                <a:rPr lang="en-GB" sz="1600">
                  <a:solidFill>
                    <a:schemeClr val="bg1"/>
                  </a:solidFill>
                  <a:latin typeface="+mj-lt"/>
                </a:rPr>
                <a:t> </a:t>
              </a:r>
              <a:r>
                <a:rPr lang="en-GB" sz="2400">
                  <a:solidFill>
                    <a:schemeClr val="bg1"/>
                  </a:solidFill>
                  <a:latin typeface="+mj-lt"/>
                </a:rPr>
                <a:t> </a:t>
              </a:r>
              <a:r>
                <a:rPr lang="en-US" sz="2400" b="1">
                  <a:solidFill>
                    <a:srgbClr val="FF0000"/>
                  </a:solidFill>
                  <a:effectLst>
                    <a:outerShdw blurRad="38100" dist="38100" dir="2700000" algn="tl">
                      <a:srgbClr val="000000"/>
                    </a:outerShdw>
                  </a:effectLst>
                  <a:latin typeface="Comic Sans MS" pitchFamily="66" charset="0"/>
                  <a:sym typeface="Wingdings" pitchFamily="2" charset="2"/>
                </a:rPr>
                <a:t></a:t>
              </a:r>
              <a:endParaRPr lang="en-GB" sz="2400" b="1">
                <a:solidFill>
                  <a:srgbClr val="FF0000"/>
                </a:solidFill>
                <a:effectLst>
                  <a:outerShdw blurRad="38100" dist="38100" dir="2700000" algn="tl">
                    <a:srgbClr val="000000"/>
                  </a:outerShdw>
                </a:effectLst>
                <a:latin typeface="Comic Sans MS" pitchFamily="66" charset="0"/>
                <a:sym typeface="Monotype Sorts" pitchFamily="2" charset="2"/>
              </a:endParaRPr>
            </a:p>
          </p:txBody>
        </p:sp>
      </p:grpSp>
      <p:sp>
        <p:nvSpPr>
          <p:cNvPr id="34" name="Text Box 28"/>
          <p:cNvSpPr txBox="1">
            <a:spLocks noChangeArrowheads="1"/>
          </p:cNvSpPr>
          <p:nvPr/>
        </p:nvSpPr>
        <p:spPr bwMode="auto">
          <a:xfrm>
            <a:off x="6192731" y="569649"/>
            <a:ext cx="3024293" cy="792050"/>
          </a:xfrm>
          <a:prstGeom prst="rect">
            <a:avLst/>
          </a:prstGeom>
          <a:noFill/>
          <a:ln w="9525">
            <a:noFill/>
            <a:miter lim="800000"/>
            <a:headEnd/>
            <a:tailEnd/>
          </a:ln>
          <a:effectLst/>
        </p:spPr>
        <p:txBody>
          <a:bodyPr wrap="none" anchor="b" anchorCtr="0"/>
          <a:lstStyle/>
          <a:p>
            <a:pPr algn="l"/>
            <a:r>
              <a:rPr lang="en-GB" sz="2400">
                <a:solidFill>
                  <a:schemeClr val="bg1"/>
                </a:solidFill>
                <a:latin typeface="+mj-lt"/>
              </a:rPr>
              <a:t>Ordinary stars</a:t>
            </a:r>
          </a:p>
          <a:p>
            <a:pPr algn="r"/>
            <a:r>
              <a:rPr lang="en-GB" sz="2400">
                <a:solidFill>
                  <a:srgbClr val="FF0000"/>
                </a:solidFill>
              </a:rPr>
              <a:t>Indirect Evidence</a:t>
            </a:r>
            <a:endParaRPr lang="en-GB" sz="2400">
              <a:solidFill>
                <a:schemeClr val="bg1"/>
              </a:solidFill>
              <a:latin typeface="+mj-lt"/>
            </a:endParaRPr>
          </a:p>
        </p:txBody>
      </p:sp>
    </p:spTree>
    <p:extLst>
      <p:ext uri="{BB962C8B-B14F-4D97-AF65-F5344CB8AC3E}">
        <p14:creationId xmlns:p14="http://schemas.microsoft.com/office/powerpoint/2010/main" val="1014759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Reactor and Geoneutrinos in KamLAND (Japan)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2" y="719607"/>
            <a:ext cx="9072000" cy="3226315"/>
          </a:xfrm>
          <a:prstGeom prst="rect">
            <a:avLst/>
          </a:prstGeom>
        </p:spPr>
      </p:pic>
      <p:cxnSp>
        <p:nvCxnSpPr>
          <p:cNvPr id="21" name="Straight Arrow Connector 20"/>
          <p:cNvCxnSpPr/>
          <p:nvPr/>
        </p:nvCxnSpPr>
        <p:spPr>
          <a:xfrm>
            <a:off x="4871510" y="721753"/>
            <a:ext cx="0" cy="501924"/>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94847" y="2911857"/>
            <a:ext cx="1085425" cy="400110"/>
          </a:xfrm>
          <a:prstGeom prst="rect">
            <a:avLst/>
          </a:prstGeom>
          <a:noFill/>
        </p:spPr>
        <p:txBody>
          <a:bodyPr wrap="none" rtlCol="0">
            <a:spAutoFit/>
          </a:bodyPr>
          <a:lstStyle/>
          <a:p>
            <a:r>
              <a:rPr lang="en-US" sz="2000"/>
              <a:t>Reactors</a:t>
            </a:r>
          </a:p>
        </p:txBody>
      </p:sp>
      <p:cxnSp>
        <p:nvCxnSpPr>
          <p:cNvPr id="8" name="Straight Arrow Connector 7"/>
          <p:cNvCxnSpPr/>
          <p:nvPr/>
        </p:nvCxnSpPr>
        <p:spPr>
          <a:xfrm flipV="1">
            <a:off x="2292291" y="2715705"/>
            <a:ext cx="0" cy="268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790775" y="1177295"/>
            <a:ext cx="2232310" cy="707886"/>
          </a:xfrm>
          <a:prstGeom prst="rect">
            <a:avLst/>
          </a:prstGeom>
          <a:noFill/>
        </p:spPr>
        <p:txBody>
          <a:bodyPr wrap="square" rtlCol="0">
            <a:spAutoFit/>
          </a:bodyPr>
          <a:lstStyle/>
          <a:p>
            <a:pPr>
              <a:lnSpc>
                <a:spcPts val="2400"/>
              </a:lnSpc>
            </a:pPr>
            <a:r>
              <a:rPr lang="en-US" b="1">
                <a:solidFill>
                  <a:schemeClr val="accent2">
                    <a:lumMod val="75000"/>
                  </a:schemeClr>
                </a:solidFill>
              </a:rPr>
              <a:t>Tsunami (11/3/2011)</a:t>
            </a:r>
          </a:p>
          <a:p>
            <a:pPr>
              <a:lnSpc>
                <a:spcPts val="2400"/>
              </a:lnSpc>
            </a:pPr>
            <a:r>
              <a:rPr lang="en-US" b="1">
                <a:solidFill>
                  <a:schemeClr val="accent2">
                    <a:lumMod val="75000"/>
                  </a:schemeClr>
                </a:solidFill>
              </a:rPr>
              <a:t>Reactors switched off</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492" y="4032067"/>
            <a:ext cx="4689091" cy="262589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9836" y="3944618"/>
                <a:ext cx="2724144" cy="707886"/>
              </a:xfrm>
              <a:prstGeom prst="rect">
                <a:avLst/>
              </a:prstGeom>
              <a:noFill/>
            </p:spPr>
            <p:txBody>
              <a:bodyPr wrap="none" rtlCol="0">
                <a:spAutoFit/>
              </a:bodyPr>
              <a:lstStyle/>
              <a:p>
                <a:r>
                  <a:rPr lang="en-US" sz="2000">
                    <a:solidFill>
                      <a:schemeClr val="accent1">
                        <a:lumMod val="75000"/>
                      </a:schemeClr>
                    </a:solidFill>
                  </a:rPr>
                  <a:t>Exposure (</a:t>
                </a:r>
                <a:r>
                  <a:rPr lang="en-US" sz="2000">
                    <a:solidFill>
                      <a:schemeClr val="accent1">
                        <a:lumMod val="75000"/>
                      </a:schemeClr>
                    </a:solidFill>
                    <a:latin typeface="Aptos" panose="020B0004020202020204" pitchFamily="34" charset="0"/>
                  </a:rPr>
                  <a:t>~</a:t>
                </a:r>
                <a:r>
                  <a:rPr lang="en-US" sz="2000">
                    <a:solidFill>
                      <a:schemeClr val="accent1">
                        <a:lumMod val="75000"/>
                      </a:schemeClr>
                    </a:solidFill>
                  </a:rPr>
                  <a:t>14 years)</a:t>
                </a:r>
              </a:p>
              <a:p>
                <a14:m>
                  <m:oMath xmlns:m="http://schemas.openxmlformats.org/officeDocument/2006/math">
                    <m:r>
                      <a:rPr lang="en-US" i="1" smtClean="0">
                        <a:solidFill>
                          <a:schemeClr val="accent1">
                            <a:lumMod val="75000"/>
                          </a:schemeClr>
                        </a:solidFill>
                        <a:latin typeface="Cambria Math" panose="02040503050406030204" pitchFamily="18" charset="0"/>
                      </a:rPr>
                      <m:t>6.39</m:t>
                    </m:r>
                    <m:r>
                      <a:rPr lang="en-DE" i="1" smtClean="0">
                        <a:solidFill>
                          <a:schemeClr val="accent1">
                            <a:lumMod val="75000"/>
                          </a:schemeClr>
                        </a:solidFill>
                        <a:latin typeface="Cambria Math" panose="02040503050406030204" pitchFamily="18" charset="0"/>
                      </a:rPr>
                      <m:t>×</m:t>
                    </m:r>
                    <m:r>
                      <a:rPr lang="en-US" i="1" smtClean="0">
                        <a:solidFill>
                          <a:schemeClr val="accent1">
                            <a:lumMod val="75000"/>
                          </a:schemeClr>
                        </a:solidFill>
                        <a:latin typeface="Cambria Math" panose="02040503050406030204" pitchFamily="18" charset="0"/>
                      </a:rPr>
                      <m:t>10</m:t>
                    </m:r>
                    <m:r>
                      <a:rPr lang="en-US" sz="2000" i="1" baseline="30000" smtClean="0">
                        <a:solidFill>
                          <a:schemeClr val="accent1">
                            <a:lumMod val="75000"/>
                          </a:schemeClr>
                        </a:solidFill>
                        <a:latin typeface="Cambria Math" panose="02040503050406030204" pitchFamily="18" charset="0"/>
                      </a:rPr>
                      <m:t>32</m:t>
                    </m:r>
                    <m:r>
                      <a:rPr lang="en-US" i="1" smtClean="0">
                        <a:solidFill>
                          <a:schemeClr val="accent1">
                            <a:lumMod val="75000"/>
                          </a:schemeClr>
                        </a:solidFill>
                        <a:latin typeface="Cambria Math" panose="02040503050406030204" pitchFamily="18" charset="0"/>
                      </a:rPr>
                      <m:t> </m:t>
                    </m:r>
                  </m:oMath>
                </a14:m>
                <a:r>
                  <a:rPr lang="en-US" sz="2000">
                    <a:solidFill>
                      <a:schemeClr val="accent1">
                        <a:lumMod val="75000"/>
                      </a:schemeClr>
                    </a:solidFill>
                  </a:rPr>
                  <a:t>proton-years</a:t>
                </a:r>
                <a:endParaRPr lang="en-US" sz="2000" baseline="30000">
                  <a:solidFill>
                    <a:schemeClr val="accent1">
                      <a:lumMod val="75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29836" y="3944618"/>
                <a:ext cx="2724144" cy="707886"/>
              </a:xfrm>
              <a:prstGeom prst="rect">
                <a:avLst/>
              </a:prstGeom>
              <a:blipFill>
                <a:blip r:embed="rId5"/>
                <a:stretch>
                  <a:fillRect l="-2461" t="-4310" r="-134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29836" y="4730206"/>
                <a:ext cx="3909468" cy="707886"/>
              </a:xfrm>
              <a:prstGeom prst="rect">
                <a:avLst/>
              </a:prstGeom>
              <a:noFill/>
            </p:spPr>
            <p:txBody>
              <a:bodyPr wrap="none" rtlCol="0">
                <a:spAutoFit/>
              </a:bodyPr>
              <a:lstStyle/>
              <a:p>
                <a14:m>
                  <m:oMath xmlns:m="http://schemas.openxmlformats.org/officeDocument/2006/math">
                    <m:sSubSup>
                      <m:sSubSupPr>
                        <m:ctrlPr>
                          <a:rPr lang="en-US" b="1" i="1" smtClean="0">
                            <a:solidFill>
                              <a:srgbClr val="C00000"/>
                            </a:solidFill>
                            <a:latin typeface="Cambria Math" panose="02040503050406030204" pitchFamily="18" charset="0"/>
                          </a:rPr>
                        </m:ctrlPr>
                      </m:sSubSupPr>
                      <m:e>
                        <m:r>
                          <a:rPr lang="en-US" b="1" i="1" smtClean="0">
                            <a:solidFill>
                              <a:srgbClr val="C00000"/>
                            </a:solidFill>
                            <a:latin typeface="Cambria Math" panose="02040503050406030204" pitchFamily="18" charset="0"/>
                          </a:rPr>
                          <m:t>𝟏𝟖𝟑</m:t>
                        </m:r>
                      </m:e>
                      <m:sub>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𝟐𝟖</m:t>
                        </m:r>
                      </m:sub>
                      <m:sup>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𝟐𝟗</m:t>
                        </m:r>
                      </m:sup>
                    </m:sSubSup>
                  </m:oMath>
                </a14:m>
                <a:r>
                  <a:rPr lang="en-US" sz="2000" b="1">
                    <a:solidFill>
                      <a:srgbClr val="C00000"/>
                    </a:solidFill>
                  </a:rPr>
                  <a:t>  Geoneutrinos </a:t>
                </a:r>
              </a:p>
              <a:p>
                <a:r>
                  <a:rPr lang="en-US" sz="2000" b="1">
                    <a:solidFill>
                      <a:srgbClr val="C00000"/>
                    </a:solidFill>
                  </a:rPr>
                  <a:t>Total </a:t>
                </a:r>
                <a14:m>
                  <m:oMath xmlns:m="http://schemas.openxmlformats.org/officeDocument/2006/math">
                    <m:sSub>
                      <m:sSubPr>
                        <m:ctrlPr>
                          <a:rPr lang="en-US" sz="2000" b="1" i="1" smtClean="0">
                            <a:solidFill>
                              <a:srgbClr val="C00000"/>
                            </a:solidFill>
                            <a:latin typeface="Cambria Math" panose="02040503050406030204" pitchFamily="18" charset="0"/>
                          </a:rPr>
                        </m:ctrlPr>
                      </m:sSubPr>
                      <m:e>
                        <m:bar>
                          <m:barPr>
                            <m:pos m:val="top"/>
                            <m:ctrlPr>
                              <a:rPr lang="en-US" sz="2000" b="1" i="1" smtClean="0">
                                <a:solidFill>
                                  <a:srgbClr val="C00000"/>
                                </a:solidFill>
                                <a:latin typeface="Cambria Math" panose="02040503050406030204" pitchFamily="18" charset="0"/>
                              </a:rPr>
                            </m:ctrlPr>
                          </m:barPr>
                          <m:e>
                            <m:r>
                              <a:rPr lang="en-US" sz="2000" b="1" i="1" smtClean="0">
                                <a:solidFill>
                                  <a:srgbClr val="C00000"/>
                                </a:solidFill>
                                <a:latin typeface="Cambria Math" panose="02040503050406030204" pitchFamily="18" charset="0"/>
                              </a:rPr>
                              <m:t>𝝂</m:t>
                            </m:r>
                          </m:e>
                        </m:bar>
                      </m:e>
                      <m:sub>
                        <m:r>
                          <a:rPr lang="en-US" sz="2000" b="1" i="1" smtClean="0">
                            <a:solidFill>
                              <a:srgbClr val="C00000"/>
                            </a:solidFill>
                            <a:latin typeface="Cambria Math" panose="02040503050406030204" pitchFamily="18" charset="0"/>
                          </a:rPr>
                          <m:t>𝒆</m:t>
                        </m:r>
                      </m:sub>
                    </m:sSub>
                  </m:oMath>
                </a14:m>
                <a:r>
                  <a:rPr lang="en-US" sz="2000" b="1">
                    <a:solidFill>
                      <a:srgbClr val="C00000"/>
                    </a:solidFill>
                  </a:rPr>
                  <a:t> flux </a:t>
                </a:r>
                <a14:m>
                  <m:oMath xmlns:m="http://schemas.openxmlformats.org/officeDocument/2006/math">
                    <m:sSubSup>
                      <m:sSubSupPr>
                        <m:ctrlPr>
                          <a:rPr lang="en-US" b="1" i="1" smtClean="0">
                            <a:solidFill>
                              <a:srgbClr val="C00000"/>
                            </a:solidFill>
                            <a:latin typeface="Cambria Math" panose="02040503050406030204" pitchFamily="18" charset="0"/>
                          </a:rPr>
                        </m:ctrlPr>
                      </m:sSubSupPr>
                      <m:e>
                        <m:r>
                          <a:rPr lang="en-US" b="1" i="1" smtClean="0">
                            <a:solidFill>
                              <a:srgbClr val="C00000"/>
                            </a:solidFill>
                            <a:latin typeface="Cambria Math" panose="02040503050406030204" pitchFamily="18" charset="0"/>
                          </a:rPr>
                          <m:t>𝟑</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𝟒</m:t>
                        </m:r>
                      </m:e>
                      <m:sub>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𝟎</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𝟓</m:t>
                        </m:r>
                      </m:sub>
                      <m:sup>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𝟎</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𝟓</m:t>
                        </m:r>
                      </m:sup>
                    </m:sSubSup>
                    <m:r>
                      <a:rPr lang="en-US" b="1" i="1" smtClean="0">
                        <a:solidFill>
                          <a:srgbClr val="C00000"/>
                        </a:solidFill>
                        <a:latin typeface="Cambria Math" panose="02040503050406030204" pitchFamily="18" charset="0"/>
                      </a:rPr>
                      <m:t>×</m:t>
                    </m:r>
                    <m:sSup>
                      <m:sSupPr>
                        <m:ctrlPr>
                          <a:rPr lang="en-US" b="1" i="1" smtClean="0">
                            <a:solidFill>
                              <a:srgbClr val="C00000"/>
                            </a:solidFill>
                            <a:latin typeface="Cambria Math" panose="02040503050406030204" pitchFamily="18" charset="0"/>
                          </a:rPr>
                        </m:ctrlPr>
                      </m:sSupPr>
                      <m:e>
                        <m:r>
                          <a:rPr lang="en-US" b="1" i="1" smtClean="0">
                            <a:solidFill>
                              <a:srgbClr val="C00000"/>
                            </a:solidFill>
                            <a:latin typeface="Cambria Math" panose="02040503050406030204" pitchFamily="18" charset="0"/>
                          </a:rPr>
                          <m:t>𝟏𝟎</m:t>
                        </m:r>
                      </m:e>
                      <m:sup>
                        <m:r>
                          <a:rPr lang="en-US" b="1" i="1" smtClean="0">
                            <a:solidFill>
                              <a:srgbClr val="C00000"/>
                            </a:solidFill>
                            <a:latin typeface="Cambria Math" panose="02040503050406030204" pitchFamily="18" charset="0"/>
                          </a:rPr>
                          <m:t>𝟔</m:t>
                        </m:r>
                      </m:sup>
                    </m:sSup>
                    <m:r>
                      <a:rPr lang="en-US" b="1" i="1" smtClean="0">
                        <a:solidFill>
                          <a:srgbClr val="C00000"/>
                        </a:solidFill>
                        <a:latin typeface="Cambria Math" panose="02040503050406030204" pitchFamily="18" charset="0"/>
                      </a:rPr>
                      <m:t> </m:t>
                    </m:r>
                    <m:r>
                      <a:rPr lang="en-US" b="1" i="0" smtClean="0">
                        <a:solidFill>
                          <a:srgbClr val="C00000"/>
                        </a:solidFill>
                        <a:latin typeface="Cambria Math" panose="02040503050406030204" pitchFamily="18" charset="0"/>
                      </a:rPr>
                      <m:t>𝐜</m:t>
                    </m:r>
                    <m:sSup>
                      <m:sSupPr>
                        <m:ctrlPr>
                          <a:rPr lang="en-US" b="1" i="1" smtClean="0">
                            <a:solidFill>
                              <a:srgbClr val="C00000"/>
                            </a:solidFill>
                            <a:latin typeface="Cambria Math" panose="02040503050406030204" pitchFamily="18" charset="0"/>
                          </a:rPr>
                        </m:ctrlPr>
                      </m:sSupPr>
                      <m:e>
                        <m:r>
                          <a:rPr lang="en-US" b="1" i="0" smtClean="0">
                            <a:solidFill>
                              <a:srgbClr val="C00000"/>
                            </a:solidFill>
                            <a:latin typeface="Cambria Math" panose="02040503050406030204" pitchFamily="18" charset="0"/>
                          </a:rPr>
                          <m:t>𝐦</m:t>
                        </m:r>
                      </m:e>
                      <m:sup>
                        <m:r>
                          <a:rPr lang="en-US" b="1" i="0" smtClean="0">
                            <a:solidFill>
                              <a:srgbClr val="C00000"/>
                            </a:solidFill>
                            <a:latin typeface="Cambria Math" panose="02040503050406030204" pitchFamily="18" charset="0"/>
                          </a:rPr>
                          <m:t>−</m:t>
                        </m:r>
                        <m:r>
                          <a:rPr lang="en-US" b="1" i="0" smtClean="0">
                            <a:solidFill>
                              <a:srgbClr val="C00000"/>
                            </a:solidFill>
                            <a:latin typeface="Cambria Math" panose="02040503050406030204" pitchFamily="18" charset="0"/>
                          </a:rPr>
                          <m:t>𝟐</m:t>
                        </m:r>
                        <m:r>
                          <a:rPr lang="en-US" b="1" i="0" smtClean="0">
                            <a:solidFill>
                              <a:srgbClr val="C00000"/>
                            </a:solidFill>
                            <a:latin typeface="Cambria Math" panose="02040503050406030204" pitchFamily="18" charset="0"/>
                          </a:rPr>
                          <m:t> </m:t>
                        </m:r>
                      </m:sup>
                    </m:sSup>
                    <m:sSup>
                      <m:sSupPr>
                        <m:ctrlPr>
                          <a:rPr lang="en-US" b="1" i="1" smtClean="0">
                            <a:solidFill>
                              <a:srgbClr val="C00000"/>
                            </a:solidFill>
                            <a:latin typeface="Cambria Math" panose="02040503050406030204" pitchFamily="18" charset="0"/>
                          </a:rPr>
                        </m:ctrlPr>
                      </m:sSupPr>
                      <m:e>
                        <m:r>
                          <a:rPr lang="en-US" b="1" i="0" smtClean="0">
                            <a:solidFill>
                              <a:srgbClr val="C00000"/>
                            </a:solidFill>
                            <a:latin typeface="Cambria Math" panose="02040503050406030204" pitchFamily="18" charset="0"/>
                          </a:rPr>
                          <m:t>𝐬</m:t>
                        </m:r>
                      </m:e>
                      <m:sup>
                        <m:r>
                          <a:rPr lang="en-US" b="1" i="0" smtClean="0">
                            <a:solidFill>
                              <a:srgbClr val="C00000"/>
                            </a:solidFill>
                            <a:latin typeface="Cambria Math" panose="02040503050406030204" pitchFamily="18" charset="0"/>
                          </a:rPr>
                          <m:t>−</m:t>
                        </m:r>
                        <m:r>
                          <a:rPr lang="en-US" b="1" i="0" smtClean="0">
                            <a:solidFill>
                              <a:srgbClr val="C00000"/>
                            </a:solidFill>
                            <a:latin typeface="Cambria Math" panose="02040503050406030204" pitchFamily="18" charset="0"/>
                          </a:rPr>
                          <m:t>𝟏</m:t>
                        </m:r>
                      </m:sup>
                    </m:sSup>
                  </m:oMath>
                </a14:m>
                <a:endParaRPr lang="en-US" sz="2000" b="1">
                  <a:solidFill>
                    <a:srgbClr val="C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29836" y="4730206"/>
                <a:ext cx="3909468" cy="707886"/>
              </a:xfrm>
              <a:prstGeom prst="rect">
                <a:avLst/>
              </a:prstGeom>
              <a:blipFill>
                <a:blip r:embed="rId6"/>
                <a:stretch>
                  <a:fillRect l="-1716" t="-5172" b="-14655"/>
                </a:stretch>
              </a:blipFill>
            </p:spPr>
            <p:txBody>
              <a:bodyPr/>
              <a:lstStyle/>
              <a:p>
                <a:r>
                  <a:rPr lang="en-US">
                    <a:noFill/>
                  </a:rPr>
                  <a:t> </a:t>
                </a:r>
              </a:p>
            </p:txBody>
          </p:sp>
        </mc:Fallback>
      </mc:AlternateContent>
      <p:sp>
        <p:nvSpPr>
          <p:cNvPr id="18" name="TextBox 17">
            <a:hlinkClick r:id="rId7"/>
          </p:cNvPr>
          <p:cNvSpPr txBox="1"/>
          <p:nvPr/>
        </p:nvSpPr>
        <p:spPr>
          <a:xfrm>
            <a:off x="517194" y="6087227"/>
            <a:ext cx="4163328" cy="369332"/>
          </a:xfrm>
          <a:prstGeom prst="rect">
            <a:avLst/>
          </a:prstGeom>
          <a:noFill/>
        </p:spPr>
        <p:txBody>
          <a:bodyPr wrap="square" rtlCol="0">
            <a:spAutoFit/>
          </a:bodyPr>
          <a:lstStyle/>
          <a:p>
            <a:r>
              <a:rPr lang="en-US">
                <a:solidFill>
                  <a:schemeClr val="tx1">
                    <a:lumMod val="75000"/>
                    <a:lumOff val="25000"/>
                  </a:schemeClr>
                </a:solidFill>
              </a:rPr>
              <a:t>KamLAND Collaboration, arXiv:2205.14934</a:t>
            </a:r>
          </a:p>
        </p:txBody>
      </p:sp>
    </p:spTree>
    <p:extLst>
      <p:ext uri="{BB962C8B-B14F-4D97-AF65-F5344CB8AC3E}">
        <p14:creationId xmlns:p14="http://schemas.microsoft.com/office/powerpoint/2010/main" val="2714660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Expected Geoneutrino Signal at JUNO</a:t>
            </a:r>
          </a:p>
        </p:txBody>
      </p:sp>
      <p:sp>
        <p:nvSpPr>
          <p:cNvPr id="6" name="TextBox 5">
            <a:hlinkClick r:id="rId3"/>
          </p:cNvPr>
          <p:cNvSpPr txBox="1"/>
          <p:nvPr/>
        </p:nvSpPr>
        <p:spPr>
          <a:xfrm>
            <a:off x="5694412" y="842630"/>
            <a:ext cx="3374898" cy="338554"/>
          </a:xfrm>
          <a:prstGeom prst="rect">
            <a:avLst/>
          </a:prstGeom>
          <a:noFill/>
        </p:spPr>
        <p:txBody>
          <a:bodyPr wrap="none" rtlCol="0">
            <a:spAutoFit/>
          </a:bodyPr>
          <a:lstStyle/>
          <a:p>
            <a:pPr algn="r"/>
            <a:r>
              <a:rPr lang="en-US" sz="1600">
                <a:solidFill>
                  <a:schemeClr val="tx1">
                    <a:lumMod val="65000"/>
                    <a:lumOff val="35000"/>
                  </a:schemeClr>
                </a:solidFill>
              </a:rPr>
              <a:t>JUNO Collaboration, arXiv:2204.13249</a:t>
            </a:r>
          </a:p>
        </p:txBody>
      </p:sp>
      <p:sp>
        <p:nvSpPr>
          <p:cNvPr id="9" name="TextBox 8"/>
          <p:cNvSpPr txBox="1"/>
          <p:nvPr/>
        </p:nvSpPr>
        <p:spPr>
          <a:xfrm>
            <a:off x="117389" y="1045037"/>
            <a:ext cx="3050923" cy="1323439"/>
          </a:xfrm>
          <a:prstGeom prst="rect">
            <a:avLst/>
          </a:prstGeom>
          <a:noFill/>
        </p:spPr>
        <p:txBody>
          <a:bodyPr wrap="square" rtlCol="0">
            <a:spAutoFit/>
          </a:bodyPr>
          <a:lstStyle/>
          <a:p>
            <a:r>
              <a:rPr lang="en-US" sz="2000" b="1">
                <a:solidFill>
                  <a:schemeClr val="accent6">
                    <a:lumMod val="75000"/>
                  </a:schemeClr>
                </a:solidFill>
              </a:rPr>
              <a:t>Geoneutrinos        1.2 day</a:t>
            </a:r>
            <a:r>
              <a:rPr lang="en-US" sz="2400" b="1" baseline="30000">
                <a:solidFill>
                  <a:schemeClr val="accent6">
                    <a:lumMod val="75000"/>
                  </a:schemeClr>
                </a:solidFill>
                <a:latin typeface="Calibri" panose="020F0502020204030204" pitchFamily="34" charset="0"/>
                <a:cs typeface="Calibri" panose="020F0502020204030204" pitchFamily="34" charset="0"/>
              </a:rPr>
              <a:t>–</a:t>
            </a:r>
            <a:r>
              <a:rPr lang="en-US" sz="2400" b="1" baseline="30000">
                <a:solidFill>
                  <a:schemeClr val="accent6">
                    <a:lumMod val="75000"/>
                  </a:schemeClr>
                </a:solidFill>
              </a:rPr>
              <a:t>1</a:t>
            </a:r>
          </a:p>
          <a:p>
            <a:r>
              <a:rPr lang="en-US" sz="2000" b="1">
                <a:solidFill>
                  <a:schemeClr val="tx1">
                    <a:lumMod val="65000"/>
                    <a:lumOff val="35000"/>
                  </a:schemeClr>
                </a:solidFill>
              </a:rPr>
              <a:t>Reactors (53 km)  43.2 </a:t>
            </a:r>
          </a:p>
          <a:p>
            <a:r>
              <a:rPr lang="en-US" sz="2000" b="1">
                <a:solidFill>
                  <a:schemeClr val="tx1">
                    <a:lumMod val="65000"/>
                    <a:lumOff val="35000"/>
                  </a:schemeClr>
                </a:solidFill>
              </a:rPr>
              <a:t>Reactors world       1   </a:t>
            </a:r>
            <a:endParaRPr lang="en-US" sz="2400" b="1" baseline="30000">
              <a:solidFill>
                <a:schemeClr val="tx1">
                  <a:lumMod val="65000"/>
                  <a:lumOff val="35000"/>
                </a:schemeClr>
              </a:solidFill>
            </a:endParaRPr>
          </a:p>
          <a:p>
            <a:r>
              <a:rPr lang="en-US" sz="2000" b="1">
                <a:solidFill>
                  <a:schemeClr val="tx1">
                    <a:lumMod val="65000"/>
                    <a:lumOff val="35000"/>
                  </a:schemeClr>
                </a:solidFill>
              </a:rPr>
              <a:t>Accidentals             0.8</a:t>
            </a:r>
          </a:p>
        </p:txBody>
      </p:sp>
      <p:sp>
        <p:nvSpPr>
          <p:cNvPr id="12" name="TextBox 11"/>
          <p:cNvSpPr txBox="1"/>
          <p:nvPr/>
        </p:nvSpPr>
        <p:spPr>
          <a:xfrm>
            <a:off x="5625471" y="4608147"/>
            <a:ext cx="3486211" cy="1631216"/>
          </a:xfrm>
          <a:prstGeom prst="rect">
            <a:avLst/>
          </a:prstGeom>
          <a:noFill/>
        </p:spPr>
        <p:txBody>
          <a:bodyPr wrap="none" rtlCol="0">
            <a:spAutoFit/>
          </a:bodyPr>
          <a:lstStyle/>
          <a:p>
            <a:r>
              <a:rPr lang="en-US" sz="2000">
                <a:solidFill>
                  <a:schemeClr val="accent1">
                    <a:lumMod val="75000"/>
                  </a:schemeClr>
                </a:solidFill>
              </a:rPr>
              <a:t>Expected precision 10 years</a:t>
            </a:r>
          </a:p>
          <a:p>
            <a:r>
              <a:rPr lang="en-US" sz="2000">
                <a:solidFill>
                  <a:schemeClr val="accent1">
                    <a:lumMod val="75000"/>
                  </a:schemeClr>
                </a:solidFill>
              </a:rPr>
              <a:t>   232-Th  </a:t>
            </a:r>
            <a:r>
              <a:rPr lang="en-US" sz="1050">
                <a:solidFill>
                  <a:schemeClr val="accent1">
                    <a:lumMod val="75000"/>
                  </a:schemeClr>
                </a:solidFill>
              </a:rPr>
              <a:t> </a:t>
            </a:r>
            <a:r>
              <a:rPr lang="en-US" sz="2000">
                <a:solidFill>
                  <a:schemeClr val="accent1">
                    <a:lumMod val="75000"/>
                  </a:schemeClr>
                </a:solidFill>
              </a:rPr>
              <a:t>35%</a:t>
            </a:r>
          </a:p>
          <a:p>
            <a:r>
              <a:rPr lang="en-US" sz="2000">
                <a:solidFill>
                  <a:schemeClr val="accent1">
                    <a:lumMod val="75000"/>
                  </a:schemeClr>
                </a:solidFill>
              </a:rPr>
              <a:t>   238-U    30%</a:t>
            </a:r>
          </a:p>
          <a:p>
            <a:r>
              <a:rPr lang="en-US" sz="2000">
                <a:solidFill>
                  <a:schemeClr val="accent1">
                    <a:lumMod val="75000"/>
                  </a:schemeClr>
                </a:solidFill>
              </a:rPr>
              <a:t>   sum       15% (anticorrelation!)</a:t>
            </a:r>
          </a:p>
          <a:p>
            <a:r>
              <a:rPr lang="en-US" sz="2000">
                <a:solidFill>
                  <a:schemeClr val="accent1">
                    <a:lumMod val="75000"/>
                  </a:schemeClr>
                </a:solidFill>
              </a:rPr>
              <a:t>   ratio      </a:t>
            </a:r>
            <a:r>
              <a:rPr lang="en-US" sz="1000">
                <a:solidFill>
                  <a:schemeClr val="accent1">
                    <a:lumMod val="75000"/>
                  </a:schemeClr>
                </a:solidFill>
              </a:rPr>
              <a:t> </a:t>
            </a:r>
            <a:r>
              <a:rPr lang="en-US" sz="2000">
                <a:solidFill>
                  <a:schemeClr val="accent1">
                    <a:lumMod val="75000"/>
                  </a:schemeClr>
                </a:solidFill>
              </a:rPr>
              <a:t>55%</a:t>
            </a:r>
          </a:p>
        </p:txBody>
      </p:sp>
      <p:sp>
        <p:nvSpPr>
          <p:cNvPr id="14" name="TextBox 13">
            <a:hlinkClick r:id="rId4"/>
          </p:cNvPr>
          <p:cNvSpPr txBox="1"/>
          <p:nvPr/>
        </p:nvSpPr>
        <p:spPr>
          <a:xfrm>
            <a:off x="5623657" y="6259503"/>
            <a:ext cx="2867645" cy="400110"/>
          </a:xfrm>
          <a:prstGeom prst="rect">
            <a:avLst/>
          </a:prstGeom>
          <a:noFill/>
        </p:spPr>
        <p:txBody>
          <a:bodyPr wrap="none" rtlCol="0">
            <a:spAutoFit/>
          </a:bodyPr>
          <a:lstStyle/>
          <a:p>
            <a:r>
              <a:rPr lang="en-US" sz="2000">
                <a:solidFill>
                  <a:schemeClr val="tx1">
                    <a:lumMod val="65000"/>
                    <a:lumOff val="35000"/>
                  </a:schemeClr>
                </a:solidFill>
              </a:rPr>
              <a:t>C.Morales, Neutrino 2024</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2" y="3739308"/>
            <a:ext cx="3744520" cy="2819669"/>
          </a:xfrm>
          <a:prstGeom prst="rect">
            <a:avLst/>
          </a:prstGeom>
          <a:ln>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4552" y="1151667"/>
            <a:ext cx="5970748" cy="3300394"/>
          </a:xfrm>
          <a:prstGeom prst="rect">
            <a:avLst/>
          </a:prstGeom>
        </p:spPr>
      </p:pic>
      <p:sp>
        <p:nvSpPr>
          <p:cNvPr id="11" name="TextBox 10"/>
          <p:cNvSpPr txBox="1"/>
          <p:nvPr/>
        </p:nvSpPr>
        <p:spPr>
          <a:xfrm>
            <a:off x="143892" y="3036141"/>
            <a:ext cx="2846548" cy="707886"/>
          </a:xfrm>
          <a:prstGeom prst="rect">
            <a:avLst/>
          </a:prstGeom>
          <a:noFill/>
        </p:spPr>
        <p:txBody>
          <a:bodyPr wrap="none" rtlCol="0">
            <a:spAutoFit/>
          </a:bodyPr>
          <a:lstStyle/>
          <a:p>
            <a:r>
              <a:rPr lang="en-US" sz="2000">
                <a:solidFill>
                  <a:schemeClr val="accent1">
                    <a:lumMod val="75000"/>
                  </a:schemeClr>
                </a:solidFill>
              </a:rPr>
              <a:t>20 kt Scintillator Detector</a:t>
            </a:r>
          </a:p>
          <a:p>
            <a:r>
              <a:rPr lang="en-US" sz="2000">
                <a:solidFill>
                  <a:schemeClr val="accent1">
                    <a:lumMod val="75000"/>
                  </a:schemeClr>
                </a:solidFill>
              </a:rPr>
              <a:t>Commissioning 2025</a:t>
            </a:r>
          </a:p>
        </p:txBody>
      </p:sp>
      <p:sp>
        <p:nvSpPr>
          <p:cNvPr id="16" name="Rectangle 15"/>
          <p:cNvSpPr/>
          <p:nvPr/>
        </p:nvSpPr>
        <p:spPr>
          <a:xfrm>
            <a:off x="3987288" y="1181134"/>
            <a:ext cx="1103379" cy="400110"/>
          </a:xfrm>
          <a:prstGeom prst="rect">
            <a:avLst/>
          </a:prstGeom>
        </p:spPr>
        <p:txBody>
          <a:bodyPr wrap="none">
            <a:spAutoFit/>
          </a:bodyPr>
          <a:lstStyle/>
          <a:p>
            <a:r>
              <a:rPr lang="en-US" sz="2000" b="1"/>
              <a:t>Reactors</a:t>
            </a:r>
          </a:p>
        </p:txBody>
      </p:sp>
      <p:sp>
        <p:nvSpPr>
          <p:cNvPr id="17" name="Rectangle 16"/>
          <p:cNvSpPr/>
          <p:nvPr/>
        </p:nvSpPr>
        <p:spPr>
          <a:xfrm>
            <a:off x="3980775" y="3451113"/>
            <a:ext cx="1641796" cy="400110"/>
          </a:xfrm>
          <a:prstGeom prst="rect">
            <a:avLst/>
          </a:prstGeom>
        </p:spPr>
        <p:txBody>
          <a:bodyPr wrap="none">
            <a:spAutoFit/>
          </a:bodyPr>
          <a:lstStyle/>
          <a:p>
            <a:r>
              <a:rPr lang="en-US" sz="2000" b="1">
                <a:solidFill>
                  <a:schemeClr val="accent6">
                    <a:lumMod val="75000"/>
                  </a:schemeClr>
                </a:solidFill>
              </a:rPr>
              <a:t>Geoneutrinos</a:t>
            </a:r>
          </a:p>
        </p:txBody>
      </p:sp>
      <p:sp>
        <p:nvSpPr>
          <p:cNvPr id="18" name="TextBox 17"/>
          <p:cNvSpPr txBox="1"/>
          <p:nvPr/>
        </p:nvSpPr>
        <p:spPr>
          <a:xfrm>
            <a:off x="2701869" y="6213863"/>
            <a:ext cx="1258553" cy="338554"/>
          </a:xfrm>
          <a:prstGeom prst="rect">
            <a:avLst/>
          </a:prstGeom>
          <a:noFill/>
        </p:spPr>
        <p:txBody>
          <a:bodyPr wrap="square" rtlCol="0">
            <a:spAutoFit/>
          </a:bodyPr>
          <a:lstStyle/>
          <a:p>
            <a:pPr algn="r"/>
            <a:r>
              <a:rPr lang="en-US" sz="1600" b="1">
                <a:solidFill>
                  <a:schemeClr val="bg1"/>
                </a:solidFill>
                <a:effectLst>
                  <a:outerShdw blurRad="38100" dist="38100" dir="2700000" algn="tl">
                    <a:srgbClr val="000000">
                      <a:alpha val="43137"/>
                    </a:srgbClr>
                  </a:outerShdw>
                </a:effectLst>
              </a:rPr>
              <a:t>South China</a:t>
            </a:r>
          </a:p>
        </p:txBody>
      </p:sp>
      <p:grpSp>
        <p:nvGrpSpPr>
          <p:cNvPr id="5" name="Group 4"/>
          <p:cNvGrpSpPr/>
          <p:nvPr/>
        </p:nvGrpSpPr>
        <p:grpSpPr>
          <a:xfrm>
            <a:off x="4023603" y="1879128"/>
            <a:ext cx="1944000" cy="1360709"/>
            <a:chOff x="4023603" y="1879128"/>
            <a:chExt cx="1944000" cy="1360709"/>
          </a:xfrm>
        </p:grpSpPr>
        <p:sp>
          <p:nvSpPr>
            <p:cNvPr id="4" name="Rectangle 3"/>
            <p:cNvSpPr/>
            <p:nvPr/>
          </p:nvSpPr>
          <p:spPr>
            <a:xfrm>
              <a:off x="4023603" y="2375837"/>
              <a:ext cx="1944000" cy="864000"/>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b="1">
                  <a:effectLst>
                    <a:outerShdw blurRad="38100" dist="38100" dir="2700000" algn="tl">
                      <a:srgbClr val="000000">
                        <a:alpha val="43137"/>
                      </a:srgbClr>
                    </a:outerShdw>
                  </a:effectLst>
                </a:rPr>
                <a:t>Nu mass ordering</a:t>
              </a:r>
            </a:p>
            <a:p>
              <a:r>
                <a:rPr lang="en-US" b="1">
                  <a:effectLst>
                    <a:outerShdw blurRad="38100" dist="38100" dir="2700000" algn="tl">
                      <a:srgbClr val="000000">
                        <a:alpha val="43137"/>
                      </a:srgbClr>
                    </a:outerShdw>
                  </a:effectLst>
                </a:rPr>
                <a:t>“wiggles” from </a:t>
              </a:r>
            </a:p>
            <a:p>
              <a:r>
                <a:rPr lang="en-US" b="1">
                  <a:effectLst>
                    <a:outerShdw blurRad="38100" dist="38100" dir="2700000" algn="tl">
                      <a:srgbClr val="000000">
                        <a:alpha val="43137"/>
                      </a:srgbClr>
                    </a:outerShdw>
                  </a:effectLst>
                </a:rPr>
                <a:t>3-flavor oscillations</a:t>
              </a:r>
            </a:p>
          </p:txBody>
        </p:sp>
        <p:cxnSp>
          <p:nvCxnSpPr>
            <p:cNvPr id="7" name="Straight Arrow Connector 6"/>
            <p:cNvCxnSpPr/>
            <p:nvPr/>
          </p:nvCxnSpPr>
          <p:spPr>
            <a:xfrm flipV="1">
              <a:off x="4968562" y="1879128"/>
              <a:ext cx="0" cy="496709"/>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1694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solidFill>
                  <a:schemeClr val="tx1"/>
                </a:solidFill>
              </a:rPr>
              <a:t>Thanks</a:t>
            </a:r>
          </a:p>
        </p:txBody>
      </p:sp>
    </p:spTree>
    <p:extLst>
      <p:ext uri="{BB962C8B-B14F-4D97-AF65-F5344CB8AC3E}">
        <p14:creationId xmlns:p14="http://schemas.microsoft.com/office/powerpoint/2010/main" val="373620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JPGQUALITY" val="95"/>
  <p:tag name="BASENAME" val="a"/>
  <p:tag name="SAVETOFOLDER" val="C:\Users\Georg Raffelt\Desktop\"/>
  <p:tag name="IMAGEWIDTH" val="200"/>
  <p:tag name="IMAGEHEIGHT" val="150"/>
  <p:tag name="EXPORTRANGE" val="SlideRange"/>
  <p:tag name="EXPORTSLIDERANGE" val="1"/>
  <p:tag name="SIZEBY" val="PIXELS"/>
  <p:tag name="EXPORTAS" val="PNG"/>
  <p:tag name="NUMBERFORMAT" val="0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40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5411</Words>
  <Application>Microsoft Office PowerPoint</Application>
  <PresentationFormat>Custom</PresentationFormat>
  <Paragraphs>1245</Paragraphs>
  <Slides>92</Slides>
  <Notes>27</Notes>
  <HiddenSlides>0</HiddenSlides>
  <MMClips>2</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3</vt:i4>
      </vt:variant>
      <vt:variant>
        <vt:lpstr>Slide Titles</vt:lpstr>
      </vt:variant>
      <vt:variant>
        <vt:i4>92</vt:i4>
      </vt:variant>
    </vt:vector>
  </HeadingPairs>
  <TitlesOfParts>
    <vt:vector size="109" baseType="lpstr">
      <vt:lpstr>Aptos</vt:lpstr>
      <vt:lpstr>Arial</vt:lpstr>
      <vt:lpstr>Arial Unicode MS</vt:lpstr>
      <vt:lpstr>Calibri</vt:lpstr>
      <vt:lpstr>Calibri Light</vt:lpstr>
      <vt:lpstr>Cambria</vt:lpstr>
      <vt:lpstr>Cambria Math</vt:lpstr>
      <vt:lpstr>Century Schoolbook</vt:lpstr>
      <vt:lpstr>Comic Sans MS</vt:lpstr>
      <vt:lpstr>Euclid Extra</vt:lpstr>
      <vt:lpstr>Symbol</vt:lpstr>
      <vt:lpstr>Trebuchet MS</vt:lpstr>
      <vt:lpstr>Office Theme</vt:lpstr>
      <vt:lpstr>Custom Design</vt:lpstr>
      <vt:lpstr>CorelPhotoPaint.Image.10</vt:lpstr>
      <vt:lpstr>Corel PHOTO-PAINT 11.0 Image</vt:lpstr>
      <vt:lpstr>Equation</vt:lpstr>
      <vt:lpstr>Neutrino Astrophysics</vt:lpstr>
      <vt:lpstr>Crab Nebula – Remnant of SN 1054</vt:lpstr>
      <vt:lpstr>PowerPoint Presentation</vt:lpstr>
      <vt:lpstr>Neutrino Fog for WIMP Dark Matter Detection</vt:lpstr>
      <vt:lpstr>PowerPoint Presentation</vt:lpstr>
      <vt:lpstr>How feebly do neutrinos interact?</vt:lpstr>
      <vt:lpstr>First Detection (1954 – 1956)</vt:lpstr>
      <vt:lpstr>How do we see neutrinos?  Let there be light!</vt:lpstr>
      <vt:lpstr>Where do Neutrinos Appear in Nature?</vt:lpstr>
      <vt:lpstr>How are Neutrinos Produced?</vt:lpstr>
      <vt:lpstr>Grand Unified Neutrino Spectrum (GUNS) at Earth</vt:lpstr>
      <vt:lpstr>IceCube Neutrino Telescope at the South Pole</vt:lpstr>
      <vt:lpstr>First Astrophysical Point Sources at IceCube</vt:lpstr>
      <vt:lpstr>Cherenkov High-Energy Neutrino Telescopes</vt:lpstr>
      <vt:lpstr>Grand Unified Neutrino Spectrum (GUNS) at Earth</vt:lpstr>
      <vt:lpstr>Predicting Atmospheric Neutrinos (1936)</vt:lpstr>
      <vt:lpstr>Detection of First Atmospheric Neutrinos 1965</vt:lpstr>
      <vt:lpstr>East Rand Neutrino Plaque</vt:lpstr>
      <vt:lpstr>Supernova 1987A</vt:lpstr>
      <vt:lpstr>Bethe’s Classic Paper on Nuclear Reactions in Stars</vt:lpstr>
      <vt:lpstr>Crab Nebula – Remnant of SN 1054</vt:lpstr>
      <vt:lpstr>Evolution of Stars</vt:lpstr>
      <vt:lpstr>Evolution of Stars</vt:lpstr>
      <vt:lpstr>Particles from the Sun</vt:lpstr>
      <vt:lpstr>Hydrogen Burning</vt:lpstr>
      <vt:lpstr>Solar Neutrinos from Nuclear Reactions</vt:lpstr>
      <vt:lpstr>“Nuclear” vs. Thermal Neutrinos</vt:lpstr>
      <vt:lpstr>Thermal Neutrinos: Production Processes</vt:lpstr>
      <vt:lpstr>Grand Unified Neutrino Spectrum (GUNS) at Earth</vt:lpstr>
      <vt:lpstr>Temperature in the Sun</vt:lpstr>
      <vt:lpstr>Virial Theorem – Dark Matter in Galaxy Clusters</vt:lpstr>
      <vt:lpstr>Experimental Tests of Invisible Axions</vt:lpstr>
      <vt:lpstr>Pointing a Magnet to the Sun</vt:lpstr>
      <vt:lpstr>(Baby) IAXO Sensitivity Forecast</vt:lpstr>
      <vt:lpstr>Solar Neutrino Limit on Solar Energy Losses</vt:lpstr>
      <vt:lpstr>Solar Observables Modified by Axion Losses</vt:lpstr>
      <vt:lpstr>Hidden Photon Limits</vt:lpstr>
      <vt:lpstr>Hertzsprung Russell Diagram</vt:lpstr>
      <vt:lpstr>Equations of Stellar Structure</vt:lpstr>
      <vt:lpstr>Self-Regulated Nuclear Burning</vt:lpstr>
      <vt:lpstr>Nuclear Binding Energy</vt:lpstr>
      <vt:lpstr>Hydrogen Burning in Stars</vt:lpstr>
      <vt:lpstr>Thermonuclear Reactions and Gamow Peak</vt:lpstr>
      <vt:lpstr>Main Nuclear Burning Stages</vt:lpstr>
      <vt:lpstr>Hydrogen Exhaustion</vt:lpstr>
      <vt:lpstr>Giant Stars</vt:lpstr>
      <vt:lpstr>Burning Phases of a 15 Solar-Mass Star</vt:lpstr>
      <vt:lpstr>Neutrinos from Thermal Processes</vt:lpstr>
      <vt:lpstr>Plasmon Decay vs. Cherenkov Effect</vt:lpstr>
      <vt:lpstr>Enhanced Plasmon Decay by Dipole Moments</vt:lpstr>
      <vt:lpstr>Neutrino Electromagnetic Form Factors</vt:lpstr>
      <vt:lpstr>Consequences of Neutrino Dipole Moments</vt:lpstr>
      <vt:lpstr>Standard Dipole Moments for Massive Neutrinos</vt:lpstr>
      <vt:lpstr>Standard Dipole Moments for Massive Neutrinos</vt:lpstr>
      <vt:lpstr>Plasmon Decay and Stellar Energy Loss Rates</vt:lpstr>
      <vt:lpstr>Electromagnetic Properties of  Neutrinos</vt:lpstr>
      <vt:lpstr>Galactic Globular Cluster M55</vt:lpstr>
      <vt:lpstr>Color-Magnitude Diagram for Globular Clusters</vt:lpstr>
      <vt:lpstr>Helium Ignition for Low-Mass Red Giants</vt:lpstr>
      <vt:lpstr>TRGB in 46 Globular Clusters [Cerny+ 2012.09701]</vt:lpstr>
      <vt:lpstr>New TRGB Calibration from 21 Globular Clusters</vt:lpstr>
      <vt:lpstr>Tip of the Red-Giant Branch in the Galaxy NGC 4258</vt:lpstr>
      <vt:lpstr>Hubble Tension</vt:lpstr>
      <vt:lpstr>Neutrino Radiative Lifetime Limits</vt:lpstr>
      <vt:lpstr>Bounds on neutrino dipole moments</vt:lpstr>
      <vt:lpstr>Astrophysical Axion Bounds</vt:lpstr>
      <vt:lpstr>Neutrinos and the Stars</vt:lpstr>
      <vt:lpstr>Thanks</vt:lpstr>
      <vt:lpstr>End</vt:lpstr>
      <vt:lpstr>White Dwarfs</vt:lpstr>
      <vt:lpstr>White Dwarfs</vt:lpstr>
      <vt:lpstr>Degenerate Stars (“White Dwarfs”)</vt:lpstr>
      <vt:lpstr>Degenerate Stars (“White Dwarfs”)</vt:lpstr>
      <vt:lpstr>Chandrasekhar Mass for Particle Physicists</vt:lpstr>
      <vt:lpstr>White Dwarf Luminosity Function (WDLF)</vt:lpstr>
      <vt:lpstr>Axion Bounds from WD Luminosity Function</vt:lpstr>
      <vt:lpstr>Pulsating Stars</vt:lpstr>
      <vt:lpstr>Non-Radial g-Modes</vt:lpstr>
      <vt:lpstr>Pulsating White Dwarf G117–B15A </vt:lpstr>
      <vt:lpstr>G117–B15A Period Decrease: Hint for Axion Cooling? </vt:lpstr>
      <vt:lpstr>White-Dwarf Bounds on Axion-Electron Coupling</vt:lpstr>
      <vt:lpstr>Astrophysical Axion Bounds</vt:lpstr>
      <vt:lpstr>Geo Neutrinos</vt:lpstr>
      <vt:lpstr>Geo Neutrinos: What is it all about?</vt:lpstr>
      <vt:lpstr>Plate Tectonics, Convection, Geo-Dynamo</vt:lpstr>
      <vt:lpstr>Geo-Neutrino Fluss</vt:lpstr>
      <vt:lpstr>Geoneutrino Spectrum at Gran Sasso (LNGS)</vt:lpstr>
      <vt:lpstr>Neutrinos for Peace</vt:lpstr>
      <vt:lpstr>Geo-Neutrino Detektoren</vt:lpstr>
      <vt:lpstr>Reactor and Geoneutrinos in KamLAND (Japan)</vt:lpstr>
      <vt:lpstr>Expected Geoneutrino Signal at JUNO</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White Dwarfs Need Axion Cooling?</dc:title>
  <dc:creator>Georg</dc:creator>
  <cp:lastModifiedBy>Georg Raffelt</cp:lastModifiedBy>
  <cp:revision>1227</cp:revision>
  <cp:lastPrinted>2011-04-10T14:40:34Z</cp:lastPrinted>
  <dcterms:created xsi:type="dcterms:W3CDTF">2006-08-16T00:00:00Z</dcterms:created>
  <dcterms:modified xsi:type="dcterms:W3CDTF">2025-05-06T10:04:29Z</dcterms:modified>
</cp:coreProperties>
</file>