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2" r:id="rId2"/>
  </p:sldMasterIdLst>
  <p:notesMasterIdLst>
    <p:notesMasterId r:id="rId61"/>
  </p:notesMasterIdLst>
  <p:handoutMasterIdLst>
    <p:handoutMasterId r:id="rId62"/>
  </p:handoutMasterIdLst>
  <p:sldIdLst>
    <p:sldId id="1298" r:id="rId3"/>
    <p:sldId id="1492" r:id="rId4"/>
    <p:sldId id="1562" r:id="rId5"/>
    <p:sldId id="1567" r:id="rId6"/>
    <p:sldId id="1123" r:id="rId7"/>
    <p:sldId id="1248" r:id="rId8"/>
    <p:sldId id="1401" r:id="rId9"/>
    <p:sldId id="1491" r:id="rId10"/>
    <p:sldId id="1403" r:id="rId11"/>
    <p:sldId id="1405" r:id="rId12"/>
    <p:sldId id="1404" r:id="rId13"/>
    <p:sldId id="1407" r:id="rId14"/>
    <p:sldId id="1408" r:id="rId15"/>
    <p:sldId id="1415" r:id="rId16"/>
    <p:sldId id="1416" r:id="rId17"/>
    <p:sldId id="1426" r:id="rId18"/>
    <p:sldId id="1427" r:id="rId19"/>
    <p:sldId id="1617" r:id="rId20"/>
    <p:sldId id="1642" r:id="rId21"/>
    <p:sldId id="1643" r:id="rId22"/>
    <p:sldId id="1621" r:id="rId23"/>
    <p:sldId id="1622" r:id="rId24"/>
    <p:sldId id="1623" r:id="rId25"/>
    <p:sldId id="1581" r:id="rId26"/>
    <p:sldId id="1582" r:id="rId27"/>
    <p:sldId id="1583" r:id="rId28"/>
    <p:sldId id="1584" r:id="rId29"/>
    <p:sldId id="1585" r:id="rId30"/>
    <p:sldId id="1586" r:id="rId31"/>
    <p:sldId id="1587" r:id="rId32"/>
    <p:sldId id="1591" r:id="rId33"/>
    <p:sldId id="1624" r:id="rId34"/>
    <p:sldId id="1598" r:id="rId35"/>
    <p:sldId id="1596" r:id="rId36"/>
    <p:sldId id="1593" r:id="rId37"/>
    <p:sldId id="1594" r:id="rId38"/>
    <p:sldId id="1595" r:id="rId39"/>
    <p:sldId id="1602" r:id="rId40"/>
    <p:sldId id="1634" r:id="rId41"/>
    <p:sldId id="1607" r:id="rId42"/>
    <p:sldId id="1606" r:id="rId43"/>
    <p:sldId id="1612" r:id="rId44"/>
    <p:sldId id="1626" r:id="rId45"/>
    <p:sldId id="1627" r:id="rId46"/>
    <p:sldId id="1628" r:id="rId47"/>
    <p:sldId id="1629" r:id="rId48"/>
    <p:sldId id="1632" r:id="rId49"/>
    <p:sldId id="1633" r:id="rId50"/>
    <p:sldId id="1578" r:id="rId51"/>
    <p:sldId id="1568" r:id="rId52"/>
    <p:sldId id="1580" r:id="rId53"/>
    <p:sldId id="1572" r:id="rId54"/>
    <p:sldId id="1573" r:id="rId55"/>
    <p:sldId id="1579" r:id="rId56"/>
    <p:sldId id="1565" r:id="rId57"/>
    <p:sldId id="1575" r:id="rId58"/>
    <p:sldId id="1570" r:id="rId59"/>
    <p:sldId id="1577" r:id="rId60"/>
  </p:sldIdLst>
  <p:sldSz cx="9217025" cy="6911975"/>
  <p:notesSz cx="6781800" cy="9926638"/>
  <p:custDataLst>
    <p:tags r:id="rId63"/>
  </p:custDataLst>
  <p:defaultTextStyle>
    <a:defPPr>
      <a:defRPr lang="en-US"/>
    </a:defPPr>
    <a:lvl1pPr marL="0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0812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21624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82436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43248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04059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64871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25683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86495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07" userDrawn="1">
          <p15:clr>
            <a:srgbClr val="A4A3A4"/>
          </p15:clr>
        </p15:guide>
        <p15:guide id="4" pos="408" userDrawn="1">
          <p15:clr>
            <a:srgbClr val="A4A3A4"/>
          </p15:clr>
        </p15:guide>
        <p15:guide id="5" pos="5352" userDrawn="1">
          <p15:clr>
            <a:srgbClr val="A4A3A4"/>
          </p15:clr>
        </p15:guide>
        <p15:guide id="6" pos="2041" userDrawn="1">
          <p15:clr>
            <a:srgbClr val="A4A3A4"/>
          </p15:clr>
        </p15:guide>
        <p15:guide id="7" orient="horz" pos="4127" userDrawn="1">
          <p15:clr>
            <a:srgbClr val="A4A3A4"/>
          </p15:clr>
        </p15:guide>
        <p15:guide id="8" orient="horz" pos="263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3737"/>
    <a:srgbClr val="336699"/>
    <a:srgbClr val="C00000"/>
    <a:srgbClr val="003399"/>
    <a:srgbClr val="707070"/>
    <a:srgbClr val="6A6A6A"/>
    <a:srgbClr val="7F7F7F"/>
    <a:srgbClr val="646464"/>
    <a:srgbClr val="557D7D"/>
    <a:srgbClr val="547E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2533" autoAdjust="0"/>
    <p:restoredTop sz="94219" autoAdjust="0"/>
  </p:normalViewPr>
  <p:slideViewPr>
    <p:cSldViewPr>
      <p:cViewPr varScale="1">
        <p:scale>
          <a:sx n="81" d="100"/>
          <a:sy n="81" d="100"/>
        </p:scale>
        <p:origin x="226" y="29"/>
      </p:cViewPr>
      <p:guideLst>
        <p:guide orient="horz" pos="907"/>
        <p:guide pos="408"/>
        <p:guide pos="5352"/>
        <p:guide pos="2041"/>
        <p:guide orient="horz" pos="4127"/>
        <p:guide orient="horz" pos="2631"/>
      </p:guideLst>
    </p:cSldViewPr>
  </p:slideViewPr>
  <p:outlineViewPr>
    <p:cViewPr>
      <p:scale>
        <a:sx n="33" d="100"/>
        <a:sy n="33" d="100"/>
      </p:scale>
      <p:origin x="0" y="-321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0825"/>
    </p:cViewPr>
  </p:sorterViewPr>
  <p:notesViewPr>
    <p:cSldViewPr showGuides="1">
      <p:cViewPr varScale="1">
        <p:scale>
          <a:sx n="60" d="100"/>
          <a:sy n="60" d="100"/>
        </p:scale>
        <p:origin x="3053" y="48"/>
      </p:cViewPr>
      <p:guideLst/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175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65AEC7-EF61-444C-B814-3320AB1B3DD6}" type="datetimeFigureOut">
              <a:rPr lang="en-US" smtClean="0"/>
              <a:t>04-Jun-24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1750" y="942975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31CB6C-CCE9-413E-A472-E93EE2EA2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797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1452" y="2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/>
          <a:lstStyle>
            <a:lvl1pPr algn="r">
              <a:defRPr sz="1200"/>
            </a:lvl1pPr>
          </a:lstStyle>
          <a:p>
            <a:fld id="{01620072-3401-4DB9-8FDB-45DC06C8E2ED}" type="datetimeFigureOut">
              <a:rPr lang="en-US" smtClean="0"/>
              <a:t>04-Jun-24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52" tIns="47724" rIns="95452" bIns="477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8181" y="4715156"/>
            <a:ext cx="5425440" cy="4466987"/>
          </a:xfrm>
          <a:prstGeom prst="rect">
            <a:avLst/>
          </a:prstGeom>
        </p:spPr>
        <p:txBody>
          <a:bodyPr vert="horz" lIns="95452" tIns="47724" rIns="95452" bIns="477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1452" y="9428585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 anchor="b"/>
          <a:lstStyle>
            <a:lvl1pPr algn="r">
              <a:defRPr sz="1200"/>
            </a:lvl1pPr>
          </a:lstStyle>
          <a:p>
            <a:fld id="{9D3757EF-13E9-4198-A937-0CBC43ED3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93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07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51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001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6596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3990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3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08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62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7896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4268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26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6124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606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235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963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8641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067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937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905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401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220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24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342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6739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31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962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74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57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211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30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067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217024" cy="582932"/>
          </a:xfrm>
          <a:solidFill>
            <a:srgbClr val="707070"/>
          </a:solidFill>
        </p:spPr>
        <p:txBody>
          <a:bodyPr>
            <a:noAutofit/>
          </a:bodyPr>
          <a:lstStyle>
            <a:lvl1pPr>
              <a:defRPr sz="3200" b="1">
                <a:ln w="6350">
                  <a:noFill/>
                </a:ln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" y="6698905"/>
            <a:ext cx="9217026" cy="213562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r>
              <a:rPr lang="en-US" sz="1200" b="1" smtClean="0">
                <a:solidFill>
                  <a:srgbClr val="FFFFFF"/>
                </a:solidFill>
              </a:rPr>
              <a:t>Georg Raffelt, MPI Physics,</a:t>
            </a:r>
            <a:r>
              <a:rPr lang="en-US" sz="1200" b="1" baseline="0" smtClean="0">
                <a:solidFill>
                  <a:srgbClr val="FFFFFF"/>
                </a:solidFill>
              </a:rPr>
              <a:t> Garching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-128" y="6696437"/>
            <a:ext cx="9217025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marL="0" marR="0" lvl="0" indent="0" algn="ctr" defTabSz="921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CDD1A-5B44-4760-8AEC-DA0690235F7A}" type="slidenum">
              <a:rPr lang="en-US" sz="1200" b="1" smtClean="0">
                <a:solidFill>
                  <a:schemeClr val="bg1"/>
                </a:solidFill>
              </a:rPr>
              <a:pPr marL="0" marR="0" lvl="0" indent="0" algn="ctr" defTabSz="9216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b="1" dirty="0" smtClean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5400622" y="6696437"/>
            <a:ext cx="3816404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algn="r"/>
            <a:r>
              <a:rPr lang="en-US" sz="1200" b="1" smtClean="0">
                <a:solidFill>
                  <a:schemeClr val="bg1"/>
                </a:solidFill>
              </a:rPr>
              <a:t>IMPRS</a:t>
            </a:r>
            <a:r>
              <a:rPr lang="en-US" sz="1200" b="1" baseline="0" smtClean="0">
                <a:solidFill>
                  <a:schemeClr val="bg1"/>
                </a:solidFill>
              </a:rPr>
              <a:t> </a:t>
            </a:r>
            <a:r>
              <a:rPr lang="en-US" sz="1200" b="1" smtClean="0">
                <a:solidFill>
                  <a:schemeClr val="bg1"/>
                </a:solidFill>
              </a:rPr>
              <a:t>Workshop,  Ringberg Castle, 4 June 2024</a:t>
            </a:r>
            <a:endParaRPr lang="en-US" sz="12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04-Jun-24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69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460375"/>
            <a:ext cx="2973388" cy="16129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7950" y="995363"/>
            <a:ext cx="4667250" cy="49117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000" y="2073275"/>
            <a:ext cx="2973388" cy="3841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04-Jun-24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416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460375"/>
            <a:ext cx="2973388" cy="16129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17950" y="995363"/>
            <a:ext cx="4667250" cy="49117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000" y="2073275"/>
            <a:ext cx="2973388" cy="3841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04-Jun-24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96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04-Jun-24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51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6063" y="368300"/>
            <a:ext cx="1987550" cy="5857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3413" y="368300"/>
            <a:ext cx="5810250" cy="58578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04-Jun-24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57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ndard-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217024" cy="582932"/>
          </a:xfrm>
          <a:noFill/>
        </p:spPr>
        <p:txBody>
          <a:bodyPr>
            <a:noAutofit/>
          </a:bodyPr>
          <a:lstStyle>
            <a:lvl1pPr>
              <a:defRPr sz="3200" b="1">
                <a:ln w="6350">
                  <a:noFill/>
                </a:ln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-1" y="6698905"/>
            <a:ext cx="9217026" cy="213562"/>
          </a:xfrm>
          <a:prstGeom prst="rect">
            <a:avLst/>
          </a:prstGeom>
          <a:solidFill>
            <a:schemeClr val="tx1"/>
          </a:solidFill>
        </p:spPr>
        <p:txBody>
          <a:bodyPr wrap="none" bIns="61200" rtlCol="0" anchor="ctr" anchorCtr="0">
            <a:noAutofit/>
          </a:bodyPr>
          <a:lstStyle/>
          <a:p>
            <a:r>
              <a:rPr lang="en-US" sz="1200" b="1" smtClean="0">
                <a:solidFill>
                  <a:schemeClr val="bg1"/>
                </a:solidFill>
              </a:rPr>
              <a:t>Georg Raffelt, MPI Physics,</a:t>
            </a:r>
            <a:r>
              <a:rPr lang="en-US" sz="1200" b="1" baseline="0" smtClean="0">
                <a:solidFill>
                  <a:schemeClr val="bg1"/>
                </a:solidFill>
              </a:rPr>
              <a:t> Garching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-1" y="6696437"/>
            <a:ext cx="9217025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marL="0" marR="0" lvl="0" indent="0" algn="ctr" defTabSz="921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CDD1A-5B44-4760-8AEC-DA0690235F7A}" type="slidenum">
              <a:rPr lang="en-US" sz="1200" b="1" smtClean="0">
                <a:solidFill>
                  <a:schemeClr val="bg1"/>
                </a:solidFill>
              </a:rPr>
              <a:pPr marL="0" marR="0" lvl="0" indent="0" algn="ctr" defTabSz="9216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b="1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688662" y="6696437"/>
            <a:ext cx="3528364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algn="r"/>
            <a:r>
              <a:rPr lang="en-US" sz="1200" b="1" smtClean="0">
                <a:solidFill>
                  <a:schemeClr val="bg1"/>
                </a:solidFill>
              </a:rPr>
              <a:t>IMPRS</a:t>
            </a:r>
            <a:r>
              <a:rPr lang="en-US" sz="1200" b="1" baseline="0" smtClean="0">
                <a:solidFill>
                  <a:schemeClr val="bg1"/>
                </a:solidFill>
              </a:rPr>
              <a:t> </a:t>
            </a:r>
            <a:r>
              <a:rPr lang="en-US" sz="1200" b="1" smtClean="0">
                <a:solidFill>
                  <a:schemeClr val="bg1"/>
                </a:solidFill>
              </a:rPr>
              <a:t>Workshop,  Ringberg Castle, 4 June 2024</a:t>
            </a:r>
            <a:endParaRPr lang="en-US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29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2525" y="1131888"/>
            <a:ext cx="6911975" cy="24050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2525" y="3630613"/>
            <a:ext cx="6911975" cy="16684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04-Jun-24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74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04-Jun-24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39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22438"/>
            <a:ext cx="7950200" cy="28765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4625975"/>
            <a:ext cx="7950200" cy="15113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04-Jun-24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26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413" y="1839913"/>
            <a:ext cx="3898900" cy="438626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3" y="1839913"/>
            <a:ext cx="3898900" cy="438626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04-Jun-24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625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368300"/>
            <a:ext cx="7950200" cy="13350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000" y="1693863"/>
            <a:ext cx="3898900" cy="8302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000" y="2524125"/>
            <a:ext cx="3898900" cy="37147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5663" y="1693863"/>
            <a:ext cx="3919537" cy="8302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5663" y="2524125"/>
            <a:ext cx="3919537" cy="37147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04-Jun-24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26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04-Jun-24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99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0852" y="276799"/>
            <a:ext cx="8295323" cy="1151996"/>
          </a:xfrm>
          <a:prstGeom prst="rect">
            <a:avLst/>
          </a:prstGeom>
        </p:spPr>
        <p:txBody>
          <a:bodyPr vert="horz" lIns="92162" tIns="46081" rIns="92162" bIns="4608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0852" y="1612796"/>
            <a:ext cx="8295323" cy="4561584"/>
          </a:xfrm>
          <a:prstGeom prst="rect">
            <a:avLst/>
          </a:prstGeom>
        </p:spPr>
        <p:txBody>
          <a:bodyPr vert="horz" lIns="92162" tIns="46081" rIns="92162" bIns="4608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0853" y="6406378"/>
            <a:ext cx="2150639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224AA-B772-4FBB-90A1-0FA42B04C65C}" type="datetime1">
              <a:rPr lang="en-US" smtClean="0"/>
              <a:t>04-Jun-24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49152" y="6406378"/>
            <a:ext cx="2918725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05537" y="6406378"/>
            <a:ext cx="2150639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4" r:id="rId3"/>
  </p:sldLayoutIdLst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ctr" defTabSz="92162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5609" indent="-345609" algn="l" defTabSz="9216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8819" indent="-288007" algn="l" defTabSz="92162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52030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12842" indent="-230406" algn="l" defTabSz="92162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3653" indent="-230406" algn="l" defTabSz="92162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4465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95277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56089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16901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0812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1624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2436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3248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04059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64871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25683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86495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413" y="368300"/>
            <a:ext cx="7950200" cy="1335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413" y="1839913"/>
            <a:ext cx="7950200" cy="4386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3413" y="6407150"/>
            <a:ext cx="2074862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F05D2-F7C3-4FBA-8F69-A27F3D73922F}" type="datetimeFigureOut">
              <a:rPr lang="en-US" smtClean="0"/>
              <a:t>04-Jun-24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52763" y="6407150"/>
            <a:ext cx="31115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08750" y="6407150"/>
            <a:ext cx="2074863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54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rxiv.org/abs/1708.02248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rxiv.org/abs/1910.11878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1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ajohare.github.io/IAXOmass/" TargetMode="Externa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embed/XY2lFDXz8aQ?fs=1" TargetMode="External"/><Relationship Id="rId3" Type="http://schemas.openxmlformats.org/officeDocument/2006/relationships/image" Target="../media/image52.jpg"/><Relationship Id="rId7" Type="http://schemas.openxmlformats.org/officeDocument/2006/relationships/image" Target="../media/image670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0.png"/><Relationship Id="rId5" Type="http://schemas.openxmlformats.org/officeDocument/2006/relationships/image" Target="../media/image590.png"/><Relationship Id="rId4" Type="http://schemas.openxmlformats.org/officeDocument/2006/relationships/image" Target="../media/image5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4.09155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github.com/cajohar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0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0.png"/><Relationship Id="rId13" Type="http://schemas.openxmlformats.org/officeDocument/2006/relationships/image" Target="NULL"/><Relationship Id="rId3" Type="http://schemas.openxmlformats.org/officeDocument/2006/relationships/image" Target="../media/image60.png"/><Relationship Id="rId7" Type="http://schemas.openxmlformats.org/officeDocument/2006/relationships/image" Target="../media/image1100.png"/><Relationship Id="rId17" Type="http://schemas.openxmlformats.org/officeDocument/2006/relationships/hyperlink" Target="https://www.ggi.infn.it/talkfiles/slides/slides6554.pdf" TargetMode="External"/><Relationship Id="rId2" Type="http://schemas.openxmlformats.org/officeDocument/2006/relationships/notesSlide" Target="../notesSlides/notesSlide13.xml"/><Relationship Id="rId16" Type="http://schemas.openxmlformats.org/officeDocument/2006/relationships/hyperlink" Target="https://arxiv.org/abs/2010.03833" TargetMode="Externa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520.png"/><Relationship Id="rId15" Type="http://schemas.openxmlformats.org/officeDocument/2006/relationships/image" Target="../media/image1540.png"/><Relationship Id="rId10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130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be.com/embed/i-Ly8aCoF7E?fs=1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8" Type="http://schemas.openxmlformats.org/officeDocument/2006/relationships/image" Target="../media/image173.png"/><Relationship Id="rId26" Type="http://schemas.openxmlformats.org/officeDocument/2006/relationships/image" Target="../media/image258.png"/><Relationship Id="rId39" Type="http://schemas.openxmlformats.org/officeDocument/2006/relationships/image" Target="../media/image272.png"/><Relationship Id="rId3" Type="http://schemas.openxmlformats.org/officeDocument/2006/relationships/image" Target="../media/image14.jpg"/><Relationship Id="rId21" Type="http://schemas.openxmlformats.org/officeDocument/2006/relationships/image" Target="../media/image200.png"/><Relationship Id="rId34" Type="http://schemas.openxmlformats.org/officeDocument/2006/relationships/image" Target="../media/image26.jpg"/><Relationship Id="rId42" Type="http://schemas.openxmlformats.org/officeDocument/2006/relationships/image" Target="../media/image31.jpg"/><Relationship Id="rId47" Type="http://schemas.openxmlformats.org/officeDocument/2006/relationships/image" Target="../media/image290.png"/><Relationship Id="rId7" Type="http://schemas.openxmlformats.org/officeDocument/2006/relationships/image" Target="../media/image18.jpg"/><Relationship Id="rId17" Type="http://schemas.openxmlformats.org/officeDocument/2006/relationships/image" Target="../media/image162.png"/><Relationship Id="rId25" Type="http://schemas.openxmlformats.org/officeDocument/2006/relationships/image" Target="../media/image242.png"/><Relationship Id="rId33" Type="http://schemas.openxmlformats.org/officeDocument/2006/relationships/image" Target="../media/image25.jpg"/><Relationship Id="rId38" Type="http://schemas.openxmlformats.org/officeDocument/2006/relationships/image" Target="../media/image230.png"/><Relationship Id="rId46" Type="http://schemas.openxmlformats.org/officeDocument/2006/relationships/image" Target="../media/image341.png"/><Relationship Id="rId2" Type="http://schemas.openxmlformats.org/officeDocument/2006/relationships/image" Target="../media/image13.jpg"/><Relationship Id="rId16" Type="http://schemas.openxmlformats.org/officeDocument/2006/relationships/image" Target="../media/image157.png"/><Relationship Id="rId20" Type="http://schemas.openxmlformats.org/officeDocument/2006/relationships/image" Target="../media/image191.png"/><Relationship Id="rId29" Type="http://schemas.openxmlformats.org/officeDocument/2006/relationships/image" Target="../media/image21.jpg"/><Relationship Id="rId41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24" Type="http://schemas.openxmlformats.org/officeDocument/2006/relationships/image" Target="../media/image231.png"/><Relationship Id="rId32" Type="http://schemas.openxmlformats.org/officeDocument/2006/relationships/image" Target="../media/image24.jpg"/><Relationship Id="rId37" Type="http://schemas.openxmlformats.org/officeDocument/2006/relationships/image" Target="../media/image203.png"/><Relationship Id="rId40" Type="http://schemas.openxmlformats.org/officeDocument/2006/relationships/image" Target="../media/image29.jpg"/><Relationship Id="rId45" Type="http://schemas.openxmlformats.org/officeDocument/2006/relationships/image" Target="../media/image34.png"/><Relationship Id="rId5" Type="http://schemas.openxmlformats.org/officeDocument/2006/relationships/image" Target="../media/image16.jpg"/><Relationship Id="rId23" Type="http://schemas.openxmlformats.org/officeDocument/2006/relationships/image" Target="../media/image222.png"/><Relationship Id="rId28" Type="http://schemas.openxmlformats.org/officeDocument/2006/relationships/image" Target="../media/image20.jpg"/><Relationship Id="rId36" Type="http://schemas.openxmlformats.org/officeDocument/2006/relationships/image" Target="../media/image28.png"/><Relationship Id="rId19" Type="http://schemas.openxmlformats.org/officeDocument/2006/relationships/image" Target="../media/image183.png"/><Relationship Id="rId31" Type="http://schemas.openxmlformats.org/officeDocument/2006/relationships/image" Target="../media/image23.jpg"/><Relationship Id="rId44" Type="http://schemas.openxmlformats.org/officeDocument/2006/relationships/image" Target="../media/image33.jpg"/><Relationship Id="rId4" Type="http://schemas.openxmlformats.org/officeDocument/2006/relationships/image" Target="../media/image15.jpg"/><Relationship Id="rId22" Type="http://schemas.openxmlformats.org/officeDocument/2006/relationships/image" Target="../media/image21.png"/><Relationship Id="rId27" Type="http://schemas.openxmlformats.org/officeDocument/2006/relationships/image" Target="../media/image262.png"/><Relationship Id="rId30" Type="http://schemas.openxmlformats.org/officeDocument/2006/relationships/image" Target="../media/image22.jpg"/><Relationship Id="rId35" Type="http://schemas.openxmlformats.org/officeDocument/2006/relationships/image" Target="../media/image27.jpg"/><Relationship Id="rId43" Type="http://schemas.openxmlformats.org/officeDocument/2006/relationships/image" Target="../media/image32.jpg"/><Relationship Id="rId48" Type="http://schemas.openxmlformats.org/officeDocument/2006/relationships/image" Target="../media/image36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hyperlink" Target="https://arxiv.org/abs/2308.01403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bbc.com/news/science-environment-50473482" TargetMode="External"/><Relationship Id="rId4" Type="http://schemas.openxmlformats.org/officeDocument/2006/relationships/image" Target="../media/image8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1520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11.02867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0.png"/><Relationship Id="rId3" Type="http://schemas.openxmlformats.org/officeDocument/2006/relationships/hyperlink" Target="https://arxiv.org/abs/hep-ph/0611350" TargetMode="External"/><Relationship Id="rId7" Type="http://schemas.openxmlformats.org/officeDocument/2006/relationships/hyperlink" Target="https://arxiv.org/abs/1906.11844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00.png"/><Relationship Id="rId11" Type="http://schemas.openxmlformats.org/officeDocument/2006/relationships/image" Target="../media/image380.png"/><Relationship Id="rId5" Type="http://schemas.openxmlformats.org/officeDocument/2006/relationships/hyperlink" Target="https://arxiv.org/abs/1803.00993" TargetMode="External"/><Relationship Id="rId10" Type="http://schemas.openxmlformats.org/officeDocument/2006/relationships/hyperlink" Target="https://arxiv.org/abs/2010.02943" TargetMode="External"/><Relationship Id="rId4" Type="http://schemas.openxmlformats.org/officeDocument/2006/relationships/image" Target="../media/image350.png"/><Relationship Id="rId9" Type="http://schemas.openxmlformats.org/officeDocument/2006/relationships/hyperlink" Target="https://arxiv.org/abs/1907.05020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11.09892" TargetMode="External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0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rxiv.org/abs/2305.01715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1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01.06570" TargetMode="External"/><Relationship Id="rId7" Type="http://schemas.openxmlformats.org/officeDocument/2006/relationships/image" Target="NUL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hyperlink" Target="https://arxiv.org/abs/1804.03208" TargetMode="External"/><Relationship Id="rId7" Type="http://schemas.openxmlformats.org/officeDocument/2006/relationships/hyperlink" Target="https://arxiv.org/abs/1411.2263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1004.3558" TargetMode="External"/><Relationship Id="rId5" Type="http://schemas.openxmlformats.org/officeDocument/2006/relationships/image" Target="../media/image97.jpg"/><Relationship Id="rId4" Type="http://schemas.openxmlformats.org/officeDocument/2006/relationships/image" Target="../media/image9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411.2263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1.xml"/><Relationship Id="rId4" Type="http://schemas.openxmlformats.org/officeDocument/2006/relationships/image" Target="NUL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g"/><Relationship Id="rId5" Type="http://schemas.openxmlformats.org/officeDocument/2006/relationships/image" Target="../media/image104.png"/><Relationship Id="rId4" Type="http://schemas.openxmlformats.org/officeDocument/2006/relationships/hyperlink" Target="https://arxiv.org/abs/2202.08274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hyperlink" Target="https://arxiv.org/abs/2303.11792" TargetMode="External"/><Relationship Id="rId4" Type="http://schemas.openxmlformats.org/officeDocument/2006/relationships/image" Target="../media/image10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3" Type="http://schemas.openxmlformats.org/officeDocument/2006/relationships/image" Target="../media/image36.jpg"/><Relationship Id="rId7" Type="http://schemas.openxmlformats.org/officeDocument/2006/relationships/image" Target="../media/image30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00.png"/><Relationship Id="rId5" Type="http://schemas.openxmlformats.org/officeDocument/2006/relationships/image" Target="../media/image280.png"/><Relationship Id="rId4" Type="http://schemas.openxmlformats.org/officeDocument/2006/relationships/hyperlink" Target="http://earthspacecircle.blogspot.com/2013/07/stellar-evolution.html" TargetMode="External"/><Relationship Id="rId9" Type="http://schemas.openxmlformats.org/officeDocument/2006/relationships/image" Target="../media/image32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1510.07633" TargetMode="External"/><Relationship Id="rId3" Type="http://schemas.openxmlformats.org/officeDocument/2006/relationships/hyperlink" Target="https://arxiv.org/abs/2203.14923" TargetMode="External"/><Relationship Id="rId7" Type="http://schemas.openxmlformats.org/officeDocument/2006/relationships/hyperlink" Target="https://arxiv.org/abs/1912.07064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2003.01100" TargetMode="External"/><Relationship Id="rId5" Type="http://schemas.openxmlformats.org/officeDocument/2006/relationships/hyperlink" Target="https://arxiv.org/abs/2012.05029" TargetMode="External"/><Relationship Id="rId10" Type="http://schemas.openxmlformats.org/officeDocument/2006/relationships/hyperlink" Target="https://arxiv.org/abs/arXiv:0807.3125" TargetMode="External"/><Relationship Id="rId4" Type="http://schemas.openxmlformats.org/officeDocument/2006/relationships/hyperlink" Target="https://arxiv.org/abs/2105.01406" TargetMode="External"/><Relationship Id="rId9" Type="http://schemas.openxmlformats.org/officeDocument/2006/relationships/hyperlink" Target="https://arxiv.org/abs/1301.1123" TargetMode="Externa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s://journals.aps.org/rmp/abstract/10.1103/RevModPhys.75.777" TargetMode="External"/><Relationship Id="rId3" Type="http://schemas.openxmlformats.org/officeDocument/2006/relationships/hyperlink" Target="https://link.springer.com/book/10.1007/978-3-030-95852-7" TargetMode="External"/><Relationship Id="rId7" Type="http://schemas.openxmlformats.org/officeDocument/2006/relationships/hyperlink" Target="https://www.annualreviews.org/doi/10.1146/annurev.nucl.56.080805.140513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1602.00039" TargetMode="External"/><Relationship Id="rId5" Type="http://schemas.openxmlformats.org/officeDocument/2006/relationships/hyperlink" Target="https://arxiv.org/abs/1801.08127" TargetMode="External"/><Relationship Id="rId4" Type="http://schemas.openxmlformats.org/officeDocument/2006/relationships/hyperlink" Target="https://arxiv.org/abs/2003.02206" TargetMode="External"/><Relationship Id="rId9" Type="http://schemas.openxmlformats.org/officeDocument/2006/relationships/hyperlink" Target="https://doi.org/10.1016/S0370-1573(99)00045-9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2.02052" TargetMode="External"/><Relationship Id="rId7" Type="http://schemas.openxmlformats.org/officeDocument/2006/relationships/hyperlink" Target="https://arxiv.org/abs/2106.03424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2205.00940" TargetMode="External"/><Relationship Id="rId5" Type="http://schemas.openxmlformats.org/officeDocument/2006/relationships/hyperlink" Target="https://arxiv.org/abs/2401.13728" TargetMode="External"/><Relationship Id="rId4" Type="http://schemas.openxmlformats.org/officeDocument/2006/relationships/hyperlink" Target="https://arxiv.org/abs/2109.10368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ajohare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hyperlink" Target="https://arxiv.org/abs/2207.1133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502" y="142887"/>
            <a:ext cx="1728880" cy="172888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392" y="143527"/>
            <a:ext cx="1728240" cy="17282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152" y="6192467"/>
            <a:ext cx="9216000" cy="720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900" b="1">
                <a:solidFill>
                  <a:schemeClr val="bg1"/>
                </a:solidFill>
              </a:rPr>
              <a:t>Georg G. Raffelt, Max-Planck-Institut f</a:t>
            </a:r>
            <a:r>
              <a:rPr lang="de-DE" sz="2900" b="1">
                <a:solidFill>
                  <a:schemeClr val="bg1"/>
                </a:solidFill>
              </a:rPr>
              <a:t>ür Physik, </a:t>
            </a:r>
            <a:r>
              <a:rPr lang="de-DE" sz="2900" b="1" smtClean="0">
                <a:solidFill>
                  <a:schemeClr val="bg1"/>
                </a:solidFill>
              </a:rPr>
              <a:t>Garching</a:t>
            </a:r>
            <a:endParaRPr lang="en-US" sz="2900" b="1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143527"/>
            <a:ext cx="1728240" cy="17282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3" name="Rectangle 22"/>
          <p:cNvSpPr/>
          <p:nvPr/>
        </p:nvSpPr>
        <p:spPr>
          <a:xfrm>
            <a:off x="7345461" y="143767"/>
            <a:ext cx="1727671" cy="172800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43892" y="151176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Axions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1944142" y="151171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Globular Clusters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3744392" y="151152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Supernova 1987A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7344892" y="151171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ravitational </a:t>
            </a:r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aves</a:t>
            </a:r>
            <a:endParaRPr lang="en-US" sz="1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342305"/>
            <a:ext cx="1389718" cy="1152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882" y="143527"/>
            <a:ext cx="1728000" cy="1728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5544642" y="1511717"/>
            <a:ext cx="1728240" cy="356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Neutron Stars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36" y="4844494"/>
            <a:ext cx="1585974" cy="11076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732" y="4844027"/>
            <a:ext cx="2261292" cy="1080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30" y="4824177"/>
            <a:ext cx="1410242" cy="1110566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47962" y="2231577"/>
            <a:ext cx="8569063" cy="1663082"/>
          </a:xfrm>
        </p:spPr>
        <p:txBody>
          <a:bodyPr/>
          <a:lstStyle/>
          <a:p>
            <a:pPr algn="l"/>
            <a:r>
              <a:rPr lang="en-US" sz="5300" smtClean="0"/>
              <a:t>Axions and the Stars</a:t>
            </a:r>
            <a:r>
              <a:rPr lang="en-US" sz="4400"/>
              <a:t/>
            </a:r>
            <a:br>
              <a:rPr lang="en-US" sz="4400"/>
            </a:br>
            <a:r>
              <a:rPr lang="en-US"/>
              <a:t>Old Ideas and New </a:t>
            </a:r>
            <a:r>
              <a:rPr lang="en-US" smtClean="0"/>
              <a:t>Developments</a:t>
            </a:r>
            <a:br>
              <a:rPr lang="en-US" smtClean="0"/>
            </a:br>
            <a:r>
              <a:rPr lang="en-US" smtClean="0"/>
              <a:t>Ringberg Castle, IMPRS Workshop, </a:t>
            </a:r>
            <a:r>
              <a:rPr lang="en-US" sz="2800"/>
              <a:t>4 June </a:t>
            </a:r>
            <a:r>
              <a:rPr lang="en-US" sz="2800" smtClean="0"/>
              <a:t>2024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661" y="4807378"/>
            <a:ext cx="1535761" cy="120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6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Thermal </a:t>
            </a:r>
            <a:r>
              <a:rPr lang="en-US" smtClean="0"/>
              <a:t>Neutrinos: </a:t>
            </a:r>
            <a:r>
              <a:rPr lang="en-US"/>
              <a:t>Production </a:t>
            </a:r>
            <a:r>
              <a:rPr lang="en-US" smtClean="0"/>
              <a:t>Processes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4" y="1089383"/>
            <a:ext cx="8928100" cy="4526904"/>
          </a:xfrm>
          <a:prstGeom prst="rect">
            <a:avLst/>
          </a:prstGeom>
        </p:spPr>
      </p:pic>
      <p:sp>
        <p:nvSpPr>
          <p:cNvPr id="7" name="TextBox 6">
            <a:hlinkClick r:id="rId4"/>
          </p:cNvPr>
          <p:cNvSpPr txBox="1"/>
          <p:nvPr/>
        </p:nvSpPr>
        <p:spPr>
          <a:xfrm>
            <a:off x="144463" y="6120357"/>
            <a:ext cx="8928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Vitagliano, Redondo &amp; Raffelt, arXiv:1708.02248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63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Grand Unified Neutrino Spectrum (GUNS) at Earth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1177591"/>
            <a:ext cx="8920595" cy="5302816"/>
          </a:xfrm>
          <a:prstGeom prst="rect">
            <a:avLst/>
          </a:prstGeom>
        </p:spPr>
      </p:pic>
      <p:sp>
        <p:nvSpPr>
          <p:cNvPr id="4" name="TextBox 3">
            <a:hlinkClick r:id="rId4"/>
          </p:cNvPr>
          <p:cNvSpPr txBox="1"/>
          <p:nvPr/>
        </p:nvSpPr>
        <p:spPr>
          <a:xfrm>
            <a:off x="-1" y="719607"/>
            <a:ext cx="9217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</a:rPr>
              <a:t>Vitagliano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</a:rPr>
              <a:t>Tamborra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&amp; Raffelt, arXiv:1910.11878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8062" y="4608147"/>
            <a:ext cx="3816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You can design your own version with data and/or Mathematica notebook attached to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arXiv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paper</a:t>
            </a:r>
          </a:p>
        </p:txBody>
      </p:sp>
    </p:spTree>
    <p:extLst>
      <p:ext uri="{BB962C8B-B14F-4D97-AF65-F5344CB8AC3E}">
        <p14:creationId xmlns:p14="http://schemas.microsoft.com/office/powerpoint/2010/main" val="427190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Temperature in the </a:t>
            </a:r>
            <a:r>
              <a:rPr lang="en-US"/>
              <a:t>Sun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5"/>
              <p:cNvSpPr>
                <a:spLocks noChangeArrowheads="1"/>
              </p:cNvSpPr>
              <p:nvPr/>
            </p:nvSpPr>
            <p:spPr bwMode="auto">
              <a:xfrm>
                <a:off x="287912" y="791617"/>
                <a:ext cx="4536058" cy="7201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l"/>
                <a:r>
                  <a:rPr lang="en-US" sz="2200" smtClean="0">
                    <a:solidFill>
                      <a:srgbClr val="003399"/>
                    </a:solidFill>
                  </a:rPr>
                  <a:t>Virial Theorem   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kin</m:t>
                            </m:r>
                          </m:sub>
                        </m:sSub>
                      </m:e>
                    </m:d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/>
                      </a:rPr>
                      <m:t>=−</m:t>
                    </m:r>
                    <m:f>
                      <m:f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/>
                      </a:rPr>
                      <m:t>〈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grav</m:t>
                        </m:r>
                      </m:sub>
                    </m:sSub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/>
                      </a:rPr>
                      <m:t>〉</m:t>
                    </m:r>
                  </m:oMath>
                </a14:m>
                <a:endParaRPr lang="en-US" sz="22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912" y="791617"/>
                <a:ext cx="4536058" cy="720100"/>
              </a:xfrm>
              <a:prstGeom prst="rect">
                <a:avLst/>
              </a:prstGeom>
              <a:blipFill rotWithShape="1">
                <a:blip r:embed="rId2"/>
                <a:stretch>
                  <a:fillRect l="-1613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6"/>
              <p:cNvSpPr>
                <a:spLocks noChangeArrowheads="1"/>
              </p:cNvSpPr>
              <p:nvPr/>
            </p:nvSpPr>
            <p:spPr bwMode="auto">
              <a:xfrm>
                <a:off x="287912" y="1524341"/>
                <a:ext cx="4392594" cy="481204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none"/>
              <a:lstStyle/>
              <a:p>
                <a:pPr algn="l"/>
                <a:r>
                  <a:rPr lang="en-US" sz="2200" smtClean="0">
                    <a:solidFill>
                      <a:srgbClr val="003399"/>
                    </a:solidFill>
                  </a:rPr>
                  <a:t>Approximate Sun as a homogeneous</a:t>
                </a:r>
              </a:p>
              <a:p>
                <a:pPr algn="l"/>
                <a:r>
                  <a:rPr lang="en-US" sz="2200">
                    <a:solidFill>
                      <a:srgbClr val="003399"/>
                    </a:solidFill>
                  </a:rPr>
                  <a:t>sphere with</a:t>
                </a:r>
              </a:p>
              <a:p>
                <a:pPr algn="l"/>
                <a:endParaRPr lang="en-US" sz="500">
                  <a:solidFill>
                    <a:srgbClr val="003399"/>
                  </a:solidFill>
                </a:endParaRPr>
              </a:p>
              <a:p>
                <a:pPr algn="l"/>
                <a:r>
                  <a:rPr lang="en-US" sz="2200">
                    <a:solidFill>
                      <a:srgbClr val="003399"/>
                    </a:solidFill>
                  </a:rPr>
                  <a:t>  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Mass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sun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=1.99×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33</m:t>
                        </m:r>
                      </m:sup>
                    </m:sSup>
                    <m:r>
                      <m:rPr>
                        <m:sty m:val="p"/>
                      </m:rPr>
                      <a:rPr lang="en-US" sz="2200" b="0" i="0" smtClean="0">
                        <a:solidFill>
                          <a:schemeClr val="tx1"/>
                        </a:solidFill>
                        <a:latin typeface="Cambria Math"/>
                      </a:rPr>
                      <m:t>g</m:t>
                    </m:r>
                  </m:oMath>
                </a14:m>
                <a:endParaRPr lang="en-US" sz="2200" smtClean="0">
                  <a:solidFill>
                    <a:srgbClr val="003399"/>
                  </a:solidFill>
                </a:endParaRPr>
              </a:p>
              <a:p>
                <a:pPr algn="l"/>
                <a:endParaRPr lang="en-US" sz="500" smtClean="0">
                  <a:solidFill>
                    <a:srgbClr val="003399"/>
                  </a:solidFill>
                </a:endParaRPr>
              </a:p>
              <a:p>
                <a:pPr algn="l"/>
                <a:r>
                  <a:rPr lang="en-US" sz="2200" smtClean="0">
                    <a:solidFill>
                      <a:srgbClr val="003399"/>
                    </a:solidFill>
                  </a:rPr>
                  <a:t>   Radius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sun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=6.96×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10</m:t>
                        </m:r>
                      </m:sup>
                    </m:sSup>
                    <m:r>
                      <m:rPr>
                        <m:sty m:val="p"/>
                      </m:rPr>
                      <a:rPr lang="en-US" sz="2200" b="0" i="0" smtClean="0">
                        <a:solidFill>
                          <a:schemeClr val="tx1"/>
                        </a:solidFill>
                        <a:latin typeface="Cambria Math"/>
                      </a:rPr>
                      <m:t>cm</m:t>
                    </m:r>
                  </m:oMath>
                </a14:m>
                <a:endParaRPr lang="en-US" sz="2200">
                  <a:solidFill>
                    <a:schemeClr val="tx1"/>
                  </a:solidFill>
                </a:endParaRPr>
              </a:p>
              <a:p>
                <a:pPr algn="l"/>
                <a:endParaRPr lang="en-US" sz="500">
                  <a:solidFill>
                    <a:srgbClr val="003399"/>
                  </a:solidFill>
                </a:endParaRPr>
              </a:p>
              <a:p>
                <a:pPr algn="l"/>
                <a:r>
                  <a:rPr lang="en-US" sz="2200">
                    <a:solidFill>
                      <a:srgbClr val="003399"/>
                    </a:solidFill>
                  </a:rPr>
                  <a:t>Gravitational potential energy of a</a:t>
                </a:r>
              </a:p>
              <a:p>
                <a:pPr algn="l"/>
                <a:r>
                  <a:rPr lang="en-US" sz="2200">
                    <a:solidFill>
                      <a:srgbClr val="003399"/>
                    </a:solidFill>
                  </a:rPr>
                  <a:t>proton near center of the sphere</a:t>
                </a:r>
              </a:p>
              <a:p>
                <a:pPr algn="l"/>
                <a:endParaRPr lang="en-US" sz="400" smtClean="0">
                  <a:solidFill>
                    <a:srgbClr val="003399"/>
                  </a:solidFill>
                </a:endParaRPr>
              </a:p>
              <a:p>
                <a:r>
                  <a:rPr lang="en-US" sz="2200" b="0" smtClean="0">
                    <a:solidFill>
                      <a:schemeClr val="tx1"/>
                    </a:solidFill>
                  </a:rPr>
                  <a:t>    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grav</m:t>
                            </m:r>
                          </m:sub>
                        </m:sSub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=−</m:t>
                    </m:r>
                    <m:f>
                      <m:f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𝐺</m:t>
                            </m:r>
                          </m:e>
                          <m:sub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𝑁</m:t>
                            </m:r>
                          </m:sub>
                        </m:sSub>
                        <m:sSub>
                          <m:sSubPr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𝑀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2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sun</m:t>
                            </m:r>
                          </m:sub>
                        </m:sSub>
                        <m:sSub>
                          <m:sSubPr>
                            <m:ctrlP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sun</m:t>
                            </m:r>
                          </m:sub>
                        </m:sSub>
                      </m:den>
                    </m:f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=−3.2 </m:t>
                    </m:r>
                    <m:r>
                      <m:rPr>
                        <m:sty m:val="p"/>
                      </m:rPr>
                      <a:rPr lang="en-US" sz="2200" b="0" i="0" smtClean="0">
                        <a:solidFill>
                          <a:schemeClr val="tx1"/>
                        </a:solidFill>
                        <a:latin typeface="Cambria Math"/>
                      </a:rPr>
                      <m:t>keV</m:t>
                    </m:r>
                  </m:oMath>
                </a14:m>
                <a:endParaRPr lang="en-US" sz="2200" b="0" smtClean="0">
                  <a:solidFill>
                    <a:schemeClr val="tx1"/>
                  </a:solidFill>
                </a:endParaRPr>
              </a:p>
              <a:p>
                <a:pPr algn="l"/>
                <a:endParaRPr lang="en-US" sz="500">
                  <a:solidFill>
                    <a:srgbClr val="003399"/>
                  </a:solidFill>
                </a:endParaRPr>
              </a:p>
              <a:p>
                <a:pPr algn="l"/>
                <a:r>
                  <a:rPr lang="en-US" sz="2200">
                    <a:solidFill>
                      <a:srgbClr val="003399"/>
                    </a:solidFill>
                  </a:rPr>
                  <a:t>Thermal velocity distribution</a:t>
                </a:r>
              </a:p>
              <a:p>
                <a:pPr algn="l"/>
                <a:r>
                  <a:rPr lang="en-US" sz="2200" b="0" smtClean="0">
                    <a:solidFill>
                      <a:srgbClr val="003399"/>
                    </a:solidFill>
                  </a:rPr>
                  <a:t>    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kin</m:t>
                            </m:r>
                          </m:sub>
                        </m:sSub>
                      </m:e>
                    </m:d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B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𝑇</m:t>
                    </m:r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=−</m:t>
                    </m:r>
                    <m:f>
                      <m:f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〈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grav</m:t>
                        </m:r>
                      </m:sub>
                    </m:sSub>
                    <m:r>
                      <a:rPr lang="en-US" sz="2200" b="0" i="1" smtClean="0">
                        <a:solidFill>
                          <a:schemeClr val="tx1"/>
                        </a:solidFill>
                        <a:latin typeface="Cambria Math"/>
                      </a:rPr>
                      <m:t>〉</m:t>
                    </m:r>
                  </m:oMath>
                </a14:m>
                <a:endParaRPr lang="en-US" sz="2200">
                  <a:solidFill>
                    <a:schemeClr val="tx1"/>
                  </a:solidFill>
                </a:endParaRPr>
              </a:p>
              <a:p>
                <a:pPr algn="l"/>
                <a:endParaRPr lang="en-US" sz="500">
                  <a:solidFill>
                    <a:srgbClr val="003399"/>
                  </a:solidFill>
                </a:endParaRPr>
              </a:p>
              <a:p>
                <a:pPr algn="l"/>
                <a:r>
                  <a:rPr lang="en-US" sz="2200">
                    <a:solidFill>
                      <a:srgbClr val="003399"/>
                    </a:solidFill>
                  </a:rPr>
                  <a:t>Estimated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temperature</a:t>
                </a:r>
              </a:p>
              <a:p>
                <a:pPr algn="l"/>
                <a:endParaRPr lang="en-US" sz="400" smtClean="0">
                  <a:solidFill>
                    <a:srgbClr val="003399"/>
                  </a:solidFill>
                </a:endParaRPr>
              </a:p>
              <a:p>
                <a:pPr algn="l"/>
                <a:r>
                  <a:rPr lang="en-US" sz="2200">
                    <a:solidFill>
                      <a:srgbClr val="003399"/>
                    </a:solidFill>
                  </a:rPr>
                  <a:t>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srgbClr val="C00000"/>
                        </a:solidFill>
                        <a:latin typeface="Cambria Math"/>
                      </a:rPr>
                      <m:t>𝑇</m:t>
                    </m:r>
                    <m:r>
                      <a:rPr lang="en-US" sz="2200" i="1" smtClean="0">
                        <a:solidFill>
                          <a:srgbClr val="C00000"/>
                        </a:solidFill>
                        <a:latin typeface="Cambria Math"/>
                      </a:rPr>
                      <m:t>=1.1 </m:t>
                    </m:r>
                    <m:r>
                      <m:rPr>
                        <m:sty m:val="p"/>
                      </m:rPr>
                      <a:rPr lang="en-US" sz="2200" i="0" smtClean="0">
                        <a:solidFill>
                          <a:srgbClr val="C00000"/>
                        </a:solidFill>
                        <a:latin typeface="Cambria Math"/>
                      </a:rPr>
                      <m:t>keV</m:t>
                    </m:r>
                  </m:oMath>
                </a14:m>
                <a:endParaRPr lang="en-US" sz="22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912" y="1524341"/>
                <a:ext cx="4392594" cy="4812046"/>
              </a:xfrm>
              <a:prstGeom prst="rect">
                <a:avLst/>
              </a:prstGeom>
              <a:blipFill rotWithShape="1">
                <a:blip r:embed="rId3"/>
                <a:stretch>
                  <a:fillRect l="-1664" t="-760" r="-208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5"/>
              <p:cNvSpPr>
                <a:spLocks noChangeArrowheads="1"/>
              </p:cNvSpPr>
              <p:nvPr/>
            </p:nvSpPr>
            <p:spPr bwMode="auto">
              <a:xfrm>
                <a:off x="5241743" y="4968197"/>
                <a:ext cx="3687370" cy="122417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none"/>
              <a:lstStyle/>
              <a:p>
                <a:pPr algn="l"/>
                <a:r>
                  <a:rPr lang="en-US" sz="2200" smtClean="0"/>
                  <a:t>Central temperature from</a:t>
                </a:r>
              </a:p>
              <a:p>
                <a:pPr algn="l"/>
                <a:r>
                  <a:rPr lang="en-US" sz="2200" smtClean="0"/>
                  <a:t>standard </a:t>
                </a:r>
                <a:r>
                  <a:rPr lang="en-US" sz="2200"/>
                  <a:t>solar </a:t>
                </a:r>
                <a:r>
                  <a:rPr lang="en-US" sz="2200" smtClean="0"/>
                  <a:t>models</a:t>
                </a:r>
              </a:p>
              <a:p>
                <a:pPr algn="l"/>
                <a:endParaRPr lang="en-US" sz="400" smtClean="0"/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c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=1.56×</m:t>
                      </m:r>
                      <m:sSup>
                        <m:sSupPr>
                          <m:ctrlP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2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7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200" b="0" i="0" smtClean="0">
                          <a:solidFill>
                            <a:srgbClr val="C00000"/>
                          </a:solidFill>
                          <a:latin typeface="Cambria Math"/>
                        </a:rPr>
                        <m:t>K</m:t>
                      </m:r>
                      <m:r>
                        <a:rPr lang="en-US" sz="22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=1.34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solidFill>
                            <a:srgbClr val="C00000"/>
                          </a:solidFill>
                          <a:latin typeface="Cambria Math"/>
                        </a:rPr>
                        <m:t>keV</m:t>
                      </m:r>
                    </m:oMath>
                  </m:oMathPara>
                </a14:m>
                <a:endParaRPr lang="en-US" sz="220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14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41743" y="4968197"/>
                <a:ext cx="3687370" cy="1224170"/>
              </a:xfrm>
              <a:prstGeom prst="rect">
                <a:avLst/>
              </a:prstGeom>
              <a:blipFill rotWithShape="1">
                <a:blip r:embed="rId4"/>
                <a:stretch>
                  <a:fillRect l="-2149" t="-2985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770" y="988979"/>
            <a:ext cx="3626321" cy="361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9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Virial Theorem – Dark </a:t>
            </a:r>
            <a:r>
              <a:rPr lang="en-US"/>
              <a:t>Matter in Galaxy Clusters</a:t>
            </a:r>
          </a:p>
        </p:txBody>
      </p:sp>
      <p:pic>
        <p:nvPicPr>
          <p:cNvPr id="3" name="Picture 3" descr="C:\Users\Georg Raffelt\Desktop\s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719998"/>
            <a:ext cx="5832922" cy="583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43938" y="6120419"/>
            <a:ext cx="1656184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F330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solidFill>
                  <a:srgbClr val="FFCC00"/>
                </a:solidFill>
              </a:rPr>
              <a:t>Coma Cluster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>
                <a:spLocks noChangeArrowheads="1"/>
              </p:cNvSpPr>
              <p:nvPr/>
            </p:nvSpPr>
            <p:spPr bwMode="auto">
              <a:xfrm>
                <a:off x="6120802" y="719607"/>
                <a:ext cx="2952330" cy="291619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/>
              <a:lstStyle/>
              <a:p>
                <a:pPr algn="l"/>
                <a:r>
                  <a:rPr lang="en-US" sz="2200" smtClean="0">
                    <a:solidFill>
                      <a:srgbClr val="003399"/>
                    </a:solidFill>
                  </a:rPr>
                  <a:t>A gravitationally bound</a:t>
                </a:r>
              </a:p>
              <a:p>
                <a:pPr algn="l"/>
                <a:r>
                  <a:rPr lang="en-US" sz="2200">
                    <a:solidFill>
                      <a:srgbClr val="003399"/>
                    </a:solidFill>
                  </a:rPr>
                  <a:t>system of many particles</a:t>
                </a:r>
              </a:p>
              <a:p>
                <a:pPr algn="l"/>
                <a:r>
                  <a:rPr lang="en-US" sz="2200" smtClean="0">
                    <a:solidFill>
                      <a:srgbClr val="003399"/>
                    </a:solidFill>
                  </a:rPr>
                  <a:t>obeys the </a:t>
                </a:r>
                <a:r>
                  <a:rPr lang="en-US" sz="2200">
                    <a:solidFill>
                      <a:srgbClr val="003399"/>
                    </a:solidFill>
                  </a:rPr>
                  <a:t>virial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theorem</a:t>
                </a:r>
              </a:p>
              <a:p>
                <a:pPr algn="l"/>
                <a:endParaRPr lang="en-US" sz="400" smtClean="0"/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/>
                        </a:rPr>
                        <m:t>    2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/>
                                </a:rPr>
                                <m:t>kin</m:t>
                              </m:r>
                            </m:sub>
                          </m:sSub>
                        </m:e>
                      </m:d>
                      <m:r>
                        <a:rPr lang="en-US" sz="2200" b="0" i="1" smtClean="0">
                          <a:latin typeface="Cambria Math"/>
                        </a:rPr>
                        <m:t>=−〈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/>
                            </a:rPr>
                            <m:t>grav</m:t>
                          </m:r>
                        </m:sub>
                      </m:sSub>
                      <m:r>
                        <a:rPr lang="en-US" sz="2200" b="0" i="1" smtClean="0">
                          <a:latin typeface="Cambria Math"/>
                        </a:rPr>
                        <m:t>〉</m:t>
                      </m:r>
                    </m:oMath>
                  </m:oMathPara>
                </a14:m>
                <a:endParaRPr lang="en-US" sz="2200" smtClean="0"/>
              </a:p>
              <a:p>
                <a:pPr algn="l"/>
                <a:endParaRPr lang="en-US" sz="40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/>
                        </a:rPr>
                        <m:t>    2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2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/>
                                    </a:rPr>
                                    <m:t>𝑁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sz="2200" b="0" i="1" smtClean="0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200" smtClean="0"/>
              </a:p>
              <a:p>
                <a:endParaRPr lang="en-US" sz="40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/>
                        </a:rPr>
                        <m:t>   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≈</m:t>
                      </m:r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𝑁</m:t>
                          </m:r>
                        </m:sub>
                      </m:sSub>
                      <m:sSub>
                        <m:sSub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𝑟</m:t>
                          </m:r>
                        </m:sub>
                      </m:sSub>
                      <m:d>
                        <m:dPr>
                          <m:begChr m:val="⟨"/>
                          <m:endChr m:val="⟩"/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20802" y="719607"/>
                <a:ext cx="2952330" cy="2916199"/>
              </a:xfrm>
              <a:prstGeom prst="rect">
                <a:avLst/>
              </a:prstGeom>
              <a:blipFill rotWithShape="1">
                <a:blip r:embed="rId3"/>
                <a:stretch>
                  <a:fillRect l="-2263" t="-1042" r="-4115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611576" y="995012"/>
            <a:ext cx="8461556" cy="5557405"/>
            <a:chOff x="611576" y="995012"/>
            <a:chExt cx="8461556" cy="5557405"/>
          </a:xfrm>
        </p:grpSpPr>
        <p:sp>
          <p:nvSpPr>
            <p:cNvPr id="7" name="Rectangle 13"/>
            <p:cNvSpPr>
              <a:spLocks noChangeArrowheads="1"/>
            </p:cNvSpPr>
            <p:nvPr/>
          </p:nvSpPr>
          <p:spPr bwMode="auto">
            <a:xfrm>
              <a:off x="6121400" y="4044029"/>
              <a:ext cx="2951732" cy="1003012"/>
            </a:xfrm>
            <a:prstGeom prst="rect">
              <a:avLst/>
            </a:prstGeom>
            <a:solidFill>
              <a:srgbClr val="3333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Velocity dispersion</a:t>
              </a:r>
            </a:p>
            <a:p>
              <a:pPr algn="ctr"/>
              <a:r>
                <a:rPr lang="en-US" sz="2000">
                  <a:solidFill>
                    <a:schemeClr val="bg1"/>
                  </a:solidFill>
                </a:rPr>
                <a:t>from Doppler shifts</a:t>
              </a:r>
            </a:p>
            <a:p>
              <a:pPr algn="ctr"/>
              <a:r>
                <a:rPr lang="en-US" sz="2000">
                  <a:solidFill>
                    <a:schemeClr val="bg1"/>
                  </a:solidFill>
                </a:rPr>
                <a:t>and geometric size</a:t>
              </a:r>
            </a:p>
          </p:txBody>
        </p:sp>
        <p:sp>
          <p:nvSpPr>
            <p:cNvPr id="8" name="Rectangle 14"/>
            <p:cNvSpPr>
              <a:spLocks noChangeArrowheads="1"/>
            </p:cNvSpPr>
            <p:nvPr/>
          </p:nvSpPr>
          <p:spPr bwMode="auto">
            <a:xfrm>
              <a:off x="6121400" y="5820068"/>
              <a:ext cx="2951732" cy="732349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3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Total Mass</a:t>
              </a:r>
            </a:p>
          </p:txBody>
        </p:sp>
        <p:sp>
          <p:nvSpPr>
            <p:cNvPr id="9" name="AutoShape 15"/>
            <p:cNvSpPr>
              <a:spLocks noChangeArrowheads="1"/>
            </p:cNvSpPr>
            <p:nvPr/>
          </p:nvSpPr>
          <p:spPr bwMode="auto">
            <a:xfrm>
              <a:off x="7453296" y="5107997"/>
              <a:ext cx="360109" cy="647998"/>
            </a:xfrm>
            <a:prstGeom prst="downArrow">
              <a:avLst>
                <a:gd name="adj1" fmla="val 50000"/>
                <a:gd name="adj2" fmla="val 50000"/>
              </a:avLst>
            </a:prstGeom>
            <a:gradFill rotWithShape="0">
              <a:gsLst>
                <a:gs pos="0">
                  <a:srgbClr val="333333"/>
                </a:gs>
                <a:gs pos="100000">
                  <a:srgbClr val="CC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" name="Group 16"/>
            <p:cNvGrpSpPr>
              <a:grpSpLocks/>
            </p:cNvGrpSpPr>
            <p:nvPr/>
          </p:nvGrpSpPr>
          <p:grpSpPr bwMode="auto">
            <a:xfrm>
              <a:off x="611576" y="995012"/>
              <a:ext cx="4931999" cy="4795483"/>
              <a:chOff x="402" y="666"/>
              <a:chExt cx="3287" cy="3197"/>
            </a:xfrm>
          </p:grpSpPr>
          <p:sp>
            <p:nvSpPr>
              <p:cNvPr id="11" name="AutoShape 17"/>
              <p:cNvSpPr>
                <a:spLocks noChangeAspect="1" noChangeArrowheads="1"/>
              </p:cNvSpPr>
              <p:nvPr/>
            </p:nvSpPr>
            <p:spPr bwMode="auto">
              <a:xfrm>
                <a:off x="402" y="1785"/>
                <a:ext cx="347" cy="173"/>
              </a:xfrm>
              <a:prstGeom prst="rightArrow">
                <a:avLst>
                  <a:gd name="adj1" fmla="val 50000"/>
                  <a:gd name="adj2" fmla="val 50145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AutoShape 18"/>
              <p:cNvSpPr>
                <a:spLocks noChangeAspect="1" noChangeArrowheads="1"/>
              </p:cNvSpPr>
              <p:nvPr/>
            </p:nvSpPr>
            <p:spPr bwMode="auto">
              <a:xfrm rot="18900000">
                <a:off x="3072" y="3097"/>
                <a:ext cx="347" cy="173"/>
              </a:xfrm>
              <a:prstGeom prst="rightArrow">
                <a:avLst>
                  <a:gd name="adj1" fmla="val 50000"/>
                  <a:gd name="adj2" fmla="val 50145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AutoShape 19"/>
              <p:cNvSpPr>
                <a:spLocks noChangeAspect="1" noChangeArrowheads="1"/>
              </p:cNvSpPr>
              <p:nvPr/>
            </p:nvSpPr>
            <p:spPr bwMode="auto">
              <a:xfrm rot="11700000">
                <a:off x="3192" y="1706"/>
                <a:ext cx="347" cy="172"/>
              </a:xfrm>
              <a:prstGeom prst="rightArrow">
                <a:avLst>
                  <a:gd name="adj1" fmla="val 50000"/>
                  <a:gd name="adj2" fmla="val 50436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AutoShape 20"/>
              <p:cNvSpPr>
                <a:spLocks noChangeAspect="1" noChangeArrowheads="1"/>
              </p:cNvSpPr>
              <p:nvPr/>
            </p:nvSpPr>
            <p:spPr bwMode="auto">
              <a:xfrm rot="7860000">
                <a:off x="1988" y="3029"/>
                <a:ext cx="347" cy="172"/>
              </a:xfrm>
              <a:prstGeom prst="rightArrow">
                <a:avLst>
                  <a:gd name="adj1" fmla="val 50000"/>
                  <a:gd name="adj2" fmla="val 50436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AutoShape 21"/>
              <p:cNvSpPr>
                <a:spLocks noChangeAspect="1" noChangeArrowheads="1"/>
              </p:cNvSpPr>
              <p:nvPr/>
            </p:nvSpPr>
            <p:spPr bwMode="auto">
              <a:xfrm rot="4020000">
                <a:off x="1358" y="2806"/>
                <a:ext cx="347" cy="172"/>
              </a:xfrm>
              <a:prstGeom prst="rightArrow">
                <a:avLst>
                  <a:gd name="adj1" fmla="val 50000"/>
                  <a:gd name="adj2" fmla="val 50436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AutoShape 22"/>
              <p:cNvSpPr>
                <a:spLocks noChangeAspect="1" noChangeArrowheads="1"/>
              </p:cNvSpPr>
              <p:nvPr/>
            </p:nvSpPr>
            <p:spPr bwMode="auto">
              <a:xfrm rot="720000">
                <a:off x="2946" y="2520"/>
                <a:ext cx="347" cy="173"/>
              </a:xfrm>
              <a:prstGeom prst="rightArrow">
                <a:avLst>
                  <a:gd name="adj1" fmla="val 50000"/>
                  <a:gd name="adj2" fmla="val 50145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AutoShape 23"/>
              <p:cNvSpPr>
                <a:spLocks noChangeAspect="1" noChangeArrowheads="1"/>
              </p:cNvSpPr>
              <p:nvPr/>
            </p:nvSpPr>
            <p:spPr bwMode="auto">
              <a:xfrm rot="4020000">
                <a:off x="2403" y="1545"/>
                <a:ext cx="347" cy="173"/>
              </a:xfrm>
              <a:prstGeom prst="rightArrow">
                <a:avLst>
                  <a:gd name="adj1" fmla="val 50000"/>
                  <a:gd name="adj2" fmla="val 50145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AutoShape 24"/>
              <p:cNvSpPr>
                <a:spLocks noChangeAspect="1" noChangeArrowheads="1"/>
              </p:cNvSpPr>
              <p:nvPr/>
            </p:nvSpPr>
            <p:spPr bwMode="auto">
              <a:xfrm rot="18780000">
                <a:off x="1604" y="1060"/>
                <a:ext cx="347" cy="172"/>
              </a:xfrm>
              <a:prstGeom prst="rightArrow">
                <a:avLst>
                  <a:gd name="adj1" fmla="val 50000"/>
                  <a:gd name="adj2" fmla="val 50436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AutoShape 25"/>
              <p:cNvSpPr>
                <a:spLocks noChangeAspect="1" noChangeArrowheads="1"/>
              </p:cNvSpPr>
              <p:nvPr/>
            </p:nvSpPr>
            <p:spPr bwMode="auto">
              <a:xfrm rot="14280000">
                <a:off x="776" y="3604"/>
                <a:ext cx="347" cy="172"/>
              </a:xfrm>
              <a:prstGeom prst="rightArrow">
                <a:avLst>
                  <a:gd name="adj1" fmla="val 50000"/>
                  <a:gd name="adj2" fmla="val 50436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AutoShape 26"/>
              <p:cNvSpPr>
                <a:spLocks noChangeAspect="1" noChangeArrowheads="1"/>
              </p:cNvSpPr>
              <p:nvPr/>
            </p:nvSpPr>
            <p:spPr bwMode="auto">
              <a:xfrm rot="5700000">
                <a:off x="1149" y="2205"/>
                <a:ext cx="347" cy="173"/>
              </a:xfrm>
              <a:prstGeom prst="rightArrow">
                <a:avLst>
                  <a:gd name="adj1" fmla="val 50000"/>
                  <a:gd name="adj2" fmla="val 50145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AutoShape 27"/>
              <p:cNvSpPr>
                <a:spLocks noChangeAspect="1" noChangeArrowheads="1"/>
              </p:cNvSpPr>
              <p:nvPr/>
            </p:nvSpPr>
            <p:spPr bwMode="auto">
              <a:xfrm rot="16260000">
                <a:off x="597" y="2181"/>
                <a:ext cx="347" cy="173"/>
              </a:xfrm>
              <a:prstGeom prst="rightArrow">
                <a:avLst>
                  <a:gd name="adj1" fmla="val 50000"/>
                  <a:gd name="adj2" fmla="val 50145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AutoShape 28"/>
              <p:cNvSpPr>
                <a:spLocks noChangeAspect="1" noChangeArrowheads="1"/>
              </p:cNvSpPr>
              <p:nvPr/>
            </p:nvSpPr>
            <p:spPr bwMode="auto">
              <a:xfrm rot="5700000">
                <a:off x="3429" y="2187"/>
                <a:ext cx="347" cy="173"/>
              </a:xfrm>
              <a:prstGeom prst="rightArrow">
                <a:avLst>
                  <a:gd name="adj1" fmla="val 50000"/>
                  <a:gd name="adj2" fmla="val 50145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AutoShape 29"/>
              <p:cNvSpPr>
                <a:spLocks noChangeAspect="1" noChangeArrowheads="1"/>
              </p:cNvSpPr>
              <p:nvPr/>
            </p:nvSpPr>
            <p:spPr bwMode="auto">
              <a:xfrm rot="5700000">
                <a:off x="3206" y="940"/>
                <a:ext cx="347" cy="172"/>
              </a:xfrm>
              <a:prstGeom prst="rightArrow">
                <a:avLst>
                  <a:gd name="adj1" fmla="val 50000"/>
                  <a:gd name="adj2" fmla="val 50436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AutoShape 30"/>
              <p:cNvSpPr>
                <a:spLocks noChangeAspect="1" noChangeArrowheads="1"/>
              </p:cNvSpPr>
              <p:nvPr/>
            </p:nvSpPr>
            <p:spPr bwMode="auto">
              <a:xfrm rot="14280000">
                <a:off x="548" y="754"/>
                <a:ext cx="347" cy="172"/>
              </a:xfrm>
              <a:prstGeom prst="rightArrow">
                <a:avLst>
                  <a:gd name="adj1" fmla="val 50000"/>
                  <a:gd name="adj2" fmla="val 50436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75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Experimental Tests of Invisible Axions</a:t>
            </a:r>
            <a:endParaRPr lang="en-US"/>
          </a:p>
        </p:txBody>
      </p:sp>
      <p:pic>
        <p:nvPicPr>
          <p:cNvPr id="3" name="Picture 3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0"/>
            <a:ext cx="9217153" cy="260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18" y="2591867"/>
            <a:ext cx="7128990" cy="1851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7" y="4515719"/>
            <a:ext cx="2484225" cy="2128963"/>
          </a:xfrm>
          <a:prstGeom prst="rect">
            <a:avLst/>
          </a:prstGeom>
        </p:spPr>
      </p:pic>
      <p:sp>
        <p:nvSpPr>
          <p:cNvPr id="10" name="Rectangle 9">
            <a:hlinkClick r:id="rId5"/>
          </p:cNvPr>
          <p:cNvSpPr/>
          <p:nvPr/>
        </p:nvSpPr>
        <p:spPr>
          <a:xfrm>
            <a:off x="3315090" y="6264102"/>
            <a:ext cx="33170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</a:rPr>
              <a:t>https://cajohare.github.io/IAXOmass/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92482" y="4464127"/>
            <a:ext cx="47525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● 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Large coherence length overcomes</a:t>
            </a:r>
          </a:p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    small coupling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● Axion-photon conversion in B-field similar to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 neutrino 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flavor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oscillation, 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PRD 37 (1988)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1237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● Can be enhanced with gas filling </a:t>
            </a:r>
            <a:endParaRPr lang="en-US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   van Bibber+ PRD 39 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(1989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2089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5651" y="5380520"/>
            <a:ext cx="888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chemeClr val="accent1">
                    <a:lumMod val="75000"/>
                  </a:schemeClr>
                </a:solidFill>
              </a:rPr>
              <a:t>Primakoff</a:t>
            </a:r>
            <a:endParaRPr lang="en-US" sz="14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74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smtClean="0"/>
              <a:t>Pointing a Magnet to the Sun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128" y="5327755"/>
            <a:ext cx="9215839" cy="1584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1" b="-7301"/>
          <a:stretch/>
        </p:blipFill>
        <p:spPr>
          <a:xfrm>
            <a:off x="-128" y="-494"/>
            <a:ext cx="4464620" cy="33484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2280" y="1685892"/>
            <a:ext cx="1540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Sebastian Baum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062" y="1968460"/>
            <a:ext cx="3528000" cy="2337301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062" y="4462598"/>
            <a:ext cx="3528000" cy="2296693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824542" y="196233"/>
                <a:ext cx="4260910" cy="13203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Rochester-Brookhaven-</a:t>
                </a:r>
                <a:r>
                  <a:rPr lang="en-US" sz="2400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FermiLab</a:t>
                </a:r>
                <a:endPara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dirty="0" smtClean="0"/>
                  <a:t>   </a:t>
                </a:r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Lazarus+ PRL 69 (1992) 2333 </a:t>
                </a:r>
              </a:p>
              <a:p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  Few 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hours of </a:t>
                </a:r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data, fixed magnet </a:t>
                </a:r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b="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𝛾𝛾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&lt;0.77×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Ge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542" y="196233"/>
                <a:ext cx="4260910" cy="1320361"/>
              </a:xfrm>
              <a:prstGeom prst="rect">
                <a:avLst/>
              </a:prstGeom>
              <a:blipFill>
                <a:blip r:embed="rId5"/>
                <a:stretch>
                  <a:fillRect l="-2146" t="-3687" r="-715" b="-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429323" y="2785334"/>
                <a:ext cx="3539239" cy="15973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Tokyo Helioscope (Sumico)</a:t>
                </a:r>
              </a:p>
              <a:p>
                <a:r>
                  <a:rPr lang="en-US" smtClean="0"/>
                  <a:t>   </a:t>
                </a:r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</a:rPr>
                  <a:t>Fully stearable, 2.3 m long, 4 Tesla</a:t>
                </a:r>
              </a:p>
              <a:p>
                <a:r>
                  <a:rPr lang="en-US" smtClean="0"/>
                  <a:t>   </a:t>
                </a:r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</a:rPr>
                  <a:t>Moriyama+ [hep-ex/9805026]</a:t>
                </a:r>
              </a:p>
              <a:p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𝛾𝛾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&lt;0.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60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  <m:r>
                      <a:rPr lang="en-US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Ge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lang="en-US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</a:rPr>
                  <a:t>   See also Ohta+ [1201.4622]</a:t>
                </a:r>
                <a:endParaRPr lang="en-US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323" y="2785334"/>
                <a:ext cx="3539239" cy="1597360"/>
              </a:xfrm>
              <a:prstGeom prst="rect">
                <a:avLst/>
              </a:prstGeom>
              <a:blipFill>
                <a:blip r:embed="rId6"/>
                <a:stretch>
                  <a:fillRect l="-2582" t="-3053" r="-861" b="-5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420145" y="4450987"/>
                <a:ext cx="3332387" cy="13203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CAST (1998–2021) </a:t>
                </a:r>
              </a:p>
              <a:p>
                <a:r>
                  <a:rPr lang="en-US" smtClean="0"/>
                  <a:t>   </a:t>
                </a:r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</a:rPr>
                  <a:t>Stearable, 9.26 m long, 9 Tesla</a:t>
                </a:r>
              </a:p>
              <a:p>
                <a:r>
                  <a:rPr lang="en-US" smtClean="0"/>
                  <a:t>   Anastassopoulos</a:t>
                </a:r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</a:rPr>
                  <a:t>+ </a:t>
                </a:r>
                <a:r>
                  <a:rPr lang="en-US"/>
                  <a:t>[</a:t>
                </a:r>
                <a:r>
                  <a:rPr lang="en-US" smtClean="0"/>
                  <a:t>1705.02290]</a:t>
                </a:r>
                <a:endParaRPr lang="en-US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𝛾𝛾</m:t>
                          </m:r>
                        </m:sub>
                      </m:sSub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&lt;0.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66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  <m:r>
                        <a:rPr lang="en-US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Ge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p>
                          <m: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mtClean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145" y="4450987"/>
                <a:ext cx="3332387" cy="1320361"/>
              </a:xfrm>
              <a:prstGeom prst="rect">
                <a:avLst/>
              </a:prstGeom>
              <a:blipFill>
                <a:blip r:embed="rId7"/>
                <a:stretch>
                  <a:fillRect l="-2925" t="-3687" r="-731" b="-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hlinkClick r:id="rId8"/>
          </p:cNvPr>
          <p:cNvSpPr txBox="1"/>
          <p:nvPr/>
        </p:nvSpPr>
        <p:spPr>
          <a:xfrm>
            <a:off x="1511873" y="5983264"/>
            <a:ext cx="3384679" cy="76944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CAST Movie on YouTube</a:t>
            </a:r>
          </a:p>
          <a:p>
            <a:pPr algn="ctr"/>
            <a:r>
              <a:rPr lang="en-US" sz="2000">
                <a:solidFill>
                  <a:schemeClr val="bg1"/>
                </a:solidFill>
              </a:rPr>
              <a:t>https://youtu.be/XY2lFDXz8aQ</a:t>
            </a:r>
          </a:p>
        </p:txBody>
      </p:sp>
    </p:spTree>
    <p:extLst>
      <p:ext uri="{BB962C8B-B14F-4D97-AF65-F5344CB8AC3E}">
        <p14:creationId xmlns:p14="http://schemas.microsoft.com/office/powerpoint/2010/main" val="132433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(Baby) IAXO Sensitivity Forecast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2" y="791617"/>
            <a:ext cx="5377468" cy="5073823"/>
          </a:xfrm>
          <a:prstGeom prst="rect">
            <a:avLst/>
          </a:prstGeom>
        </p:spPr>
      </p:pic>
      <p:sp>
        <p:nvSpPr>
          <p:cNvPr id="5" name="TextBox 4">
            <a:hlinkClick r:id="rId3"/>
          </p:cNvPr>
          <p:cNvSpPr txBox="1"/>
          <p:nvPr/>
        </p:nvSpPr>
        <p:spPr>
          <a:xfrm>
            <a:off x="118230" y="5865440"/>
            <a:ext cx="9098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Physics 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potential of the 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International Axion 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Observatory (IAXO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) </a:t>
            </a:r>
          </a:p>
          <a:p>
            <a:pPr algn="ctr"/>
            <a:r>
              <a:rPr lang="en-US" altLang="en-US" sz="24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JCAP </a:t>
            </a:r>
            <a:r>
              <a:rPr lang="en-US" altLang="en-US" sz="24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1906 (2019) </a:t>
            </a:r>
            <a:r>
              <a:rPr lang="en-US" altLang="en-US" sz="24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047,</a:t>
            </a:r>
            <a:r>
              <a:rPr lang="en-US" altLang="en-US" sz="24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en-US" sz="24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arXiv:1904.09155</a:t>
            </a:r>
            <a:endParaRPr lang="en-US" sz="2400" b="1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62881" y="4249856"/>
            <a:ext cx="2029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Discovery potential</a:t>
            </a:r>
          </a:p>
          <a:p>
            <a:r>
              <a:rPr lang="en-US" b="1" smtClean="0">
                <a:solidFill>
                  <a:srgbClr val="FF0000"/>
                </a:solidFill>
              </a:rPr>
              <a:t>for QCD axions</a:t>
            </a:r>
            <a:endParaRPr lang="en-US" b="1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544642" y="3238198"/>
            <a:ext cx="0" cy="1009899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782" y="853025"/>
            <a:ext cx="2160300" cy="720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251" y="1655421"/>
            <a:ext cx="2548871" cy="20886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92" y="3512321"/>
            <a:ext cx="2304320" cy="191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8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30" y="599417"/>
            <a:ext cx="8857102" cy="60599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Grand Unified ALP Scape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422936" y="6157118"/>
            <a:ext cx="2527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hlinkClick r:id="rId4"/>
              </a:rPr>
              <a:t>Ciaran </a:t>
            </a:r>
            <a:r>
              <a:rPr lang="en-US" b="1" smtClean="0">
                <a:hlinkClick r:id="rId4"/>
              </a:rPr>
              <a:t>O'Hare @ Github 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54841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64665"/>
            <a:ext cx="9217024" cy="582932"/>
          </a:xfrm>
        </p:spPr>
        <p:txBody>
          <a:bodyPr/>
          <a:lstStyle/>
          <a:p>
            <a:r>
              <a:rPr lang="en-US" smtClean="0"/>
              <a:t>Galactic Globular Cluster M55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22" y="1008247"/>
            <a:ext cx="4320000" cy="432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97" y="1007752"/>
            <a:ext cx="4320495" cy="432049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2700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Color-Magnitude Diagram for Globular Clusters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310" y="824079"/>
            <a:ext cx="4142906" cy="5008238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4463" y="5903979"/>
            <a:ext cx="8928099" cy="71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rgbClr val="003399"/>
                </a:solidFill>
              </a:rPr>
              <a:t> Color-magnitude diagram synthesized from several low-metallicity globular</a:t>
            </a:r>
          </a:p>
          <a:p>
            <a:pPr algn="ctr"/>
            <a:r>
              <a:rPr lang="en-US" sz="2000">
                <a:solidFill>
                  <a:srgbClr val="003399"/>
                </a:solidFill>
              </a:rPr>
              <a:t> clusters and compared with theoretical isochrones (W.Harris, 2000)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36252" y="5472318"/>
            <a:ext cx="1224136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Hot, blue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54752" y="5472318"/>
            <a:ext cx="1080120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cold, red</a:t>
            </a: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5040561" y="3230791"/>
            <a:ext cx="3888432" cy="2519991"/>
            <a:chOff x="3360" y="2112"/>
            <a:chExt cx="2592" cy="1680"/>
          </a:xfrm>
          <a:effectLst/>
        </p:grpSpPr>
        <p:sp>
          <p:nvSpPr>
            <p:cNvPr id="8" name="Oval 9"/>
            <p:cNvSpPr>
              <a:spLocks noChangeAspect="1" noChangeArrowheads="1"/>
            </p:cNvSpPr>
            <p:nvPr/>
          </p:nvSpPr>
          <p:spPr bwMode="auto">
            <a:xfrm>
              <a:off x="4608" y="216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9" name="Oval 10"/>
            <p:cNvSpPr>
              <a:spLocks noChangeAspect="1" noChangeArrowheads="1"/>
            </p:cNvSpPr>
            <p:nvPr/>
          </p:nvSpPr>
          <p:spPr bwMode="auto">
            <a:xfrm>
              <a:off x="5071" y="2623"/>
              <a:ext cx="370" cy="37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0" name="Text Box 11"/>
            <p:cNvSpPr txBox="1">
              <a:spLocks noChangeAspect="1" noChangeArrowheads="1"/>
            </p:cNvSpPr>
            <p:nvPr/>
          </p:nvSpPr>
          <p:spPr bwMode="auto">
            <a:xfrm>
              <a:off x="5062" y="2271"/>
              <a:ext cx="388" cy="2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n-lt"/>
                </a:rPr>
                <a:t>H</a:t>
              </a:r>
              <a:endParaRPr lang="de-DE" sz="200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4608" y="3504"/>
              <a:ext cx="1344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Main-Sequence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3360" y="2112"/>
              <a:ext cx="1344" cy="376"/>
            </a:xfrm>
            <a:custGeom>
              <a:avLst/>
              <a:gdLst>
                <a:gd name="T0" fmla="*/ 1344 w 1344"/>
                <a:gd name="T1" fmla="*/ 376 h 376"/>
                <a:gd name="T2" fmla="*/ 672 w 1344"/>
                <a:gd name="T3" fmla="*/ 40 h 376"/>
                <a:gd name="T4" fmla="*/ 0 w 1344"/>
                <a:gd name="T5" fmla="*/ 13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4" h="376">
                  <a:moveTo>
                    <a:pt x="1344" y="376"/>
                  </a:moveTo>
                  <a:cubicBezTo>
                    <a:pt x="1120" y="228"/>
                    <a:pt x="896" y="80"/>
                    <a:pt x="672" y="40"/>
                  </a:cubicBezTo>
                  <a:cubicBezTo>
                    <a:pt x="448" y="0"/>
                    <a:pt x="112" y="120"/>
                    <a:pt x="0" y="136"/>
                  </a:cubicBezTo>
                </a:path>
              </a:pathLst>
            </a:custGeom>
            <a:noFill/>
            <a:ln w="57150" cap="flat" cmpd="sng">
              <a:solidFill>
                <a:srgbClr val="CC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/>
            </a:p>
          </p:txBody>
        </p:sp>
      </p:grpSp>
      <p:grpSp>
        <p:nvGrpSpPr>
          <p:cNvPr id="17" name="Group 21"/>
          <p:cNvGrpSpPr>
            <a:grpSpLocks/>
          </p:cNvGrpSpPr>
          <p:nvPr/>
        </p:nvGrpSpPr>
        <p:grpSpPr bwMode="auto">
          <a:xfrm>
            <a:off x="288032" y="719997"/>
            <a:ext cx="4464496" cy="2447991"/>
            <a:chOff x="192" y="480"/>
            <a:chExt cx="2976" cy="1632"/>
          </a:xfrm>
        </p:grpSpPr>
        <p:sp>
          <p:nvSpPr>
            <p:cNvPr id="18" name="Oval 22"/>
            <p:cNvSpPr>
              <a:spLocks noChangeAspect="1" noChangeArrowheads="1"/>
            </p:cNvSpPr>
            <p:nvPr/>
          </p:nvSpPr>
          <p:spPr bwMode="auto">
            <a:xfrm>
              <a:off x="240" y="48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9" name="Oval 23"/>
            <p:cNvSpPr>
              <a:spLocks noChangeAspect="1" noChangeArrowheads="1"/>
            </p:cNvSpPr>
            <p:nvPr/>
          </p:nvSpPr>
          <p:spPr bwMode="auto">
            <a:xfrm>
              <a:off x="449" y="689"/>
              <a:ext cx="879" cy="879"/>
            </a:xfrm>
            <a:prstGeom prst="ellipse">
              <a:avLst/>
            </a:prstGeom>
            <a:solidFill>
              <a:srgbClr val="FFCC00"/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0" name="Oval 24"/>
            <p:cNvSpPr>
              <a:spLocks noChangeAspect="1" noChangeArrowheads="1"/>
            </p:cNvSpPr>
            <p:nvPr/>
          </p:nvSpPr>
          <p:spPr bwMode="auto">
            <a:xfrm>
              <a:off x="611" y="851"/>
              <a:ext cx="555" cy="55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1" name="Text Box 25"/>
            <p:cNvSpPr txBox="1">
              <a:spLocks noChangeAspect="1" noChangeArrowheads="1"/>
            </p:cNvSpPr>
            <p:nvPr/>
          </p:nvSpPr>
          <p:spPr bwMode="auto">
            <a:xfrm>
              <a:off x="773" y="516"/>
              <a:ext cx="230" cy="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2" name="Text Box 26"/>
            <p:cNvSpPr txBox="1">
              <a:spLocks noChangeAspect="1" noChangeArrowheads="1"/>
            </p:cNvSpPr>
            <p:nvPr/>
          </p:nvSpPr>
          <p:spPr bwMode="auto">
            <a:xfrm>
              <a:off x="749" y="702"/>
              <a:ext cx="283" cy="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He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3" name="Text Box 27"/>
            <p:cNvSpPr txBox="1">
              <a:spLocks noChangeAspect="1" noChangeArrowheads="1"/>
            </p:cNvSpPr>
            <p:nvPr/>
          </p:nvSpPr>
          <p:spPr bwMode="auto">
            <a:xfrm>
              <a:off x="657" y="960"/>
              <a:ext cx="461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ts val="2400"/>
                </a:lnSpc>
              </a:pPr>
              <a:r>
                <a:rPr lang="en-US" sz="2000" smtClean="0">
                  <a:solidFill>
                    <a:srgbClr val="404040"/>
                  </a:solidFill>
                  <a:latin typeface="+mj-lt"/>
                </a:rPr>
                <a:t>C O</a:t>
              </a:r>
              <a:endParaRPr lang="de-DE" sz="2000">
                <a:solidFill>
                  <a:srgbClr val="404040"/>
                </a:solidFill>
                <a:latin typeface="+mj-lt"/>
              </a:endParaRPr>
            </a:p>
          </p:txBody>
        </p:sp>
        <p:sp>
          <p:nvSpPr>
            <p:cNvPr id="24" name="Text Box 28"/>
            <p:cNvSpPr txBox="1">
              <a:spLocks noChangeArrowheads="1"/>
            </p:cNvSpPr>
            <p:nvPr/>
          </p:nvSpPr>
          <p:spPr bwMode="auto">
            <a:xfrm>
              <a:off x="192" y="1824"/>
              <a:ext cx="1392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Asymptotic Giant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auto">
            <a:xfrm>
              <a:off x="1344" y="592"/>
              <a:ext cx="1824" cy="272"/>
            </a:xfrm>
            <a:custGeom>
              <a:avLst/>
              <a:gdLst>
                <a:gd name="T0" fmla="*/ 0 w 1824"/>
                <a:gd name="T1" fmla="*/ 80 h 272"/>
                <a:gd name="T2" fmla="*/ 864 w 1824"/>
                <a:gd name="T3" fmla="*/ 32 h 272"/>
                <a:gd name="T4" fmla="*/ 1824 w 1824"/>
                <a:gd name="T5" fmla="*/ 27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4" h="272">
                  <a:moveTo>
                    <a:pt x="0" y="80"/>
                  </a:moveTo>
                  <a:cubicBezTo>
                    <a:pt x="280" y="40"/>
                    <a:pt x="560" y="0"/>
                    <a:pt x="864" y="32"/>
                  </a:cubicBezTo>
                  <a:cubicBezTo>
                    <a:pt x="1168" y="64"/>
                    <a:pt x="1664" y="232"/>
                    <a:pt x="1824" y="272"/>
                  </a:cubicBezTo>
                </a:path>
              </a:pathLst>
            </a:custGeom>
            <a:noFill/>
            <a:ln w="57150" cap="flat" cmpd="sng">
              <a:solidFill>
                <a:srgbClr val="C4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26" name="Group 14"/>
          <p:cNvGrpSpPr>
            <a:grpSpLocks/>
          </p:cNvGrpSpPr>
          <p:nvPr/>
        </p:nvGrpSpPr>
        <p:grpSpPr bwMode="auto">
          <a:xfrm>
            <a:off x="4752529" y="719997"/>
            <a:ext cx="4176464" cy="2447991"/>
            <a:chOff x="3168" y="480"/>
            <a:chExt cx="2784" cy="1632"/>
          </a:xfrm>
        </p:grpSpPr>
        <p:sp>
          <p:nvSpPr>
            <p:cNvPr id="32" name="Freeform 20"/>
            <p:cNvSpPr>
              <a:spLocks/>
            </p:cNvSpPr>
            <p:nvPr/>
          </p:nvSpPr>
          <p:spPr bwMode="auto">
            <a:xfrm>
              <a:off x="3168" y="960"/>
              <a:ext cx="1488" cy="528"/>
            </a:xfrm>
            <a:custGeom>
              <a:avLst/>
              <a:gdLst>
                <a:gd name="T0" fmla="*/ 1440 w 1440"/>
                <a:gd name="T1" fmla="*/ 192 h 416"/>
                <a:gd name="T2" fmla="*/ 576 w 1440"/>
                <a:gd name="T3" fmla="*/ 384 h 416"/>
                <a:gd name="T4" fmla="*/ 0 w 1440"/>
                <a:gd name="T5" fmla="*/ 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0" h="416">
                  <a:moveTo>
                    <a:pt x="1440" y="192"/>
                  </a:moveTo>
                  <a:cubicBezTo>
                    <a:pt x="1128" y="304"/>
                    <a:pt x="816" y="416"/>
                    <a:pt x="576" y="384"/>
                  </a:cubicBezTo>
                  <a:cubicBezTo>
                    <a:pt x="336" y="352"/>
                    <a:pt x="96" y="64"/>
                    <a:pt x="0" y="0"/>
                  </a:cubicBezTo>
                </a:path>
              </a:pathLst>
            </a:custGeom>
            <a:noFill/>
            <a:ln w="57150" cap="flat" cmpd="sng">
              <a:solidFill>
                <a:srgbClr val="C4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7" name="Oval 15"/>
            <p:cNvSpPr>
              <a:spLocks noChangeAspect="1" noChangeArrowheads="1"/>
            </p:cNvSpPr>
            <p:nvPr/>
          </p:nvSpPr>
          <p:spPr bwMode="auto">
            <a:xfrm>
              <a:off x="4608" y="48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8" name="Oval 16"/>
            <p:cNvSpPr>
              <a:spLocks noChangeAspect="1" noChangeArrowheads="1"/>
            </p:cNvSpPr>
            <p:nvPr/>
          </p:nvSpPr>
          <p:spPr bwMode="auto">
            <a:xfrm>
              <a:off x="4955" y="827"/>
              <a:ext cx="602" cy="60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9" name="Text Box 17"/>
            <p:cNvSpPr txBox="1">
              <a:spLocks noChangeAspect="1" noChangeArrowheads="1"/>
            </p:cNvSpPr>
            <p:nvPr/>
          </p:nvSpPr>
          <p:spPr bwMode="auto">
            <a:xfrm>
              <a:off x="5141" y="552"/>
              <a:ext cx="230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0" name="Text Box 18"/>
            <p:cNvSpPr txBox="1">
              <a:spLocks noChangeAspect="1" noChangeArrowheads="1"/>
            </p:cNvSpPr>
            <p:nvPr/>
          </p:nvSpPr>
          <p:spPr bwMode="auto">
            <a:xfrm>
              <a:off x="5102" y="1033"/>
              <a:ext cx="307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404040"/>
                  </a:solidFill>
                  <a:latin typeface="+mj-lt"/>
                </a:rPr>
                <a:t>He</a:t>
              </a:r>
              <a:endParaRPr lang="de-DE" sz="2000">
                <a:solidFill>
                  <a:srgbClr val="404040"/>
                </a:solidFill>
                <a:latin typeface="+mj-lt"/>
              </a:endParaRPr>
            </a:p>
          </p:txBody>
        </p:sp>
        <p:sp>
          <p:nvSpPr>
            <p:cNvPr id="31" name="Text Box 19"/>
            <p:cNvSpPr txBox="1">
              <a:spLocks noChangeArrowheads="1"/>
            </p:cNvSpPr>
            <p:nvPr/>
          </p:nvSpPr>
          <p:spPr bwMode="auto">
            <a:xfrm>
              <a:off x="4560" y="1824"/>
              <a:ext cx="1392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 smtClean="0">
                  <a:solidFill>
                    <a:schemeClr val="bg1"/>
                  </a:solidFill>
                  <a:latin typeface="+mj-lt"/>
                </a:rPr>
                <a:t>Red </a:t>
              </a:r>
              <a:r>
                <a:rPr lang="en-US" sz="2000">
                  <a:solidFill>
                    <a:schemeClr val="bg1"/>
                  </a:solidFill>
                  <a:latin typeface="+mj-lt"/>
                </a:rPr>
                <a:t>Giant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3" name="Group 30"/>
          <p:cNvGrpSpPr>
            <a:grpSpLocks/>
          </p:cNvGrpSpPr>
          <p:nvPr/>
        </p:nvGrpSpPr>
        <p:grpSpPr bwMode="auto">
          <a:xfrm>
            <a:off x="288032" y="1817271"/>
            <a:ext cx="3636404" cy="3923986"/>
            <a:chOff x="192" y="1176"/>
            <a:chExt cx="2424" cy="2616"/>
          </a:xfrm>
        </p:grpSpPr>
        <p:sp>
          <p:nvSpPr>
            <p:cNvPr id="34" name="Oval 31"/>
            <p:cNvSpPr>
              <a:spLocks noChangeAspect="1" noChangeArrowheads="1"/>
            </p:cNvSpPr>
            <p:nvPr/>
          </p:nvSpPr>
          <p:spPr bwMode="auto">
            <a:xfrm>
              <a:off x="240" y="216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5" name="Oval 32"/>
            <p:cNvSpPr>
              <a:spLocks noChangeAspect="1" noChangeArrowheads="1"/>
            </p:cNvSpPr>
            <p:nvPr/>
          </p:nvSpPr>
          <p:spPr bwMode="auto">
            <a:xfrm>
              <a:off x="518" y="2438"/>
              <a:ext cx="740" cy="740"/>
            </a:xfrm>
            <a:prstGeom prst="ellipse">
              <a:avLst/>
            </a:prstGeom>
            <a:solidFill>
              <a:srgbClr val="FFCC00"/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6" name="Oval 33"/>
            <p:cNvSpPr>
              <a:spLocks noChangeAspect="1" noChangeArrowheads="1"/>
            </p:cNvSpPr>
            <p:nvPr/>
          </p:nvSpPr>
          <p:spPr bwMode="auto">
            <a:xfrm>
              <a:off x="749" y="2669"/>
              <a:ext cx="278" cy="27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7" name="Text Box 34"/>
            <p:cNvSpPr txBox="1">
              <a:spLocks noChangeArrowheads="1"/>
            </p:cNvSpPr>
            <p:nvPr/>
          </p:nvSpPr>
          <p:spPr bwMode="auto">
            <a:xfrm>
              <a:off x="749" y="2241"/>
              <a:ext cx="27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8" name="Text Box 35"/>
            <p:cNvSpPr txBox="1">
              <a:spLocks noChangeArrowheads="1"/>
            </p:cNvSpPr>
            <p:nvPr/>
          </p:nvSpPr>
          <p:spPr bwMode="auto">
            <a:xfrm>
              <a:off x="795" y="2483"/>
              <a:ext cx="185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He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9" name="Text Box 36"/>
            <p:cNvSpPr txBox="1">
              <a:spLocks noChangeArrowheads="1"/>
            </p:cNvSpPr>
            <p:nvPr/>
          </p:nvSpPr>
          <p:spPr bwMode="auto">
            <a:xfrm>
              <a:off x="192" y="3504"/>
              <a:ext cx="1392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Horizontal Branch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1512" y="1176"/>
              <a:ext cx="1104" cy="1488"/>
            </a:xfrm>
            <a:custGeom>
              <a:avLst/>
              <a:gdLst>
                <a:gd name="T0" fmla="*/ 0 w 1104"/>
                <a:gd name="T1" fmla="*/ 1488 h 1488"/>
                <a:gd name="T2" fmla="*/ 912 w 1104"/>
                <a:gd name="T3" fmla="*/ 864 h 1488"/>
                <a:gd name="T4" fmla="*/ 1104 w 1104"/>
                <a:gd name="T5" fmla="*/ 0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4" h="1488">
                  <a:moveTo>
                    <a:pt x="0" y="1488"/>
                  </a:moveTo>
                  <a:cubicBezTo>
                    <a:pt x="364" y="1300"/>
                    <a:pt x="728" y="1112"/>
                    <a:pt x="912" y="864"/>
                  </a:cubicBezTo>
                  <a:cubicBezTo>
                    <a:pt x="1096" y="616"/>
                    <a:pt x="1072" y="144"/>
                    <a:pt x="1104" y="0"/>
                  </a:cubicBezTo>
                </a:path>
              </a:pathLst>
            </a:custGeom>
            <a:noFill/>
            <a:ln w="57150" cap="flat" cmpd="sng">
              <a:solidFill>
                <a:srgbClr val="C4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41" name="Group 38"/>
          <p:cNvGrpSpPr>
            <a:grpSpLocks/>
          </p:cNvGrpSpPr>
          <p:nvPr/>
        </p:nvGrpSpPr>
        <p:grpSpPr bwMode="auto">
          <a:xfrm>
            <a:off x="3055840" y="4063486"/>
            <a:ext cx="1606678" cy="1075496"/>
            <a:chOff x="2037" y="2709"/>
            <a:chExt cx="1071" cy="717"/>
          </a:xfrm>
        </p:grpSpPr>
        <p:sp>
          <p:nvSpPr>
            <p:cNvPr id="42" name="Oval 39"/>
            <p:cNvSpPr>
              <a:spLocks noChangeAspect="1" noChangeArrowheads="1"/>
            </p:cNvSpPr>
            <p:nvPr/>
          </p:nvSpPr>
          <p:spPr bwMode="auto">
            <a:xfrm>
              <a:off x="2037" y="2709"/>
              <a:ext cx="555" cy="555"/>
            </a:xfrm>
            <a:prstGeom prst="ellipse">
              <a:avLst/>
            </a:prstGeom>
            <a:solidFill>
              <a:srgbClr val="4D4D4D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3" name="Text Box 40"/>
            <p:cNvSpPr txBox="1">
              <a:spLocks noChangeAspect="1" noChangeArrowheads="1"/>
            </p:cNvSpPr>
            <p:nvPr/>
          </p:nvSpPr>
          <p:spPr bwMode="auto">
            <a:xfrm>
              <a:off x="2073" y="2829"/>
              <a:ext cx="519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 O</a:t>
              </a:r>
              <a:endParaRPr lang="de-DE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Rectangle 41"/>
            <p:cNvSpPr>
              <a:spLocks noChangeArrowheads="1"/>
            </p:cNvSpPr>
            <p:nvPr/>
          </p:nvSpPr>
          <p:spPr bwMode="auto">
            <a:xfrm>
              <a:off x="2532" y="2994"/>
              <a:ext cx="576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>
                <a:lnSpc>
                  <a:spcPts val="2000"/>
                </a:lnSpc>
              </a:pPr>
              <a:r>
                <a:rPr lang="en-US" sz="2000">
                  <a:latin typeface="+mj-lt"/>
                </a:rPr>
                <a:t>White</a:t>
              </a:r>
            </a:p>
            <a:p>
              <a:pPr algn="l">
                <a:lnSpc>
                  <a:spcPts val="2000"/>
                </a:lnSpc>
              </a:pPr>
              <a:r>
                <a:rPr lang="en-US" sz="2000">
                  <a:latin typeface="+mj-lt"/>
                </a:rPr>
                <a:t>Dwarfs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859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0" y="0"/>
            <a:ext cx="9217025" cy="863627"/>
          </a:xfrm>
        </p:spPr>
        <p:txBody>
          <a:bodyPr/>
          <a:lstStyle/>
          <a:p>
            <a:r>
              <a:rPr lang="en-US" sz="4800" smtClean="0"/>
              <a:t>Particles and Stars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3893" y="1159444"/>
            <a:ext cx="4015648" cy="40324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29" y="2383457"/>
            <a:ext cx="2839875" cy="1744710"/>
          </a:xfrm>
          <a:prstGeom prst="rect">
            <a:avLst/>
          </a:prstGeom>
        </p:spPr>
      </p:pic>
      <p:sp>
        <p:nvSpPr>
          <p:cNvPr id="9" name="Title 7"/>
          <p:cNvSpPr txBox="1">
            <a:spLocks/>
          </p:cNvSpPr>
          <p:nvPr/>
        </p:nvSpPr>
        <p:spPr>
          <a:xfrm>
            <a:off x="4320472" y="1295687"/>
            <a:ext cx="4896553" cy="3528490"/>
          </a:xfrm>
          <a:prstGeom prst="rect">
            <a:avLst/>
          </a:prstGeom>
          <a:noFill/>
        </p:spPr>
        <p:txBody>
          <a:bodyPr vert="horz" lIns="92162" tIns="46081" rIns="92162" bIns="46081" rtlCol="0" anchor="t" anchorCtr="0">
            <a:noAutofit/>
          </a:bodyPr>
          <a:lstStyle>
            <a:lvl1pPr algn="ctr" defTabSz="921624" rtl="0" eaLnBrk="1" latinLnBrk="0" hangingPunct="1">
              <a:spcBef>
                <a:spcPct val="0"/>
              </a:spcBef>
              <a:buNone/>
              <a:defRPr sz="3200" b="1" kern="1200">
                <a:ln w="6350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mtClean="0">
                <a:solidFill>
                  <a:srgbClr val="FFFF00"/>
                </a:solidFill>
              </a:rPr>
              <a:t>Low-mass particles are</a:t>
            </a:r>
          </a:p>
          <a:p>
            <a:pPr algn="l"/>
            <a:r>
              <a:rPr lang="en-US">
                <a:solidFill>
                  <a:srgbClr val="FFFF00"/>
                </a:solidFill>
              </a:rPr>
              <a:t>p</a:t>
            </a:r>
            <a:r>
              <a:rPr lang="en-US" smtClean="0">
                <a:solidFill>
                  <a:srgbClr val="FFFF00"/>
                </a:solidFill>
              </a:rPr>
              <a:t>roduced in stellar interiors</a:t>
            </a:r>
          </a:p>
          <a:p>
            <a:pPr algn="l"/>
            <a:endParaRPr lang="en-US" sz="1200" smtClean="0">
              <a:solidFill>
                <a:srgbClr val="FFFF00"/>
              </a:solidFill>
            </a:endParaRPr>
          </a:p>
          <a:p>
            <a:pPr algn="l"/>
            <a:r>
              <a:rPr lang="en-DE" smtClean="0">
                <a:solidFill>
                  <a:srgbClr val="FFFF00"/>
                </a:solidFill>
              </a:rPr>
              <a:t>•</a:t>
            </a:r>
            <a:r>
              <a:rPr lang="en-US" smtClean="0">
                <a:solidFill>
                  <a:srgbClr val="FFFF00"/>
                </a:solidFill>
              </a:rPr>
              <a:t> Detection opportunity</a:t>
            </a:r>
          </a:p>
          <a:p>
            <a:pPr algn="l"/>
            <a:r>
              <a:rPr lang="en-US" smtClean="0">
                <a:solidFill>
                  <a:srgbClr val="FFFF00"/>
                </a:solidFill>
              </a:rPr>
              <a:t>   (Sun or  Supernovae)</a:t>
            </a:r>
          </a:p>
          <a:p>
            <a:pPr algn="l"/>
            <a:endParaRPr lang="en-US" sz="1200" smtClean="0">
              <a:solidFill>
                <a:srgbClr val="FFFF00"/>
              </a:solidFill>
            </a:endParaRPr>
          </a:p>
          <a:p>
            <a:pPr algn="l"/>
            <a:r>
              <a:rPr lang="en-DE">
                <a:solidFill>
                  <a:srgbClr val="FFFF00"/>
                </a:solidFill>
              </a:rPr>
              <a:t>•</a:t>
            </a:r>
            <a:r>
              <a:rPr lang="en-US">
                <a:solidFill>
                  <a:srgbClr val="FFFF00"/>
                </a:solidFill>
              </a:rPr>
              <a:t> </a:t>
            </a:r>
            <a:r>
              <a:rPr lang="en-US" smtClean="0">
                <a:solidFill>
                  <a:srgbClr val="FFFF00"/>
                </a:solidFill>
              </a:rPr>
              <a:t>Backreaction on stellar</a:t>
            </a:r>
          </a:p>
          <a:p>
            <a:pPr algn="l"/>
            <a:r>
              <a:rPr lang="en-US">
                <a:solidFill>
                  <a:srgbClr val="FFFF00"/>
                </a:solidFill>
              </a:rPr>
              <a:t> </a:t>
            </a:r>
            <a:r>
              <a:rPr lang="en-US" smtClean="0">
                <a:solidFill>
                  <a:srgbClr val="FFFF00"/>
                </a:solidFill>
              </a:rPr>
              <a:t>  properties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0" name="Title 7"/>
          <p:cNvSpPr txBox="1">
            <a:spLocks/>
          </p:cNvSpPr>
          <p:nvPr/>
        </p:nvSpPr>
        <p:spPr>
          <a:xfrm>
            <a:off x="4392482" y="5010930"/>
            <a:ext cx="4464620" cy="1511718"/>
          </a:xfrm>
          <a:prstGeom prst="rect">
            <a:avLst/>
          </a:prstGeom>
          <a:noFill/>
        </p:spPr>
        <p:txBody>
          <a:bodyPr vert="horz" lIns="92162" tIns="46081" rIns="92162" bIns="46081" rtlCol="0" anchor="ctr">
            <a:noAutofit/>
          </a:bodyPr>
          <a:lstStyle>
            <a:lvl1pPr algn="ctr" defTabSz="921624" rtl="0" eaLnBrk="1" latinLnBrk="0" hangingPunct="1">
              <a:spcBef>
                <a:spcPct val="0"/>
              </a:spcBef>
              <a:buNone/>
              <a:defRPr sz="3200" b="1" kern="1200">
                <a:ln w="6350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DE" smtClean="0">
                <a:sym typeface="Symbol" panose="05050102010706020507" pitchFamily="18" charset="2"/>
              </a:rPr>
              <a:t></a:t>
            </a:r>
            <a:r>
              <a:rPr lang="en-US" smtClean="0"/>
              <a:t> Which particles?</a:t>
            </a:r>
          </a:p>
          <a:p>
            <a:pPr algn="l"/>
            <a:endParaRPr lang="en-US" sz="1200" smtClean="0"/>
          </a:p>
          <a:p>
            <a:pPr algn="l"/>
            <a:r>
              <a:rPr lang="en-DE">
                <a:sym typeface="Symbol" panose="05050102010706020507" pitchFamily="18" charset="2"/>
              </a:rPr>
              <a:t></a:t>
            </a:r>
            <a:r>
              <a:rPr lang="en-US" smtClean="0"/>
              <a:t> Which stars?</a:t>
            </a:r>
          </a:p>
        </p:txBody>
      </p:sp>
    </p:spTree>
    <p:extLst>
      <p:ext uri="{BB962C8B-B14F-4D97-AF65-F5344CB8AC3E}">
        <p14:creationId xmlns:p14="http://schemas.microsoft.com/office/powerpoint/2010/main" val="284587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Color-Magnitude Diagram for Globular Clusters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310" y="824079"/>
            <a:ext cx="4142906" cy="5008238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4463" y="5903979"/>
            <a:ext cx="8928099" cy="71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rgbClr val="003399"/>
                </a:solidFill>
              </a:rPr>
              <a:t> Color-magnitude diagram synthesized from several low-metallicity globular</a:t>
            </a:r>
          </a:p>
          <a:p>
            <a:pPr algn="ctr"/>
            <a:r>
              <a:rPr lang="en-US" sz="2000">
                <a:solidFill>
                  <a:srgbClr val="003399"/>
                </a:solidFill>
              </a:rPr>
              <a:t> clusters and compared with theoretical isochrones (W.Harris, 2000)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36252" y="5472318"/>
            <a:ext cx="1224136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Hot, blue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54752" y="5472318"/>
            <a:ext cx="1080120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cold, red</a:t>
            </a: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5040561" y="3230791"/>
            <a:ext cx="3888432" cy="2519991"/>
            <a:chOff x="3360" y="2112"/>
            <a:chExt cx="2592" cy="1680"/>
          </a:xfrm>
          <a:effectLst/>
        </p:grpSpPr>
        <p:sp>
          <p:nvSpPr>
            <p:cNvPr id="8" name="Oval 9"/>
            <p:cNvSpPr>
              <a:spLocks noChangeAspect="1" noChangeArrowheads="1"/>
            </p:cNvSpPr>
            <p:nvPr/>
          </p:nvSpPr>
          <p:spPr bwMode="auto">
            <a:xfrm>
              <a:off x="4608" y="216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9" name="Oval 10"/>
            <p:cNvSpPr>
              <a:spLocks noChangeAspect="1" noChangeArrowheads="1"/>
            </p:cNvSpPr>
            <p:nvPr/>
          </p:nvSpPr>
          <p:spPr bwMode="auto">
            <a:xfrm>
              <a:off x="5071" y="2623"/>
              <a:ext cx="370" cy="37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0" name="Text Box 11"/>
            <p:cNvSpPr txBox="1">
              <a:spLocks noChangeAspect="1" noChangeArrowheads="1"/>
            </p:cNvSpPr>
            <p:nvPr/>
          </p:nvSpPr>
          <p:spPr bwMode="auto">
            <a:xfrm>
              <a:off x="5062" y="2271"/>
              <a:ext cx="388" cy="2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n-lt"/>
                </a:rPr>
                <a:t>H</a:t>
              </a:r>
              <a:endParaRPr lang="de-DE" sz="200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4608" y="3504"/>
              <a:ext cx="1344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Main-Sequence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3360" y="2112"/>
              <a:ext cx="1344" cy="376"/>
            </a:xfrm>
            <a:custGeom>
              <a:avLst/>
              <a:gdLst>
                <a:gd name="T0" fmla="*/ 1344 w 1344"/>
                <a:gd name="T1" fmla="*/ 376 h 376"/>
                <a:gd name="T2" fmla="*/ 672 w 1344"/>
                <a:gd name="T3" fmla="*/ 40 h 376"/>
                <a:gd name="T4" fmla="*/ 0 w 1344"/>
                <a:gd name="T5" fmla="*/ 13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4" h="376">
                  <a:moveTo>
                    <a:pt x="1344" y="376"/>
                  </a:moveTo>
                  <a:cubicBezTo>
                    <a:pt x="1120" y="228"/>
                    <a:pt x="896" y="80"/>
                    <a:pt x="672" y="40"/>
                  </a:cubicBezTo>
                  <a:cubicBezTo>
                    <a:pt x="448" y="0"/>
                    <a:pt x="112" y="120"/>
                    <a:pt x="0" y="136"/>
                  </a:cubicBezTo>
                </a:path>
              </a:pathLst>
            </a:custGeom>
            <a:noFill/>
            <a:ln w="57150" cap="flat" cmpd="sng">
              <a:solidFill>
                <a:srgbClr val="CC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/>
            </a:p>
          </p:txBody>
        </p:sp>
      </p:grpSp>
      <p:grpSp>
        <p:nvGrpSpPr>
          <p:cNvPr id="17" name="Group 21"/>
          <p:cNvGrpSpPr>
            <a:grpSpLocks/>
          </p:cNvGrpSpPr>
          <p:nvPr/>
        </p:nvGrpSpPr>
        <p:grpSpPr bwMode="auto">
          <a:xfrm>
            <a:off x="288032" y="719997"/>
            <a:ext cx="4464496" cy="2447991"/>
            <a:chOff x="192" y="480"/>
            <a:chExt cx="2976" cy="1632"/>
          </a:xfrm>
        </p:grpSpPr>
        <p:sp>
          <p:nvSpPr>
            <p:cNvPr id="18" name="Oval 22"/>
            <p:cNvSpPr>
              <a:spLocks noChangeAspect="1" noChangeArrowheads="1"/>
            </p:cNvSpPr>
            <p:nvPr/>
          </p:nvSpPr>
          <p:spPr bwMode="auto">
            <a:xfrm>
              <a:off x="240" y="48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9" name="Oval 23"/>
            <p:cNvSpPr>
              <a:spLocks noChangeAspect="1" noChangeArrowheads="1"/>
            </p:cNvSpPr>
            <p:nvPr/>
          </p:nvSpPr>
          <p:spPr bwMode="auto">
            <a:xfrm>
              <a:off x="449" y="689"/>
              <a:ext cx="879" cy="879"/>
            </a:xfrm>
            <a:prstGeom prst="ellipse">
              <a:avLst/>
            </a:prstGeom>
            <a:solidFill>
              <a:srgbClr val="FFCC00"/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0" name="Oval 24"/>
            <p:cNvSpPr>
              <a:spLocks noChangeAspect="1" noChangeArrowheads="1"/>
            </p:cNvSpPr>
            <p:nvPr/>
          </p:nvSpPr>
          <p:spPr bwMode="auto">
            <a:xfrm>
              <a:off x="611" y="851"/>
              <a:ext cx="555" cy="55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1" name="Text Box 25"/>
            <p:cNvSpPr txBox="1">
              <a:spLocks noChangeAspect="1" noChangeArrowheads="1"/>
            </p:cNvSpPr>
            <p:nvPr/>
          </p:nvSpPr>
          <p:spPr bwMode="auto">
            <a:xfrm>
              <a:off x="773" y="516"/>
              <a:ext cx="230" cy="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2" name="Text Box 26"/>
            <p:cNvSpPr txBox="1">
              <a:spLocks noChangeAspect="1" noChangeArrowheads="1"/>
            </p:cNvSpPr>
            <p:nvPr/>
          </p:nvSpPr>
          <p:spPr bwMode="auto">
            <a:xfrm>
              <a:off x="749" y="702"/>
              <a:ext cx="283" cy="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He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3" name="Text Box 27"/>
            <p:cNvSpPr txBox="1">
              <a:spLocks noChangeAspect="1" noChangeArrowheads="1"/>
            </p:cNvSpPr>
            <p:nvPr/>
          </p:nvSpPr>
          <p:spPr bwMode="auto">
            <a:xfrm>
              <a:off x="657" y="960"/>
              <a:ext cx="461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ts val="2400"/>
                </a:lnSpc>
              </a:pPr>
              <a:r>
                <a:rPr lang="en-US" sz="2000" smtClean="0">
                  <a:solidFill>
                    <a:srgbClr val="404040"/>
                  </a:solidFill>
                  <a:latin typeface="+mj-lt"/>
                </a:rPr>
                <a:t>C O</a:t>
              </a:r>
              <a:endParaRPr lang="de-DE" sz="2000">
                <a:solidFill>
                  <a:srgbClr val="404040"/>
                </a:solidFill>
                <a:latin typeface="+mj-lt"/>
              </a:endParaRPr>
            </a:p>
          </p:txBody>
        </p:sp>
        <p:sp>
          <p:nvSpPr>
            <p:cNvPr id="24" name="Text Box 28"/>
            <p:cNvSpPr txBox="1">
              <a:spLocks noChangeArrowheads="1"/>
            </p:cNvSpPr>
            <p:nvPr/>
          </p:nvSpPr>
          <p:spPr bwMode="auto">
            <a:xfrm>
              <a:off x="192" y="1824"/>
              <a:ext cx="1392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Asymptotic Giant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auto">
            <a:xfrm>
              <a:off x="1344" y="592"/>
              <a:ext cx="1824" cy="272"/>
            </a:xfrm>
            <a:custGeom>
              <a:avLst/>
              <a:gdLst>
                <a:gd name="T0" fmla="*/ 0 w 1824"/>
                <a:gd name="T1" fmla="*/ 80 h 272"/>
                <a:gd name="T2" fmla="*/ 864 w 1824"/>
                <a:gd name="T3" fmla="*/ 32 h 272"/>
                <a:gd name="T4" fmla="*/ 1824 w 1824"/>
                <a:gd name="T5" fmla="*/ 27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4" h="272">
                  <a:moveTo>
                    <a:pt x="0" y="80"/>
                  </a:moveTo>
                  <a:cubicBezTo>
                    <a:pt x="280" y="40"/>
                    <a:pt x="560" y="0"/>
                    <a:pt x="864" y="32"/>
                  </a:cubicBezTo>
                  <a:cubicBezTo>
                    <a:pt x="1168" y="64"/>
                    <a:pt x="1664" y="232"/>
                    <a:pt x="1824" y="272"/>
                  </a:cubicBezTo>
                </a:path>
              </a:pathLst>
            </a:custGeom>
            <a:noFill/>
            <a:ln w="57150" cap="flat" cmpd="sng">
              <a:solidFill>
                <a:srgbClr val="C4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26" name="Group 14"/>
          <p:cNvGrpSpPr>
            <a:grpSpLocks/>
          </p:cNvGrpSpPr>
          <p:nvPr/>
        </p:nvGrpSpPr>
        <p:grpSpPr bwMode="auto">
          <a:xfrm>
            <a:off x="4752529" y="719997"/>
            <a:ext cx="4176464" cy="2447991"/>
            <a:chOff x="3168" y="480"/>
            <a:chExt cx="2784" cy="1632"/>
          </a:xfrm>
        </p:grpSpPr>
        <p:sp>
          <p:nvSpPr>
            <p:cNvPr id="32" name="Freeform 20"/>
            <p:cNvSpPr>
              <a:spLocks/>
            </p:cNvSpPr>
            <p:nvPr/>
          </p:nvSpPr>
          <p:spPr bwMode="auto">
            <a:xfrm>
              <a:off x="3168" y="960"/>
              <a:ext cx="1488" cy="528"/>
            </a:xfrm>
            <a:custGeom>
              <a:avLst/>
              <a:gdLst>
                <a:gd name="T0" fmla="*/ 1440 w 1440"/>
                <a:gd name="T1" fmla="*/ 192 h 416"/>
                <a:gd name="T2" fmla="*/ 576 w 1440"/>
                <a:gd name="T3" fmla="*/ 384 h 416"/>
                <a:gd name="T4" fmla="*/ 0 w 1440"/>
                <a:gd name="T5" fmla="*/ 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0" h="416">
                  <a:moveTo>
                    <a:pt x="1440" y="192"/>
                  </a:moveTo>
                  <a:cubicBezTo>
                    <a:pt x="1128" y="304"/>
                    <a:pt x="816" y="416"/>
                    <a:pt x="576" y="384"/>
                  </a:cubicBezTo>
                  <a:cubicBezTo>
                    <a:pt x="336" y="352"/>
                    <a:pt x="96" y="64"/>
                    <a:pt x="0" y="0"/>
                  </a:cubicBezTo>
                </a:path>
              </a:pathLst>
            </a:custGeom>
            <a:noFill/>
            <a:ln w="57150" cap="flat" cmpd="sng">
              <a:solidFill>
                <a:srgbClr val="C4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7" name="Oval 15"/>
            <p:cNvSpPr>
              <a:spLocks noChangeAspect="1" noChangeArrowheads="1"/>
            </p:cNvSpPr>
            <p:nvPr/>
          </p:nvSpPr>
          <p:spPr bwMode="auto">
            <a:xfrm>
              <a:off x="4608" y="48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8" name="Oval 16"/>
            <p:cNvSpPr>
              <a:spLocks noChangeAspect="1" noChangeArrowheads="1"/>
            </p:cNvSpPr>
            <p:nvPr/>
          </p:nvSpPr>
          <p:spPr bwMode="auto">
            <a:xfrm>
              <a:off x="4955" y="827"/>
              <a:ext cx="602" cy="60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9" name="Text Box 17"/>
            <p:cNvSpPr txBox="1">
              <a:spLocks noChangeAspect="1" noChangeArrowheads="1"/>
            </p:cNvSpPr>
            <p:nvPr/>
          </p:nvSpPr>
          <p:spPr bwMode="auto">
            <a:xfrm>
              <a:off x="5141" y="552"/>
              <a:ext cx="230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0" name="Text Box 18"/>
            <p:cNvSpPr txBox="1">
              <a:spLocks noChangeAspect="1" noChangeArrowheads="1"/>
            </p:cNvSpPr>
            <p:nvPr/>
          </p:nvSpPr>
          <p:spPr bwMode="auto">
            <a:xfrm>
              <a:off x="5102" y="1033"/>
              <a:ext cx="307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404040"/>
                  </a:solidFill>
                  <a:latin typeface="+mj-lt"/>
                </a:rPr>
                <a:t>He</a:t>
              </a:r>
              <a:endParaRPr lang="de-DE" sz="2000">
                <a:solidFill>
                  <a:srgbClr val="404040"/>
                </a:solidFill>
                <a:latin typeface="+mj-lt"/>
              </a:endParaRPr>
            </a:p>
          </p:txBody>
        </p:sp>
        <p:sp>
          <p:nvSpPr>
            <p:cNvPr id="31" name="Text Box 19"/>
            <p:cNvSpPr txBox="1">
              <a:spLocks noChangeArrowheads="1"/>
            </p:cNvSpPr>
            <p:nvPr/>
          </p:nvSpPr>
          <p:spPr bwMode="auto">
            <a:xfrm>
              <a:off x="4560" y="1824"/>
              <a:ext cx="1392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Red Giant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3" name="Group 30"/>
          <p:cNvGrpSpPr>
            <a:grpSpLocks/>
          </p:cNvGrpSpPr>
          <p:nvPr/>
        </p:nvGrpSpPr>
        <p:grpSpPr bwMode="auto">
          <a:xfrm>
            <a:off x="288032" y="1817271"/>
            <a:ext cx="3636404" cy="3923986"/>
            <a:chOff x="192" y="1176"/>
            <a:chExt cx="2424" cy="2616"/>
          </a:xfrm>
        </p:grpSpPr>
        <p:sp>
          <p:nvSpPr>
            <p:cNvPr id="34" name="Oval 31"/>
            <p:cNvSpPr>
              <a:spLocks noChangeAspect="1" noChangeArrowheads="1"/>
            </p:cNvSpPr>
            <p:nvPr/>
          </p:nvSpPr>
          <p:spPr bwMode="auto">
            <a:xfrm>
              <a:off x="240" y="216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5" name="Oval 32"/>
            <p:cNvSpPr>
              <a:spLocks noChangeAspect="1" noChangeArrowheads="1"/>
            </p:cNvSpPr>
            <p:nvPr/>
          </p:nvSpPr>
          <p:spPr bwMode="auto">
            <a:xfrm>
              <a:off x="518" y="2438"/>
              <a:ext cx="740" cy="740"/>
            </a:xfrm>
            <a:prstGeom prst="ellipse">
              <a:avLst/>
            </a:prstGeom>
            <a:solidFill>
              <a:srgbClr val="FFCC00"/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6" name="Oval 33"/>
            <p:cNvSpPr>
              <a:spLocks noChangeAspect="1" noChangeArrowheads="1"/>
            </p:cNvSpPr>
            <p:nvPr/>
          </p:nvSpPr>
          <p:spPr bwMode="auto">
            <a:xfrm>
              <a:off x="749" y="2669"/>
              <a:ext cx="278" cy="27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7" name="Text Box 34"/>
            <p:cNvSpPr txBox="1">
              <a:spLocks noChangeArrowheads="1"/>
            </p:cNvSpPr>
            <p:nvPr/>
          </p:nvSpPr>
          <p:spPr bwMode="auto">
            <a:xfrm>
              <a:off x="749" y="2241"/>
              <a:ext cx="27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8" name="Text Box 35"/>
            <p:cNvSpPr txBox="1">
              <a:spLocks noChangeArrowheads="1"/>
            </p:cNvSpPr>
            <p:nvPr/>
          </p:nvSpPr>
          <p:spPr bwMode="auto">
            <a:xfrm>
              <a:off x="795" y="2483"/>
              <a:ext cx="185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He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9" name="Text Box 36"/>
            <p:cNvSpPr txBox="1">
              <a:spLocks noChangeArrowheads="1"/>
            </p:cNvSpPr>
            <p:nvPr/>
          </p:nvSpPr>
          <p:spPr bwMode="auto">
            <a:xfrm>
              <a:off x="192" y="3504"/>
              <a:ext cx="1392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Horizontal Branch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1512" y="1176"/>
              <a:ext cx="1104" cy="1488"/>
            </a:xfrm>
            <a:custGeom>
              <a:avLst/>
              <a:gdLst>
                <a:gd name="T0" fmla="*/ 0 w 1104"/>
                <a:gd name="T1" fmla="*/ 1488 h 1488"/>
                <a:gd name="T2" fmla="*/ 912 w 1104"/>
                <a:gd name="T3" fmla="*/ 864 h 1488"/>
                <a:gd name="T4" fmla="*/ 1104 w 1104"/>
                <a:gd name="T5" fmla="*/ 0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4" h="1488">
                  <a:moveTo>
                    <a:pt x="0" y="1488"/>
                  </a:moveTo>
                  <a:cubicBezTo>
                    <a:pt x="364" y="1300"/>
                    <a:pt x="728" y="1112"/>
                    <a:pt x="912" y="864"/>
                  </a:cubicBezTo>
                  <a:cubicBezTo>
                    <a:pt x="1096" y="616"/>
                    <a:pt x="1072" y="144"/>
                    <a:pt x="1104" y="0"/>
                  </a:cubicBezTo>
                </a:path>
              </a:pathLst>
            </a:custGeom>
            <a:noFill/>
            <a:ln w="57150" cap="flat" cmpd="sng">
              <a:solidFill>
                <a:srgbClr val="C4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41" name="Group 38"/>
          <p:cNvGrpSpPr>
            <a:grpSpLocks/>
          </p:cNvGrpSpPr>
          <p:nvPr/>
        </p:nvGrpSpPr>
        <p:grpSpPr bwMode="auto">
          <a:xfrm>
            <a:off x="3055840" y="4063486"/>
            <a:ext cx="1606678" cy="1075496"/>
            <a:chOff x="2037" y="2709"/>
            <a:chExt cx="1071" cy="717"/>
          </a:xfrm>
        </p:grpSpPr>
        <p:sp>
          <p:nvSpPr>
            <p:cNvPr id="42" name="Oval 39"/>
            <p:cNvSpPr>
              <a:spLocks noChangeAspect="1" noChangeArrowheads="1"/>
            </p:cNvSpPr>
            <p:nvPr/>
          </p:nvSpPr>
          <p:spPr bwMode="auto">
            <a:xfrm>
              <a:off x="2037" y="2709"/>
              <a:ext cx="555" cy="555"/>
            </a:xfrm>
            <a:prstGeom prst="ellipse">
              <a:avLst/>
            </a:prstGeom>
            <a:solidFill>
              <a:srgbClr val="4D4D4D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3" name="Text Box 40"/>
            <p:cNvSpPr txBox="1">
              <a:spLocks noChangeAspect="1" noChangeArrowheads="1"/>
            </p:cNvSpPr>
            <p:nvPr/>
          </p:nvSpPr>
          <p:spPr bwMode="auto">
            <a:xfrm>
              <a:off x="2073" y="2829"/>
              <a:ext cx="519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 O</a:t>
              </a:r>
              <a:endParaRPr lang="de-DE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Rectangle 41"/>
            <p:cNvSpPr>
              <a:spLocks noChangeArrowheads="1"/>
            </p:cNvSpPr>
            <p:nvPr/>
          </p:nvSpPr>
          <p:spPr bwMode="auto">
            <a:xfrm>
              <a:off x="2532" y="2994"/>
              <a:ext cx="576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>
                <a:lnSpc>
                  <a:spcPts val="2000"/>
                </a:lnSpc>
              </a:pPr>
              <a:r>
                <a:rPr lang="en-US" sz="2000">
                  <a:latin typeface="+mj-lt"/>
                </a:rPr>
                <a:t>White</a:t>
              </a:r>
            </a:p>
            <a:p>
              <a:pPr algn="l">
                <a:lnSpc>
                  <a:spcPts val="2000"/>
                </a:lnSpc>
              </a:pPr>
              <a:r>
                <a:rPr lang="en-US" sz="2000">
                  <a:latin typeface="+mj-lt"/>
                </a:rPr>
                <a:t>Dwarfs</a:t>
              </a:r>
            </a:p>
          </p:txBody>
        </p:sp>
      </p:grpSp>
      <p:sp>
        <p:nvSpPr>
          <p:cNvPr id="45" name="AutoShape 42"/>
          <p:cNvSpPr>
            <a:spLocks noChangeArrowheads="1"/>
          </p:cNvSpPr>
          <p:nvPr/>
        </p:nvSpPr>
        <p:spPr bwMode="auto">
          <a:xfrm>
            <a:off x="1368152" y="3311988"/>
            <a:ext cx="3672408" cy="1799993"/>
          </a:xfrm>
          <a:prstGeom prst="rightArrow">
            <a:avLst>
              <a:gd name="adj1" fmla="val 56500"/>
              <a:gd name="adj2" fmla="val 50169"/>
            </a:avLst>
          </a:prstGeom>
          <a:gradFill rotWithShape="0">
            <a:gsLst>
              <a:gs pos="0">
                <a:srgbClr val="404040"/>
              </a:gs>
              <a:gs pos="100000">
                <a:srgbClr val="FF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chemeClr val="bg1"/>
                </a:solidFill>
              </a:rPr>
              <a:t> Particle emission reduces</a:t>
            </a:r>
          </a:p>
          <a:p>
            <a:pPr algn="l"/>
            <a:r>
              <a:rPr lang="en-US" sz="2000">
                <a:solidFill>
                  <a:schemeClr val="bg1"/>
                </a:solidFill>
              </a:rPr>
              <a:t> helium burning lifetime,</a:t>
            </a:r>
          </a:p>
          <a:p>
            <a:pPr algn="l"/>
            <a:r>
              <a:rPr lang="en-US" sz="2000">
                <a:solidFill>
                  <a:schemeClr val="bg1"/>
                </a:solidFill>
              </a:rPr>
              <a:t> i.e. number of  HB stars</a:t>
            </a:r>
            <a:endParaRPr lang="en-US" sz="1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76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Color-Magnitude Diagram for Globular Clusters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310" y="824079"/>
            <a:ext cx="4142906" cy="5008238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4463" y="5903979"/>
            <a:ext cx="8928099" cy="71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rgbClr val="003399"/>
                </a:solidFill>
              </a:rPr>
              <a:t> Color-magnitude diagram synthesized from several low-metallicity globular</a:t>
            </a:r>
          </a:p>
          <a:p>
            <a:pPr algn="ctr"/>
            <a:r>
              <a:rPr lang="en-US" sz="2000">
                <a:solidFill>
                  <a:srgbClr val="003399"/>
                </a:solidFill>
              </a:rPr>
              <a:t> clusters and compared with theoretical isochrones (W.Harris, 2000)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36252" y="5472318"/>
            <a:ext cx="1224136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Hot, blue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54752" y="5472318"/>
            <a:ext cx="1080120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cold, red</a:t>
            </a: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5040561" y="3230791"/>
            <a:ext cx="3888432" cy="2519991"/>
            <a:chOff x="3360" y="2112"/>
            <a:chExt cx="2592" cy="1680"/>
          </a:xfrm>
          <a:effectLst/>
        </p:grpSpPr>
        <p:sp>
          <p:nvSpPr>
            <p:cNvPr id="8" name="Oval 9"/>
            <p:cNvSpPr>
              <a:spLocks noChangeAspect="1" noChangeArrowheads="1"/>
            </p:cNvSpPr>
            <p:nvPr/>
          </p:nvSpPr>
          <p:spPr bwMode="auto">
            <a:xfrm>
              <a:off x="4608" y="216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9" name="Oval 10"/>
            <p:cNvSpPr>
              <a:spLocks noChangeAspect="1" noChangeArrowheads="1"/>
            </p:cNvSpPr>
            <p:nvPr/>
          </p:nvSpPr>
          <p:spPr bwMode="auto">
            <a:xfrm>
              <a:off x="5071" y="2623"/>
              <a:ext cx="370" cy="37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0" name="Text Box 11"/>
            <p:cNvSpPr txBox="1">
              <a:spLocks noChangeAspect="1" noChangeArrowheads="1"/>
            </p:cNvSpPr>
            <p:nvPr/>
          </p:nvSpPr>
          <p:spPr bwMode="auto">
            <a:xfrm>
              <a:off x="5062" y="2271"/>
              <a:ext cx="388" cy="2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n-lt"/>
                </a:rPr>
                <a:t>H</a:t>
              </a:r>
              <a:endParaRPr lang="de-DE" sz="200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4608" y="3504"/>
              <a:ext cx="1344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Main-Sequence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3360" y="2112"/>
              <a:ext cx="1344" cy="376"/>
            </a:xfrm>
            <a:custGeom>
              <a:avLst/>
              <a:gdLst>
                <a:gd name="T0" fmla="*/ 1344 w 1344"/>
                <a:gd name="T1" fmla="*/ 376 h 376"/>
                <a:gd name="T2" fmla="*/ 672 w 1344"/>
                <a:gd name="T3" fmla="*/ 40 h 376"/>
                <a:gd name="T4" fmla="*/ 0 w 1344"/>
                <a:gd name="T5" fmla="*/ 13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4" h="376">
                  <a:moveTo>
                    <a:pt x="1344" y="376"/>
                  </a:moveTo>
                  <a:cubicBezTo>
                    <a:pt x="1120" y="228"/>
                    <a:pt x="896" y="80"/>
                    <a:pt x="672" y="40"/>
                  </a:cubicBezTo>
                  <a:cubicBezTo>
                    <a:pt x="448" y="0"/>
                    <a:pt x="112" y="120"/>
                    <a:pt x="0" y="136"/>
                  </a:cubicBezTo>
                </a:path>
              </a:pathLst>
            </a:custGeom>
            <a:noFill/>
            <a:ln w="57150" cap="flat" cmpd="sng">
              <a:solidFill>
                <a:srgbClr val="CC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/>
            </a:p>
          </p:txBody>
        </p:sp>
      </p:grpSp>
      <p:grpSp>
        <p:nvGrpSpPr>
          <p:cNvPr id="17" name="Group 21"/>
          <p:cNvGrpSpPr>
            <a:grpSpLocks/>
          </p:cNvGrpSpPr>
          <p:nvPr/>
        </p:nvGrpSpPr>
        <p:grpSpPr bwMode="auto">
          <a:xfrm>
            <a:off x="288032" y="719997"/>
            <a:ext cx="4464496" cy="2447991"/>
            <a:chOff x="192" y="480"/>
            <a:chExt cx="2976" cy="1632"/>
          </a:xfrm>
        </p:grpSpPr>
        <p:sp>
          <p:nvSpPr>
            <p:cNvPr id="18" name="Oval 22"/>
            <p:cNvSpPr>
              <a:spLocks noChangeAspect="1" noChangeArrowheads="1"/>
            </p:cNvSpPr>
            <p:nvPr/>
          </p:nvSpPr>
          <p:spPr bwMode="auto">
            <a:xfrm>
              <a:off x="240" y="48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9" name="Oval 23"/>
            <p:cNvSpPr>
              <a:spLocks noChangeAspect="1" noChangeArrowheads="1"/>
            </p:cNvSpPr>
            <p:nvPr/>
          </p:nvSpPr>
          <p:spPr bwMode="auto">
            <a:xfrm>
              <a:off x="449" y="689"/>
              <a:ext cx="879" cy="879"/>
            </a:xfrm>
            <a:prstGeom prst="ellipse">
              <a:avLst/>
            </a:prstGeom>
            <a:solidFill>
              <a:srgbClr val="FFCC00"/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0" name="Oval 24"/>
            <p:cNvSpPr>
              <a:spLocks noChangeAspect="1" noChangeArrowheads="1"/>
            </p:cNvSpPr>
            <p:nvPr/>
          </p:nvSpPr>
          <p:spPr bwMode="auto">
            <a:xfrm>
              <a:off x="611" y="851"/>
              <a:ext cx="555" cy="55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1" name="Text Box 25"/>
            <p:cNvSpPr txBox="1">
              <a:spLocks noChangeAspect="1" noChangeArrowheads="1"/>
            </p:cNvSpPr>
            <p:nvPr/>
          </p:nvSpPr>
          <p:spPr bwMode="auto">
            <a:xfrm>
              <a:off x="773" y="516"/>
              <a:ext cx="230" cy="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2" name="Text Box 26"/>
            <p:cNvSpPr txBox="1">
              <a:spLocks noChangeAspect="1" noChangeArrowheads="1"/>
            </p:cNvSpPr>
            <p:nvPr/>
          </p:nvSpPr>
          <p:spPr bwMode="auto">
            <a:xfrm>
              <a:off x="749" y="702"/>
              <a:ext cx="283" cy="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He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3" name="Text Box 27"/>
            <p:cNvSpPr txBox="1">
              <a:spLocks noChangeAspect="1" noChangeArrowheads="1"/>
            </p:cNvSpPr>
            <p:nvPr/>
          </p:nvSpPr>
          <p:spPr bwMode="auto">
            <a:xfrm>
              <a:off x="657" y="960"/>
              <a:ext cx="461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ts val="2400"/>
                </a:lnSpc>
              </a:pPr>
              <a:r>
                <a:rPr lang="en-US" sz="2000" smtClean="0">
                  <a:solidFill>
                    <a:srgbClr val="404040"/>
                  </a:solidFill>
                  <a:latin typeface="+mj-lt"/>
                </a:rPr>
                <a:t>C O</a:t>
              </a:r>
              <a:endParaRPr lang="de-DE" sz="2000">
                <a:solidFill>
                  <a:srgbClr val="404040"/>
                </a:solidFill>
                <a:latin typeface="+mj-lt"/>
              </a:endParaRPr>
            </a:p>
          </p:txBody>
        </p:sp>
        <p:sp>
          <p:nvSpPr>
            <p:cNvPr id="24" name="Text Box 28"/>
            <p:cNvSpPr txBox="1">
              <a:spLocks noChangeArrowheads="1"/>
            </p:cNvSpPr>
            <p:nvPr/>
          </p:nvSpPr>
          <p:spPr bwMode="auto">
            <a:xfrm>
              <a:off x="192" y="1824"/>
              <a:ext cx="1392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Asymptotic Giant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auto">
            <a:xfrm>
              <a:off x="1344" y="592"/>
              <a:ext cx="1824" cy="272"/>
            </a:xfrm>
            <a:custGeom>
              <a:avLst/>
              <a:gdLst>
                <a:gd name="T0" fmla="*/ 0 w 1824"/>
                <a:gd name="T1" fmla="*/ 80 h 272"/>
                <a:gd name="T2" fmla="*/ 864 w 1824"/>
                <a:gd name="T3" fmla="*/ 32 h 272"/>
                <a:gd name="T4" fmla="*/ 1824 w 1824"/>
                <a:gd name="T5" fmla="*/ 27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4" h="272">
                  <a:moveTo>
                    <a:pt x="0" y="80"/>
                  </a:moveTo>
                  <a:cubicBezTo>
                    <a:pt x="280" y="40"/>
                    <a:pt x="560" y="0"/>
                    <a:pt x="864" y="32"/>
                  </a:cubicBezTo>
                  <a:cubicBezTo>
                    <a:pt x="1168" y="64"/>
                    <a:pt x="1664" y="232"/>
                    <a:pt x="1824" y="272"/>
                  </a:cubicBezTo>
                </a:path>
              </a:pathLst>
            </a:custGeom>
            <a:noFill/>
            <a:ln w="57150" cap="flat" cmpd="sng">
              <a:solidFill>
                <a:srgbClr val="C4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26" name="Group 14"/>
          <p:cNvGrpSpPr>
            <a:grpSpLocks/>
          </p:cNvGrpSpPr>
          <p:nvPr/>
        </p:nvGrpSpPr>
        <p:grpSpPr bwMode="auto">
          <a:xfrm>
            <a:off x="4752529" y="719997"/>
            <a:ext cx="4176464" cy="2447991"/>
            <a:chOff x="3168" y="480"/>
            <a:chExt cx="2784" cy="1632"/>
          </a:xfrm>
        </p:grpSpPr>
        <p:sp>
          <p:nvSpPr>
            <p:cNvPr id="32" name="Freeform 20"/>
            <p:cNvSpPr>
              <a:spLocks/>
            </p:cNvSpPr>
            <p:nvPr/>
          </p:nvSpPr>
          <p:spPr bwMode="auto">
            <a:xfrm>
              <a:off x="3168" y="960"/>
              <a:ext cx="1488" cy="528"/>
            </a:xfrm>
            <a:custGeom>
              <a:avLst/>
              <a:gdLst>
                <a:gd name="T0" fmla="*/ 1440 w 1440"/>
                <a:gd name="T1" fmla="*/ 192 h 416"/>
                <a:gd name="T2" fmla="*/ 576 w 1440"/>
                <a:gd name="T3" fmla="*/ 384 h 416"/>
                <a:gd name="T4" fmla="*/ 0 w 1440"/>
                <a:gd name="T5" fmla="*/ 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0" h="416">
                  <a:moveTo>
                    <a:pt x="1440" y="192"/>
                  </a:moveTo>
                  <a:cubicBezTo>
                    <a:pt x="1128" y="304"/>
                    <a:pt x="816" y="416"/>
                    <a:pt x="576" y="384"/>
                  </a:cubicBezTo>
                  <a:cubicBezTo>
                    <a:pt x="336" y="352"/>
                    <a:pt x="96" y="64"/>
                    <a:pt x="0" y="0"/>
                  </a:cubicBezTo>
                </a:path>
              </a:pathLst>
            </a:custGeom>
            <a:noFill/>
            <a:ln w="57150" cap="flat" cmpd="sng">
              <a:solidFill>
                <a:srgbClr val="C4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7" name="Oval 15"/>
            <p:cNvSpPr>
              <a:spLocks noChangeAspect="1" noChangeArrowheads="1"/>
            </p:cNvSpPr>
            <p:nvPr/>
          </p:nvSpPr>
          <p:spPr bwMode="auto">
            <a:xfrm>
              <a:off x="4608" y="48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8" name="Oval 16"/>
            <p:cNvSpPr>
              <a:spLocks noChangeAspect="1" noChangeArrowheads="1"/>
            </p:cNvSpPr>
            <p:nvPr/>
          </p:nvSpPr>
          <p:spPr bwMode="auto">
            <a:xfrm>
              <a:off x="4955" y="827"/>
              <a:ext cx="602" cy="60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9" name="Text Box 17"/>
            <p:cNvSpPr txBox="1">
              <a:spLocks noChangeAspect="1" noChangeArrowheads="1"/>
            </p:cNvSpPr>
            <p:nvPr/>
          </p:nvSpPr>
          <p:spPr bwMode="auto">
            <a:xfrm>
              <a:off x="5141" y="552"/>
              <a:ext cx="230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0" name="Text Box 18"/>
            <p:cNvSpPr txBox="1">
              <a:spLocks noChangeAspect="1" noChangeArrowheads="1"/>
            </p:cNvSpPr>
            <p:nvPr/>
          </p:nvSpPr>
          <p:spPr bwMode="auto">
            <a:xfrm>
              <a:off x="5102" y="1033"/>
              <a:ext cx="307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404040"/>
                  </a:solidFill>
                  <a:latin typeface="+mj-lt"/>
                </a:rPr>
                <a:t>He</a:t>
              </a:r>
              <a:endParaRPr lang="de-DE" sz="2000">
                <a:solidFill>
                  <a:srgbClr val="404040"/>
                </a:solidFill>
                <a:latin typeface="+mj-lt"/>
              </a:endParaRPr>
            </a:p>
          </p:txBody>
        </p:sp>
        <p:sp>
          <p:nvSpPr>
            <p:cNvPr id="31" name="Text Box 19"/>
            <p:cNvSpPr txBox="1">
              <a:spLocks noChangeArrowheads="1"/>
            </p:cNvSpPr>
            <p:nvPr/>
          </p:nvSpPr>
          <p:spPr bwMode="auto">
            <a:xfrm>
              <a:off x="4560" y="1824"/>
              <a:ext cx="1392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Red Giant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3" name="Group 30"/>
          <p:cNvGrpSpPr>
            <a:grpSpLocks/>
          </p:cNvGrpSpPr>
          <p:nvPr/>
        </p:nvGrpSpPr>
        <p:grpSpPr bwMode="auto">
          <a:xfrm>
            <a:off x="288032" y="1817271"/>
            <a:ext cx="3636404" cy="3923986"/>
            <a:chOff x="192" y="1176"/>
            <a:chExt cx="2424" cy="2616"/>
          </a:xfrm>
        </p:grpSpPr>
        <p:sp>
          <p:nvSpPr>
            <p:cNvPr id="34" name="Oval 31"/>
            <p:cNvSpPr>
              <a:spLocks noChangeAspect="1" noChangeArrowheads="1"/>
            </p:cNvSpPr>
            <p:nvPr/>
          </p:nvSpPr>
          <p:spPr bwMode="auto">
            <a:xfrm>
              <a:off x="240" y="216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5" name="Oval 32"/>
            <p:cNvSpPr>
              <a:spLocks noChangeAspect="1" noChangeArrowheads="1"/>
            </p:cNvSpPr>
            <p:nvPr/>
          </p:nvSpPr>
          <p:spPr bwMode="auto">
            <a:xfrm>
              <a:off x="518" y="2438"/>
              <a:ext cx="740" cy="740"/>
            </a:xfrm>
            <a:prstGeom prst="ellipse">
              <a:avLst/>
            </a:prstGeom>
            <a:solidFill>
              <a:srgbClr val="FFCC00"/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6" name="Oval 33"/>
            <p:cNvSpPr>
              <a:spLocks noChangeAspect="1" noChangeArrowheads="1"/>
            </p:cNvSpPr>
            <p:nvPr/>
          </p:nvSpPr>
          <p:spPr bwMode="auto">
            <a:xfrm>
              <a:off x="749" y="2669"/>
              <a:ext cx="278" cy="27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7" name="Text Box 34"/>
            <p:cNvSpPr txBox="1">
              <a:spLocks noChangeArrowheads="1"/>
            </p:cNvSpPr>
            <p:nvPr/>
          </p:nvSpPr>
          <p:spPr bwMode="auto">
            <a:xfrm>
              <a:off x="749" y="2241"/>
              <a:ext cx="27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8" name="Text Box 35"/>
            <p:cNvSpPr txBox="1">
              <a:spLocks noChangeArrowheads="1"/>
            </p:cNvSpPr>
            <p:nvPr/>
          </p:nvSpPr>
          <p:spPr bwMode="auto">
            <a:xfrm>
              <a:off x="795" y="2483"/>
              <a:ext cx="185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He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9" name="Text Box 36"/>
            <p:cNvSpPr txBox="1">
              <a:spLocks noChangeArrowheads="1"/>
            </p:cNvSpPr>
            <p:nvPr/>
          </p:nvSpPr>
          <p:spPr bwMode="auto">
            <a:xfrm>
              <a:off x="192" y="3504"/>
              <a:ext cx="1392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Horizontal Branch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1512" y="1176"/>
              <a:ext cx="1104" cy="1488"/>
            </a:xfrm>
            <a:custGeom>
              <a:avLst/>
              <a:gdLst>
                <a:gd name="T0" fmla="*/ 0 w 1104"/>
                <a:gd name="T1" fmla="*/ 1488 h 1488"/>
                <a:gd name="T2" fmla="*/ 912 w 1104"/>
                <a:gd name="T3" fmla="*/ 864 h 1488"/>
                <a:gd name="T4" fmla="*/ 1104 w 1104"/>
                <a:gd name="T5" fmla="*/ 0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4" h="1488">
                  <a:moveTo>
                    <a:pt x="0" y="1488"/>
                  </a:moveTo>
                  <a:cubicBezTo>
                    <a:pt x="364" y="1300"/>
                    <a:pt x="728" y="1112"/>
                    <a:pt x="912" y="864"/>
                  </a:cubicBezTo>
                  <a:cubicBezTo>
                    <a:pt x="1096" y="616"/>
                    <a:pt x="1072" y="144"/>
                    <a:pt x="1104" y="0"/>
                  </a:cubicBezTo>
                </a:path>
              </a:pathLst>
            </a:custGeom>
            <a:noFill/>
            <a:ln w="57150" cap="flat" cmpd="sng">
              <a:solidFill>
                <a:srgbClr val="C4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41" name="Group 38"/>
          <p:cNvGrpSpPr>
            <a:grpSpLocks/>
          </p:cNvGrpSpPr>
          <p:nvPr/>
        </p:nvGrpSpPr>
        <p:grpSpPr bwMode="auto">
          <a:xfrm>
            <a:off x="3055840" y="4063486"/>
            <a:ext cx="1606678" cy="1075496"/>
            <a:chOff x="2037" y="2709"/>
            <a:chExt cx="1071" cy="717"/>
          </a:xfrm>
        </p:grpSpPr>
        <p:sp>
          <p:nvSpPr>
            <p:cNvPr id="42" name="Oval 39"/>
            <p:cNvSpPr>
              <a:spLocks noChangeAspect="1" noChangeArrowheads="1"/>
            </p:cNvSpPr>
            <p:nvPr/>
          </p:nvSpPr>
          <p:spPr bwMode="auto">
            <a:xfrm>
              <a:off x="2037" y="2709"/>
              <a:ext cx="555" cy="555"/>
            </a:xfrm>
            <a:prstGeom prst="ellipse">
              <a:avLst/>
            </a:prstGeom>
            <a:solidFill>
              <a:srgbClr val="4D4D4D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3" name="Text Box 40"/>
            <p:cNvSpPr txBox="1">
              <a:spLocks noChangeAspect="1" noChangeArrowheads="1"/>
            </p:cNvSpPr>
            <p:nvPr/>
          </p:nvSpPr>
          <p:spPr bwMode="auto">
            <a:xfrm>
              <a:off x="2073" y="2829"/>
              <a:ext cx="519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 O</a:t>
              </a:r>
              <a:endParaRPr lang="de-DE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Rectangle 41"/>
            <p:cNvSpPr>
              <a:spLocks noChangeArrowheads="1"/>
            </p:cNvSpPr>
            <p:nvPr/>
          </p:nvSpPr>
          <p:spPr bwMode="auto">
            <a:xfrm>
              <a:off x="2532" y="2994"/>
              <a:ext cx="576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>
                <a:lnSpc>
                  <a:spcPts val="2000"/>
                </a:lnSpc>
              </a:pPr>
              <a:r>
                <a:rPr lang="en-US" sz="2000">
                  <a:latin typeface="+mj-lt"/>
                </a:rPr>
                <a:t>White</a:t>
              </a:r>
            </a:p>
            <a:p>
              <a:pPr algn="l">
                <a:lnSpc>
                  <a:spcPts val="2000"/>
                </a:lnSpc>
              </a:pPr>
              <a:r>
                <a:rPr lang="en-US" sz="2000">
                  <a:latin typeface="+mj-lt"/>
                </a:rPr>
                <a:t>Dwarfs</a:t>
              </a:r>
            </a:p>
          </p:txBody>
        </p:sp>
      </p:grpSp>
      <p:sp>
        <p:nvSpPr>
          <p:cNvPr id="46" name="AutoShape 43"/>
          <p:cNvSpPr>
            <a:spLocks noChangeArrowheads="1"/>
          </p:cNvSpPr>
          <p:nvPr/>
        </p:nvSpPr>
        <p:spPr bwMode="auto">
          <a:xfrm flipH="1">
            <a:off x="4680521" y="791997"/>
            <a:ext cx="3096344" cy="1799993"/>
          </a:xfrm>
          <a:prstGeom prst="rightArrow">
            <a:avLst>
              <a:gd name="adj1" fmla="val 57676"/>
              <a:gd name="adj2" fmla="val 49920"/>
            </a:avLst>
          </a:prstGeom>
          <a:gradFill rotWithShape="0">
            <a:gsLst>
              <a:gs pos="0">
                <a:srgbClr val="FF0000"/>
              </a:gs>
              <a:gs pos="100000">
                <a:srgbClr val="40404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r>
              <a:rPr lang="en-US" sz="2000">
                <a:solidFill>
                  <a:schemeClr val="bg1"/>
                </a:solidFill>
              </a:rPr>
              <a:t>Particle </a:t>
            </a:r>
            <a:r>
              <a:rPr lang="en-US" sz="2000" smtClean="0">
                <a:solidFill>
                  <a:schemeClr val="bg1"/>
                </a:solidFill>
              </a:rPr>
              <a:t>cooling delays </a:t>
            </a:r>
          </a:p>
          <a:p>
            <a:r>
              <a:rPr lang="en-US" sz="2000" smtClean="0">
                <a:solidFill>
                  <a:schemeClr val="bg1"/>
                </a:solidFill>
              </a:rPr>
              <a:t>He </a:t>
            </a:r>
            <a:r>
              <a:rPr lang="en-US" sz="2000">
                <a:solidFill>
                  <a:schemeClr val="bg1"/>
                </a:solidFill>
              </a:rPr>
              <a:t>ignition, </a:t>
            </a:r>
            <a:r>
              <a:rPr lang="en-US" sz="2000" smtClean="0">
                <a:solidFill>
                  <a:schemeClr val="bg1"/>
                </a:solidFill>
              </a:rPr>
              <a:t>makes stars</a:t>
            </a:r>
          </a:p>
          <a:p>
            <a:r>
              <a:rPr lang="en-US" sz="2000" smtClean="0">
                <a:solidFill>
                  <a:schemeClr val="bg1"/>
                </a:solidFill>
              </a:rPr>
              <a:t> at tip of RGB brighter </a:t>
            </a:r>
            <a:endParaRPr lang="en-US" sz="1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84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Color-Magnitude Diagram for Globular Clusters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310" y="824079"/>
            <a:ext cx="4142906" cy="5008238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4463" y="5903979"/>
            <a:ext cx="8928099" cy="71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rgbClr val="003399"/>
                </a:solidFill>
              </a:rPr>
              <a:t> Color-magnitude diagram synthesized from several low-metallicity globular</a:t>
            </a:r>
          </a:p>
          <a:p>
            <a:pPr algn="ctr"/>
            <a:r>
              <a:rPr lang="en-US" sz="2000">
                <a:solidFill>
                  <a:srgbClr val="003399"/>
                </a:solidFill>
              </a:rPr>
              <a:t> clusters and compared with theoretical isochrones (W.Harris, 2000)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36252" y="5472318"/>
            <a:ext cx="1224136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Hot, blue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54752" y="5472318"/>
            <a:ext cx="1080120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cold, red</a:t>
            </a:r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5040561" y="3230791"/>
            <a:ext cx="3888432" cy="2519991"/>
            <a:chOff x="3360" y="2112"/>
            <a:chExt cx="2592" cy="1680"/>
          </a:xfrm>
          <a:effectLst/>
        </p:grpSpPr>
        <p:sp>
          <p:nvSpPr>
            <p:cNvPr id="8" name="Oval 9"/>
            <p:cNvSpPr>
              <a:spLocks noChangeAspect="1" noChangeArrowheads="1"/>
            </p:cNvSpPr>
            <p:nvPr/>
          </p:nvSpPr>
          <p:spPr bwMode="auto">
            <a:xfrm>
              <a:off x="4608" y="216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9" name="Oval 10"/>
            <p:cNvSpPr>
              <a:spLocks noChangeAspect="1" noChangeArrowheads="1"/>
            </p:cNvSpPr>
            <p:nvPr/>
          </p:nvSpPr>
          <p:spPr bwMode="auto">
            <a:xfrm>
              <a:off x="5071" y="2623"/>
              <a:ext cx="370" cy="37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0" name="Text Box 11"/>
            <p:cNvSpPr txBox="1">
              <a:spLocks noChangeAspect="1" noChangeArrowheads="1"/>
            </p:cNvSpPr>
            <p:nvPr/>
          </p:nvSpPr>
          <p:spPr bwMode="auto">
            <a:xfrm>
              <a:off x="5062" y="2271"/>
              <a:ext cx="388" cy="2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n-lt"/>
                </a:rPr>
                <a:t>H</a:t>
              </a:r>
              <a:endParaRPr lang="de-DE" sz="200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4608" y="3504"/>
              <a:ext cx="1344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Main-Sequence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3360" y="2112"/>
              <a:ext cx="1344" cy="376"/>
            </a:xfrm>
            <a:custGeom>
              <a:avLst/>
              <a:gdLst>
                <a:gd name="T0" fmla="*/ 1344 w 1344"/>
                <a:gd name="T1" fmla="*/ 376 h 376"/>
                <a:gd name="T2" fmla="*/ 672 w 1344"/>
                <a:gd name="T3" fmla="*/ 40 h 376"/>
                <a:gd name="T4" fmla="*/ 0 w 1344"/>
                <a:gd name="T5" fmla="*/ 13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4" h="376">
                  <a:moveTo>
                    <a:pt x="1344" y="376"/>
                  </a:moveTo>
                  <a:cubicBezTo>
                    <a:pt x="1120" y="228"/>
                    <a:pt x="896" y="80"/>
                    <a:pt x="672" y="40"/>
                  </a:cubicBezTo>
                  <a:cubicBezTo>
                    <a:pt x="448" y="0"/>
                    <a:pt x="112" y="120"/>
                    <a:pt x="0" y="136"/>
                  </a:cubicBezTo>
                </a:path>
              </a:pathLst>
            </a:custGeom>
            <a:noFill/>
            <a:ln w="57150" cap="flat" cmpd="sng">
              <a:solidFill>
                <a:srgbClr val="CC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/>
            </a:p>
          </p:txBody>
        </p:sp>
      </p:grpSp>
      <p:grpSp>
        <p:nvGrpSpPr>
          <p:cNvPr id="17" name="Group 21"/>
          <p:cNvGrpSpPr>
            <a:grpSpLocks/>
          </p:cNvGrpSpPr>
          <p:nvPr/>
        </p:nvGrpSpPr>
        <p:grpSpPr bwMode="auto">
          <a:xfrm>
            <a:off x="288032" y="719997"/>
            <a:ext cx="4464496" cy="2447991"/>
            <a:chOff x="192" y="480"/>
            <a:chExt cx="2976" cy="1632"/>
          </a:xfrm>
        </p:grpSpPr>
        <p:sp>
          <p:nvSpPr>
            <p:cNvPr id="18" name="Oval 22"/>
            <p:cNvSpPr>
              <a:spLocks noChangeAspect="1" noChangeArrowheads="1"/>
            </p:cNvSpPr>
            <p:nvPr/>
          </p:nvSpPr>
          <p:spPr bwMode="auto">
            <a:xfrm>
              <a:off x="240" y="48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9" name="Oval 23"/>
            <p:cNvSpPr>
              <a:spLocks noChangeAspect="1" noChangeArrowheads="1"/>
            </p:cNvSpPr>
            <p:nvPr/>
          </p:nvSpPr>
          <p:spPr bwMode="auto">
            <a:xfrm>
              <a:off x="449" y="689"/>
              <a:ext cx="879" cy="879"/>
            </a:xfrm>
            <a:prstGeom prst="ellipse">
              <a:avLst/>
            </a:prstGeom>
            <a:solidFill>
              <a:srgbClr val="FFCC00"/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0" name="Oval 24"/>
            <p:cNvSpPr>
              <a:spLocks noChangeAspect="1" noChangeArrowheads="1"/>
            </p:cNvSpPr>
            <p:nvPr/>
          </p:nvSpPr>
          <p:spPr bwMode="auto">
            <a:xfrm>
              <a:off x="611" y="851"/>
              <a:ext cx="555" cy="55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1" name="Text Box 25"/>
            <p:cNvSpPr txBox="1">
              <a:spLocks noChangeAspect="1" noChangeArrowheads="1"/>
            </p:cNvSpPr>
            <p:nvPr/>
          </p:nvSpPr>
          <p:spPr bwMode="auto">
            <a:xfrm>
              <a:off x="773" y="516"/>
              <a:ext cx="230" cy="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2" name="Text Box 26"/>
            <p:cNvSpPr txBox="1">
              <a:spLocks noChangeAspect="1" noChangeArrowheads="1"/>
            </p:cNvSpPr>
            <p:nvPr/>
          </p:nvSpPr>
          <p:spPr bwMode="auto">
            <a:xfrm>
              <a:off x="749" y="702"/>
              <a:ext cx="283" cy="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He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3" name="Text Box 27"/>
            <p:cNvSpPr txBox="1">
              <a:spLocks noChangeAspect="1" noChangeArrowheads="1"/>
            </p:cNvSpPr>
            <p:nvPr/>
          </p:nvSpPr>
          <p:spPr bwMode="auto">
            <a:xfrm>
              <a:off x="657" y="960"/>
              <a:ext cx="461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ts val="2400"/>
                </a:lnSpc>
              </a:pPr>
              <a:r>
                <a:rPr lang="en-US" sz="2000" smtClean="0">
                  <a:solidFill>
                    <a:srgbClr val="404040"/>
                  </a:solidFill>
                  <a:latin typeface="+mj-lt"/>
                </a:rPr>
                <a:t>C O</a:t>
              </a:r>
              <a:endParaRPr lang="de-DE" sz="2000">
                <a:solidFill>
                  <a:srgbClr val="404040"/>
                </a:solidFill>
                <a:latin typeface="+mj-lt"/>
              </a:endParaRPr>
            </a:p>
          </p:txBody>
        </p:sp>
        <p:sp>
          <p:nvSpPr>
            <p:cNvPr id="24" name="Text Box 28"/>
            <p:cNvSpPr txBox="1">
              <a:spLocks noChangeArrowheads="1"/>
            </p:cNvSpPr>
            <p:nvPr/>
          </p:nvSpPr>
          <p:spPr bwMode="auto">
            <a:xfrm>
              <a:off x="192" y="1824"/>
              <a:ext cx="1392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Asymptotic Giant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auto">
            <a:xfrm>
              <a:off x="1344" y="592"/>
              <a:ext cx="1824" cy="272"/>
            </a:xfrm>
            <a:custGeom>
              <a:avLst/>
              <a:gdLst>
                <a:gd name="T0" fmla="*/ 0 w 1824"/>
                <a:gd name="T1" fmla="*/ 80 h 272"/>
                <a:gd name="T2" fmla="*/ 864 w 1824"/>
                <a:gd name="T3" fmla="*/ 32 h 272"/>
                <a:gd name="T4" fmla="*/ 1824 w 1824"/>
                <a:gd name="T5" fmla="*/ 27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4" h="272">
                  <a:moveTo>
                    <a:pt x="0" y="80"/>
                  </a:moveTo>
                  <a:cubicBezTo>
                    <a:pt x="280" y="40"/>
                    <a:pt x="560" y="0"/>
                    <a:pt x="864" y="32"/>
                  </a:cubicBezTo>
                  <a:cubicBezTo>
                    <a:pt x="1168" y="64"/>
                    <a:pt x="1664" y="232"/>
                    <a:pt x="1824" y="272"/>
                  </a:cubicBezTo>
                </a:path>
              </a:pathLst>
            </a:custGeom>
            <a:noFill/>
            <a:ln w="57150" cap="flat" cmpd="sng">
              <a:solidFill>
                <a:srgbClr val="C4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26" name="Group 14"/>
          <p:cNvGrpSpPr>
            <a:grpSpLocks/>
          </p:cNvGrpSpPr>
          <p:nvPr/>
        </p:nvGrpSpPr>
        <p:grpSpPr bwMode="auto">
          <a:xfrm>
            <a:off x="4752529" y="719997"/>
            <a:ext cx="4176464" cy="2447991"/>
            <a:chOff x="3168" y="480"/>
            <a:chExt cx="2784" cy="1632"/>
          </a:xfrm>
        </p:grpSpPr>
        <p:sp>
          <p:nvSpPr>
            <p:cNvPr id="32" name="Freeform 20"/>
            <p:cNvSpPr>
              <a:spLocks/>
            </p:cNvSpPr>
            <p:nvPr/>
          </p:nvSpPr>
          <p:spPr bwMode="auto">
            <a:xfrm>
              <a:off x="3168" y="960"/>
              <a:ext cx="1488" cy="528"/>
            </a:xfrm>
            <a:custGeom>
              <a:avLst/>
              <a:gdLst>
                <a:gd name="T0" fmla="*/ 1440 w 1440"/>
                <a:gd name="T1" fmla="*/ 192 h 416"/>
                <a:gd name="T2" fmla="*/ 576 w 1440"/>
                <a:gd name="T3" fmla="*/ 384 h 416"/>
                <a:gd name="T4" fmla="*/ 0 w 1440"/>
                <a:gd name="T5" fmla="*/ 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0" h="416">
                  <a:moveTo>
                    <a:pt x="1440" y="192"/>
                  </a:moveTo>
                  <a:cubicBezTo>
                    <a:pt x="1128" y="304"/>
                    <a:pt x="816" y="416"/>
                    <a:pt x="576" y="384"/>
                  </a:cubicBezTo>
                  <a:cubicBezTo>
                    <a:pt x="336" y="352"/>
                    <a:pt x="96" y="64"/>
                    <a:pt x="0" y="0"/>
                  </a:cubicBezTo>
                </a:path>
              </a:pathLst>
            </a:custGeom>
            <a:noFill/>
            <a:ln w="57150" cap="flat" cmpd="sng">
              <a:solidFill>
                <a:srgbClr val="C4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7" name="Oval 15"/>
            <p:cNvSpPr>
              <a:spLocks noChangeAspect="1" noChangeArrowheads="1"/>
            </p:cNvSpPr>
            <p:nvPr/>
          </p:nvSpPr>
          <p:spPr bwMode="auto">
            <a:xfrm>
              <a:off x="4608" y="48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8" name="Oval 16"/>
            <p:cNvSpPr>
              <a:spLocks noChangeAspect="1" noChangeArrowheads="1"/>
            </p:cNvSpPr>
            <p:nvPr/>
          </p:nvSpPr>
          <p:spPr bwMode="auto">
            <a:xfrm>
              <a:off x="4955" y="827"/>
              <a:ext cx="602" cy="60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9" name="Text Box 17"/>
            <p:cNvSpPr txBox="1">
              <a:spLocks noChangeAspect="1" noChangeArrowheads="1"/>
            </p:cNvSpPr>
            <p:nvPr/>
          </p:nvSpPr>
          <p:spPr bwMode="auto">
            <a:xfrm>
              <a:off x="5141" y="552"/>
              <a:ext cx="230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0" name="Text Box 18"/>
            <p:cNvSpPr txBox="1">
              <a:spLocks noChangeAspect="1" noChangeArrowheads="1"/>
            </p:cNvSpPr>
            <p:nvPr/>
          </p:nvSpPr>
          <p:spPr bwMode="auto">
            <a:xfrm>
              <a:off x="5102" y="1033"/>
              <a:ext cx="307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404040"/>
                  </a:solidFill>
                  <a:latin typeface="+mj-lt"/>
                </a:rPr>
                <a:t>He</a:t>
              </a:r>
              <a:endParaRPr lang="de-DE" sz="2000">
                <a:solidFill>
                  <a:srgbClr val="404040"/>
                </a:solidFill>
                <a:latin typeface="+mj-lt"/>
              </a:endParaRPr>
            </a:p>
          </p:txBody>
        </p:sp>
        <p:sp>
          <p:nvSpPr>
            <p:cNvPr id="31" name="Text Box 19"/>
            <p:cNvSpPr txBox="1">
              <a:spLocks noChangeArrowheads="1"/>
            </p:cNvSpPr>
            <p:nvPr/>
          </p:nvSpPr>
          <p:spPr bwMode="auto">
            <a:xfrm>
              <a:off x="4560" y="1824"/>
              <a:ext cx="1392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Red Giant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3" name="Group 30"/>
          <p:cNvGrpSpPr>
            <a:grpSpLocks/>
          </p:cNvGrpSpPr>
          <p:nvPr/>
        </p:nvGrpSpPr>
        <p:grpSpPr bwMode="auto">
          <a:xfrm>
            <a:off x="288032" y="1817271"/>
            <a:ext cx="3636404" cy="3923986"/>
            <a:chOff x="192" y="1176"/>
            <a:chExt cx="2424" cy="2616"/>
          </a:xfrm>
        </p:grpSpPr>
        <p:sp>
          <p:nvSpPr>
            <p:cNvPr id="34" name="Oval 31"/>
            <p:cNvSpPr>
              <a:spLocks noChangeAspect="1" noChangeArrowheads="1"/>
            </p:cNvSpPr>
            <p:nvPr/>
          </p:nvSpPr>
          <p:spPr bwMode="auto">
            <a:xfrm>
              <a:off x="240" y="2160"/>
              <a:ext cx="1296" cy="12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5" name="Oval 32"/>
            <p:cNvSpPr>
              <a:spLocks noChangeAspect="1" noChangeArrowheads="1"/>
            </p:cNvSpPr>
            <p:nvPr/>
          </p:nvSpPr>
          <p:spPr bwMode="auto">
            <a:xfrm>
              <a:off x="518" y="2438"/>
              <a:ext cx="740" cy="740"/>
            </a:xfrm>
            <a:prstGeom prst="ellipse">
              <a:avLst/>
            </a:prstGeom>
            <a:solidFill>
              <a:srgbClr val="FFCC00"/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6" name="Oval 33"/>
            <p:cNvSpPr>
              <a:spLocks noChangeAspect="1" noChangeArrowheads="1"/>
            </p:cNvSpPr>
            <p:nvPr/>
          </p:nvSpPr>
          <p:spPr bwMode="auto">
            <a:xfrm>
              <a:off x="749" y="2669"/>
              <a:ext cx="278" cy="27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7" name="Text Box 34"/>
            <p:cNvSpPr txBox="1">
              <a:spLocks noChangeArrowheads="1"/>
            </p:cNvSpPr>
            <p:nvPr/>
          </p:nvSpPr>
          <p:spPr bwMode="auto">
            <a:xfrm>
              <a:off x="749" y="2241"/>
              <a:ext cx="27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8" name="Text Box 35"/>
            <p:cNvSpPr txBox="1">
              <a:spLocks noChangeArrowheads="1"/>
            </p:cNvSpPr>
            <p:nvPr/>
          </p:nvSpPr>
          <p:spPr bwMode="auto">
            <a:xfrm>
              <a:off x="795" y="2483"/>
              <a:ext cx="185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solidFill>
                    <a:srgbClr val="FF0000"/>
                  </a:solidFill>
                  <a:latin typeface="+mj-lt"/>
                </a:rPr>
                <a:t>He</a:t>
              </a:r>
              <a:endParaRPr lang="de-DE" sz="20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9" name="Text Box 36"/>
            <p:cNvSpPr txBox="1">
              <a:spLocks noChangeArrowheads="1"/>
            </p:cNvSpPr>
            <p:nvPr/>
          </p:nvSpPr>
          <p:spPr bwMode="auto">
            <a:xfrm>
              <a:off x="192" y="3504"/>
              <a:ext cx="1392" cy="28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Horizontal Branch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1512" y="1176"/>
              <a:ext cx="1104" cy="1488"/>
            </a:xfrm>
            <a:custGeom>
              <a:avLst/>
              <a:gdLst>
                <a:gd name="T0" fmla="*/ 0 w 1104"/>
                <a:gd name="T1" fmla="*/ 1488 h 1488"/>
                <a:gd name="T2" fmla="*/ 912 w 1104"/>
                <a:gd name="T3" fmla="*/ 864 h 1488"/>
                <a:gd name="T4" fmla="*/ 1104 w 1104"/>
                <a:gd name="T5" fmla="*/ 0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4" h="1488">
                  <a:moveTo>
                    <a:pt x="0" y="1488"/>
                  </a:moveTo>
                  <a:cubicBezTo>
                    <a:pt x="364" y="1300"/>
                    <a:pt x="728" y="1112"/>
                    <a:pt x="912" y="864"/>
                  </a:cubicBezTo>
                  <a:cubicBezTo>
                    <a:pt x="1096" y="616"/>
                    <a:pt x="1072" y="144"/>
                    <a:pt x="1104" y="0"/>
                  </a:cubicBezTo>
                </a:path>
              </a:pathLst>
            </a:custGeom>
            <a:noFill/>
            <a:ln w="57150" cap="flat" cmpd="sng">
              <a:solidFill>
                <a:srgbClr val="C4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41" name="Group 38"/>
          <p:cNvGrpSpPr>
            <a:grpSpLocks/>
          </p:cNvGrpSpPr>
          <p:nvPr/>
        </p:nvGrpSpPr>
        <p:grpSpPr bwMode="auto">
          <a:xfrm>
            <a:off x="3055840" y="4063486"/>
            <a:ext cx="1606678" cy="1075496"/>
            <a:chOff x="2037" y="2709"/>
            <a:chExt cx="1071" cy="717"/>
          </a:xfrm>
        </p:grpSpPr>
        <p:sp>
          <p:nvSpPr>
            <p:cNvPr id="42" name="Oval 39"/>
            <p:cNvSpPr>
              <a:spLocks noChangeAspect="1" noChangeArrowheads="1"/>
            </p:cNvSpPr>
            <p:nvPr/>
          </p:nvSpPr>
          <p:spPr bwMode="auto">
            <a:xfrm>
              <a:off x="2037" y="2709"/>
              <a:ext cx="555" cy="555"/>
            </a:xfrm>
            <a:prstGeom prst="ellipse">
              <a:avLst/>
            </a:prstGeom>
            <a:solidFill>
              <a:srgbClr val="4D4D4D"/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3" name="Text Box 40"/>
            <p:cNvSpPr txBox="1">
              <a:spLocks noChangeAspect="1" noChangeArrowheads="1"/>
            </p:cNvSpPr>
            <p:nvPr/>
          </p:nvSpPr>
          <p:spPr bwMode="auto">
            <a:xfrm>
              <a:off x="2073" y="2829"/>
              <a:ext cx="519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 O</a:t>
              </a:r>
              <a:endParaRPr lang="de-DE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Rectangle 41"/>
            <p:cNvSpPr>
              <a:spLocks noChangeArrowheads="1"/>
            </p:cNvSpPr>
            <p:nvPr/>
          </p:nvSpPr>
          <p:spPr bwMode="auto">
            <a:xfrm>
              <a:off x="2532" y="2994"/>
              <a:ext cx="576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>
                <a:lnSpc>
                  <a:spcPts val="2000"/>
                </a:lnSpc>
              </a:pPr>
              <a:r>
                <a:rPr lang="en-US" sz="2000">
                  <a:latin typeface="+mj-lt"/>
                </a:rPr>
                <a:t>White</a:t>
              </a:r>
            </a:p>
            <a:p>
              <a:pPr algn="l">
                <a:lnSpc>
                  <a:spcPts val="2000"/>
                </a:lnSpc>
              </a:pPr>
              <a:r>
                <a:rPr lang="en-US" sz="2000">
                  <a:latin typeface="+mj-lt"/>
                </a:rPr>
                <a:t>Dwarfs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023426" y="341289"/>
            <a:ext cx="3393476" cy="3184592"/>
            <a:chOff x="1154293" y="2359685"/>
            <a:chExt cx="3393476" cy="3184592"/>
          </a:xfrm>
        </p:grpSpPr>
        <p:sp>
          <p:nvSpPr>
            <p:cNvPr id="47" name="Rounded Rectangle 46"/>
            <p:cNvSpPr/>
            <p:nvPr/>
          </p:nvSpPr>
          <p:spPr>
            <a:xfrm>
              <a:off x="1154293" y="2359685"/>
              <a:ext cx="3312460" cy="317905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270910" y="2413308"/>
              <a:ext cx="32768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solidFill>
                    <a:schemeClr val="accent1">
                      <a:lumMod val="75000"/>
                    </a:schemeClr>
                  </a:solidFill>
                </a:rPr>
                <a:t>Emission of axions &amp; friends</a:t>
              </a:r>
            </a:p>
            <a:p>
              <a:r>
                <a:rPr lang="en-US" sz="2000" smtClean="0">
                  <a:solidFill>
                    <a:schemeClr val="accent1">
                      <a:lumMod val="75000"/>
                    </a:schemeClr>
                  </a:solidFill>
                </a:rPr>
                <a:t>with direct electron coupling</a:t>
              </a: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9486" y="3150889"/>
              <a:ext cx="2379709" cy="1752777"/>
            </a:xfrm>
            <a:prstGeom prst="rect">
              <a:avLst/>
            </a:prstGeom>
          </p:spPr>
        </p:pic>
        <p:sp>
          <p:nvSpPr>
            <p:cNvPr id="50" name="Rectangle 49"/>
            <p:cNvSpPr/>
            <p:nvPr/>
          </p:nvSpPr>
          <p:spPr>
            <a:xfrm>
              <a:off x="1439503" y="4897946"/>
              <a:ext cx="288096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mtClean="0">
                  <a:solidFill>
                    <a:schemeClr val="tx1">
                      <a:lumMod val="65000"/>
                      <a:lumOff val="35000"/>
                    </a:schemeClr>
                  </a:solidFill>
                  <a:sym typeface="Symbol" panose="05050102010706020507" pitchFamily="18" charset="2"/>
                </a:rPr>
                <a:t>Bremsstrahlung emission </a:t>
              </a:r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sym typeface="Symbol" panose="05050102010706020507" pitchFamily="18" charset="2"/>
                </a:rPr>
                <a:t>by</a:t>
              </a:r>
            </a:p>
            <a:p>
              <a:pPr algn="ctr"/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sym typeface="Symbol" panose="05050102010706020507" pitchFamily="18" charset="2"/>
                </a:rPr>
                <a:t>   degenerate electrons</a:t>
              </a: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 50"/>
                <p:cNvSpPr/>
                <p:nvPr/>
              </p:nvSpPr>
              <p:spPr>
                <a:xfrm>
                  <a:off x="2815263" y="3933516"/>
                  <a:ext cx="495690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𝒈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𝒂𝒆</m:t>
                            </m:r>
                          </m:sub>
                        </m:sSub>
                      </m:oMath>
                    </m:oMathPara>
                  </a14:m>
                  <a:endParaRPr lang="en-US" sz="2000" b="1" smtClean="0">
                    <a:solidFill>
                      <a:srgbClr val="FF0000"/>
                    </a:solidFill>
                    <a:sym typeface="Symbol" panose="05050102010706020507" pitchFamily="18" charset="2"/>
                  </a:endParaRPr>
                </a:p>
              </p:txBody>
            </p:sp>
          </mc:Choice>
          <mc:Fallback xmlns="">
            <p:sp>
              <p:nvSpPr>
                <p:cNvPr id="51" name="Rectangle 5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5263" y="3933516"/>
                  <a:ext cx="495690" cy="400110"/>
                </a:xfrm>
                <a:prstGeom prst="rect">
                  <a:avLst/>
                </a:prstGeom>
                <a:blipFill>
                  <a:blip r:embed="rId5"/>
                  <a:stretch>
                    <a:fillRect r="-6098"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001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New TRGB Calibration from 21 Globular Clusters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904692" y="1007647"/>
            <a:ext cx="3276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Emission of axions &amp; friends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with direct electron coupling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048712" y="1793836"/>
            <a:ext cx="2880969" cy="2469443"/>
            <a:chOff x="6048712" y="1793836"/>
            <a:chExt cx="2880969" cy="246944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3373" y="1793836"/>
              <a:ext cx="2379709" cy="175277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048712" y="3616948"/>
              <a:ext cx="288096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mtClean="0">
                  <a:solidFill>
                    <a:schemeClr val="tx1">
                      <a:lumMod val="65000"/>
                      <a:lumOff val="35000"/>
                    </a:schemeClr>
                  </a:solidFill>
                  <a:sym typeface="Symbol" panose="05050102010706020507" pitchFamily="18" charset="2"/>
                </a:rPr>
                <a:t>Bremsstrahlung emission </a:t>
              </a:r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sym typeface="Symbol" panose="05050102010706020507" pitchFamily="18" charset="2"/>
                </a:rPr>
                <a:t>by</a:t>
              </a:r>
            </a:p>
            <a:p>
              <a:pPr algn="ctr"/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sym typeface="Symbol" panose="05050102010706020507" pitchFamily="18" charset="2"/>
                </a:rPr>
                <a:t>   degenerate electrons</a:t>
              </a: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7556729" y="2569007"/>
                  <a:ext cx="495690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𝒈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𝒂𝒆</m:t>
                            </m:r>
                          </m:sub>
                        </m:sSub>
                      </m:oMath>
                    </m:oMathPara>
                  </a14:m>
                  <a:endParaRPr lang="en-US" sz="2000" b="1" smtClean="0">
                    <a:solidFill>
                      <a:srgbClr val="FF0000"/>
                    </a:solidFill>
                    <a:sym typeface="Symbol" panose="05050102010706020507" pitchFamily="18" charset="2"/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6729" y="2569007"/>
                  <a:ext cx="495690" cy="400110"/>
                </a:xfrm>
                <a:prstGeom prst="rect">
                  <a:avLst/>
                </a:prstGeom>
                <a:blipFill>
                  <a:blip r:embed="rId7"/>
                  <a:stretch>
                    <a:fillRect l="-1235" r="-7407"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06304" y="5937283"/>
                <a:ext cx="2487412" cy="6321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ae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bar>
                        <m:barPr>
                          <m:pos m:val="top"/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ba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304" y="5937283"/>
                <a:ext cx="2487412" cy="63216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024292" y="5219367"/>
                <a:ext cx="1346522" cy="6321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ae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4292" y="5219367"/>
                <a:ext cx="1346522" cy="6321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043908" y="5904327"/>
                <a:ext cx="1348574" cy="6176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func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3908" y="5904327"/>
                <a:ext cx="1348574" cy="61760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16074" y="4752167"/>
            <a:ext cx="1720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DFSZ Axions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4469229" y="5054767"/>
            <a:ext cx="499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chemeClr val="tx1">
                    <a:lumMod val="65000"/>
                    <a:lumOff val="35000"/>
                  </a:schemeClr>
                </a:solidFill>
              </a:rPr>
              <a:t>}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680522" y="5470139"/>
                <a:ext cx="4072082" cy="856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</m:num>
                        <m:den>
                          <m:r>
                            <a:rPr lang="en-US" sz="2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𝐜𝐨</m:t>
                          </m:r>
                          <m:sSup>
                            <m:sSupPr>
                              <m:ctrlP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𝐬</m:t>
                              </m:r>
                            </m:e>
                            <m:sup>
                              <m:r>
                                <a:rPr lang="en-US" sz="2400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𝜷</m:t>
                          </m:r>
                        </m:den>
                      </m:f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1">
                          <a:solidFill>
                            <a:srgbClr val="FF0000"/>
                          </a:solidFill>
                        </a:rPr>
                        <m:t>GeV</m:t>
                      </m:r>
                    </m:oMath>
                  </m:oMathPara>
                </a14:m>
                <a:endParaRPr lang="en-US" sz="24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522" y="5470139"/>
                <a:ext cx="4072082" cy="85696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51206" y="5160787"/>
                <a:ext cx="2327560" cy="6715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=6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GeV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206" y="5160787"/>
                <a:ext cx="2327560" cy="67153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08" y="1018517"/>
            <a:ext cx="5600474" cy="37336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376202" y="4497257"/>
            <a:ext cx="21903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Metallicity [M/H]</a:t>
            </a:r>
          </a:p>
        </p:txBody>
      </p:sp>
      <p:sp>
        <p:nvSpPr>
          <p:cNvPr id="16" name="TextBox 15"/>
          <p:cNvSpPr txBox="1"/>
          <p:nvPr/>
        </p:nvSpPr>
        <p:spPr>
          <a:xfrm rot="21031135">
            <a:off x="1260047" y="2784451"/>
            <a:ext cx="3528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Theoretical  Prediction</a:t>
            </a:r>
            <a:endParaRPr lang="en-US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321270" y="3673935"/>
                <a:ext cx="3496571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𝒂𝒆</m:t>
                        </m:r>
                      </m:sub>
                    </m:sSub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𝟗𝟔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sup>
                    </m:sSup>
                  </m:oMath>
                </a14:m>
                <a:r>
                  <a:rPr lang="en-US" sz="2000" b="1" smtClean="0">
                    <a:solidFill>
                      <a:srgbClr val="FF0000"/>
                    </a:solidFill>
                  </a:rPr>
                  <a:t>  (95% CL)</a:t>
                </a:r>
                <a:endParaRPr lang="en-US" sz="20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270" y="3673935"/>
                <a:ext cx="3496571" cy="407099"/>
              </a:xfrm>
              <a:prstGeom prst="rect">
                <a:avLst/>
              </a:prstGeom>
              <a:blipFill>
                <a:blip r:embed="rId15"/>
                <a:stretch>
                  <a:fillRect t="-6061" r="-1047" b="-28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 rot="21031135">
            <a:off x="2081842" y="3086607"/>
            <a:ext cx="3528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FF0000"/>
                </a:solidFill>
              </a:rPr>
              <a:t>TRGB in 21 GCs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" y="607537"/>
            <a:ext cx="9217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00FF"/>
                </a:solidFill>
              </a:rPr>
              <a:t>Straniero+ </a:t>
            </a:r>
            <a:r>
              <a:rPr lang="en-US" sz="2000">
                <a:solidFill>
                  <a:srgbClr val="0000FF"/>
                </a:solidFill>
                <a:hlinkClick r:id="rId16"/>
              </a:rPr>
              <a:t>arXiv:2010.03833</a:t>
            </a:r>
            <a:r>
              <a:rPr lang="en-US" sz="2000">
                <a:solidFill>
                  <a:srgbClr val="0000FF"/>
                </a:solidFill>
              </a:rPr>
              <a:t> </a:t>
            </a:r>
            <a:r>
              <a:rPr lang="en-US" sz="2000" smtClean="0">
                <a:solidFill>
                  <a:srgbClr val="0000FF"/>
                </a:solidFill>
              </a:rPr>
              <a:t>and </a:t>
            </a:r>
            <a:r>
              <a:rPr lang="en-US" sz="2000" smtClean="0">
                <a:solidFill>
                  <a:srgbClr val="0000FF"/>
                </a:solidFill>
                <a:hlinkClick r:id="rId17"/>
              </a:rPr>
              <a:t>https</a:t>
            </a:r>
            <a:r>
              <a:rPr lang="en-US" sz="2000">
                <a:solidFill>
                  <a:srgbClr val="0000FF"/>
                </a:solidFill>
                <a:hlinkClick r:id="rId17"/>
              </a:rPr>
              <a:t>://www.ggi.infn.it/talkfiles/slides/slides6554.pdf</a:t>
            </a:r>
            <a:endParaRPr lang="en-US" sz="200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08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6030"/>
            <a:ext cx="9217151" cy="575587"/>
          </a:xfrm>
          <a:noFill/>
        </p:spPr>
        <p:txBody>
          <a:bodyPr/>
          <a:lstStyle/>
          <a:p>
            <a:r>
              <a:rPr lang="en-US" smtClean="0"/>
              <a:t>Crab Nebula – Remnant of SN 1054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0"/>
            <a:ext cx="9215967" cy="6911975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-128" y="-493"/>
            <a:ext cx="9217151" cy="1800250"/>
          </a:xfrm>
          <a:prstGeom prst="rect">
            <a:avLst/>
          </a:prstGeom>
          <a:noFill/>
        </p:spPr>
        <p:txBody>
          <a:bodyPr vert="horz" lIns="92144" tIns="46072" rIns="92144" bIns="46072" rtlCol="0" anchor="ctr">
            <a:noAutofit/>
          </a:bodyPr>
          <a:lstStyle>
            <a:lvl1pPr algn="ctr" defTabSz="921451" rtl="0" eaLnBrk="1" latinLnBrk="0" hangingPunct="1">
              <a:spcBef>
                <a:spcPct val="0"/>
              </a:spcBef>
              <a:buNone/>
              <a:defRPr sz="3200" b="1" kern="1200">
                <a:ln w="6350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Supernovae and </a:t>
            </a:r>
          </a:p>
          <a:p>
            <a:r>
              <a:rPr lang="en-US" sz="5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Neutron Stars</a:t>
            </a:r>
            <a:endParaRPr lang="en-US" sz="5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470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6030"/>
            <a:ext cx="9217151" cy="575587"/>
          </a:xfrm>
          <a:noFill/>
        </p:spPr>
        <p:txBody>
          <a:bodyPr/>
          <a:lstStyle/>
          <a:p>
            <a:r>
              <a:rPr lang="en-US" smtClean="0"/>
              <a:t>Crab Nebula – Remnant of SN 1054</a:t>
            </a:r>
            <a:endParaRPr lang="en-US"/>
          </a:p>
        </p:txBody>
      </p:sp>
      <p:pic>
        <p:nvPicPr>
          <p:cNvPr id="3" name="Picture 3" descr="C:\Users\Georg Raffelt\Desktop\cr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" y="492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128" y="143527"/>
            <a:ext cx="9217151" cy="4824188"/>
            <a:chOff x="-128" y="143527"/>
            <a:chExt cx="9217151" cy="4824188"/>
          </a:xfrm>
        </p:grpSpPr>
        <p:pic>
          <p:nvPicPr>
            <p:cNvPr id="4" name="Picture 4" descr="C:\Users\Georg Raffelt\Desktop\chines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24" y="1583727"/>
              <a:ext cx="2376264" cy="3383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itle 1"/>
            <p:cNvSpPr txBox="1">
              <a:spLocks/>
            </p:cNvSpPr>
            <p:nvPr/>
          </p:nvSpPr>
          <p:spPr>
            <a:xfrm>
              <a:off x="-128" y="143527"/>
              <a:ext cx="9217151" cy="575587"/>
            </a:xfrm>
            <a:prstGeom prst="rect">
              <a:avLst/>
            </a:prstGeom>
            <a:noFill/>
          </p:spPr>
          <p:txBody>
            <a:bodyPr vert="horz" lIns="92144" tIns="46072" rIns="92144" bIns="46072" rtlCol="0" anchor="ctr">
              <a:noAutofit/>
            </a:bodyPr>
            <a:lstStyle>
              <a:lvl1pPr algn="ctr" defTabSz="921451" rtl="0" eaLnBrk="1" latinLnBrk="0" hangingPunct="1">
                <a:spcBef>
                  <a:spcPct val="0"/>
                </a:spcBef>
                <a:buNone/>
                <a:defRPr sz="3200" b="1" kern="1200">
                  <a:ln w="6350">
                    <a:noFill/>
                  </a:ln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mtClean="0"/>
                <a:t>Crab Nebula – Remnant of SN 1054</a:t>
              </a:r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518500" y="3456479"/>
            <a:ext cx="4698652" cy="3455988"/>
            <a:chOff x="4518500" y="3456479"/>
            <a:chExt cx="4698652" cy="3455988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4680522" y="3456479"/>
              <a:ext cx="2788297" cy="43109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518500" y="3802324"/>
              <a:ext cx="1746242" cy="1885973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112582" y="6081470"/>
              <a:ext cx="41045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solidFill>
                    <a:srgbClr val="FFFF00"/>
                  </a:solidFill>
                </a:rPr>
                <a:t>Crab Pulsar</a:t>
              </a:r>
            </a:p>
            <a:p>
              <a:r>
                <a:rPr lang="en-US" sz="2400" smtClean="0">
                  <a:solidFill>
                    <a:srgbClr val="FFFF00"/>
                  </a:solidFill>
                </a:rPr>
                <a:t>Chandra X-ray composite image</a:t>
              </a:r>
              <a:endParaRPr lang="en-US" sz="2400">
                <a:solidFill>
                  <a:srgbClr val="FFFF00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8712" y="3456479"/>
              <a:ext cx="3059089" cy="30477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859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Stellar Collapse and Supernova Explosion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88032" y="935709"/>
            <a:ext cx="4176464" cy="4968618"/>
            <a:chOff x="288032" y="935709"/>
            <a:chExt cx="4176464" cy="4968618"/>
          </a:xfrm>
        </p:grpSpPr>
        <p:sp>
          <p:nvSpPr>
            <p:cNvPr id="4" name="Oval 10" descr="C:\vortrag\material\usedpics\star1.tif"/>
            <p:cNvSpPr>
              <a:spLocks noChangeAspect="1" noChangeArrowheads="1"/>
            </p:cNvSpPr>
            <p:nvPr/>
          </p:nvSpPr>
          <p:spPr bwMode="auto">
            <a:xfrm>
              <a:off x="936104" y="2015993"/>
              <a:ext cx="2880320" cy="2879990"/>
            </a:xfrm>
            <a:prstGeom prst="ellipse">
              <a:avLst/>
            </a:prstGeom>
            <a:blipFill dpi="0" rotWithShape="0">
              <a:blip r:embed="rId2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AutoShape 11"/>
            <p:cNvSpPr>
              <a:spLocks noChangeArrowheads="1"/>
            </p:cNvSpPr>
            <p:nvPr/>
          </p:nvSpPr>
          <p:spPr bwMode="auto">
            <a:xfrm>
              <a:off x="936104" y="5400329"/>
              <a:ext cx="2880320" cy="503998"/>
            </a:xfrm>
            <a:prstGeom prst="wedgeRectCallout">
              <a:avLst>
                <a:gd name="adj1" fmla="val -727"/>
                <a:gd name="adj2" fmla="val -430653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5F5F5F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algn="ctr" defTabSz="921018"/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Hydrogen Burning</a:t>
              </a:r>
              <a:endParaRPr lang="de-DE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288032" y="935709"/>
              <a:ext cx="4176464" cy="50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lIns="86402" tIns="43201" rIns="86402" bIns="43201" anchor="ctr"/>
            <a:lstStyle/>
            <a:p>
              <a:pPr algn="ctr"/>
              <a:r>
                <a:rPr lang="en-US" sz="2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Main-sequence star</a:t>
              </a:r>
              <a:endPara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80521" y="936396"/>
            <a:ext cx="4176464" cy="5255971"/>
            <a:chOff x="4680521" y="936396"/>
            <a:chExt cx="4176464" cy="5255971"/>
          </a:xfrm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4680521" y="936396"/>
              <a:ext cx="4176464" cy="50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Helium-burning star</a:t>
              </a:r>
              <a:endPara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Oval 4" descr="C:\vortrag\material\usedpics\star2.tif"/>
            <p:cNvSpPr>
              <a:spLocks noChangeAspect="1" noChangeArrowheads="1"/>
            </p:cNvSpPr>
            <p:nvPr/>
          </p:nvSpPr>
          <p:spPr bwMode="auto">
            <a:xfrm>
              <a:off x="5040572" y="1727747"/>
              <a:ext cx="3456384" cy="3455988"/>
            </a:xfrm>
            <a:prstGeom prst="ellipse">
              <a:avLst/>
            </a:prstGeom>
            <a:blipFill dpi="0" rotWithShape="0">
              <a:blip r:embed="rId3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0" name="AutoShape 6"/>
            <p:cNvSpPr>
              <a:spLocks noChangeArrowheads="1"/>
            </p:cNvSpPr>
            <p:nvPr/>
          </p:nvSpPr>
          <p:spPr bwMode="auto">
            <a:xfrm>
              <a:off x="4968562" y="5400380"/>
              <a:ext cx="1728000" cy="791987"/>
            </a:xfrm>
            <a:prstGeom prst="wedgeRectCallout">
              <a:avLst>
                <a:gd name="adj1" fmla="val 52525"/>
                <a:gd name="adj2" fmla="val -289516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5F5F5F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algn="ctr" defTabSz="921018">
                <a:lnSpc>
                  <a:spcPts val="2400"/>
                </a:lnSpc>
              </a:pP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Helium</a:t>
              </a:r>
            </a:p>
            <a:p>
              <a:pPr algn="ctr" defTabSz="921018">
                <a:lnSpc>
                  <a:spcPts val="2400"/>
                </a:lnSpc>
              </a:pP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Burning</a:t>
              </a:r>
              <a:endParaRPr lang="de-DE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AutoShape 7"/>
            <p:cNvSpPr>
              <a:spLocks noChangeArrowheads="1"/>
            </p:cNvSpPr>
            <p:nvPr/>
          </p:nvSpPr>
          <p:spPr bwMode="auto">
            <a:xfrm>
              <a:off x="6840761" y="5400380"/>
              <a:ext cx="1728192" cy="791987"/>
            </a:xfrm>
            <a:prstGeom prst="wedgeRectCallout">
              <a:avLst>
                <a:gd name="adj1" fmla="val -43280"/>
                <a:gd name="adj2" fmla="val -201159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5F5F5F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algn="ctr" defTabSz="921018">
                <a:lnSpc>
                  <a:spcPts val="2400"/>
                </a:lnSpc>
              </a:pP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Hydrogen</a:t>
              </a:r>
            </a:p>
            <a:p>
              <a:pPr algn="ctr" defTabSz="921018">
                <a:lnSpc>
                  <a:spcPts val="2400"/>
                </a:lnSpc>
              </a:pP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Burning</a:t>
              </a:r>
              <a:endParaRPr lang="de-DE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165225" y="864448"/>
            <a:ext cx="4608513" cy="561595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43892" y="918728"/>
            <a:ext cx="4464000" cy="5256370"/>
            <a:chOff x="129767" y="935997"/>
            <a:chExt cx="4464000" cy="5256370"/>
          </a:xfrm>
        </p:grpSpPr>
        <p:sp>
          <p:nvSpPr>
            <p:cNvPr id="14" name="Rectangle 16"/>
            <p:cNvSpPr>
              <a:spLocks noChangeArrowheads="1"/>
            </p:cNvSpPr>
            <p:nvPr/>
          </p:nvSpPr>
          <p:spPr bwMode="auto">
            <a:xfrm>
              <a:off x="288033" y="935997"/>
              <a:ext cx="4177964" cy="50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Onion structure</a:t>
              </a:r>
            </a:p>
          </p:txBody>
        </p:sp>
        <p:sp>
          <p:nvSpPr>
            <p:cNvPr id="15" name="Oval 17" descr="C:\PICS\mysketches\bigstar.jpg"/>
            <p:cNvSpPr>
              <a:spLocks noChangeAspect="1" noChangeArrowheads="1"/>
            </p:cNvSpPr>
            <p:nvPr/>
          </p:nvSpPr>
          <p:spPr bwMode="auto">
            <a:xfrm>
              <a:off x="129767" y="1603628"/>
              <a:ext cx="4464000" cy="4461988"/>
            </a:xfrm>
            <a:prstGeom prst="ellipse">
              <a:avLst/>
            </a:prstGeom>
            <a:blipFill dpi="0" rotWithShape="0">
              <a:blip r:embed="rId4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8"/>
            <p:cNvSpPr>
              <a:spLocks noChangeArrowheads="1"/>
            </p:cNvSpPr>
            <p:nvPr/>
          </p:nvSpPr>
          <p:spPr bwMode="auto">
            <a:xfrm>
              <a:off x="1080022" y="4572373"/>
              <a:ext cx="2592288" cy="1619994"/>
            </a:xfrm>
            <a:prstGeom prst="rect">
              <a:avLst/>
            </a:prstGeom>
            <a:solidFill>
              <a:srgbClr val="77777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Degenerate iron core:</a:t>
              </a:r>
            </a:p>
            <a:p>
              <a:pPr algn="l">
                <a:buFont typeface="Symbol" pitchFamily="18" charset="2"/>
                <a:buNone/>
              </a:pP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   </a:t>
              </a: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  <a:sym typeface="Symbol" pitchFamily="18" charset="2"/>
                </a:rPr>
                <a:t>r</a:t>
              </a: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    </a:t>
              </a:r>
              <a:r>
                <a:rPr lang="en-US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 </a:t>
              </a:r>
              <a:r>
                <a:rPr lang="en-US" sz="1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 </a:t>
              </a:r>
              <a:r>
                <a:rPr lang="en-US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 </a:t>
              </a: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10</a:t>
              </a:r>
              <a:r>
                <a:rPr lang="en-US" sz="2400" b="1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9</a:t>
              </a:r>
              <a:r>
                <a:rPr lang="en-US" sz="2000" b="1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 </a:t>
              </a: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 g cm</a:t>
              </a:r>
              <a:r>
                <a:rPr lang="en-US" sz="2000" b="1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  <a:sym typeface="Symbol" pitchFamily="18" charset="2"/>
                </a:rPr>
                <a:t>-</a:t>
              </a:r>
              <a:r>
                <a:rPr lang="en-US" sz="2000" b="1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3</a:t>
              </a:r>
            </a:p>
            <a:p>
              <a:pPr algn="l">
                <a:buFont typeface="Symbol" pitchFamily="18" charset="2"/>
                <a:buNone/>
              </a:pP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T     </a:t>
              </a:r>
              <a:r>
                <a:rPr lang="en-US" sz="1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 </a:t>
              </a: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10</a:t>
              </a:r>
              <a:r>
                <a:rPr lang="en-US" sz="2400" b="1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10</a:t>
              </a:r>
              <a:r>
                <a:rPr lang="en-US" sz="2000" b="1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 </a:t>
              </a: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 K</a:t>
              </a:r>
            </a:p>
            <a:p>
              <a:pPr algn="l">
                <a:buFont typeface="Symbol" pitchFamily="18" charset="2"/>
                <a:buNone/>
              </a:pP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en-US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</a:t>
              </a:r>
              <a:r>
                <a:rPr lang="en-US" sz="2400" b="1" baseline="-25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Fe</a:t>
              </a:r>
              <a:r>
                <a:rPr lang="en-US" sz="2000" b="1" baseline="-25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 1.5 </a:t>
              </a:r>
              <a:r>
                <a:rPr lang="en-US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M</a:t>
              </a:r>
              <a:r>
                <a:rPr lang="en-US" sz="2400" b="1" baseline="-25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sun</a:t>
              </a:r>
              <a:endParaRPr lang="en-US" sz="20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endParaRPr>
            </a:p>
            <a:p>
              <a:pPr algn="l">
                <a:buFont typeface="Symbol" pitchFamily="18" charset="2"/>
                <a:buNone/>
              </a:pP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en-US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</a:t>
              </a:r>
              <a:r>
                <a:rPr lang="en-US" sz="2400" b="1" baseline="-25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Fe  </a:t>
              </a:r>
              <a:r>
                <a:rPr lang="en-US" sz="1600" b="1" baseline="-25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 </a:t>
              </a: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3</a:t>
              </a:r>
              <a:r>
                <a:rPr lang="en-US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000 </a:t>
              </a: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km</a:t>
              </a:r>
              <a:endPara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4680642" y="863997"/>
            <a:ext cx="4320480" cy="575997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618212" y="935637"/>
            <a:ext cx="7238773" cy="4608640"/>
            <a:chOff x="1618212" y="935637"/>
            <a:chExt cx="7238773" cy="4608640"/>
          </a:xfrm>
        </p:grpSpPr>
        <p:grpSp>
          <p:nvGrpSpPr>
            <p:cNvPr id="19" name="Group 18"/>
            <p:cNvGrpSpPr/>
            <p:nvPr/>
          </p:nvGrpSpPr>
          <p:grpSpPr>
            <a:xfrm>
              <a:off x="1618212" y="2152983"/>
              <a:ext cx="4678067" cy="3311525"/>
              <a:chOff x="1584092" y="2159807"/>
              <a:chExt cx="4678067" cy="3311525"/>
            </a:xfrm>
            <a:solidFill>
              <a:srgbClr val="808080">
                <a:alpha val="75000"/>
              </a:srgbClr>
            </a:solidFill>
          </p:grpSpPr>
          <p:sp>
            <p:nvSpPr>
              <p:cNvPr id="22" name="Chord 21"/>
              <p:cNvSpPr/>
              <p:nvPr/>
            </p:nvSpPr>
            <p:spPr>
              <a:xfrm>
                <a:off x="1584092" y="3055730"/>
                <a:ext cx="1512000" cy="1512000"/>
              </a:xfrm>
              <a:prstGeom prst="chord">
                <a:avLst>
                  <a:gd name="adj1" fmla="val 6207652"/>
                  <a:gd name="adj2" fmla="val 1545934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rapezoid 22"/>
              <p:cNvSpPr/>
              <p:nvPr/>
            </p:nvSpPr>
            <p:spPr>
              <a:xfrm rot="16200000">
                <a:off x="2555403" y="1764577"/>
                <a:ext cx="3311525" cy="4101986"/>
              </a:xfrm>
              <a:prstGeom prst="trapezoid">
                <a:avLst>
                  <a:gd name="adj" fmla="val 27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Oval 25" descr="C:\vortrag\material\usedpics\implosion.tif"/>
            <p:cNvSpPr>
              <a:spLocks noChangeAspect="1" noChangeArrowheads="1"/>
            </p:cNvSpPr>
            <p:nvPr/>
          </p:nvSpPr>
          <p:spPr bwMode="auto">
            <a:xfrm>
              <a:off x="5040572" y="2088277"/>
              <a:ext cx="3456397" cy="3456000"/>
            </a:xfrm>
            <a:prstGeom prst="ellipse">
              <a:avLst/>
            </a:prstGeom>
            <a:blipFill dpi="0" rotWithShape="0">
              <a:blip r:embed="rId5"/>
              <a:srcRect/>
              <a:stretch>
                <a:fillRect/>
              </a:stretch>
            </a:blip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4680521" y="935637"/>
              <a:ext cx="4176464" cy="50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Collapse (implosion)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216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Stellar Collapse and Supernova Explosion</a:t>
            </a:r>
          </a:p>
        </p:txBody>
      </p:sp>
      <p:sp>
        <p:nvSpPr>
          <p:cNvPr id="3" name="Oval 25" descr="C:\vortrag\material\usedpics\implosion.tif"/>
          <p:cNvSpPr>
            <a:spLocks noChangeAspect="1" noChangeArrowheads="1"/>
          </p:cNvSpPr>
          <p:nvPr/>
        </p:nvSpPr>
        <p:spPr bwMode="auto">
          <a:xfrm>
            <a:off x="5040655" y="2088277"/>
            <a:ext cx="3456397" cy="3456000"/>
          </a:xfrm>
          <a:prstGeom prst="ellipse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Rectangle 21"/>
          <p:cNvSpPr>
            <a:spLocks noChangeArrowheads="1"/>
          </p:cNvSpPr>
          <p:nvPr/>
        </p:nvSpPr>
        <p:spPr bwMode="auto">
          <a:xfrm>
            <a:off x="4680521" y="935637"/>
            <a:ext cx="4176464" cy="50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Collapse (implosion)</a:t>
            </a:r>
          </a:p>
        </p:txBody>
      </p:sp>
      <p:pic>
        <p:nvPicPr>
          <p:cNvPr id="5" name="Picture 21" descr="C:\Users\Georg Raffelt\Desktop\sho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72" y="1368395"/>
            <a:ext cx="4896545" cy="489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4682021" y="935997"/>
            <a:ext cx="4174848" cy="50399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Explosion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87913" y="935996"/>
            <a:ext cx="6408889" cy="5544411"/>
            <a:chOff x="287913" y="935996"/>
            <a:chExt cx="6408889" cy="5544411"/>
          </a:xfrm>
        </p:grpSpPr>
        <p:sp>
          <p:nvSpPr>
            <p:cNvPr id="8" name="Rectangle 29"/>
            <p:cNvSpPr>
              <a:spLocks noChangeArrowheads="1"/>
            </p:cNvSpPr>
            <p:nvPr/>
          </p:nvSpPr>
          <p:spPr bwMode="auto">
            <a:xfrm>
              <a:off x="287913" y="935996"/>
              <a:ext cx="4176464" cy="504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Newborn Neutron Star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AutoShape 30"/>
                <p:cNvSpPr>
                  <a:spLocks noChangeArrowheads="1"/>
                </p:cNvSpPr>
                <p:nvPr/>
              </p:nvSpPr>
              <p:spPr bwMode="auto">
                <a:xfrm>
                  <a:off x="936003" y="1516309"/>
                  <a:ext cx="2880347" cy="643688"/>
                </a:xfrm>
                <a:prstGeom prst="leftRightArrow">
                  <a:avLst>
                    <a:gd name="adj1" fmla="val 52444"/>
                    <a:gd name="adj2" fmla="val 49641"/>
                  </a:avLst>
                </a:prstGeom>
                <a:solidFill>
                  <a:srgbClr val="4D4D4D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7530" tIns="48765" rIns="97530" bIns="48765" anchor="ctr"/>
                <a:lstStyle/>
                <a:p>
                  <a:pPr algn="ctr" defTabSz="921018"/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~</m:t>
                      </m:r>
                    </m:oMath>
                  </a14:m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50 km</a:t>
                  </a:r>
                </a:p>
              </p:txBody>
            </p:sp>
          </mc:Choice>
          <mc:Fallback xmlns="">
            <p:sp>
              <p:nvSpPr>
                <p:cNvPr id="64" name="AutoShap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36003" y="1516309"/>
                  <a:ext cx="2880347" cy="643688"/>
                </a:xfrm>
                <a:prstGeom prst="leftRightArrow">
                  <a:avLst>
                    <a:gd name="adj1" fmla="val 52444"/>
                    <a:gd name="adj2" fmla="val 49641"/>
                  </a:avLst>
                </a:prstGeom>
                <a:blipFill rotWithShape="1">
                  <a:blip r:embed="rId4"/>
                  <a:stretch>
                    <a:fillRect/>
                  </a:stretch>
                </a:blip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AutoShape 26"/>
            <p:cNvSpPr>
              <a:spLocks noChangeArrowheads="1"/>
            </p:cNvSpPr>
            <p:nvPr/>
          </p:nvSpPr>
          <p:spPr bwMode="auto">
            <a:xfrm rot="16200000">
              <a:off x="3204153" y="1764440"/>
              <a:ext cx="2880841" cy="4104456"/>
            </a:xfrm>
            <a:custGeom>
              <a:avLst/>
              <a:gdLst>
                <a:gd name="G0" fmla="+- 7548 0 0"/>
                <a:gd name="G1" fmla="+- 21600 0 7548"/>
                <a:gd name="G2" fmla="*/ 7548 1 2"/>
                <a:gd name="G3" fmla="+- 21600 0 G2"/>
                <a:gd name="G4" fmla="+/ 7548 21600 2"/>
                <a:gd name="G5" fmla="+/ G1 0 2"/>
                <a:gd name="G6" fmla="*/ 21600 21600 7548"/>
                <a:gd name="G7" fmla="*/ G6 1 2"/>
                <a:gd name="G8" fmla="+- 21600 0 G7"/>
                <a:gd name="G9" fmla="*/ 21600 1 2"/>
                <a:gd name="G10" fmla="+- 7548 0 G9"/>
                <a:gd name="G11" fmla="?: G10 G8 0"/>
                <a:gd name="G12" fmla="?: G10 G7 21600"/>
                <a:gd name="T0" fmla="*/ 17826 w 21600"/>
                <a:gd name="T1" fmla="*/ 10800 h 21600"/>
                <a:gd name="T2" fmla="*/ 10800 w 21600"/>
                <a:gd name="T3" fmla="*/ 21600 h 21600"/>
                <a:gd name="T4" fmla="*/ 3774 w 21600"/>
                <a:gd name="T5" fmla="*/ 10800 h 21600"/>
                <a:gd name="T6" fmla="*/ 10800 w 21600"/>
                <a:gd name="T7" fmla="*/ 0 h 21600"/>
                <a:gd name="T8" fmla="*/ 5574 w 21600"/>
                <a:gd name="T9" fmla="*/ 5574 h 21600"/>
                <a:gd name="T10" fmla="*/ 16026 w 21600"/>
                <a:gd name="T11" fmla="*/ 1602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7548" y="21600"/>
                  </a:lnTo>
                  <a:lnTo>
                    <a:pt x="1405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2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27"/>
            <p:cNvSpPr>
              <a:spLocks noChangeAspect="1" noChangeArrowheads="1"/>
            </p:cNvSpPr>
            <p:nvPr/>
          </p:nvSpPr>
          <p:spPr bwMode="auto">
            <a:xfrm>
              <a:off x="935150" y="2375837"/>
              <a:ext cx="2881202" cy="2882352"/>
            </a:xfrm>
            <a:prstGeom prst="ellipse">
              <a:avLst/>
            </a:prstGeom>
            <a:solidFill>
              <a:srgbClr val="4D4D4D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31"/>
                <p:cNvSpPr>
                  <a:spLocks noChangeArrowheads="1"/>
                </p:cNvSpPr>
                <p:nvPr/>
              </p:nvSpPr>
              <p:spPr bwMode="auto">
                <a:xfrm>
                  <a:off x="936625" y="5328070"/>
                  <a:ext cx="2879696" cy="11523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 algn="l">
                    <a:lnSpc>
                      <a:spcPct val="120000"/>
                    </a:lnSpc>
                  </a:pPr>
                  <a:r>
                    <a:rPr lang="en-US" sz="2000" b="1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Proto-Neutron Star</a:t>
                  </a:r>
                </a:p>
                <a:p>
                  <a:pPr algn="l">
                    <a:lnSpc>
                      <a:spcPct val="120000"/>
                    </a:lnSpc>
                    <a:buFont typeface="Symbol" pitchFamily="18" charset="2"/>
                    <a:buNone/>
                  </a:pP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ymbol" pitchFamily="18" charset="2"/>
                    </a:rPr>
                    <a:t>r</a:t>
                  </a: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sym typeface="Symbol" pitchFamily="18" charset="2"/>
                        </a:rPr>
                        <m:t>~</m:t>
                      </m:r>
                    </m:oMath>
                  </a14:m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 </a:t>
                  </a: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ymbol" pitchFamily="18" charset="2"/>
                    </a:rPr>
                    <a:t>r</a:t>
                  </a:r>
                  <a:r>
                    <a:rPr lang="en-US" sz="2400" baseline="-25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nuc</a:t>
                  </a: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 </a:t>
                  </a: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ymbol" pitchFamily="18" charset="2"/>
                      <a:sym typeface="Symbol" pitchFamily="18" charset="2"/>
                    </a:rPr>
                    <a:t>=</a:t>
                  </a: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 3</a:t>
                  </a:r>
                  <a:r>
                    <a:rPr lang="en-US" sz="16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 </a:t>
                  </a: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</a:t>
                  </a:r>
                  <a:r>
                    <a:rPr lang="en-US" sz="7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 </a:t>
                  </a: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10</a:t>
                  </a:r>
                  <a:r>
                    <a:rPr lang="en-US" sz="2400" baseline="30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14</a:t>
                  </a:r>
                  <a:r>
                    <a:rPr lang="en-US" sz="1000" baseline="30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 </a:t>
                  </a:r>
                  <a:r>
                    <a:rPr lang="en-US" sz="1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 </a:t>
                  </a: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g cm</a:t>
                  </a:r>
                  <a:r>
                    <a:rPr lang="en-US" sz="2400" baseline="30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ymbol" pitchFamily="18" charset="2"/>
                      <a:sym typeface="Symbol" pitchFamily="18" charset="2"/>
                    </a:rPr>
                    <a:t>-</a:t>
                  </a:r>
                  <a:r>
                    <a:rPr lang="en-US" sz="2400" baseline="30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3</a:t>
                  </a:r>
                  <a:r>
                    <a:rPr lang="en-US" sz="2000" baseline="30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 </a:t>
                  </a:r>
                  <a:endParaRPr lang="en-US" sz="2000" baseline="30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l">
                    <a:lnSpc>
                      <a:spcPct val="120000"/>
                    </a:lnSpc>
                    <a:buFont typeface="Symbol" pitchFamily="18" charset="2"/>
                    <a:buNone/>
                  </a:pP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T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sym typeface="Symbol" pitchFamily="18" charset="2"/>
                        </a:rPr>
                        <m:t>~</m:t>
                      </m:r>
                    </m:oMath>
                  </a14:m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 </a:t>
                  </a:r>
                  <a:r>
                    <a:rPr lang="en-US" sz="200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10 </a:t>
                  </a: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MeV</a:t>
                  </a:r>
                </a:p>
              </p:txBody>
            </p:sp>
          </mc:Choice>
          <mc:Fallback xmlns="">
            <p:sp>
              <p:nvSpPr>
                <p:cNvPr id="1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36625" y="5328070"/>
                  <a:ext cx="2879696" cy="1152337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2542" t="-1587" r="-1695" b="-11640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Oval 23"/>
          <p:cNvSpPr>
            <a:spLocks noChangeArrowheads="1"/>
          </p:cNvSpPr>
          <p:nvPr/>
        </p:nvSpPr>
        <p:spPr bwMode="auto">
          <a:xfrm>
            <a:off x="6336776" y="3384100"/>
            <a:ext cx="864072" cy="863997"/>
          </a:xfrm>
          <a:prstGeom prst="ellipse">
            <a:avLst/>
          </a:prstGeom>
          <a:solidFill>
            <a:srgbClr val="4D4D4D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27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Stellar Collapse and Supernova Explosion</a:t>
            </a:r>
          </a:p>
        </p:txBody>
      </p:sp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287913" y="935996"/>
            <a:ext cx="4176464" cy="504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Newborn Neutron Star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AutoShape 30"/>
              <p:cNvSpPr>
                <a:spLocks noChangeArrowheads="1"/>
              </p:cNvSpPr>
              <p:nvPr/>
            </p:nvSpPr>
            <p:spPr bwMode="auto">
              <a:xfrm>
                <a:off x="936003" y="1516309"/>
                <a:ext cx="2880347" cy="643688"/>
              </a:xfrm>
              <a:prstGeom prst="leftRightArrow">
                <a:avLst>
                  <a:gd name="adj1" fmla="val 52444"/>
                  <a:gd name="adj2" fmla="val 49641"/>
                </a:avLst>
              </a:prstGeom>
              <a:solidFill>
                <a:srgbClr val="4D4D4D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/>
              <a:p>
                <a:pPr algn="ctr" defTabSz="921018"/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~</m:t>
                    </m:r>
                  </m:oMath>
                </a14:m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50 km</a:t>
                </a:r>
              </a:p>
            </p:txBody>
          </p:sp>
        </mc:Choice>
        <mc:Fallback xmlns="">
          <p:sp>
            <p:nvSpPr>
              <p:cNvPr id="4" name="AutoShap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6003" y="1516309"/>
                <a:ext cx="2880347" cy="643688"/>
              </a:xfrm>
              <a:prstGeom prst="leftRightArrow">
                <a:avLst>
                  <a:gd name="adj1" fmla="val 52444"/>
                  <a:gd name="adj2" fmla="val 49641"/>
                </a:avLst>
              </a:prstGeom>
              <a:blipFill rotWithShape="1">
                <a:blip r:embed="rId2"/>
                <a:stretch>
                  <a:fillRect/>
                </a:stretch>
              </a:blip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27"/>
          <p:cNvSpPr>
            <a:spLocks noChangeAspect="1" noChangeArrowheads="1"/>
          </p:cNvSpPr>
          <p:nvPr/>
        </p:nvSpPr>
        <p:spPr bwMode="auto">
          <a:xfrm>
            <a:off x="935150" y="2375837"/>
            <a:ext cx="2881202" cy="2882352"/>
          </a:xfrm>
          <a:prstGeom prst="ellipse">
            <a:avLst/>
          </a:prstGeom>
          <a:solidFill>
            <a:srgbClr val="4D4D4D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31"/>
              <p:cNvSpPr>
                <a:spLocks noChangeArrowheads="1"/>
              </p:cNvSpPr>
              <p:nvPr/>
            </p:nvSpPr>
            <p:spPr bwMode="auto">
              <a:xfrm>
                <a:off x="936625" y="5328070"/>
                <a:ext cx="2879696" cy="115233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20000"/>
                  </a:lnSpc>
                </a:pPr>
                <a:r>
                  <a:rPr lang="en-US" sz="20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Proto-Neutron Star</a:t>
                </a:r>
              </a:p>
              <a:p>
                <a:pPr algn="l">
                  <a:lnSpc>
                    <a:spcPct val="120000"/>
                  </a:lnSpc>
                  <a:buFont typeface="Symbol" pitchFamily="18" charset="2"/>
                  <a:buNone/>
                </a:pP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ymbol" pitchFamily="18" charset="2"/>
                  </a:rPr>
                  <a:t>r</a:t>
                </a: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sym typeface="Symbol" pitchFamily="18" charset="2"/>
                      </a:rPr>
                      <m:t>~</m:t>
                    </m:r>
                  </m:oMath>
                </a14:m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ymbol" pitchFamily="18" charset="2"/>
                  </a:rPr>
                  <a:t>r</a:t>
                </a:r>
                <a:r>
                  <a:rPr lang="en-US" sz="2400" baseline="-25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nuc</a:t>
                </a: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ymbol" pitchFamily="18" charset="2"/>
                    <a:sym typeface="Symbol" pitchFamily="18" charset="2"/>
                  </a:rPr>
                  <a:t>=</a:t>
                </a: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3</a:t>
                </a:r>
                <a:r>
                  <a:rPr lang="en-US" sz="16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</a:t>
                </a:r>
                <a:r>
                  <a:rPr lang="en-US" sz="7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10</a:t>
                </a:r>
                <a:r>
                  <a:rPr lang="en-US" sz="2400" baseline="30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14</a:t>
                </a:r>
                <a:r>
                  <a:rPr lang="en-US" sz="1000" baseline="30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:r>
                  <a:rPr lang="en-US" sz="1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g cm</a:t>
                </a:r>
                <a:r>
                  <a:rPr lang="en-US" sz="2400" baseline="30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ymbol" pitchFamily="18" charset="2"/>
                    <a:sym typeface="Symbol" pitchFamily="18" charset="2"/>
                  </a:rPr>
                  <a:t>-</a:t>
                </a:r>
                <a:r>
                  <a:rPr lang="en-US" sz="2400" baseline="30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3</a:t>
                </a:r>
                <a:r>
                  <a:rPr lang="en-US" sz="2000" baseline="30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:endParaRPr lang="en-US" sz="2000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l">
                  <a:lnSpc>
                    <a:spcPct val="120000"/>
                  </a:lnSpc>
                  <a:buFont typeface="Symbol" pitchFamily="18" charset="2"/>
                  <a:buNone/>
                </a:pP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sym typeface="Symbol" pitchFamily="18" charset="2"/>
                      </a:rPr>
                      <m:t>~</m:t>
                    </m:r>
                  </m:oMath>
                </a14:m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:r>
                  <a:rPr lang="en-US" sz="200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10 </a:t>
                </a: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MeV</a:t>
                </a:r>
              </a:p>
            </p:txBody>
          </p:sp>
        </mc:Choice>
        <mc:Fallback xmlns="">
          <p:sp>
            <p:nvSpPr>
              <p:cNvPr id="6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6625" y="5328070"/>
                <a:ext cx="2879696" cy="1152337"/>
              </a:xfrm>
              <a:prstGeom prst="rect">
                <a:avLst/>
              </a:prstGeom>
              <a:blipFill rotWithShape="1">
                <a:blip r:embed="rId3"/>
                <a:stretch>
                  <a:fillRect l="-2542" t="-1587" r="-1695" b="-11640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504056" y="1942494"/>
            <a:ext cx="3744416" cy="3743986"/>
            <a:chOff x="336" y="1295"/>
            <a:chExt cx="2496" cy="2496"/>
          </a:xfrm>
        </p:grpSpPr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877" y="2160"/>
              <a:ext cx="1413" cy="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000000"/>
                      </a:gs>
                      <a:gs pos="20000">
                        <a:srgbClr val="000040"/>
                      </a:gs>
                      <a:gs pos="50000">
                        <a:srgbClr val="400040"/>
                      </a:gs>
                      <a:gs pos="75000">
                        <a:srgbClr val="8F0040"/>
                      </a:gs>
                      <a:gs pos="89999">
                        <a:srgbClr val="F27300"/>
                      </a:gs>
                      <a:gs pos="100000">
                        <a:srgbClr val="FFBF00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7530" tIns="48765" rIns="97530" bIns="48765">
              <a:spAutoFit/>
            </a:bodyPr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b="1">
                  <a:solidFill>
                    <a:srgbClr val="FF0000"/>
                  </a:solidFill>
                  <a:effectLst/>
                  <a:latin typeface="Trebuchet MS" pitchFamily="34" charset="0"/>
                </a:rPr>
                <a:t>Neutrino</a:t>
              </a:r>
            </a:p>
            <a:p>
              <a:pPr algn="ctr"/>
              <a:r>
                <a:rPr lang="de-DE" b="1" smtClean="0">
                  <a:solidFill>
                    <a:srgbClr val="FF0000"/>
                  </a:solidFill>
                  <a:effectLst/>
                  <a:latin typeface="Trebuchet MS" pitchFamily="34" charset="0"/>
                </a:rPr>
                <a:t>cooling by</a:t>
              </a:r>
            </a:p>
            <a:p>
              <a:pPr algn="ctr"/>
              <a:r>
                <a:rPr lang="de-DE" b="1" smtClean="0">
                  <a:solidFill>
                    <a:srgbClr val="FF0000"/>
                  </a:solidFill>
                  <a:latin typeface="Trebuchet MS" pitchFamily="34" charset="0"/>
                </a:rPr>
                <a:t>diffusion</a:t>
              </a:r>
              <a:endParaRPr lang="de-DE" b="1">
                <a:solidFill>
                  <a:srgbClr val="FF0000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9" name="Line 14"/>
            <p:cNvSpPr>
              <a:spLocks noChangeShapeType="1"/>
            </p:cNvSpPr>
            <p:nvPr/>
          </p:nvSpPr>
          <p:spPr bwMode="auto">
            <a:xfrm>
              <a:off x="2400" y="2544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15"/>
            <p:cNvSpPr>
              <a:spLocks noChangeShapeType="1"/>
            </p:cNvSpPr>
            <p:nvPr/>
          </p:nvSpPr>
          <p:spPr bwMode="auto">
            <a:xfrm flipH="1">
              <a:off x="336" y="2544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6"/>
            <p:cNvSpPr>
              <a:spLocks noChangeShapeType="1"/>
            </p:cNvSpPr>
            <p:nvPr/>
          </p:nvSpPr>
          <p:spPr bwMode="auto">
            <a:xfrm rot="-5400000">
              <a:off x="1367" y="1511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7"/>
            <p:cNvSpPr>
              <a:spLocks noChangeShapeType="1"/>
            </p:cNvSpPr>
            <p:nvPr/>
          </p:nvSpPr>
          <p:spPr bwMode="auto">
            <a:xfrm rot="16200000" flipH="1">
              <a:off x="1367" y="3575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8"/>
            <p:cNvSpPr>
              <a:spLocks noChangeShapeType="1"/>
            </p:cNvSpPr>
            <p:nvPr/>
          </p:nvSpPr>
          <p:spPr bwMode="auto">
            <a:xfrm rot="1800000">
              <a:off x="2261" y="3059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9"/>
            <p:cNvSpPr>
              <a:spLocks noChangeShapeType="1"/>
            </p:cNvSpPr>
            <p:nvPr/>
          </p:nvSpPr>
          <p:spPr bwMode="auto">
            <a:xfrm rot="1800000" flipH="1">
              <a:off x="474" y="2027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20"/>
            <p:cNvSpPr>
              <a:spLocks noChangeShapeType="1"/>
            </p:cNvSpPr>
            <p:nvPr/>
          </p:nvSpPr>
          <p:spPr bwMode="auto">
            <a:xfrm rot="-3600000">
              <a:off x="1883" y="1650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1"/>
            <p:cNvSpPr>
              <a:spLocks noChangeShapeType="1"/>
            </p:cNvSpPr>
            <p:nvPr/>
          </p:nvSpPr>
          <p:spPr bwMode="auto">
            <a:xfrm rot="18000000" flipH="1">
              <a:off x="851" y="3437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22"/>
            <p:cNvSpPr>
              <a:spLocks noChangeShapeType="1"/>
            </p:cNvSpPr>
            <p:nvPr/>
          </p:nvSpPr>
          <p:spPr bwMode="auto">
            <a:xfrm rot="19800000">
              <a:off x="2261" y="2027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23"/>
            <p:cNvSpPr>
              <a:spLocks noChangeShapeType="1"/>
            </p:cNvSpPr>
            <p:nvPr/>
          </p:nvSpPr>
          <p:spPr bwMode="auto">
            <a:xfrm rot="19800000" flipH="1">
              <a:off x="474" y="3060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24"/>
            <p:cNvSpPr>
              <a:spLocks noChangeShapeType="1"/>
            </p:cNvSpPr>
            <p:nvPr/>
          </p:nvSpPr>
          <p:spPr bwMode="auto">
            <a:xfrm rot="14400000">
              <a:off x="851" y="1650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25"/>
            <p:cNvSpPr>
              <a:spLocks noChangeShapeType="1"/>
            </p:cNvSpPr>
            <p:nvPr/>
          </p:nvSpPr>
          <p:spPr bwMode="auto">
            <a:xfrm rot="14400000" flipH="1">
              <a:off x="1884" y="3437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Box 26"/>
              <p:cNvSpPr txBox="1">
                <a:spLocks noChangeArrowheads="1"/>
              </p:cNvSpPr>
              <p:nvPr/>
            </p:nvSpPr>
            <p:spPr bwMode="auto">
              <a:xfrm>
                <a:off x="4608512" y="2015787"/>
                <a:ext cx="4464620" cy="4535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CC0000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 Gravitational binding energy</a:t>
                </a:r>
              </a:p>
              <a:p>
                <a:endParaRPr lang="en-US" sz="800" smtClean="0">
                  <a:solidFill>
                    <a:schemeClr val="bg1"/>
                  </a:solidFill>
                  <a:latin typeface="+mj-lt"/>
                </a:endParaRPr>
              </a:p>
              <a:p>
                <a:r>
                  <a:rPr lang="en-US" sz="2200" smtClean="0">
                    <a:solidFill>
                      <a:schemeClr val="bg1"/>
                    </a:solidFill>
                    <a:latin typeface="+mj-lt"/>
                  </a:rPr>
                  <a:t>     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E</a:t>
                </a:r>
                <a:r>
                  <a:rPr lang="en-US" sz="2200" baseline="-25000">
                    <a:solidFill>
                      <a:schemeClr val="bg1"/>
                    </a:solidFill>
                    <a:effectLst/>
                    <a:latin typeface="+mj-lt"/>
                  </a:rPr>
                  <a:t>b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  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 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 3 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 10</a:t>
                </a:r>
                <a:r>
                  <a:rPr lang="en-US" baseline="30000">
                    <a:solidFill>
                      <a:schemeClr val="bg1"/>
                    </a:solidFill>
                    <a:effectLst/>
                    <a:latin typeface="+mj-lt"/>
                    <a:sym typeface="Symbol" pitchFamily="18" charset="2"/>
                  </a:rPr>
                  <a:t>53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 erg    17% M</a:t>
                </a:r>
                <a:r>
                  <a:rPr lang="en-US" sz="2200" baseline="-250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SUN </a:t>
                </a:r>
                <a:r>
                  <a:rPr lang="en-US" sz="2200" smtClean="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c</a:t>
                </a:r>
                <a:r>
                  <a:rPr lang="en-US" baseline="30000" smtClean="0">
                    <a:solidFill>
                      <a:schemeClr val="bg1"/>
                    </a:solidFill>
                    <a:effectLst/>
                    <a:latin typeface="+mj-lt"/>
                    <a:sym typeface="Symbol" pitchFamily="18" charset="2"/>
                  </a:rPr>
                  <a:t>2</a:t>
                </a:r>
                <a:endParaRPr lang="en-US" smtClean="0">
                  <a:solidFill>
                    <a:schemeClr val="bg1"/>
                  </a:solidFill>
                  <a:latin typeface="+mj-lt"/>
                </a:endParaRPr>
              </a:p>
              <a:p>
                <a:endParaRPr lang="en-US" sz="800" smtClean="0">
                  <a:solidFill>
                    <a:schemeClr val="bg1"/>
                  </a:solidFill>
                  <a:latin typeface="+mj-lt"/>
                </a:endParaRPr>
              </a:p>
              <a:p>
                <a:r>
                  <a:rPr lang="en-US" sz="2200" smtClean="0">
                    <a:solidFill>
                      <a:schemeClr val="bg1"/>
                    </a:solidFill>
                    <a:latin typeface="+mj-lt"/>
                  </a:rPr>
                  <a:t>This 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shows up as  </a:t>
                </a:r>
              </a:p>
              <a:p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  99%     Neutrinos		</a:t>
                </a:r>
              </a:p>
              <a:p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     1%     Kinetic energy of explosion</a:t>
                </a:r>
              </a:p>
              <a:p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 0.01%   Photons, outshine host </a:t>
                </a:r>
                <a:r>
                  <a:rPr lang="en-US" sz="2200" smtClean="0">
                    <a:solidFill>
                      <a:schemeClr val="bg1"/>
                    </a:solidFill>
                    <a:latin typeface="+mj-lt"/>
                  </a:rPr>
                  <a:t>galaxy</a:t>
                </a:r>
              </a:p>
              <a:p>
                <a:endParaRPr lang="en-US" sz="1200">
                  <a:solidFill>
                    <a:schemeClr val="bg1"/>
                  </a:solidFill>
                  <a:latin typeface="+mj-lt"/>
                </a:endParaRPr>
              </a:p>
              <a:p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Neutrino luminosity</a:t>
                </a:r>
              </a:p>
              <a:p>
                <a:endParaRPr lang="en-US" sz="800">
                  <a:solidFill>
                    <a:schemeClr val="bg1"/>
                  </a:solidFill>
                  <a:latin typeface="+mj-lt"/>
                </a:endParaRPr>
              </a:p>
              <a:p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     L</a:t>
                </a:r>
                <a:r>
                  <a:rPr lang="en-US" sz="2200" baseline="-25000">
                    <a:solidFill>
                      <a:schemeClr val="bg1"/>
                    </a:solidFill>
                    <a:latin typeface="Symbol" pitchFamily="18" charset="2"/>
                  </a:rPr>
                  <a:t>n</a:t>
                </a:r>
                <a:r>
                  <a:rPr lang="en-US" sz="2200" baseline="-25000">
                    <a:solidFill>
                      <a:schemeClr val="bg1"/>
                    </a:solidFill>
                    <a:latin typeface="+mj-lt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bg1"/>
                        </a:solidFill>
                        <a:latin typeface="Cambria Math"/>
                        <a:sym typeface="Symbol" pitchFamily="18" charset="2"/>
                      </a:rPr>
                      <m:t>~</m:t>
                    </m:r>
                  </m:oMath>
                </a14:m>
                <a:r>
                  <a:rPr lang="en-US" sz="22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  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3 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 10</a:t>
                </a:r>
                <a:r>
                  <a:rPr lang="en-US" baseline="300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53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 erg / 3 sec</a:t>
                </a:r>
              </a:p>
              <a:p>
                <a:r>
                  <a:rPr lang="en-US" sz="22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bg1"/>
                        </a:solidFill>
                        <a:latin typeface="Cambria Math"/>
                        <a:sym typeface="Symbol" pitchFamily="18" charset="2"/>
                      </a:rPr>
                      <m:t>~</m:t>
                    </m:r>
                  </m:oMath>
                </a14:m>
                <a:r>
                  <a:rPr lang="en-US" sz="22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  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3 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 10</a:t>
                </a:r>
                <a:r>
                  <a:rPr lang="en-US" baseline="300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19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 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L</a:t>
                </a:r>
                <a:r>
                  <a:rPr lang="en-US" sz="2200" baseline="-25000">
                    <a:solidFill>
                      <a:schemeClr val="bg1"/>
                    </a:solidFill>
                    <a:latin typeface="+mj-lt"/>
                  </a:rPr>
                  <a:t>SUN</a:t>
                </a:r>
              </a:p>
              <a:p>
                <a:endParaRPr lang="en-US" sz="800">
                  <a:solidFill>
                    <a:schemeClr val="bg1"/>
                  </a:solidFill>
                  <a:latin typeface="+mj-lt"/>
                </a:endParaRPr>
              </a:p>
              <a:p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 While it lasts, outshines the entire</a:t>
                </a:r>
              </a:p>
              <a:p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 visible </a:t>
                </a:r>
                <a:r>
                  <a:rPr lang="en-US" sz="2200" smtClean="0">
                    <a:solidFill>
                      <a:schemeClr val="bg1"/>
                    </a:solidFill>
                    <a:latin typeface="+mj-lt"/>
                  </a:rPr>
                  <a:t>universe</a:t>
                </a:r>
                <a:endParaRPr lang="de-DE" sz="220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1" name="Text 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08512" y="2015787"/>
                <a:ext cx="4464620" cy="4535825"/>
              </a:xfrm>
              <a:prstGeom prst="rect">
                <a:avLst/>
              </a:prstGeom>
              <a:blipFill rotWithShape="1">
                <a:blip r:embed="rId4"/>
                <a:stretch>
                  <a:fillRect l="-1639" t="-806" r="-3279" b="-14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460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Neutrino-Driven Mechanism – Modern Version</a:t>
            </a:r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852909" y="1239838"/>
            <a:ext cx="3600500" cy="480850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5501283" y="3052111"/>
            <a:ext cx="2304320" cy="230432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6005353" y="3564561"/>
            <a:ext cx="1287800" cy="12878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/>
          <p:cNvSpPr>
            <a:spLocks noChangeAspect="1"/>
          </p:cNvSpPr>
          <p:nvPr/>
        </p:nvSpPr>
        <p:spPr>
          <a:xfrm>
            <a:off x="6289160" y="4372144"/>
            <a:ext cx="348381" cy="348381"/>
          </a:xfrm>
          <a:prstGeom prst="arc">
            <a:avLst>
              <a:gd name="adj1" fmla="val 17550588"/>
              <a:gd name="adj2" fmla="val 14976858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>
            <a:spLocks noChangeAspect="1"/>
          </p:cNvSpPr>
          <p:nvPr/>
        </p:nvSpPr>
        <p:spPr>
          <a:xfrm flipV="1">
            <a:off x="6096983" y="3927900"/>
            <a:ext cx="348381" cy="348381"/>
          </a:xfrm>
          <a:prstGeom prst="arc">
            <a:avLst>
              <a:gd name="adj1" fmla="val 17550588"/>
              <a:gd name="adj2" fmla="val 14976858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/>
          <p:cNvSpPr>
            <a:spLocks noChangeAspect="1"/>
          </p:cNvSpPr>
          <p:nvPr/>
        </p:nvSpPr>
        <p:spPr>
          <a:xfrm flipV="1">
            <a:off x="6737122" y="4348291"/>
            <a:ext cx="348381" cy="348381"/>
          </a:xfrm>
          <a:prstGeom prst="arc">
            <a:avLst>
              <a:gd name="adj1" fmla="val 17550588"/>
              <a:gd name="adj2" fmla="val 14976858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>
            <a:spLocks noChangeAspect="1"/>
          </p:cNvSpPr>
          <p:nvPr/>
        </p:nvSpPr>
        <p:spPr>
          <a:xfrm>
            <a:off x="6869473" y="3927900"/>
            <a:ext cx="348381" cy="348381"/>
          </a:xfrm>
          <a:prstGeom prst="arc">
            <a:avLst>
              <a:gd name="adj1" fmla="val 17550588"/>
              <a:gd name="adj2" fmla="val 14976858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>
            <a:spLocks noChangeAspect="1"/>
          </p:cNvSpPr>
          <p:nvPr/>
        </p:nvSpPr>
        <p:spPr>
          <a:xfrm>
            <a:off x="6469668" y="3644093"/>
            <a:ext cx="348381" cy="348381"/>
          </a:xfrm>
          <a:prstGeom prst="arc">
            <a:avLst>
              <a:gd name="adj1" fmla="val 17550588"/>
              <a:gd name="adj2" fmla="val 14976858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637541" y="2764071"/>
            <a:ext cx="6318" cy="50407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653443" y="5140401"/>
            <a:ext cx="6318" cy="50407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H="1" flipV="1">
            <a:off x="5462119" y="3949077"/>
            <a:ext cx="6318" cy="50407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H="1">
            <a:off x="7838449" y="3949077"/>
            <a:ext cx="6318" cy="50407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8900000" flipH="1" flipV="1">
            <a:off x="5821743" y="3094984"/>
            <a:ext cx="6318" cy="50407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2700000" flipH="1">
            <a:off x="5821744" y="4780775"/>
            <a:ext cx="6318" cy="50407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2700000" flipH="1" flipV="1">
            <a:off x="7470444" y="3094985"/>
            <a:ext cx="6318" cy="50407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8900000" flipH="1">
            <a:off x="7470444" y="4780776"/>
            <a:ext cx="6318" cy="50407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9111654">
            <a:off x="5540430" y="3401799"/>
            <a:ext cx="1125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03399"/>
                </a:solidFill>
                <a:latin typeface="Symbol" pitchFamily="18" charset="2"/>
              </a:rPr>
              <a:t>n</a:t>
            </a:r>
            <a:r>
              <a:rPr lang="en-US" sz="2000" smtClean="0">
                <a:solidFill>
                  <a:srgbClr val="003399"/>
                </a:solidFill>
              </a:rPr>
              <a:t> cooling</a:t>
            </a: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20196341">
            <a:off x="5431601" y="2589710"/>
            <a:ext cx="1160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C00000"/>
                </a:solidFill>
                <a:latin typeface="Symbol" pitchFamily="18" charset="2"/>
              </a:rPr>
              <a:t>n</a:t>
            </a:r>
            <a:r>
              <a:rPr lang="en-US" sz="2000" smtClean="0">
                <a:solidFill>
                  <a:srgbClr val="C00000"/>
                </a:solidFill>
              </a:rPr>
              <a:t> heating</a:t>
            </a:r>
            <a:endParaRPr lang="en-US" sz="2000">
              <a:solidFill>
                <a:srgbClr val="C0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6653159" y="863627"/>
            <a:ext cx="0" cy="72010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653159" y="5800513"/>
            <a:ext cx="6602" cy="50407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877329" y="5400257"/>
            <a:ext cx="798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Shock</a:t>
            </a:r>
            <a:endParaRPr lang="en-US" sz="2000"/>
          </a:p>
        </p:txBody>
      </p:sp>
      <p:sp>
        <p:nvSpPr>
          <p:cNvPr id="28" name="TextBox 27"/>
          <p:cNvSpPr txBox="1"/>
          <p:nvPr/>
        </p:nvSpPr>
        <p:spPr>
          <a:xfrm>
            <a:off x="6725169" y="791617"/>
            <a:ext cx="20599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Shock oscillations</a:t>
            </a:r>
          </a:p>
          <a:p>
            <a:r>
              <a:rPr lang="en-US" sz="2000" smtClean="0"/>
              <a:t>                     (SASI)</a:t>
            </a:r>
            <a:endParaRPr lang="en-US" sz="2000"/>
          </a:p>
        </p:txBody>
      </p:sp>
      <p:sp>
        <p:nvSpPr>
          <p:cNvPr id="29" name="Arc 28"/>
          <p:cNvSpPr>
            <a:spLocks noChangeAspect="1"/>
          </p:cNvSpPr>
          <p:nvPr/>
        </p:nvSpPr>
        <p:spPr>
          <a:xfrm flipV="1">
            <a:off x="6941199" y="5411926"/>
            <a:ext cx="348381" cy="348381"/>
          </a:xfrm>
          <a:prstGeom prst="arc">
            <a:avLst>
              <a:gd name="adj1" fmla="val 17550588"/>
              <a:gd name="adj2" fmla="val 14976858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/>
          <p:cNvSpPr>
            <a:spLocks noChangeAspect="1"/>
          </p:cNvSpPr>
          <p:nvPr/>
        </p:nvSpPr>
        <p:spPr>
          <a:xfrm flipH="1" flipV="1">
            <a:off x="6016738" y="5411926"/>
            <a:ext cx="348381" cy="348381"/>
          </a:xfrm>
          <a:prstGeom prst="arc">
            <a:avLst>
              <a:gd name="adj1" fmla="val 17550588"/>
              <a:gd name="adj2" fmla="val 14976858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c 30"/>
          <p:cNvSpPr>
            <a:spLocks noChangeAspect="1"/>
          </p:cNvSpPr>
          <p:nvPr/>
        </p:nvSpPr>
        <p:spPr>
          <a:xfrm flipV="1">
            <a:off x="6835699" y="1727747"/>
            <a:ext cx="825600" cy="825600"/>
          </a:xfrm>
          <a:prstGeom prst="arc">
            <a:avLst>
              <a:gd name="adj1" fmla="val 17550588"/>
              <a:gd name="adj2" fmla="val 14976858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/>
          <p:cNvSpPr>
            <a:spLocks noChangeAspect="1"/>
          </p:cNvSpPr>
          <p:nvPr/>
        </p:nvSpPr>
        <p:spPr>
          <a:xfrm flipH="1" flipV="1">
            <a:off x="5645019" y="1727747"/>
            <a:ext cx="836004" cy="836004"/>
          </a:xfrm>
          <a:prstGeom prst="arc">
            <a:avLst>
              <a:gd name="adj1" fmla="val 17550588"/>
              <a:gd name="adj2" fmla="val 14976858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941199" y="2479797"/>
            <a:ext cx="1351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Convection</a:t>
            </a:r>
            <a:endParaRPr lang="en-US" sz="2000"/>
          </a:p>
        </p:txBody>
      </p:sp>
      <p:sp>
        <p:nvSpPr>
          <p:cNvPr id="34" name="TextBox 33"/>
          <p:cNvSpPr txBox="1"/>
          <p:nvPr/>
        </p:nvSpPr>
        <p:spPr>
          <a:xfrm>
            <a:off x="144462" y="719607"/>
            <a:ext cx="4248020" cy="59048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000" smtClean="0">
                <a:solidFill>
                  <a:srgbClr val="003399"/>
                </a:solidFill>
              </a:rPr>
              <a:t>• Stalled </a:t>
            </a:r>
            <a:r>
              <a:rPr lang="en-US" sz="2000">
                <a:solidFill>
                  <a:srgbClr val="003399"/>
                </a:solidFill>
              </a:rPr>
              <a:t>accretion </a:t>
            </a:r>
            <a:r>
              <a:rPr lang="en-US" sz="2000" smtClean="0">
                <a:solidFill>
                  <a:srgbClr val="003399"/>
                </a:solidFill>
              </a:rPr>
              <a:t>shock pushed out</a:t>
            </a:r>
          </a:p>
          <a:p>
            <a:r>
              <a:rPr lang="en-US" sz="2000" smtClean="0">
                <a:solidFill>
                  <a:srgbClr val="003399"/>
                </a:solidFill>
              </a:rPr>
              <a:t>   to </a:t>
            </a:r>
            <a:r>
              <a:rPr lang="en-US" sz="200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~</a:t>
            </a:r>
            <a:r>
              <a:rPr lang="en-US" sz="2000" smtClean="0">
                <a:solidFill>
                  <a:srgbClr val="003399"/>
                </a:solidFill>
              </a:rPr>
              <a:t>150 km as matter </a:t>
            </a:r>
            <a:r>
              <a:rPr lang="en-US" sz="2000">
                <a:solidFill>
                  <a:srgbClr val="003399"/>
                </a:solidFill>
              </a:rPr>
              <a:t>piles up on the </a:t>
            </a:r>
            <a:r>
              <a:rPr lang="en-US" sz="2000" smtClean="0">
                <a:solidFill>
                  <a:srgbClr val="003399"/>
                </a:solidFill>
              </a:rPr>
              <a:t>PNS</a:t>
            </a:r>
          </a:p>
          <a:p>
            <a:endParaRPr lang="en-US" sz="800">
              <a:solidFill>
                <a:srgbClr val="003399"/>
              </a:solidFill>
            </a:endParaRPr>
          </a:p>
          <a:p>
            <a:r>
              <a:rPr lang="en-US" sz="2000">
                <a:solidFill>
                  <a:srgbClr val="003399"/>
                </a:solidFill>
              </a:rPr>
              <a:t>• </a:t>
            </a:r>
            <a:r>
              <a:rPr lang="en-US" sz="2000" smtClean="0">
                <a:solidFill>
                  <a:srgbClr val="003399"/>
                </a:solidFill>
              </a:rPr>
              <a:t>Heating (gain) region develops within</a:t>
            </a:r>
          </a:p>
          <a:p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  some tens of ms after bounce</a:t>
            </a:r>
          </a:p>
          <a:p>
            <a:endParaRPr lang="en-US" sz="800">
              <a:solidFill>
                <a:srgbClr val="003399"/>
              </a:solidFill>
            </a:endParaRPr>
          </a:p>
          <a:p>
            <a:r>
              <a:rPr lang="en-US" sz="2000">
                <a:solidFill>
                  <a:srgbClr val="003399"/>
                </a:solidFill>
              </a:rPr>
              <a:t>• Convective overturn &amp; </a:t>
            </a:r>
            <a:r>
              <a:rPr lang="en-US" sz="2000" smtClean="0">
                <a:solidFill>
                  <a:srgbClr val="003399"/>
                </a:solidFill>
              </a:rPr>
              <a:t>shock</a:t>
            </a:r>
          </a:p>
          <a:p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  oscillations </a:t>
            </a:r>
            <a:r>
              <a:rPr lang="en-US" sz="2000">
                <a:solidFill>
                  <a:srgbClr val="003399"/>
                </a:solidFill>
              </a:rPr>
              <a:t>(</a:t>
            </a:r>
            <a:r>
              <a:rPr lang="en-US" sz="2000" smtClean="0">
                <a:solidFill>
                  <a:srgbClr val="003399"/>
                </a:solidFill>
              </a:rPr>
              <a:t>SASI</a:t>
            </a:r>
            <a:r>
              <a:rPr lang="en-US" sz="2000">
                <a:solidFill>
                  <a:srgbClr val="003399"/>
                </a:solidFill>
              </a:rPr>
              <a:t>)</a:t>
            </a:r>
            <a:r>
              <a:rPr lang="en-US" sz="2000" smtClean="0">
                <a:solidFill>
                  <a:srgbClr val="003399"/>
                </a:solidFill>
              </a:rPr>
              <a:t> enhance efficiency </a:t>
            </a:r>
          </a:p>
          <a:p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  of </a:t>
            </a:r>
            <a:r>
              <a:rPr lang="en-US" sz="2000" smtClean="0">
                <a:solidFill>
                  <a:srgbClr val="003399"/>
                </a:solidFill>
                <a:latin typeface="Symbol" pitchFamily="18" charset="2"/>
              </a:rPr>
              <a:t>n</a:t>
            </a:r>
            <a:r>
              <a:rPr lang="en-US" sz="2000" smtClean="0">
                <a:solidFill>
                  <a:srgbClr val="003399"/>
                </a:solidFill>
              </a:rPr>
              <a:t>-heating, finally </a:t>
            </a:r>
            <a:r>
              <a:rPr lang="en-US" sz="2000">
                <a:solidFill>
                  <a:srgbClr val="003399"/>
                </a:solidFill>
              </a:rPr>
              <a:t>revives </a:t>
            </a:r>
            <a:r>
              <a:rPr lang="en-US" sz="2000" smtClean="0">
                <a:solidFill>
                  <a:srgbClr val="003399"/>
                </a:solidFill>
              </a:rPr>
              <a:t>shock</a:t>
            </a:r>
            <a:endParaRPr lang="en-US" sz="2000">
              <a:solidFill>
                <a:srgbClr val="003399"/>
              </a:solidFill>
            </a:endParaRPr>
          </a:p>
          <a:p>
            <a:endParaRPr lang="en-US" sz="800">
              <a:solidFill>
                <a:srgbClr val="003399"/>
              </a:solidFill>
            </a:endParaRPr>
          </a:p>
          <a:p>
            <a:r>
              <a:rPr lang="en-US" sz="2000">
                <a:solidFill>
                  <a:srgbClr val="003399"/>
                </a:solidFill>
              </a:rPr>
              <a:t>• </a:t>
            </a:r>
            <a:r>
              <a:rPr lang="en-US" sz="2000" smtClean="0">
                <a:solidFill>
                  <a:srgbClr val="003399"/>
                </a:solidFill>
              </a:rPr>
              <a:t>Successful explosions in 1D and 2D</a:t>
            </a:r>
          </a:p>
          <a:p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  for different progenitor masses</a:t>
            </a:r>
          </a:p>
          <a:p>
            <a:endParaRPr lang="en-US" sz="800">
              <a:solidFill>
                <a:srgbClr val="003399"/>
              </a:solidFill>
            </a:endParaRPr>
          </a:p>
          <a:p>
            <a:r>
              <a:rPr lang="en-US" sz="2000">
                <a:solidFill>
                  <a:srgbClr val="003399"/>
                </a:solidFill>
              </a:rPr>
              <a:t>• </a:t>
            </a:r>
            <a:r>
              <a:rPr lang="en-US" sz="2000" smtClean="0">
                <a:solidFill>
                  <a:srgbClr val="003399"/>
                </a:solidFill>
              </a:rPr>
              <a:t>Details important (treatment of GR,</a:t>
            </a:r>
          </a:p>
          <a:p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  </a:t>
            </a:r>
            <a:r>
              <a:rPr lang="en-US" sz="2000" smtClean="0">
                <a:solidFill>
                  <a:srgbClr val="003399"/>
                </a:solidFill>
                <a:latin typeface="Symbol" pitchFamily="18" charset="2"/>
              </a:rPr>
              <a:t>n</a:t>
            </a:r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interaction rates, etc.)</a:t>
            </a:r>
            <a:endParaRPr lang="en-US" sz="2000">
              <a:solidFill>
                <a:srgbClr val="003399"/>
              </a:solidFill>
            </a:endParaRPr>
          </a:p>
          <a:p>
            <a:endParaRPr lang="en-US" sz="800">
              <a:solidFill>
                <a:srgbClr val="003399"/>
              </a:solidFill>
            </a:endParaRPr>
          </a:p>
          <a:p>
            <a:r>
              <a:rPr lang="en-US" sz="2000">
                <a:solidFill>
                  <a:srgbClr val="003399"/>
                </a:solidFill>
              </a:rPr>
              <a:t>• </a:t>
            </a:r>
            <a:r>
              <a:rPr lang="en-US" sz="2000" smtClean="0">
                <a:solidFill>
                  <a:srgbClr val="003399"/>
                </a:solidFill>
              </a:rPr>
              <a:t>Self-consistent 3D studies are</a:t>
            </a:r>
          </a:p>
          <a:p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  performed, successful</a:t>
            </a:r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explosions</a:t>
            </a:r>
          </a:p>
          <a:p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41409" y="6327105"/>
            <a:ext cx="237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Adapted from B. M</a:t>
            </a:r>
            <a:r>
              <a:rPr lang="de-DE" smtClean="0"/>
              <a:t>ü</a:t>
            </a:r>
            <a:r>
              <a:rPr lang="en-US" smtClean="0"/>
              <a:t>ller</a:t>
            </a:r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560922" y="3311967"/>
            <a:ext cx="937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Gain</a:t>
            </a:r>
          </a:p>
          <a:p>
            <a:r>
              <a:rPr lang="en-US" sz="2000" smtClean="0"/>
              <a:t>  radius</a:t>
            </a:r>
            <a:endParaRPr lang="en-US" sz="2000"/>
          </a:p>
        </p:txBody>
      </p:sp>
      <p:sp>
        <p:nvSpPr>
          <p:cNvPr id="37" name="TextBox 36">
            <a:hlinkClick r:id="rId2"/>
          </p:cNvPr>
          <p:cNvSpPr txBox="1"/>
          <p:nvPr/>
        </p:nvSpPr>
        <p:spPr>
          <a:xfrm>
            <a:off x="144463" y="5844531"/>
            <a:ext cx="4464050" cy="7078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ctr">
              <a:buFont typeface="Symbol" panose="05050102010706020507" pitchFamily="18" charset="2"/>
              <a:buChar char="®"/>
            </a:pPr>
            <a:r>
              <a:rPr lang="en-US" sz="2000" smtClean="0">
                <a:solidFill>
                  <a:schemeClr val="bg1"/>
                </a:solidFill>
              </a:rPr>
              <a:t>3D </a:t>
            </a:r>
            <a:r>
              <a:rPr lang="en-US" sz="2000" dirty="0">
                <a:solidFill>
                  <a:schemeClr val="bg1"/>
                </a:solidFill>
              </a:rPr>
              <a:t>Model of </a:t>
            </a:r>
            <a:r>
              <a:rPr lang="en-US" sz="2000">
                <a:solidFill>
                  <a:schemeClr val="bg1"/>
                </a:solidFill>
              </a:rPr>
              <a:t>Princeton </a:t>
            </a:r>
            <a:r>
              <a:rPr lang="en-US" sz="2000" smtClean="0">
                <a:solidFill>
                  <a:schemeClr val="bg1"/>
                </a:solidFill>
              </a:rPr>
              <a:t>Group:</a:t>
            </a:r>
          </a:p>
          <a:p>
            <a:pPr algn="ctr"/>
            <a:r>
              <a:rPr lang="en-US" sz="2000" smtClean="0">
                <a:solidFill>
                  <a:schemeClr val="bg1"/>
                </a:solidFill>
              </a:rPr>
              <a:t>     </a:t>
            </a:r>
            <a:r>
              <a:rPr lang="en-US" sz="2000" dirty="0" smtClean="0">
                <a:solidFill>
                  <a:schemeClr val="bg1"/>
                </a:solidFill>
              </a:rPr>
              <a:t>https</a:t>
            </a:r>
            <a:r>
              <a:rPr lang="en-US" sz="2000">
                <a:solidFill>
                  <a:schemeClr val="bg1"/>
                </a:solidFill>
              </a:rPr>
              <a:t>://</a:t>
            </a:r>
            <a:r>
              <a:rPr lang="en-US" sz="2000" smtClean="0">
                <a:solidFill>
                  <a:schemeClr val="bg1"/>
                </a:solidFill>
              </a:rPr>
              <a:t>youtu.be/i-Ly8aCoF7E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" name="Group 396"/>
          <p:cNvGrpSpPr/>
          <p:nvPr/>
        </p:nvGrpSpPr>
        <p:grpSpPr>
          <a:xfrm>
            <a:off x="4075721" y="1252937"/>
            <a:ext cx="3640715" cy="801164"/>
            <a:chOff x="4075721" y="1252937"/>
            <a:chExt cx="3640715" cy="801164"/>
          </a:xfrm>
        </p:grpSpPr>
        <p:sp>
          <p:nvSpPr>
            <p:cNvPr id="415" name="Rectangle 414"/>
            <p:cNvSpPr/>
            <p:nvPr/>
          </p:nvSpPr>
          <p:spPr>
            <a:xfrm>
              <a:off x="4075721" y="1548362"/>
              <a:ext cx="3069780" cy="50573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TextBox 415"/>
            <p:cNvSpPr txBox="1"/>
            <p:nvPr/>
          </p:nvSpPr>
          <p:spPr>
            <a:xfrm>
              <a:off x="5471439" y="1252937"/>
              <a:ext cx="2244997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mtClean="0">
                  <a:solidFill>
                    <a:schemeClr val="accent1">
                      <a:lumMod val="75000"/>
                    </a:schemeClr>
                  </a:solidFill>
                </a:rPr>
                <a:t>Cosmic rays</a:t>
              </a:r>
            </a:p>
          </p:txBody>
        </p:sp>
      </p:grpSp>
      <p:sp>
        <p:nvSpPr>
          <p:cNvPr id="396" name="Oval 395"/>
          <p:cNvSpPr>
            <a:spLocks noChangeAspect="1"/>
          </p:cNvSpPr>
          <p:nvPr/>
        </p:nvSpPr>
        <p:spPr>
          <a:xfrm>
            <a:off x="3672442" y="2231877"/>
            <a:ext cx="432000" cy="432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High- and Low-Energy Frontiers in Particle Physics</a:t>
            </a:r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19972" y="2087797"/>
            <a:ext cx="1343176" cy="720100"/>
            <a:chOff x="32127" y="2231817"/>
            <a:chExt cx="1343176" cy="720100"/>
          </a:xfrm>
        </p:grpSpPr>
        <p:cxnSp>
          <p:nvCxnSpPr>
            <p:cNvPr id="1280" name="Straight Arrow Connector 1279"/>
            <p:cNvCxnSpPr/>
            <p:nvPr/>
          </p:nvCxnSpPr>
          <p:spPr>
            <a:xfrm>
              <a:off x="32127" y="2591867"/>
              <a:ext cx="1343176" cy="3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8" name="Oval 1267"/>
            <p:cNvSpPr>
              <a:spLocks noChangeAspect="1"/>
            </p:cNvSpPr>
            <p:nvPr/>
          </p:nvSpPr>
          <p:spPr>
            <a:xfrm>
              <a:off x="215962" y="2375897"/>
              <a:ext cx="432000" cy="43200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69" name="Oval 1268"/>
            <p:cNvSpPr>
              <a:spLocks noChangeAspect="1"/>
            </p:cNvSpPr>
            <p:nvPr/>
          </p:nvSpPr>
          <p:spPr>
            <a:xfrm>
              <a:off x="575952" y="2519917"/>
              <a:ext cx="432000" cy="43200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70" name="Oval 1269"/>
            <p:cNvSpPr>
              <a:spLocks noChangeAspect="1"/>
            </p:cNvSpPr>
            <p:nvPr/>
          </p:nvSpPr>
          <p:spPr>
            <a:xfrm>
              <a:off x="768189" y="2231817"/>
              <a:ext cx="432000" cy="432000"/>
            </a:xfrm>
            <a:prstGeom prst="ellipse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259" name="Oval 1258"/>
          <p:cNvSpPr>
            <a:spLocks noChangeAspect="1"/>
          </p:cNvSpPr>
          <p:nvPr/>
        </p:nvSpPr>
        <p:spPr>
          <a:xfrm>
            <a:off x="3109002" y="2231877"/>
            <a:ext cx="432000" cy="43200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61" name="Oval 1260"/>
          <p:cNvSpPr>
            <a:spLocks noChangeAspect="1"/>
          </p:cNvSpPr>
          <p:nvPr/>
        </p:nvSpPr>
        <p:spPr>
          <a:xfrm>
            <a:off x="3960482" y="2231877"/>
            <a:ext cx="432000" cy="432000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74" name="Oval 1273"/>
          <p:cNvSpPr>
            <a:spLocks noChangeAspect="1"/>
          </p:cNvSpPr>
          <p:nvPr/>
        </p:nvSpPr>
        <p:spPr>
          <a:xfrm>
            <a:off x="3261592" y="2862644"/>
            <a:ext cx="432000" cy="432000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5" name="Group 14"/>
          <p:cNvGrpSpPr/>
          <p:nvPr/>
        </p:nvGrpSpPr>
        <p:grpSpPr>
          <a:xfrm>
            <a:off x="215902" y="791637"/>
            <a:ext cx="8887471" cy="1224150"/>
            <a:chOff x="215902" y="791637"/>
            <a:chExt cx="8887471" cy="12241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9" name="TextBox 468"/>
                <p:cNvSpPr txBox="1"/>
                <p:nvPr/>
              </p:nvSpPr>
              <p:spPr>
                <a:xfrm>
                  <a:off x="8128519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27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469" name="TextBox 4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8519" y="1511787"/>
                  <a:ext cx="648000" cy="360000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0" name="TextBox 469"/>
            <p:cNvSpPr txBox="1"/>
            <p:nvPr/>
          </p:nvSpPr>
          <p:spPr>
            <a:xfrm>
              <a:off x="8637050" y="1525282"/>
              <a:ext cx="4042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/>
                <a:t>eV</a:t>
              </a:r>
              <a:endParaRPr lang="en-US" sz="1600"/>
            </a:p>
          </p:txBody>
        </p:sp>
        <p:sp>
          <p:nvSpPr>
            <p:cNvPr id="471" name="TextBox 470"/>
            <p:cNvSpPr txBox="1"/>
            <p:nvPr/>
          </p:nvSpPr>
          <p:spPr>
            <a:xfrm>
              <a:off x="8312772" y="791637"/>
              <a:ext cx="790601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Planck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mass</a:t>
              </a:r>
              <a:endParaRPr lang="en-US"/>
            </a:p>
          </p:txBody>
        </p:sp>
        <p:sp>
          <p:nvSpPr>
            <p:cNvPr id="472" name="TextBox 471"/>
            <p:cNvSpPr txBox="1"/>
            <p:nvPr/>
          </p:nvSpPr>
          <p:spPr>
            <a:xfrm>
              <a:off x="7642345" y="792183"/>
              <a:ext cx="649217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GUT</a:t>
              </a:r>
            </a:p>
            <a:p>
              <a:pPr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3" name="TextBox 472"/>
            <p:cNvSpPr txBox="1"/>
            <p:nvPr/>
          </p:nvSpPr>
          <p:spPr>
            <a:xfrm>
              <a:off x="4358105" y="792183"/>
              <a:ext cx="133055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Electroweak</a:t>
              </a:r>
            </a:p>
            <a:p>
              <a:pPr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4" name="TextBox 473"/>
            <p:cNvSpPr txBox="1"/>
            <p:nvPr/>
          </p:nvSpPr>
          <p:spPr>
            <a:xfrm>
              <a:off x="3671255" y="791637"/>
              <a:ext cx="649217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mtClean="0"/>
                <a:t>QCD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5" name="TextBox 474"/>
            <p:cNvSpPr txBox="1"/>
            <p:nvPr/>
          </p:nvSpPr>
          <p:spPr>
            <a:xfrm>
              <a:off x="588652" y="792183"/>
              <a:ext cx="14218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mtClean="0"/>
                <a:t>Cosmological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constant</a:t>
              </a:r>
            </a:p>
          </p:txBody>
        </p:sp>
        <p:cxnSp>
          <p:nvCxnSpPr>
            <p:cNvPr id="480" name="Straight Arrow Connector 479"/>
            <p:cNvCxnSpPr/>
            <p:nvPr/>
          </p:nvCxnSpPr>
          <p:spPr>
            <a:xfrm>
              <a:off x="129605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Arrow Connector 480"/>
            <p:cNvCxnSpPr/>
            <p:nvPr/>
          </p:nvCxnSpPr>
          <p:spPr>
            <a:xfrm>
              <a:off x="3960422" y="1295707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Arrow Connector 481"/>
            <p:cNvCxnSpPr/>
            <p:nvPr/>
          </p:nvCxnSpPr>
          <p:spPr>
            <a:xfrm>
              <a:off x="469322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Arrow Connector 482"/>
            <p:cNvCxnSpPr/>
            <p:nvPr/>
          </p:nvCxnSpPr>
          <p:spPr>
            <a:xfrm>
              <a:off x="796758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Arrow Connector 483"/>
            <p:cNvCxnSpPr/>
            <p:nvPr/>
          </p:nvCxnSpPr>
          <p:spPr>
            <a:xfrm>
              <a:off x="8706732" y="1293948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9" name="TextBox 1248"/>
                <p:cNvSpPr txBox="1"/>
                <p:nvPr/>
              </p:nvSpPr>
              <p:spPr>
                <a:xfrm>
                  <a:off x="739794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24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49" name="TextBox 12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7942" y="1511737"/>
                  <a:ext cx="648000" cy="360000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0" name="TextBox 1249"/>
                <p:cNvSpPr txBox="1"/>
                <p:nvPr/>
              </p:nvSpPr>
              <p:spPr>
                <a:xfrm>
                  <a:off x="6695125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21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0" name="TextBox 12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5125" y="1511787"/>
                  <a:ext cx="648000" cy="360000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1" name="TextBox 1250"/>
                <p:cNvSpPr txBox="1"/>
                <p:nvPr/>
              </p:nvSpPr>
              <p:spPr>
                <a:xfrm>
                  <a:off x="5967267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18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1" name="TextBox 12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7267" y="1511737"/>
                  <a:ext cx="648000" cy="360000"/>
                </a:xfrm>
                <a:prstGeom prst="rect">
                  <a:avLst/>
                </a:prstGeom>
                <a:blipFill rotWithShape="1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2" name="TextBox 1251"/>
                <p:cNvSpPr txBox="1"/>
                <p:nvPr/>
              </p:nvSpPr>
              <p:spPr>
                <a:xfrm>
                  <a:off x="52566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15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2" name="TextBox 12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66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3" name="TextBox 1252"/>
                <p:cNvSpPr txBox="1"/>
                <p:nvPr/>
              </p:nvSpPr>
              <p:spPr>
                <a:xfrm>
                  <a:off x="45365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12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3" name="TextBox 12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65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4" name="TextBox 1253"/>
                <p:cNvSpPr txBox="1"/>
                <p:nvPr/>
              </p:nvSpPr>
              <p:spPr>
                <a:xfrm>
                  <a:off x="38164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9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4" name="TextBox 12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64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5" name="TextBox 1254"/>
                <p:cNvSpPr txBox="1"/>
                <p:nvPr/>
              </p:nvSpPr>
              <p:spPr>
                <a:xfrm>
                  <a:off x="30836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6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5" name="TextBox 12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36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6" name="TextBox 1255"/>
                <p:cNvSpPr txBox="1"/>
                <p:nvPr/>
              </p:nvSpPr>
              <p:spPr>
                <a:xfrm>
                  <a:off x="23762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6" name="TextBox 12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62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7" name="TextBox 1256"/>
                <p:cNvSpPr txBox="1"/>
                <p:nvPr/>
              </p:nvSpPr>
              <p:spPr>
                <a:xfrm>
                  <a:off x="16561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/>
                          </a:rPr>
                          <m:t>1</m:t>
                        </m:r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7" name="TextBox 12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61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8" name="TextBox 1257"/>
                <p:cNvSpPr txBox="1"/>
                <p:nvPr/>
              </p:nvSpPr>
              <p:spPr>
                <a:xfrm>
                  <a:off x="9360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8" name="TextBox 12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0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 13"/>
            <p:cNvGrpSpPr/>
            <p:nvPr/>
          </p:nvGrpSpPr>
          <p:grpSpPr>
            <a:xfrm>
              <a:off x="287912" y="1871767"/>
              <a:ext cx="8641200" cy="144020"/>
              <a:chOff x="287912" y="1871767"/>
              <a:chExt cx="8641200" cy="144020"/>
            </a:xfrm>
          </p:grpSpPr>
          <p:sp>
            <p:nvSpPr>
              <p:cNvPr id="71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15912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55914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817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6911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55319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2513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3912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1992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96527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67130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95910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2171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0911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9531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6513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791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5991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36522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07125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935912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96171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949115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9353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0513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919119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9992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7652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4712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289112" y="1871767"/>
                <a:ext cx="864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1761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2019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189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175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0453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159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1401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1167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0873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4161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441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429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4155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2853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399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3801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356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3273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6561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6819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669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655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5253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6393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6201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5967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5673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8962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9220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9094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8956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7654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8794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8602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8368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8074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0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1362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1620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1494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3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1356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4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0054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5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1194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6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1002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0768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0474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3762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4020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3894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2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3756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2454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3594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3402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3168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2874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6163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6421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6295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2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6157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4855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5995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5803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5569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5275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8563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8821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8695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8557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7255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839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820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7969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7675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0963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1221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1095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095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9655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079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060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0369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0075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3351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3609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3483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3345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2043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3183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2991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2757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246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5750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6008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5882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5745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4443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5583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5391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5157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4863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8150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8408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8283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8145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6843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7983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7791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7557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7263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0565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082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0697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0559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9257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0397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0205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9971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9677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2965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3223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3097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2959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1657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279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2605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2371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2077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5365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562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5497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5359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4057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5197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5005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4771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4477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7766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8024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7898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7760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6458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7598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7406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7172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6878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0166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0424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0298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0160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8858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9998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9806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9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9572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0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9278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2566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2824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2698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2560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1258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2398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2206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1972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1678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4954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5212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5086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4948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3646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4786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4594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4360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4066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7353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7611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7485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7348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6046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7186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6994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6760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6466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9753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0011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9886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9748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8446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9586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9394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9160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8866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2155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2413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2287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2149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084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1987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1795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1561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126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4554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4812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4686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4549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3247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4387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4195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3961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3667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6954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7212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7087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6949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5647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6787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6595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6361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6067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9356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9614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9488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9350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8048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9188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8996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8762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8468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1755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2013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1887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1750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0448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1588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1396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1162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0868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4155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4413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4288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4150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2848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3988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3796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3562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3268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6557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6815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6689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6551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5249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6389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6197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596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5669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8956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9214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9088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8951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7649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8789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8597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8363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806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1356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1614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1489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1351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0049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1189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0997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0763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0469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3771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4029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390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376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2463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360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3411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3177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2883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6171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642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630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6165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4863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600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5811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557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5283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8571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8829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870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856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7263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8403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8211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7977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7683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3" name="TextBox 1362"/>
                <p:cNvSpPr txBox="1"/>
                <p:nvPr/>
              </p:nvSpPr>
              <p:spPr>
                <a:xfrm>
                  <a:off x="215902" y="151171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−6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363" name="TextBox 13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902" y="1511717"/>
                  <a:ext cx="648000" cy="360000"/>
                </a:xfrm>
                <a:prstGeom prst="rect">
                  <a:avLst/>
                </a:prstGeom>
                <a:blipFill rotWithShape="1"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65" name="Oval 1364"/>
          <p:cNvSpPr>
            <a:spLocks noChangeAspect="1"/>
          </p:cNvSpPr>
          <p:nvPr/>
        </p:nvSpPr>
        <p:spPr>
          <a:xfrm>
            <a:off x="3344196" y="3240017"/>
            <a:ext cx="432000" cy="432000"/>
          </a:xfrm>
          <a:prstGeom prst="ellipse">
            <a:avLst/>
          </a:prstGeom>
          <a:blipFill dpi="0"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6" name="Oval 1365"/>
          <p:cNvSpPr>
            <a:spLocks noChangeAspect="1"/>
          </p:cNvSpPr>
          <p:nvPr/>
        </p:nvSpPr>
        <p:spPr>
          <a:xfrm>
            <a:off x="3672310" y="3086472"/>
            <a:ext cx="432000" cy="432000"/>
          </a:xfrm>
          <a:prstGeom prst="ellipse">
            <a:avLst/>
          </a:prstGeom>
          <a:blipFill dpi="0"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7" name="Oval 1366"/>
          <p:cNvSpPr>
            <a:spLocks noChangeAspect="1"/>
          </p:cNvSpPr>
          <p:nvPr/>
        </p:nvSpPr>
        <p:spPr>
          <a:xfrm>
            <a:off x="3954132" y="2879967"/>
            <a:ext cx="432000" cy="432000"/>
          </a:xfrm>
          <a:prstGeom prst="ellipse">
            <a:avLst/>
          </a:prstGeom>
          <a:blipFill dpi="0"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8" name="Oval 1367"/>
          <p:cNvSpPr>
            <a:spLocks noChangeAspect="1"/>
          </p:cNvSpPr>
          <p:nvPr/>
        </p:nvSpPr>
        <p:spPr>
          <a:xfrm>
            <a:off x="4061653" y="3240017"/>
            <a:ext cx="432000" cy="432000"/>
          </a:xfrm>
          <a:prstGeom prst="ellipse">
            <a:avLst/>
          </a:prstGeom>
          <a:blipFill dpi="0"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9" name="Oval 1368"/>
          <p:cNvSpPr>
            <a:spLocks noChangeAspect="1"/>
          </p:cNvSpPr>
          <p:nvPr/>
        </p:nvSpPr>
        <p:spPr>
          <a:xfrm>
            <a:off x="4451852" y="3095937"/>
            <a:ext cx="432000" cy="432000"/>
          </a:xfrm>
          <a:prstGeom prst="ellipse">
            <a:avLst/>
          </a:prstGeom>
          <a:blipFill dpi="0"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1" name="Group 10"/>
          <p:cNvGrpSpPr/>
          <p:nvPr/>
        </p:nvGrpSpPr>
        <p:grpSpPr>
          <a:xfrm>
            <a:off x="4350290" y="2087797"/>
            <a:ext cx="514512" cy="1070898"/>
            <a:chOff x="3974284" y="1817020"/>
            <a:chExt cx="514512" cy="1070898"/>
          </a:xfrm>
        </p:grpSpPr>
        <p:sp>
          <p:nvSpPr>
            <p:cNvPr id="358" name="Oval 357"/>
            <p:cNvSpPr>
              <a:spLocks noChangeAspect="1"/>
            </p:cNvSpPr>
            <p:nvPr/>
          </p:nvSpPr>
          <p:spPr>
            <a:xfrm>
              <a:off x="3974284" y="1817020"/>
              <a:ext cx="432120" cy="432120"/>
            </a:xfrm>
            <a:prstGeom prst="ellipse">
              <a:avLst/>
            </a:prstGeom>
            <a:blipFill dpi="0" rotWithShape="1"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59" name="Oval 358"/>
            <p:cNvSpPr>
              <a:spLocks noChangeAspect="1"/>
            </p:cNvSpPr>
            <p:nvPr/>
          </p:nvSpPr>
          <p:spPr>
            <a:xfrm>
              <a:off x="4016079" y="2135954"/>
              <a:ext cx="432060" cy="432060"/>
            </a:xfrm>
            <a:prstGeom prst="ellipse">
              <a:avLst/>
            </a:prstGeom>
            <a:blipFill dpi="0" rotWithShape="1"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57" name="Oval 356"/>
            <p:cNvSpPr>
              <a:spLocks noChangeAspect="1"/>
            </p:cNvSpPr>
            <p:nvPr/>
          </p:nvSpPr>
          <p:spPr>
            <a:xfrm>
              <a:off x="4056736" y="2455858"/>
              <a:ext cx="432060" cy="432060"/>
            </a:xfrm>
            <a:prstGeom prst="ellipse">
              <a:avLst/>
            </a:prstGeom>
            <a:blipFill dpi="0" rotWithShape="1"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36092" y="2231817"/>
            <a:ext cx="8141076" cy="2097815"/>
            <a:chOff x="936092" y="2231817"/>
            <a:chExt cx="8141076" cy="2097815"/>
          </a:xfrm>
        </p:grpSpPr>
        <p:pic>
          <p:nvPicPr>
            <p:cNvPr id="398" name="Picture 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3262" y="2303827"/>
              <a:ext cx="1383906" cy="1409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9" name="TextBox 398"/>
                <p:cNvSpPr txBox="1"/>
                <p:nvPr/>
              </p:nvSpPr>
              <p:spPr>
                <a:xfrm>
                  <a:off x="3535721" y="3600067"/>
                  <a:ext cx="1080000" cy="432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  <m:t>𝑫</m:t>
                            </m:r>
                          </m:sub>
                        </m:sSub>
                      </m:oMath>
                    </m:oMathPara>
                  </a14:m>
                  <a:endParaRPr lang="en-US" sz="2400" b="1">
                    <a:solidFill>
                      <a:schemeClr val="accent3">
                        <a:lumMod val="50000"/>
                      </a:schemeClr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399" name="TextBox 3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5721" y="3600067"/>
                  <a:ext cx="1080000" cy="432000"/>
                </a:xfrm>
                <a:prstGeom prst="rect">
                  <a:avLst/>
                </a:prstGeom>
                <a:blipFill rotWithShape="1">
                  <a:blip r:embed="rId37"/>
                  <a:stretch>
                    <a:fillRect b="-571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0" name="TextBox 399"/>
                <p:cNvSpPr txBox="1"/>
                <p:nvPr/>
              </p:nvSpPr>
              <p:spPr>
                <a:xfrm>
                  <a:off x="936092" y="3321492"/>
                  <a:ext cx="1081366" cy="10081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b="1" i="1" smtClean="0">
                                <a:solidFill>
                                  <a:srgbClr val="95373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2400" b="1" i="1" smtClean="0">
                                    <a:solidFill>
                                      <a:srgbClr val="95373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1" i="1">
                                    <a:solidFill>
                                      <a:srgbClr val="953737"/>
                                    </a:solidFill>
                                    <a:latin typeface="Cambria Math"/>
                                  </a:rPr>
                                  <m:t>𝒎</m:t>
                                </m:r>
                              </m:e>
                              <m:sub>
                                <m:r>
                                  <a:rPr lang="en-US" sz="2400" b="1" i="1">
                                    <a:solidFill>
                                      <a:srgbClr val="953737"/>
                                    </a:solidFill>
                                    <a:latin typeface="Cambria Math"/>
                                  </a:rPr>
                                  <m:t>𝑫</m:t>
                                </m:r>
                              </m:sub>
                              <m:sup>
                                <m:r>
                                  <a:rPr lang="en-US" sz="2400" b="1" i="1">
                                    <a:solidFill>
                                      <a:srgbClr val="953737"/>
                                    </a:solidFill>
                                    <a:latin typeface="Cambria Math"/>
                                  </a:rPr>
                                  <m:t>𝟐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2400" b="1" i="1" smtClean="0">
                                <a:solidFill>
                                  <a:srgbClr val="953737"/>
                                </a:solidFill>
                                <a:latin typeface="Cambria Math"/>
                              </a:rPr>
                              <m:t>𝑴</m:t>
                            </m:r>
                          </m:den>
                        </m:f>
                        <m:r>
                          <a:rPr lang="en-US" sz="2400" b="1" i="1" smtClean="0">
                            <a:solidFill>
                              <a:srgbClr val="953737"/>
                            </a:solidFill>
                            <a:effectLst/>
                            <a:latin typeface="Cambria Math"/>
                          </a:rPr>
                          <m:t> </m:t>
                        </m:r>
                      </m:oMath>
                    </m:oMathPara>
                  </a14:m>
                  <a:endParaRPr lang="en-US" sz="2400" b="1">
                    <a:solidFill>
                      <a:srgbClr val="953737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400" name="TextBox 39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092" y="3321492"/>
                  <a:ext cx="1081366" cy="1008140"/>
                </a:xfrm>
                <a:prstGeom prst="rect">
                  <a:avLst/>
                </a:prstGeom>
                <a:blipFill rotWithShape="1">
                  <a:blip r:embed="rId3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1" name="TextBox 400"/>
                <p:cNvSpPr txBox="1"/>
                <p:nvPr/>
              </p:nvSpPr>
              <p:spPr>
                <a:xfrm>
                  <a:off x="5976702" y="3600007"/>
                  <a:ext cx="1080000" cy="432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rgbClr val="953737"/>
                            </a:solidFill>
                            <a:effectLst/>
                            <a:latin typeface="Cambria Math"/>
                          </a:rPr>
                          <m:t>𝑴</m:t>
                        </m:r>
                      </m:oMath>
                    </m:oMathPara>
                  </a14:m>
                  <a:endParaRPr lang="en-US" sz="2400" b="1">
                    <a:solidFill>
                      <a:srgbClr val="953737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401" name="TextBox 40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6702" y="3600007"/>
                  <a:ext cx="1080000" cy="432000"/>
                </a:xfrm>
                <a:prstGeom prst="rect">
                  <a:avLst/>
                </a:prstGeom>
                <a:blipFill rotWithShape="1">
                  <a:blip r:embed="rId3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02" name="Group 401"/>
            <p:cNvGrpSpPr/>
            <p:nvPr/>
          </p:nvGrpSpPr>
          <p:grpSpPr>
            <a:xfrm>
              <a:off x="5501704" y="2231817"/>
              <a:ext cx="1987208" cy="432394"/>
              <a:chOff x="5573714" y="2375503"/>
              <a:chExt cx="1987208" cy="432394"/>
            </a:xfrm>
          </p:grpSpPr>
          <p:cxnSp>
            <p:nvCxnSpPr>
              <p:cNvPr id="404" name="Straight Arrow Connector 403"/>
              <p:cNvCxnSpPr/>
              <p:nvPr/>
            </p:nvCxnSpPr>
            <p:spPr>
              <a:xfrm>
                <a:off x="5573714" y="2591867"/>
                <a:ext cx="1987208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5" name="Oval 404"/>
              <p:cNvSpPr>
                <a:spLocks noChangeAspect="1"/>
              </p:cNvSpPr>
              <p:nvPr/>
            </p:nvSpPr>
            <p:spPr>
              <a:xfrm>
                <a:off x="5832682" y="2375503"/>
                <a:ext cx="432000" cy="432000"/>
              </a:xfrm>
              <a:prstGeom prst="ellipse">
                <a:avLst/>
              </a:prstGeom>
              <a:blipFill dpi="0" rotWithShape="1"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06" name="Oval 405"/>
              <p:cNvSpPr>
                <a:spLocks noChangeAspect="1"/>
              </p:cNvSpPr>
              <p:nvPr/>
            </p:nvSpPr>
            <p:spPr>
              <a:xfrm>
                <a:off x="6336812" y="2375503"/>
                <a:ext cx="432000" cy="432000"/>
              </a:xfrm>
              <a:prstGeom prst="ellipse">
                <a:avLst/>
              </a:prstGeom>
              <a:blipFill dpi="0" rotWithShape="1">
                <a:blip r:embed="rId4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07" name="Oval 406"/>
              <p:cNvSpPr>
                <a:spLocks noChangeAspect="1"/>
              </p:cNvSpPr>
              <p:nvPr/>
            </p:nvSpPr>
            <p:spPr>
              <a:xfrm>
                <a:off x="6840882" y="2375897"/>
                <a:ext cx="432000" cy="432000"/>
              </a:xfrm>
              <a:prstGeom prst="ellipse">
                <a:avLst/>
              </a:prstGeom>
              <a:blipFill dpi="0" rotWithShape="1">
                <a:blip r:embed="rId4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403" name="TextBox 402"/>
            <p:cNvSpPr txBox="1"/>
            <p:nvPr/>
          </p:nvSpPr>
          <p:spPr>
            <a:xfrm>
              <a:off x="5544196" y="2663877"/>
              <a:ext cx="2160746" cy="93612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mtClean="0">
                  <a:solidFill>
                    <a:srgbClr val="953737"/>
                  </a:solidFill>
                </a:rPr>
                <a:t>Heavy right-handed</a:t>
              </a:r>
            </a:p>
            <a:p>
              <a:r>
                <a:rPr lang="en-US" smtClean="0">
                  <a:solidFill>
                    <a:srgbClr val="953737"/>
                  </a:solidFill>
                </a:rPr>
                <a:t>neutrinos</a:t>
              </a:r>
            </a:p>
            <a:p>
              <a:r>
                <a:rPr lang="en-US" smtClean="0">
                  <a:solidFill>
                    <a:srgbClr val="953737"/>
                  </a:solidFill>
                </a:rPr>
                <a:t>(see-saw mechanism)</a:t>
              </a:r>
              <a:endParaRPr lang="en-US">
                <a:solidFill>
                  <a:srgbClr val="953737"/>
                </a:solidFill>
              </a:endParaRPr>
            </a:p>
          </p:txBody>
        </p:sp>
      </p:grpSp>
      <p:grpSp>
        <p:nvGrpSpPr>
          <p:cNvPr id="408" name="Group 407"/>
          <p:cNvGrpSpPr/>
          <p:nvPr/>
        </p:nvGrpSpPr>
        <p:grpSpPr>
          <a:xfrm>
            <a:off x="4176572" y="4104077"/>
            <a:ext cx="3312340" cy="648090"/>
            <a:chOff x="4176572" y="4572172"/>
            <a:chExt cx="3312340" cy="648090"/>
          </a:xfrm>
        </p:grpSpPr>
        <p:cxnSp>
          <p:nvCxnSpPr>
            <p:cNvPr id="409" name="Straight Arrow Connector 408"/>
            <p:cNvCxnSpPr/>
            <p:nvPr/>
          </p:nvCxnSpPr>
          <p:spPr>
            <a:xfrm>
              <a:off x="4176572" y="4896217"/>
              <a:ext cx="864000" cy="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" name="Oval 409"/>
            <p:cNvSpPr>
              <a:spLocks noChangeAspect="1"/>
            </p:cNvSpPr>
            <p:nvPr/>
          </p:nvSpPr>
          <p:spPr>
            <a:xfrm>
              <a:off x="4392482" y="4680217"/>
              <a:ext cx="432000" cy="432000"/>
            </a:xfrm>
            <a:prstGeom prst="ellipse">
              <a:avLst/>
            </a:prstGeom>
            <a:blipFill dpi="0" rotWithShape="1"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11" name="TextBox 410"/>
            <p:cNvSpPr txBox="1"/>
            <p:nvPr/>
          </p:nvSpPr>
          <p:spPr>
            <a:xfrm>
              <a:off x="5184592" y="4572172"/>
              <a:ext cx="2304320" cy="64809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r>
                <a:rPr lang="en-US" smtClean="0">
                  <a:solidFill>
                    <a:schemeClr val="accent1">
                      <a:lumMod val="75000"/>
                    </a:schemeClr>
                  </a:solidFill>
                </a:rPr>
                <a:t>WIMP dark matter</a:t>
              </a:r>
            </a:p>
            <a:p>
              <a:r>
                <a:rPr lang="en-US" smtClean="0">
                  <a:solidFill>
                    <a:schemeClr val="accent1">
                      <a:lumMod val="75000"/>
                    </a:schemeClr>
                  </a:solidFill>
                </a:rPr>
                <a:t>(related to EW scale, perhaps SUSY)</a:t>
              </a: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5465" y="4968197"/>
            <a:ext cx="7855507" cy="1507300"/>
            <a:chOff x="65465" y="4968197"/>
            <a:chExt cx="7855507" cy="1507300"/>
          </a:xfrm>
        </p:grpSpPr>
        <p:cxnSp>
          <p:nvCxnSpPr>
            <p:cNvPr id="412" name="Straight Arrow Connector 411"/>
            <p:cNvCxnSpPr/>
            <p:nvPr/>
          </p:nvCxnSpPr>
          <p:spPr>
            <a:xfrm>
              <a:off x="144012" y="5400257"/>
              <a:ext cx="864000" cy="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3" name="Oval 412"/>
            <p:cNvSpPr>
              <a:spLocks noChangeAspect="1"/>
            </p:cNvSpPr>
            <p:nvPr/>
          </p:nvSpPr>
          <p:spPr>
            <a:xfrm>
              <a:off x="359982" y="5184287"/>
              <a:ext cx="432000" cy="432000"/>
            </a:xfrm>
            <a:prstGeom prst="ellipse">
              <a:avLst/>
            </a:prstGeom>
            <a:blipFill dpi="0" rotWithShape="1"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414" name="Straight Arrow Connector 413"/>
            <p:cNvCxnSpPr/>
            <p:nvPr/>
          </p:nvCxnSpPr>
          <p:spPr>
            <a:xfrm>
              <a:off x="6254734" y="5400257"/>
              <a:ext cx="1666238" cy="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7884" y="4968197"/>
              <a:ext cx="1310018" cy="732557"/>
            </a:xfrm>
            <a:prstGeom prst="rect">
              <a:avLst/>
            </a:prstGeom>
          </p:spPr>
        </p:pic>
        <p:sp>
          <p:nvSpPr>
            <p:cNvPr id="417" name="TextBox 416"/>
            <p:cNvSpPr txBox="1"/>
            <p:nvPr/>
          </p:nvSpPr>
          <p:spPr>
            <a:xfrm>
              <a:off x="1080022" y="5112217"/>
              <a:ext cx="5010684" cy="540585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r>
                <a:rPr lang="en-US" smtClean="0">
                  <a:solidFill>
                    <a:schemeClr val="accent6">
                      <a:lumMod val="50000"/>
                    </a:schemeClr>
                  </a:solidFill>
                </a:rPr>
                <a:t>Axion dark matter</a:t>
              </a:r>
              <a:r>
                <a:rPr lang="en-US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mtClean="0">
                  <a:solidFill>
                    <a:schemeClr val="accent6">
                      <a:lumMod val="50000"/>
                    </a:schemeClr>
                  </a:solidFill>
                </a:rPr>
                <a:t>(related to Peccei-Quinn symmetry)</a:t>
              </a:r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8" name="TextBox 417"/>
                <p:cNvSpPr txBox="1"/>
                <p:nvPr/>
              </p:nvSpPr>
              <p:spPr>
                <a:xfrm>
                  <a:off x="6884317" y="5760307"/>
                  <a:ext cx="578941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𝒇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</m:oMath>
                    </m:oMathPara>
                  </a14:m>
                  <a:endParaRPr lang="en-US" sz="2400" b="1" smtClean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18" name="TextBox 4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4317" y="5760307"/>
                  <a:ext cx="578941" cy="461665"/>
                </a:xfrm>
                <a:prstGeom prst="rect">
                  <a:avLst/>
                </a:prstGeom>
                <a:blipFill rotWithShape="1">
                  <a:blip r:embed="rId46"/>
                  <a:stretch>
                    <a:fillRect l="-2105" b="-171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9" name="TextBox 418"/>
                <p:cNvSpPr txBox="1"/>
                <p:nvPr/>
              </p:nvSpPr>
              <p:spPr>
                <a:xfrm>
                  <a:off x="65465" y="5616287"/>
                  <a:ext cx="1873462" cy="8592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  <m:r>
                          <a:rPr lang="en-US" sz="24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/>
                          </a:rPr>
                          <m:t>∼</m:t>
                        </m:r>
                        <m:f>
                          <m:fPr>
                            <m:ctrlP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b="1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𝒎</m:t>
                                </m:r>
                              </m:e>
                              <m:sub>
                                <m:r>
                                  <a:rPr lang="en-US" sz="2400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𝝅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400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lang="en-US" sz="2400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𝝅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400" b="1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lang="en-US" sz="2400" b="1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𝒂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2400" b="1" smtClean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19" name="TextBox 4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65" y="5616287"/>
                  <a:ext cx="1873462" cy="859210"/>
                </a:xfrm>
                <a:prstGeom prst="rect">
                  <a:avLst/>
                </a:prstGeom>
                <a:blipFill rotWithShape="1">
                  <a:blip r:embed="rId4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0" name="TextBox 419"/>
                <p:cNvSpPr txBox="1"/>
                <p:nvPr/>
              </p:nvSpPr>
              <p:spPr>
                <a:xfrm>
                  <a:off x="3600372" y="5760307"/>
                  <a:ext cx="1159163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𝝅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, </m:t>
                            </m:r>
                            <m:r>
                              <a:rPr lang="en-US" sz="2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𝒇</m:t>
                            </m:r>
                          </m:e>
                          <m:sub>
                            <m:r>
                              <a:rPr lang="en-US" sz="2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𝝅</m:t>
                            </m:r>
                          </m:sub>
                        </m:sSub>
                      </m:oMath>
                    </m:oMathPara>
                  </a14:m>
                  <a:endParaRPr lang="en-US" sz="2400" b="1" smtClean="0">
                    <a:solidFill>
                      <a:schemeClr val="accent3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20" name="TextBox 4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0372" y="5760307"/>
                  <a:ext cx="1159163" cy="461665"/>
                </a:xfrm>
                <a:prstGeom prst="rect">
                  <a:avLst/>
                </a:prstGeom>
                <a:blipFill rotWithShape="1">
                  <a:blip r:embed="rId48"/>
                  <a:stretch>
                    <a:fillRect b="-171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1661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Sanduleak -69 202</a:t>
            </a:r>
            <a:endParaRPr lang="en-US"/>
          </a:p>
        </p:txBody>
      </p:sp>
      <p:pic>
        <p:nvPicPr>
          <p:cNvPr id="4" name="Picture 4" descr="C:\Users\Georg Raffelt\Desktop\sandule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08513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3892" y="143527"/>
            <a:ext cx="3456000" cy="576000"/>
          </a:xfrm>
          <a:prstGeom prst="rect">
            <a:avLst/>
          </a:prstGeom>
          <a:noFill/>
          <a:effectLst/>
        </p:spPr>
        <p:txBody>
          <a:bodyPr wrap="none" rtlCol="0">
            <a:noAutofit/>
          </a:bodyPr>
          <a:lstStyle/>
          <a:p>
            <a:r>
              <a:rPr lang="en-US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Sanduleak  </a:t>
            </a:r>
            <a:r>
              <a:rPr lang="en-US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-</a:t>
            </a:r>
            <a:r>
              <a:rPr lang="en-US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69 202</a:t>
            </a:r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608512" y="492"/>
            <a:ext cx="4608513" cy="6911975"/>
            <a:chOff x="4608512" y="-493"/>
            <a:chExt cx="4608513" cy="6911975"/>
          </a:xfrm>
        </p:grpSpPr>
        <p:pic>
          <p:nvPicPr>
            <p:cNvPr id="16" name="Picture 13" descr="C:\Users\Georg Raffelt\Desktop\sn.jpg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512" y="-493"/>
              <a:ext cx="4608513" cy="691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4752656" y="143527"/>
              <a:ext cx="4320476" cy="1296180"/>
            </a:xfrm>
            <a:prstGeom prst="rect">
              <a:avLst/>
            </a:prstGeom>
            <a:noFill/>
            <a:effectLst/>
          </p:spPr>
          <p:txBody>
            <a:bodyPr wrap="none" rtlCol="0">
              <a:noAutofit/>
            </a:bodyPr>
            <a:lstStyle/>
            <a:p>
              <a:pPr algn="r"/>
              <a:r>
                <a:rPr lang="en-US" sz="32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Supernova 1987A</a:t>
              </a:r>
            </a:p>
            <a:p>
              <a:pPr algn="r"/>
              <a:r>
                <a:rPr lang="en-US" sz="2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23 February 1987</a:t>
              </a:r>
            </a:p>
            <a:p>
              <a:pPr algn="r"/>
              <a:endPara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4016" y="673398"/>
            <a:ext cx="4464496" cy="117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/>
          <a:p>
            <a:pPr defTabSz="921018">
              <a:spcBef>
                <a:spcPct val="50000"/>
              </a:spcBef>
            </a:pP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Tarantula Nebula</a:t>
            </a:r>
          </a:p>
          <a:p>
            <a:pPr defTabSz="921018">
              <a:lnSpc>
                <a:spcPts val="2000"/>
              </a:lnSpc>
            </a:pP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Large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Magellanic Cloud </a:t>
            </a:r>
          </a:p>
          <a:p>
            <a:pPr defTabSz="921018">
              <a:lnSpc>
                <a:spcPts val="2000"/>
              </a:lnSpc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Distance 50 kpc       </a:t>
            </a:r>
          </a:p>
          <a:p>
            <a:pPr defTabSz="921018">
              <a:lnSpc>
                <a:spcPts val="2000"/>
              </a:lnSpc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(160.000 light years</a:t>
            </a: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GB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023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Supernova 1987A Energy-Loss Argument</a:t>
            </a:r>
          </a:p>
        </p:txBody>
      </p:sp>
      <p:pic>
        <p:nvPicPr>
          <p:cNvPr id="3" name="Picture 1027" descr="C:\Users\Georg Raffelt\Desktop\a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3" y="1295995"/>
            <a:ext cx="3561396" cy="518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028"/>
          <p:cNvSpPr>
            <a:spLocks noChangeArrowheads="1"/>
          </p:cNvSpPr>
          <p:nvPr/>
        </p:nvSpPr>
        <p:spPr bwMode="auto">
          <a:xfrm>
            <a:off x="288033" y="791997"/>
            <a:ext cx="3561396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lIns="86390" tIns="43197" rIns="86390" bIns="43197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effectLst/>
              </a:rPr>
              <a:t>          SN </a:t>
            </a:r>
            <a:r>
              <a:rPr lang="en-US" sz="2000" b="1">
                <a:solidFill>
                  <a:schemeClr val="tx1"/>
                </a:solidFill>
                <a:effectLst/>
              </a:rPr>
              <a:t>1987A neutrino signal</a:t>
            </a:r>
          </a:p>
        </p:txBody>
      </p:sp>
      <p:sp>
        <p:nvSpPr>
          <p:cNvPr id="5" name="Line 1029"/>
          <p:cNvSpPr>
            <a:spLocks noChangeShapeType="1"/>
          </p:cNvSpPr>
          <p:nvPr/>
        </p:nvSpPr>
        <p:spPr bwMode="auto">
          <a:xfrm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6" name="Line 1030"/>
          <p:cNvSpPr>
            <a:spLocks noChangeShapeType="1"/>
          </p:cNvSpPr>
          <p:nvPr/>
        </p:nvSpPr>
        <p:spPr bwMode="auto">
          <a:xfrm rot="540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7" name="Line 1031"/>
          <p:cNvSpPr>
            <a:spLocks noChangeShapeType="1"/>
          </p:cNvSpPr>
          <p:nvPr/>
        </p:nvSpPr>
        <p:spPr bwMode="auto">
          <a:xfrm rot="270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8" name="Line 1032"/>
          <p:cNvSpPr>
            <a:spLocks noChangeShapeType="1"/>
          </p:cNvSpPr>
          <p:nvPr/>
        </p:nvSpPr>
        <p:spPr bwMode="auto">
          <a:xfrm rot="18900000"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9" name="Line 1033"/>
          <p:cNvSpPr>
            <a:spLocks noChangeShapeType="1"/>
          </p:cNvSpPr>
          <p:nvPr/>
        </p:nvSpPr>
        <p:spPr bwMode="auto">
          <a:xfrm rot="402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0" name="Line 1034"/>
          <p:cNvSpPr>
            <a:spLocks noChangeShapeType="1"/>
          </p:cNvSpPr>
          <p:nvPr/>
        </p:nvSpPr>
        <p:spPr bwMode="auto">
          <a:xfrm rot="1758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1" name="Line 1035"/>
          <p:cNvSpPr>
            <a:spLocks noChangeShapeType="1"/>
          </p:cNvSpPr>
          <p:nvPr/>
        </p:nvSpPr>
        <p:spPr bwMode="auto">
          <a:xfrm rot="1320000"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2" name="Line 1036"/>
          <p:cNvSpPr>
            <a:spLocks noChangeShapeType="1"/>
          </p:cNvSpPr>
          <p:nvPr/>
        </p:nvSpPr>
        <p:spPr bwMode="auto">
          <a:xfrm rot="20280000"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3" name="Oval 1037"/>
          <p:cNvSpPr>
            <a:spLocks noChangeArrowheads="1"/>
          </p:cNvSpPr>
          <p:nvPr/>
        </p:nvSpPr>
        <p:spPr bwMode="auto">
          <a:xfrm>
            <a:off x="4464852" y="1079657"/>
            <a:ext cx="2592000" cy="259239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86396" tIns="43199" rIns="86396" bIns="43199" anchor="ctr"/>
          <a:lstStyle/>
          <a:p>
            <a:endParaRPr lang="en-US"/>
          </a:p>
        </p:txBody>
      </p:sp>
      <p:sp>
        <p:nvSpPr>
          <p:cNvPr id="27" name="Rectangle 1051"/>
          <p:cNvSpPr>
            <a:spLocks noChangeArrowheads="1"/>
          </p:cNvSpPr>
          <p:nvPr/>
        </p:nvSpPr>
        <p:spPr bwMode="auto">
          <a:xfrm>
            <a:off x="4104457" y="5615980"/>
            <a:ext cx="4824537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44" tIns="46072" rIns="92144" bIns="46072" anchor="ctr"/>
          <a:lstStyle/>
          <a:p>
            <a:pPr defTabSz="920961"/>
            <a:r>
              <a:rPr lang="en-US" sz="2000" b="1">
                <a:solidFill>
                  <a:srgbClr val="C00000"/>
                </a:solidFill>
                <a:effectLst/>
              </a:rPr>
              <a:t>Late-time signal most sensitive observable</a:t>
            </a:r>
          </a:p>
        </p:txBody>
      </p:sp>
      <p:sp>
        <p:nvSpPr>
          <p:cNvPr id="28" name="Rectangle 1052"/>
          <p:cNvSpPr>
            <a:spLocks noChangeArrowheads="1"/>
          </p:cNvSpPr>
          <p:nvPr/>
        </p:nvSpPr>
        <p:spPr bwMode="auto">
          <a:xfrm>
            <a:off x="4104457" y="4031986"/>
            <a:ext cx="4824537" cy="158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44" tIns="46072" rIns="92144" bIns="46072" anchor="ctr"/>
          <a:lstStyle/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Emission of very weakly interacting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particles would  “steal” energy from the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neutrino burst and shorten it.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(Early neutrino burst powered by accretion,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 not sensitive to volume energy loss.)</a:t>
            </a:r>
          </a:p>
        </p:txBody>
      </p:sp>
      <p:sp>
        <p:nvSpPr>
          <p:cNvPr id="41" name="Line 1049"/>
          <p:cNvSpPr>
            <a:spLocks noChangeShapeType="1"/>
          </p:cNvSpPr>
          <p:nvPr/>
        </p:nvSpPr>
        <p:spPr bwMode="auto">
          <a:xfrm rot="16200000" flipV="1">
            <a:off x="4804290" y="1535223"/>
            <a:ext cx="76500" cy="384043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42" name="Text Box 1039"/>
          <p:cNvSpPr txBox="1">
            <a:spLocks noChangeArrowheads="1"/>
          </p:cNvSpPr>
          <p:nvPr/>
        </p:nvSpPr>
        <p:spPr bwMode="auto">
          <a:xfrm>
            <a:off x="4910797" y="2743093"/>
            <a:ext cx="1705689" cy="71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44" tIns="46072" rIns="92144" bIns="46072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US" b="1" smtClean="0">
                <a:solidFill>
                  <a:srgbClr val="003399"/>
                </a:solidFill>
                <a:effectLst/>
                <a:latin typeface="+mn-lt"/>
              </a:rPr>
              <a:t> Neutrino</a:t>
            </a:r>
            <a:endParaRPr lang="en-US" b="1" smtClean="0">
              <a:solidFill>
                <a:srgbClr val="003399"/>
              </a:solidFill>
              <a:latin typeface="+mn-lt"/>
            </a:endParaRPr>
          </a:p>
          <a:p>
            <a:pPr algn="ctr">
              <a:lnSpc>
                <a:spcPts val="2400"/>
              </a:lnSpc>
            </a:pPr>
            <a:r>
              <a:rPr lang="en-US" b="1" smtClean="0">
                <a:solidFill>
                  <a:srgbClr val="003399"/>
                </a:solidFill>
                <a:effectLst/>
                <a:latin typeface="+mn-lt"/>
              </a:rPr>
              <a:t> diffusion</a:t>
            </a:r>
            <a:endParaRPr lang="de-DE" b="1">
              <a:solidFill>
                <a:srgbClr val="003399"/>
              </a:solidFill>
              <a:effectLst/>
              <a:latin typeface="+mn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811102" y="875841"/>
            <a:ext cx="1329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smtClean="0"/>
              <a:t>Neutrino</a:t>
            </a:r>
          </a:p>
          <a:p>
            <a:pPr algn="ctr">
              <a:lnSpc>
                <a:spcPts val="2400"/>
              </a:lnSpc>
            </a:pPr>
            <a:r>
              <a:rPr lang="en-US" sz="2400" b="1" smtClean="0"/>
              <a:t>sphere</a:t>
            </a:r>
            <a:endParaRPr lang="en-US" sz="2400" b="1"/>
          </a:p>
        </p:txBody>
      </p:sp>
      <p:sp>
        <p:nvSpPr>
          <p:cNvPr id="44" name="AutoShape 1050"/>
          <p:cNvSpPr>
            <a:spLocks noChangeArrowheads="1"/>
          </p:cNvSpPr>
          <p:nvPr/>
        </p:nvSpPr>
        <p:spPr bwMode="auto">
          <a:xfrm>
            <a:off x="6336752" y="1765494"/>
            <a:ext cx="2448272" cy="1223996"/>
          </a:xfrm>
          <a:prstGeom prst="rightArrow">
            <a:avLst>
              <a:gd name="adj1" fmla="val 59315"/>
              <a:gd name="adj2" fmla="val 50241"/>
            </a:avLst>
          </a:prstGeom>
          <a:gradFill rotWithShape="0">
            <a:gsLst>
              <a:gs pos="0">
                <a:srgbClr val="4D4D4D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390" tIns="43197" rIns="86390" bIns="43197" anchor="ctr"/>
          <a:lstStyle/>
          <a:p>
            <a:pPr algn="l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Volume emission</a:t>
            </a:r>
          </a:p>
          <a:p>
            <a:pPr algn="l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particles</a:t>
            </a:r>
          </a:p>
        </p:txBody>
      </p:sp>
      <p:sp>
        <p:nvSpPr>
          <p:cNvPr id="40" name="Line 1048"/>
          <p:cNvSpPr>
            <a:spLocks noChangeShapeType="1"/>
          </p:cNvSpPr>
          <p:nvPr/>
        </p:nvSpPr>
        <p:spPr bwMode="auto">
          <a:xfrm rot="16200000" flipH="1" flipV="1">
            <a:off x="4995578" y="1421978"/>
            <a:ext cx="383999" cy="306034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9" name="Line 1047"/>
          <p:cNvSpPr>
            <a:spLocks noChangeShapeType="1"/>
          </p:cNvSpPr>
          <p:nvPr/>
        </p:nvSpPr>
        <p:spPr bwMode="auto">
          <a:xfrm rot="16200000" flipV="1">
            <a:off x="5494361" y="1229227"/>
            <a:ext cx="0" cy="307535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8" name="Line 1046"/>
          <p:cNvSpPr>
            <a:spLocks noChangeShapeType="1"/>
          </p:cNvSpPr>
          <p:nvPr/>
        </p:nvSpPr>
        <p:spPr bwMode="auto">
          <a:xfrm rot="16200000">
            <a:off x="5379622" y="1498488"/>
            <a:ext cx="383999" cy="153017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7" name="Line 1045"/>
          <p:cNvSpPr>
            <a:spLocks noChangeShapeType="1"/>
          </p:cNvSpPr>
          <p:nvPr/>
        </p:nvSpPr>
        <p:spPr bwMode="auto">
          <a:xfrm rot="16200000" flipH="1" flipV="1">
            <a:off x="5648143" y="1382964"/>
            <a:ext cx="230999" cy="53706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5" name="Line 1043"/>
          <p:cNvSpPr>
            <a:spLocks noChangeShapeType="1"/>
          </p:cNvSpPr>
          <p:nvPr/>
        </p:nvSpPr>
        <p:spPr bwMode="auto">
          <a:xfrm rot="16200000" flipV="1">
            <a:off x="5686428" y="1881739"/>
            <a:ext cx="767997" cy="76508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6" name="Line 1044"/>
          <p:cNvSpPr>
            <a:spLocks noChangeShapeType="1"/>
          </p:cNvSpPr>
          <p:nvPr/>
        </p:nvSpPr>
        <p:spPr bwMode="auto">
          <a:xfrm rot="16200000" flipH="1">
            <a:off x="5724658" y="1919972"/>
            <a:ext cx="383999" cy="384043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3" name="Line 1041"/>
          <p:cNvSpPr>
            <a:spLocks noChangeShapeType="1"/>
          </p:cNvSpPr>
          <p:nvPr/>
        </p:nvSpPr>
        <p:spPr bwMode="auto">
          <a:xfrm rot="16200000" flipV="1">
            <a:off x="5570888" y="2072243"/>
            <a:ext cx="307498" cy="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4" name="Line 1042"/>
          <p:cNvSpPr>
            <a:spLocks noChangeShapeType="1"/>
          </p:cNvSpPr>
          <p:nvPr/>
        </p:nvSpPr>
        <p:spPr bwMode="auto">
          <a:xfrm rot="16200000" flipH="1">
            <a:off x="5396484" y="1863339"/>
            <a:ext cx="155250" cy="573062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2" name="Line 1040"/>
          <p:cNvSpPr>
            <a:spLocks noChangeShapeType="1"/>
          </p:cNvSpPr>
          <p:nvPr/>
        </p:nvSpPr>
        <p:spPr bwMode="auto">
          <a:xfrm rot="16200000" flipV="1">
            <a:off x="5149355" y="2112716"/>
            <a:ext cx="536998" cy="460552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7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New Interest in SN 1987A as Particle Lab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08632" y="647597"/>
            <a:ext cx="71753" cy="5976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02052" y="647597"/>
            <a:ext cx="71753" cy="5976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V="1">
            <a:off x="3096302" y="2796086"/>
            <a:ext cx="309653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flipV="1">
            <a:off x="-234" y="2602917"/>
            <a:ext cx="309653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flipV="1">
            <a:off x="6120722" y="3057837"/>
            <a:ext cx="309653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V="1">
            <a:off x="3088576" y="4919547"/>
            <a:ext cx="3096536" cy="127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164069" y="647597"/>
            <a:ext cx="71753" cy="5976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128" y="791617"/>
            <a:ext cx="3024000" cy="180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8" y="3239957"/>
            <a:ext cx="3024000" cy="17649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6302" y="795460"/>
            <a:ext cx="3024000" cy="20041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6722" y="3255162"/>
            <a:ext cx="3024000" cy="17850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3152" y="791617"/>
            <a:ext cx="3024000" cy="22120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2732" y="3239957"/>
            <a:ext cx="3024000" cy="180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0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SN 1987A Signal Duration Too Long?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270238" y="607537"/>
            <a:ext cx="3023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rgbClr val="0000FF"/>
                </a:solidFill>
              </a:rPr>
              <a:t>Fiorillo</a:t>
            </a:r>
            <a:r>
              <a:rPr lang="en-US" sz="2000">
                <a:solidFill>
                  <a:srgbClr val="0000FF"/>
                </a:solidFill>
              </a:rPr>
              <a:t>+</a:t>
            </a:r>
            <a:r>
              <a:rPr lang="en-US" sz="2000" smtClean="0">
                <a:solidFill>
                  <a:srgbClr val="0000FF"/>
                </a:solidFill>
              </a:rPr>
              <a:t> </a:t>
            </a:r>
            <a:r>
              <a:rPr lang="en-US" sz="2000" smtClean="0">
                <a:solidFill>
                  <a:srgbClr val="0000FF"/>
                </a:solidFill>
                <a:hlinkClick r:id="rId2"/>
              </a:rPr>
              <a:t>arXiv:2308.01403</a:t>
            </a:r>
            <a:endParaRPr lang="en-US" sz="200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5902" y="5412471"/>
            <a:ext cx="8929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● In a suite of Garching models (no axions), expected signal always too short</a:t>
            </a:r>
          </a:p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       (PNS convection!)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● </a:t>
            </a:r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Deserves dedicated study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1" y="1006285"/>
            <a:ext cx="9145143" cy="43939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72382" y="1529772"/>
            <a:ext cx="229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7AF5D"/>
                </a:solidFill>
              </a:rPr>
              <a:t>Expected Signal &amp; BKG</a:t>
            </a:r>
            <a:endParaRPr lang="en-US">
              <a:solidFill>
                <a:srgbClr val="F7AF5D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9505" y="1520490"/>
            <a:ext cx="229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Expected Signal &amp; BKG</a:t>
            </a:r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35214" y="1529772"/>
            <a:ext cx="229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7A4092"/>
                </a:solidFill>
              </a:rPr>
              <a:t>Expected Signal &amp; BKG</a:t>
            </a:r>
            <a:endParaRPr lang="en-US">
              <a:solidFill>
                <a:srgbClr val="7A4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63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Where is the Neutron Star of SN 1987A?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3891" y="719607"/>
            <a:ext cx="89286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chemeClr val="accent2">
                    <a:lumMod val="75000"/>
                  </a:schemeClr>
                </a:solidFill>
              </a:rPr>
              <a:t>No pulsar or neutron star has been seen until now (35 years later)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Infra-red excess observed by ALMA: In “the blob” strong indication for NS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 Expected position, remnant hidden by dust  [Cigan+ arXiv:1910.02960]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Most plausible model: Thermally cooling non-pulsar NS [Page+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arXiv:2004.06078]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" y="4113077"/>
            <a:ext cx="4336606" cy="24393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23" y="2231817"/>
            <a:ext cx="4319796" cy="43197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908735" y="2120746"/>
            <a:ext cx="36997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>
                <a:solidFill>
                  <a:schemeClr val="accent1">
                    <a:lumMod val="75000"/>
                  </a:schemeClr>
                </a:solidFill>
                <a:hlinkClick r:id="rId5"/>
              </a:rPr>
              <a:t>https://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  <a:hlinkClick r:id="rId5"/>
              </a:rPr>
              <a:t>www.bbc.com/news/science-environment-50473482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4260" y="3416633"/>
            <a:ext cx="4321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Atacama Large Millimeter/Submillimeter Array (ALMA</a:t>
            </a:r>
            <a:r>
              <a:rPr lang="en-US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at ESO in Chile</a:t>
            </a:r>
            <a:endParaRPr lang="en-US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32238" y="5930631"/>
            <a:ext cx="1412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1.5</a:t>
            </a: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</a:t>
            </a: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baseline="30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</a:t>
            </a:r>
          </a:p>
        </p:txBody>
      </p:sp>
    </p:spTree>
    <p:extLst>
      <p:ext uri="{BB962C8B-B14F-4D97-AF65-F5344CB8AC3E}">
        <p14:creationId xmlns:p14="http://schemas.microsoft.com/office/powerpoint/2010/main" val="175462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Emission from a Nuclear Medium</a:t>
            </a:r>
            <a:endParaRPr lang="en-US"/>
          </a:p>
        </p:txBody>
      </p:sp>
      <p:grpSp>
        <p:nvGrpSpPr>
          <p:cNvPr id="14" name="Group 9"/>
          <p:cNvGrpSpPr>
            <a:grpSpLocks/>
          </p:cNvGrpSpPr>
          <p:nvPr/>
        </p:nvGrpSpPr>
        <p:grpSpPr bwMode="auto">
          <a:xfrm>
            <a:off x="940296" y="1549363"/>
            <a:ext cx="924103" cy="0"/>
            <a:chOff x="96" y="816"/>
            <a:chExt cx="576" cy="0"/>
          </a:xfrm>
        </p:grpSpPr>
        <p:sp>
          <p:nvSpPr>
            <p:cNvPr id="34" name="Line 10"/>
            <p:cNvSpPr>
              <a:spLocks noChangeShapeType="1"/>
            </p:cNvSpPr>
            <p:nvPr/>
          </p:nvSpPr>
          <p:spPr bwMode="auto">
            <a:xfrm>
              <a:off x="96" y="816"/>
              <a:ext cx="33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5" name="Line 11"/>
            <p:cNvSpPr>
              <a:spLocks noChangeShapeType="1"/>
            </p:cNvSpPr>
            <p:nvPr/>
          </p:nvSpPr>
          <p:spPr bwMode="auto">
            <a:xfrm>
              <a:off x="384" y="816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15" name="Group 12"/>
          <p:cNvGrpSpPr>
            <a:grpSpLocks/>
          </p:cNvGrpSpPr>
          <p:nvPr/>
        </p:nvGrpSpPr>
        <p:grpSpPr bwMode="auto">
          <a:xfrm>
            <a:off x="940296" y="1996361"/>
            <a:ext cx="924103" cy="0"/>
            <a:chOff x="96" y="816"/>
            <a:chExt cx="576" cy="0"/>
          </a:xfrm>
        </p:grpSpPr>
        <p:sp>
          <p:nvSpPr>
            <p:cNvPr id="32" name="Line 13"/>
            <p:cNvSpPr>
              <a:spLocks noChangeShapeType="1"/>
            </p:cNvSpPr>
            <p:nvPr/>
          </p:nvSpPr>
          <p:spPr bwMode="auto">
            <a:xfrm>
              <a:off x="96" y="816"/>
              <a:ext cx="33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3" name="Line 14"/>
            <p:cNvSpPr>
              <a:spLocks noChangeShapeType="1"/>
            </p:cNvSpPr>
            <p:nvPr/>
          </p:nvSpPr>
          <p:spPr bwMode="auto">
            <a:xfrm>
              <a:off x="384" y="816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1864398" y="1549363"/>
            <a:ext cx="924103" cy="0"/>
            <a:chOff x="96" y="816"/>
            <a:chExt cx="576" cy="0"/>
          </a:xfrm>
        </p:grpSpPr>
        <p:sp>
          <p:nvSpPr>
            <p:cNvPr id="30" name="Line 16"/>
            <p:cNvSpPr>
              <a:spLocks noChangeShapeType="1"/>
            </p:cNvSpPr>
            <p:nvPr/>
          </p:nvSpPr>
          <p:spPr bwMode="auto">
            <a:xfrm>
              <a:off x="96" y="816"/>
              <a:ext cx="33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1" name="Line 17"/>
            <p:cNvSpPr>
              <a:spLocks noChangeShapeType="1"/>
            </p:cNvSpPr>
            <p:nvPr/>
          </p:nvSpPr>
          <p:spPr bwMode="auto">
            <a:xfrm>
              <a:off x="384" y="816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17" name="Group 18"/>
          <p:cNvGrpSpPr>
            <a:grpSpLocks/>
          </p:cNvGrpSpPr>
          <p:nvPr/>
        </p:nvGrpSpPr>
        <p:grpSpPr bwMode="auto">
          <a:xfrm>
            <a:off x="1864398" y="1996361"/>
            <a:ext cx="924103" cy="1500"/>
            <a:chOff x="96" y="816"/>
            <a:chExt cx="576" cy="0"/>
          </a:xfrm>
        </p:grpSpPr>
        <p:sp>
          <p:nvSpPr>
            <p:cNvPr id="28" name="Line 19"/>
            <p:cNvSpPr>
              <a:spLocks noChangeShapeType="1"/>
            </p:cNvSpPr>
            <p:nvPr/>
          </p:nvSpPr>
          <p:spPr bwMode="auto">
            <a:xfrm>
              <a:off x="96" y="816"/>
              <a:ext cx="33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9" name="Line 20"/>
            <p:cNvSpPr>
              <a:spLocks noChangeShapeType="1"/>
            </p:cNvSpPr>
            <p:nvPr/>
          </p:nvSpPr>
          <p:spPr bwMode="auto">
            <a:xfrm>
              <a:off x="384" y="816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sp>
        <p:nvSpPr>
          <p:cNvPr id="18" name="Line 21"/>
          <p:cNvSpPr>
            <a:spLocks noChangeShapeType="1"/>
          </p:cNvSpPr>
          <p:nvPr/>
        </p:nvSpPr>
        <p:spPr bwMode="auto">
          <a:xfrm flipH="1">
            <a:off x="2018916" y="1250864"/>
            <a:ext cx="615068" cy="298499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2000">
              <a:latin typeface="+mj-lt"/>
            </a:endParaRPr>
          </a:p>
        </p:txBody>
      </p:sp>
      <p:sp>
        <p:nvSpPr>
          <p:cNvPr id="19" name="Oval 22"/>
          <p:cNvSpPr>
            <a:spLocks noChangeArrowheads="1"/>
          </p:cNvSpPr>
          <p:nvPr/>
        </p:nvSpPr>
        <p:spPr bwMode="auto">
          <a:xfrm>
            <a:off x="1709881" y="1549363"/>
            <a:ext cx="309034" cy="446998"/>
          </a:xfrm>
          <a:prstGeom prst="ellipse">
            <a:avLst/>
          </a:prstGeom>
          <a:solidFill>
            <a:srgbClr val="FFFF99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latin typeface="+mj-lt"/>
            </a:endParaRP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637262" y="1352864"/>
            <a:ext cx="391543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N</a:t>
            </a:r>
          </a:p>
        </p:txBody>
      </p:sp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637262" y="1807362"/>
            <a:ext cx="362075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N</a:t>
            </a:r>
          </a:p>
        </p:txBody>
      </p:sp>
      <p:sp>
        <p:nvSpPr>
          <p:cNvPr id="22" name="Text Box 25"/>
          <p:cNvSpPr txBox="1">
            <a:spLocks noChangeArrowheads="1"/>
          </p:cNvSpPr>
          <p:nvPr/>
        </p:nvSpPr>
        <p:spPr bwMode="auto">
          <a:xfrm>
            <a:off x="2788501" y="1352864"/>
            <a:ext cx="391543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N</a:t>
            </a:r>
          </a:p>
        </p:txBody>
      </p:sp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2788501" y="1799862"/>
            <a:ext cx="391543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N</a:t>
            </a:r>
          </a:p>
        </p:txBody>
      </p:sp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1702380" y="1606363"/>
            <a:ext cx="391543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V</a:t>
            </a:r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846491" y="2093861"/>
            <a:ext cx="2038816" cy="71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>
                <a:latin typeface="+mj-lt"/>
              </a:rPr>
              <a:t>Nucleon-Nucleon</a:t>
            </a:r>
          </a:p>
          <a:p>
            <a:pPr algn="ctr"/>
            <a:r>
              <a:rPr lang="en-US" sz="2000">
                <a:latin typeface="+mj-lt"/>
              </a:rPr>
              <a:t>Bremsstrahlung</a:t>
            </a:r>
          </a:p>
        </p:txBody>
      </p:sp>
      <p:sp>
        <p:nvSpPr>
          <p:cNvPr id="26" name="Text Box 29"/>
          <p:cNvSpPr txBox="1">
            <a:spLocks noChangeArrowheads="1"/>
          </p:cNvSpPr>
          <p:nvPr/>
        </p:nvSpPr>
        <p:spPr bwMode="auto">
          <a:xfrm>
            <a:off x="3084034" y="1459353"/>
            <a:ext cx="732368" cy="529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+ ...</a:t>
            </a:r>
          </a:p>
        </p:txBody>
      </p:sp>
      <p:sp>
        <p:nvSpPr>
          <p:cNvPr id="27" name="Text Box 30"/>
          <p:cNvSpPr txBox="1">
            <a:spLocks noChangeArrowheads="1"/>
          </p:cNvSpPr>
          <p:nvPr/>
        </p:nvSpPr>
        <p:spPr bwMode="auto">
          <a:xfrm>
            <a:off x="2633984" y="1007647"/>
            <a:ext cx="394544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4463" y="647597"/>
                <a:ext cx="8928100" cy="569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Axion-nucleon interaction: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/>
                          </a:rPr>
                          <m:t>int</m:t>
                        </m:r>
                      </m:sub>
                    </m:sSub>
                    <m:r>
                      <a:rPr lang="en-US" sz="20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𝑁</m:t>
                            </m:r>
                          </m:sub>
                        </m:sSub>
                      </m:num>
                      <m:den>
                        <m:r>
                          <a:rPr lang="en-US" sz="2000" b="0" i="1" smtClean="0">
                            <a:latin typeface="Cambria Math"/>
                          </a:rPr>
                          <m:t>2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/>
                              </a:rPr>
                              <m:t>Ψ</m:t>
                            </m:r>
                          </m:e>
                        </m:ba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𝑁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𝛾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𝜇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𝛾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/>
                          </a:rPr>
                          <m:t>Ψ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𝑁</m:t>
                        </m:r>
                      </m:sub>
                    </m:sSub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/>
                          </a:rPr>
                          <m:t>𝜕</m:t>
                        </m:r>
                      </m:e>
                      <m:sup>
                        <m:r>
                          <a:rPr lang="en-US" sz="2000" b="0" i="1" smtClean="0">
                            <a:latin typeface="Cambria Math"/>
                          </a:rPr>
                          <m:t>𝜇</m:t>
                        </m:r>
                      </m:sup>
                    </m:sSup>
                    <m:r>
                      <a:rPr lang="en-US" sz="2000" b="0" i="1" smtClean="0">
                        <a:latin typeface="Cambria Math"/>
                      </a:rPr>
                      <m:t>𝑎</m:t>
                    </m:r>
                    <m:r>
                      <a:rPr lang="en-US" sz="20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𝑁</m:t>
                            </m:r>
                          </m:sub>
                        </m:sSub>
                      </m:num>
                      <m:den>
                        <m:r>
                          <a:rPr lang="en-US" sz="2000" b="0" i="1" smtClean="0">
                            <a:latin typeface="Cambria Math"/>
                          </a:rPr>
                          <m:t>2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den>
                    </m:f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/>
                          </a:rPr>
                          <m:t>𝐽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𝜇</m:t>
                        </m:r>
                      </m:sub>
                      <m:sup>
                        <m:r>
                          <a:rPr lang="en-US" sz="2000" b="0" i="1" smtClean="0">
                            <a:latin typeface="Cambria Math"/>
                          </a:rPr>
                          <m:t>𝐴</m:t>
                        </m:r>
                      </m:sup>
                    </m:sSubSup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/>
                          </a:rPr>
                          <m:t>𝜕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𝑎</m:t>
                        </m:r>
                      </m:sub>
                      <m:sup>
                        <m:r>
                          <a:rPr lang="en-US" sz="2000" b="0" i="1" smtClean="0">
                            <a:latin typeface="Cambria Math"/>
                          </a:rPr>
                          <m:t>𝜇</m:t>
                        </m:r>
                      </m:sup>
                    </m:sSubSup>
                    <m:r>
                      <a:rPr lang="en-US" sz="2000" b="0" i="1" smtClean="0">
                        <a:latin typeface="Cambria Math"/>
                      </a:rPr>
                      <m:t> </m:t>
                    </m:r>
                  </m:oMath>
                </a14:m>
                <a:endParaRPr lang="en-US" sz="200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3" y="647597"/>
                <a:ext cx="8928100" cy="569258"/>
              </a:xfrm>
              <a:prstGeom prst="rect">
                <a:avLst/>
              </a:prstGeom>
              <a:blipFill>
                <a:blip r:embed="rId2"/>
                <a:stretch>
                  <a:fillRect l="-7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/>
          <p:cNvSpPr txBox="1"/>
          <p:nvPr/>
        </p:nvSpPr>
        <p:spPr>
          <a:xfrm>
            <a:off x="143892" y="2807897"/>
            <a:ext cx="87852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• Interaction potential (one-pion exchange OPE often used, but too simplistic)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• In-medium coupling constants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•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In-medium effective nucleon properties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• Correlation effects (static and dynamical spin-spin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correlations)</a:t>
            </a:r>
          </a:p>
          <a:p>
            <a:endParaRPr lang="en-US" sz="100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e-DE" sz="2000" b="1">
                <a:solidFill>
                  <a:srgbClr val="C00000"/>
                </a:solidFill>
                <a:sym typeface="Symbol" panose="05050102010706020507" pitchFamily="18" charset="2"/>
              </a:rPr>
              <a:t> </a:t>
            </a:r>
            <a:r>
              <a:rPr lang="de-DE" sz="2000" b="1">
                <a:solidFill>
                  <a:srgbClr val="C00000"/>
                </a:solidFill>
              </a:rPr>
              <a:t>For latest discussion see  Carenza</a:t>
            </a:r>
            <a:r>
              <a:rPr lang="en-US" sz="2000" b="1">
                <a:solidFill>
                  <a:srgbClr val="C00000"/>
                </a:solidFill>
              </a:rPr>
              <a:t> et al. </a:t>
            </a:r>
            <a:r>
              <a:rPr lang="en-US" sz="2000" b="1" smtClean="0">
                <a:solidFill>
                  <a:srgbClr val="C00000"/>
                </a:solidFill>
              </a:rPr>
              <a:t>arXiv:1906.11844</a:t>
            </a:r>
            <a:endParaRPr lang="en-US" sz="2000" b="1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7716" y="1439707"/>
            <a:ext cx="4179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Axial-vector interaction implies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ominance of spin-dependent process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45032" y="4680157"/>
                <a:ext cx="89281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Thermal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contribute significant (dominant?) </a:t>
                </a:r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32" y="4680157"/>
                <a:ext cx="8928100" cy="400110"/>
              </a:xfrm>
              <a:prstGeom prst="rect">
                <a:avLst/>
              </a:prstGeom>
              <a:blipFill>
                <a:blip r:embed="rId3"/>
                <a:stretch>
                  <a:fillRect l="-751"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9"/>
          <p:cNvGrpSpPr>
            <a:grpSpLocks/>
          </p:cNvGrpSpPr>
          <p:nvPr/>
        </p:nvGrpSpPr>
        <p:grpSpPr bwMode="auto">
          <a:xfrm>
            <a:off x="1000574" y="5622557"/>
            <a:ext cx="924103" cy="0"/>
            <a:chOff x="96" y="816"/>
            <a:chExt cx="576" cy="0"/>
          </a:xfrm>
        </p:grpSpPr>
        <p:sp>
          <p:nvSpPr>
            <p:cNvPr id="38" name="Line 10"/>
            <p:cNvSpPr>
              <a:spLocks noChangeShapeType="1"/>
            </p:cNvSpPr>
            <p:nvPr/>
          </p:nvSpPr>
          <p:spPr bwMode="auto">
            <a:xfrm>
              <a:off x="96" y="816"/>
              <a:ext cx="33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9" name="Line 11"/>
            <p:cNvSpPr>
              <a:spLocks noChangeShapeType="1"/>
            </p:cNvSpPr>
            <p:nvPr/>
          </p:nvSpPr>
          <p:spPr bwMode="auto">
            <a:xfrm>
              <a:off x="384" y="816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1924676" y="5622557"/>
            <a:ext cx="924103" cy="0"/>
            <a:chOff x="96" y="816"/>
            <a:chExt cx="576" cy="0"/>
          </a:xfrm>
        </p:grpSpPr>
        <p:sp>
          <p:nvSpPr>
            <p:cNvPr id="41" name="Line 16"/>
            <p:cNvSpPr>
              <a:spLocks noChangeShapeType="1"/>
            </p:cNvSpPr>
            <p:nvPr/>
          </p:nvSpPr>
          <p:spPr bwMode="auto">
            <a:xfrm>
              <a:off x="96" y="816"/>
              <a:ext cx="33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2" name="Line 17"/>
            <p:cNvSpPr>
              <a:spLocks noChangeShapeType="1"/>
            </p:cNvSpPr>
            <p:nvPr/>
          </p:nvSpPr>
          <p:spPr bwMode="auto">
            <a:xfrm>
              <a:off x="384" y="816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sp>
        <p:nvSpPr>
          <p:cNvPr id="43" name="Line 21"/>
          <p:cNvSpPr>
            <a:spLocks noChangeShapeType="1"/>
          </p:cNvSpPr>
          <p:nvPr/>
        </p:nvSpPr>
        <p:spPr bwMode="auto">
          <a:xfrm flipH="1">
            <a:off x="2079194" y="5324058"/>
            <a:ext cx="615068" cy="298499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2000">
              <a:latin typeface="+mj-lt"/>
            </a:endParaRPr>
          </a:p>
        </p:txBody>
      </p:sp>
      <p:sp>
        <p:nvSpPr>
          <p:cNvPr id="44" name="Text Box 23"/>
          <p:cNvSpPr txBox="1">
            <a:spLocks noChangeArrowheads="1"/>
          </p:cNvSpPr>
          <p:nvPr/>
        </p:nvSpPr>
        <p:spPr bwMode="auto">
          <a:xfrm>
            <a:off x="729344" y="5402205"/>
            <a:ext cx="391543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smtClean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p</a:t>
            </a:r>
            <a:endParaRPr lang="en-US" sz="2000">
              <a:effectLst>
                <a:outerShdw blurRad="38100" dist="38100" dir="2700000" algn="tl">
                  <a:srgbClr val="FFFFFF"/>
                </a:outerShdw>
              </a:effectLst>
              <a:latin typeface="+mj-lt"/>
            </a:endParaRPr>
          </a:p>
        </p:txBody>
      </p:sp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2793122" y="5402205"/>
            <a:ext cx="391543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smtClean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n</a:t>
            </a:r>
            <a:endParaRPr lang="en-US" sz="2000">
              <a:effectLst>
                <a:outerShdw blurRad="38100" dist="38100" dir="2700000" algn="tl">
                  <a:srgbClr val="FFFFFF"/>
                </a:outerShdw>
              </a:effectLst>
              <a:latin typeface="+mj-lt"/>
            </a:endParaRPr>
          </a:p>
        </p:txBody>
      </p:sp>
      <p:sp>
        <p:nvSpPr>
          <p:cNvPr id="46" name="Text Box 30"/>
          <p:cNvSpPr txBox="1">
            <a:spLocks noChangeArrowheads="1"/>
          </p:cNvSpPr>
          <p:nvPr/>
        </p:nvSpPr>
        <p:spPr bwMode="auto">
          <a:xfrm>
            <a:off x="2694262" y="5080841"/>
            <a:ext cx="394544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a</a:t>
            </a:r>
          </a:p>
        </p:txBody>
      </p:sp>
      <p:sp>
        <p:nvSpPr>
          <p:cNvPr id="47" name="Line 21"/>
          <p:cNvSpPr>
            <a:spLocks noChangeShapeType="1"/>
          </p:cNvSpPr>
          <p:nvPr/>
        </p:nvSpPr>
        <p:spPr bwMode="auto">
          <a:xfrm>
            <a:off x="1080022" y="5317788"/>
            <a:ext cx="615068" cy="298499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200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78025" y="5094984"/>
                <a:ext cx="5180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025" y="5094984"/>
                <a:ext cx="51802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143892" y="5904327"/>
            <a:ext cx="89286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>
                <a:solidFill>
                  <a:srgbClr val="C00000"/>
                </a:solidFill>
                <a:sym typeface="Symbol" panose="05050102010706020507" pitchFamily="18" charset="2"/>
              </a:rPr>
              <a:t> </a:t>
            </a:r>
            <a:r>
              <a:rPr lang="de-DE" sz="2000" b="1">
                <a:solidFill>
                  <a:srgbClr val="C00000"/>
                </a:solidFill>
              </a:rPr>
              <a:t>For latest discussion see  Carenza</a:t>
            </a:r>
            <a:r>
              <a:rPr lang="en-US" sz="2000" b="1">
                <a:solidFill>
                  <a:srgbClr val="C00000"/>
                </a:solidFill>
              </a:rPr>
              <a:t> et al. </a:t>
            </a:r>
            <a:r>
              <a:rPr lang="en-US" sz="2000" b="1" smtClean="0">
                <a:solidFill>
                  <a:srgbClr val="C00000"/>
                </a:solidFill>
              </a:rPr>
              <a:t>arXiv:2010.02943</a:t>
            </a:r>
            <a:endParaRPr lang="en-US" sz="20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5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Couplings in Dense Nuclear Medium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128" y="6204581"/>
            <a:ext cx="921702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smtClean="0">
                <a:solidFill>
                  <a:schemeClr val="accent1">
                    <a:lumMod val="75000"/>
                  </a:schemeClr>
                </a:solidFill>
              </a:rPr>
              <a:t>S. Stelzl, Cosmic Wispers Workshop, Bari</a:t>
            </a:r>
          </a:p>
          <a:p>
            <a:pPr algn="ctr"/>
            <a:r>
              <a:rPr lang="de-DE" sz="2000" b="1">
                <a:solidFill>
                  <a:schemeClr val="accent1">
                    <a:lumMod val="75000"/>
                  </a:schemeClr>
                </a:solidFill>
              </a:rPr>
              <a:t>Work in preparation, </a:t>
            </a:r>
            <a:r>
              <a:rPr lang="de-DE" sz="2000" b="1" smtClean="0">
                <a:solidFill>
                  <a:schemeClr val="accent1">
                    <a:lumMod val="75000"/>
                  </a:schemeClr>
                </a:solidFill>
              </a:rPr>
              <a:t>Balkin</a:t>
            </a:r>
            <a:r>
              <a:rPr lang="de-DE" sz="2000" b="1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de-DE" sz="2000" b="1" smtClean="0">
                <a:solidFill>
                  <a:schemeClr val="accent1">
                    <a:lumMod val="75000"/>
                  </a:schemeClr>
                </a:solidFill>
              </a:rPr>
              <a:t>Serra</a:t>
            </a:r>
            <a:r>
              <a:rPr lang="de-DE" sz="2000" b="1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de-DE" sz="2000" b="1" smtClean="0">
                <a:solidFill>
                  <a:schemeClr val="accent1">
                    <a:lumMod val="75000"/>
                  </a:schemeClr>
                </a:solidFill>
              </a:rPr>
              <a:t>Springmann, Stadlbauer</a:t>
            </a:r>
            <a:r>
              <a:rPr lang="de-DE" sz="2000" b="1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de-DE" sz="2000" b="1" smtClean="0">
                <a:solidFill>
                  <a:schemeClr val="accent1">
                    <a:lumMod val="75000"/>
                  </a:schemeClr>
                </a:solidFill>
              </a:rPr>
              <a:t>Stelzl </a:t>
            </a:r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&amp; </a:t>
            </a:r>
            <a:r>
              <a:rPr lang="de-DE" sz="2000" b="1" smtClean="0">
                <a:solidFill>
                  <a:schemeClr val="accent1">
                    <a:lumMod val="75000"/>
                  </a:schemeClr>
                </a:solidFill>
              </a:rPr>
              <a:t>Weiler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3139"/>
            <a:ext cx="9217025" cy="29430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00372" y="1655737"/>
            <a:ext cx="1748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KSVZ Axions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961" y="2908577"/>
            <a:ext cx="3789695" cy="198650"/>
          </a:xfrm>
          <a:prstGeom prst="rect">
            <a:avLst/>
          </a:prstGeom>
          <a:solidFill>
            <a:schemeClr val="tx1">
              <a:alpha val="31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266101" y="4385161"/>
            <a:ext cx="3789695" cy="198650"/>
          </a:xfrm>
          <a:prstGeom prst="rect">
            <a:avLst/>
          </a:prstGeom>
          <a:solidFill>
            <a:schemeClr val="tx1">
              <a:alpha val="31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hlinkClick r:id="rId3"/>
          </p:cNvPr>
          <p:cNvSpPr txBox="1"/>
          <p:nvPr/>
        </p:nvSpPr>
        <p:spPr>
          <a:xfrm>
            <a:off x="3384171" y="4824177"/>
            <a:ext cx="2448684" cy="10772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Values from</a:t>
            </a:r>
          </a:p>
          <a:p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Grilli 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di </a:t>
            </a: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Cortona et al.</a:t>
            </a:r>
          </a:p>
          <a:p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arXiv:1511.02867</a:t>
            </a:r>
          </a:p>
          <a:p>
            <a:endParaRPr lang="en-US" sz="40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348992" y="4484486"/>
            <a:ext cx="339670" cy="583324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1368062" y="3013014"/>
            <a:ext cx="2016109" cy="1955183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435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SN 1987A Axion Limits from Burst Duration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44460" y="575587"/>
                <a:ext cx="900068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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Raffelt,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Lect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. Notes Phys. 741 (2008)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51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  <a:hlinkClick r:id="rId3"/>
                  </a:rPr>
                  <a:t>hep-ph/0611350</a:t>
                </a:r>
                <a:endParaRPr lang="en-US" sz="20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Burst duration calibrated by 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early numerical studies</a:t>
                </a:r>
                <a:endParaRPr lang="en-US" sz="20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 “Generic” emission rates inspired by OPE rates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≳4×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and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≲16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  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(KSVZ, based on proton coupling)</a:t>
                </a:r>
                <a:endParaRPr lang="en-US" sz="20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0" y="575587"/>
                <a:ext cx="9000682" cy="1323439"/>
              </a:xfrm>
              <a:prstGeom prst="rect">
                <a:avLst/>
              </a:prstGeom>
              <a:blipFill>
                <a:blip r:embed="rId4"/>
                <a:stretch>
                  <a:fillRect l="-745" t="-3211" b="-6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43892" y="1943777"/>
                <a:ext cx="900068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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Chang, Essig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&amp; McDermott, </a:t>
                </a:r>
                <a:r>
                  <a:rPr lang="en-US" altLang="en-US" sz="2000">
                    <a:solidFill>
                      <a:schemeClr val="accent1">
                        <a:lumMod val="75000"/>
                      </a:schemeClr>
                    </a:solidFill>
                  </a:rPr>
                  <a:t>JHEP 1809 (2018) 051 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  <a:hlinkClick r:id="rId5"/>
                  </a:rPr>
                  <a:t>1803.00993</a:t>
                </a:r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Various correction factors to emission rates, specific SN core models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≳1×</m:t>
                    </m:r>
                    <m:sSup>
                      <m:sSupPr>
                        <m:ctrlPr>
                          <a:rPr lang="en-US" sz="20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and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b="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60</m:t>
                    </m:r>
                    <m:r>
                      <a:rPr lang="en-US" sz="2000" b="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  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(KSVZ, based on proton coupling)</a:t>
                </a:r>
                <a:endParaRPr lang="en-US" sz="20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92" y="1943777"/>
                <a:ext cx="9000681" cy="1015663"/>
              </a:xfrm>
              <a:prstGeom prst="rect">
                <a:avLst/>
              </a:prstGeom>
              <a:blipFill>
                <a:blip r:embed="rId6"/>
                <a:stretch>
                  <a:fillRect l="-745" t="-4819" b="-10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44461" y="2951917"/>
                <a:ext cx="90006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 </a:t>
                </a:r>
                <a:r>
                  <a:rPr lang="it-IT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Carenza, </a:t>
                </a:r>
                <a:r>
                  <a:rPr lang="it-IT" sz="2000">
                    <a:solidFill>
                      <a:schemeClr val="accent1">
                        <a:lumMod val="75000"/>
                      </a:schemeClr>
                    </a:solidFill>
                  </a:rPr>
                  <a:t>Fischer</a:t>
                </a:r>
                <a:r>
                  <a:rPr lang="it-IT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, Giannotti,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Guo, Martínez-Pinedo &amp; Mirizzi, 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JCAP 10 (2019) 016 &amp; Erratum 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  <a:hlinkClick r:id="rId7"/>
                  </a:rPr>
                  <a:t>1906.11844</a:t>
                </a:r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Beyond OPE emission rates, specific SN core models: similar to Chang et al.</a:t>
                </a:r>
              </a:p>
              <a:p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≳4×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 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and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≲15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   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(KSVZ, based on proton coupling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</a:t>
                </a:r>
                <a:endParaRPr lang="en-US" sz="20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1" y="2951917"/>
                <a:ext cx="9000681" cy="1323439"/>
              </a:xfrm>
              <a:prstGeom prst="rect">
                <a:avLst/>
              </a:prstGeom>
              <a:blipFill>
                <a:blip r:embed="rId8"/>
                <a:stretch>
                  <a:fillRect l="-745" t="-3226" b="-7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44019" y="5400257"/>
            <a:ext cx="89285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Bar, Blum &amp; D'Amico,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Is there a supernova bound on axions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?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hlinkClick r:id="rId9"/>
              </a:rPr>
              <a:t>1907.05020</a:t>
            </a:r>
            <a:endParaRPr lang="en-US" sz="200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Alternative picture of SN explosion (thermonuclear event)</a:t>
            </a:r>
          </a:p>
          <a:p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Observed signal not PNS cooling. SN1987A neutron star (or pulsar) not yet found.</a:t>
            </a:r>
          </a:p>
          <a:p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(but see “NS 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1987A in SN </a:t>
            </a:r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1987A”, Page et al. arXiv:2004.06078)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44020" y="4320107"/>
                <a:ext cx="892854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 </a:t>
                </a:r>
                <a:r>
                  <a:rPr lang="it-IT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Carenza, Fore, Giannotti, Mirizzi &amp; Reddy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  <a:hlinkClick r:id="rId10"/>
                  </a:rPr>
                  <a:t>2010.02943</a:t>
                </a:r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</a:t>
                </a:r>
                <a:r>
                  <a:rPr lang="en-US" sz="2000" smtClean="0">
                    <a:solidFill>
                      <a:schemeClr val="tx1"/>
                    </a:solidFill>
                  </a:rPr>
                  <a:t>Including thermal pions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000" smtClean="0">
                    <a:solidFill>
                      <a:schemeClr val="tx1"/>
                    </a:solidFill>
                  </a:rPr>
                  <a:t>  (factor 3 larger emission)</a:t>
                </a:r>
                <a:endParaRPr lang="en-US" sz="20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 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and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≲11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   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(KSVZ, based on proton coupling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 </a:t>
                </a:r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20" y="4320107"/>
                <a:ext cx="8928544" cy="1015663"/>
              </a:xfrm>
              <a:prstGeom prst="rect">
                <a:avLst/>
              </a:prstGeom>
              <a:blipFill>
                <a:blip r:embed="rId11"/>
                <a:stretch>
                  <a:fillRect l="-751" t="-4819" b="-10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596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1" r="4171"/>
          <a:stretch/>
        </p:blipFill>
        <p:spPr>
          <a:xfrm>
            <a:off x="1152" y="-493"/>
            <a:ext cx="9216000" cy="691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493"/>
            <a:ext cx="9217024" cy="1008556"/>
          </a:xfrm>
        </p:spPr>
        <p:txBody>
          <a:bodyPr/>
          <a:lstStyle/>
          <a:p>
            <a:r>
              <a:rPr lang="en-US" sz="4400" smtClean="0"/>
              <a:t>Neutron Star Cooling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44744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Cooling Simulations of Five Neutron Stars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7338" y="6050106"/>
            <a:ext cx="8642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Upper Limit on the QCD Axion Mass from Isolated Neutron Star </a:t>
            </a:r>
            <a:r>
              <a:rPr lang="en-US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Cooling</a:t>
            </a:r>
          </a:p>
          <a:p>
            <a:pPr algn="ctr"/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Buschmann, Dessert, Foster, Long &amp; Safdi,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2111.09892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2" y="739981"/>
            <a:ext cx="8854080" cy="2499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1" y="3401254"/>
            <a:ext cx="4798507" cy="26488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039996" y="3363658"/>
                <a:ext cx="3889116" cy="9354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  <a:latin typeface="CMR9"/>
                  </a:rPr>
                  <a:t>Cooling of J1605 with KSVZ axions,</a:t>
                </a:r>
              </a:p>
              <a:p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  <a:latin typeface="CMR9"/>
                  </a:rPr>
                  <a:t>BSk22 </a:t>
                </a: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latin typeface="CMR9"/>
                  </a:rPr>
                  <a:t>EOS, </a:t>
                </a: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latin typeface="CMTT9"/>
                  </a:rPr>
                  <a:t>SBF-0-0 </a:t>
                </a:r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  <a:latin typeface="CMR9"/>
                  </a:rPr>
                  <a:t>superfluidity</a:t>
                </a:r>
                <a:endParaRPr lang="en-US">
                  <a:solidFill>
                    <a:schemeClr val="accent1">
                      <a:lumMod val="75000"/>
                    </a:schemeClr>
                  </a:solidFill>
                  <a:latin typeface="CMR9"/>
                </a:endParaRPr>
              </a:p>
              <a:p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latin typeface="CMR9"/>
                  </a:rPr>
                  <a:t>model,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NS</m:t>
                        </m:r>
                      </m:sub>
                    </m:sSub>
                    <m:r>
                      <a:rPr lang="en-US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1.0 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US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996" y="3363658"/>
                <a:ext cx="3889116" cy="935449"/>
              </a:xfrm>
              <a:prstGeom prst="rect">
                <a:avLst/>
              </a:prstGeom>
              <a:blipFill>
                <a:blip r:embed="rId6"/>
                <a:stretch>
                  <a:fillRect l="-1411" t="-3922" b="-8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039996" y="4896187"/>
                <a:ext cx="355917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mtClean="0">
                    <a:solidFill>
                      <a:srgbClr val="C00000"/>
                    </a:solidFill>
                  </a:rPr>
                  <a:t>Bounds similar to SN1987A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&lt;10−20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en-US" sz="24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996" y="4896187"/>
                <a:ext cx="3559179" cy="830997"/>
              </a:xfrm>
              <a:prstGeom prst="rect">
                <a:avLst/>
              </a:prstGeom>
              <a:blipFill>
                <a:blip r:embed="rId7"/>
                <a:stretch>
                  <a:fillRect l="-2740" t="-5882" r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743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Bestiarium of Low-Mass Bosons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789685"/>
            <a:ext cx="3549587" cy="5690722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744392" y="660134"/>
                <a:ext cx="5328510" cy="5834741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Weakly Interacting Sub-eV Particles (WISPs)</a:t>
                </a:r>
              </a:p>
              <a:p>
                <a:endParaRPr lang="en-US" sz="6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  <a:latin typeface="Arial"/>
                    <a:cs typeface="Arial"/>
                  </a:rPr>
                  <a:t>• </a:t>
                </a:r>
                <a:r>
                  <a:rPr lang="en-US" sz="2000" b="1" smtClean="0">
                    <a:solidFill>
                      <a:schemeClr val="accent2">
                        <a:lumMod val="75000"/>
                      </a:schemeClr>
                    </a:solidFill>
                  </a:rPr>
                  <a:t>Axions</a:t>
                </a:r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(1 parameter family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∼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𝜋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)</a:t>
                </a:r>
              </a:p>
              <a:p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 Solves strong CP problem</a:t>
                </a:r>
              </a:p>
              <a:p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 Could be dark matter</a:t>
                </a:r>
              </a:p>
              <a:p>
                <a:endParaRPr lang="en-US" sz="6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  <a:latin typeface="Arial"/>
                    <a:cs typeface="Arial"/>
                  </a:rPr>
                  <a:t>• </a:t>
                </a:r>
                <a:r>
                  <a:rPr lang="en-US" sz="2000" b="1">
                    <a:solidFill>
                      <a:schemeClr val="accent2">
                        <a:lumMod val="75000"/>
                      </a:schemeClr>
                    </a:solidFill>
                  </a:rPr>
                  <a:t>Axion-like particles (ALPs)</a:t>
                </a:r>
              </a:p>
              <a:p>
                <a:r>
                  <a:rPr lang="en-US" sz="2000" b="1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  Generic two-photon vertex, could be dark matter</a:t>
                </a:r>
              </a:p>
              <a:p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   (2 parameters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𝑎</m:t>
                        </m:r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)</a:t>
                </a:r>
                <a:endParaRPr lang="en-US" sz="2000" smtClean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endParaRPr lang="en-US" sz="6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  <a:latin typeface="Arial"/>
                    <a:cs typeface="Arial"/>
                  </a:rPr>
                  <a:t>• 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String axions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(almost massless pseudoscalars in string theory)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One of them may solve CP problem</a:t>
                </a:r>
              </a:p>
              <a:p>
                <a:endParaRPr lang="en-US" sz="6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  <a:latin typeface="Arial"/>
                    <a:cs typeface="Arial"/>
                  </a:rPr>
                  <a:t>• 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Hidden photons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Low-mass gauge bosons from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𝑈</m:t>
                    </m:r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′(1)</m:t>
                    </m:r>
                  </m:oMath>
                </a14:m>
                <a:endParaRPr lang="en-US" sz="20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(kinetic mixing parameter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𝜒</m:t>
                    </m:r>
                  </m:oMath>
                </a14:m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and mass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𝛾</m:t>
                        </m:r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′</m:t>
                        </m:r>
                      </m:sub>
                      <m:sup/>
                    </m:sSubSup>
                  </m:oMath>
                </a14:m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)</a:t>
                </a:r>
              </a:p>
              <a:p>
                <a:endParaRPr lang="en-US" sz="6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latin typeface="Arial"/>
                    <a:cs typeface="Arial"/>
                  </a:rPr>
                  <a:t>• 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Fifth force, fuzzy dark matter, ULAs, </a:t>
                </a:r>
              </a:p>
              <a:p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  all sorts of</a:t>
                </a:r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FIPs, WISPs, ALPs, </a:t>
                </a:r>
                <a:r>
                  <a:rPr lang="en-DE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…</a:t>
                </a:r>
                <a:endParaRPr lang="en-US" sz="2000" b="1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4392" y="660134"/>
                <a:ext cx="5328510" cy="5834741"/>
              </a:xfrm>
              <a:prstGeom prst="rect">
                <a:avLst/>
              </a:prstGeom>
              <a:blipFill>
                <a:blip r:embed="rId3"/>
                <a:stretch>
                  <a:fillRect l="-1144" t="-522" r="-3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hlinkClick r:id="rId4"/>
          </p:cNvPr>
          <p:cNvSpPr txBox="1"/>
          <p:nvPr/>
        </p:nvSpPr>
        <p:spPr>
          <a:xfrm>
            <a:off x="3744392" y="6162632"/>
            <a:ext cx="5400394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e.g. CERN 2022 workshop report, arXiv:</a:t>
            </a:r>
            <a:r>
              <a:rPr lang="en-DE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2305.01715</a:t>
            </a:r>
            <a:endParaRPr lang="en-US" sz="200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06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Georg Raffelt\Desktop\a0001.jpg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7025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"/>
            <a:ext cx="9217024" cy="575586"/>
          </a:xfrm>
          <a:noFill/>
        </p:spPr>
        <p:txBody>
          <a:bodyPr/>
          <a:lstStyle/>
          <a:p>
            <a:r>
              <a:rPr lang="en-US" smtClean="0"/>
              <a:t>Local Group of Galaxies</a:t>
            </a:r>
            <a:endParaRPr lang="en-US"/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462052" y="461998"/>
            <a:ext cx="4245472" cy="4115985"/>
          </a:xfrm>
          <a:prstGeom prst="ellipse">
            <a:avLst/>
          </a:prstGeom>
          <a:noFill/>
          <a:ln w="54720">
            <a:solidFill>
              <a:srgbClr val="FF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3602" tIns="41801" rIns="83602" bIns="41801" anchor="ctr"/>
          <a:lstStyle/>
          <a:p>
            <a:pPr defTabSz="411008" hangingPunct="0">
              <a:lnSpc>
                <a:spcPct val="104000"/>
              </a:lnSpc>
              <a:buClr>
                <a:srgbClr val="000000"/>
              </a:buClr>
              <a:buSzPct val="100000"/>
            </a:pPr>
            <a:endParaRPr lang="en-US" sz="2600" b="1">
              <a:solidFill>
                <a:schemeClr val="bg1"/>
              </a:solidFill>
              <a:latin typeface="Arial" charset="0"/>
              <a:ea typeface="msmincho" charset="0"/>
              <a:cs typeface="msmincho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01088" y="4608147"/>
            <a:ext cx="3591394" cy="100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106444" rIns="0" bIns="0"/>
          <a:lstStyle>
            <a:lvl1pPr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>
              <a:lnSpc>
                <a:spcPct val="67000"/>
              </a:lnSpc>
              <a:spcAft>
                <a:spcPts val="543"/>
              </a:spcAft>
              <a:buClr>
                <a:srgbClr val="000000"/>
              </a:buClr>
              <a:buSzPct val="100000"/>
            </a:pPr>
            <a:r>
              <a:rPr lang="en-US" sz="2400">
                <a:solidFill>
                  <a:srgbClr val="FFFFFF"/>
                </a:solidFill>
                <a:latin typeface="+mn-lt"/>
                <a:ea typeface="msmincho" charset="0"/>
                <a:cs typeface="msmincho" charset="0"/>
              </a:rPr>
              <a:t>Current </a:t>
            </a:r>
            <a:r>
              <a:rPr lang="en-US" sz="2400" smtClean="0">
                <a:solidFill>
                  <a:srgbClr val="FFFFFF"/>
                </a:solidFill>
                <a:latin typeface="+mn-lt"/>
                <a:ea typeface="msmincho" charset="0"/>
                <a:cs typeface="msmincho" charset="0"/>
              </a:rPr>
              <a:t>and most next-generation</a:t>
            </a:r>
          </a:p>
          <a:p>
            <a:pPr eaLnBrk="1">
              <a:lnSpc>
                <a:spcPct val="67000"/>
              </a:lnSpc>
              <a:spcAft>
                <a:spcPts val="543"/>
              </a:spcAft>
              <a:buClr>
                <a:srgbClr val="000000"/>
              </a:buClr>
              <a:buSzPct val="100000"/>
            </a:pPr>
            <a:r>
              <a:rPr lang="en-US" sz="2400" smtClean="0">
                <a:solidFill>
                  <a:srgbClr val="FFFFFF"/>
                </a:solidFill>
                <a:latin typeface="+mn-lt"/>
                <a:ea typeface="msmincho" charset="0"/>
                <a:cs typeface="msmincho" charset="0"/>
              </a:rPr>
              <a:t>neutrino detectors</a:t>
            </a:r>
            <a:endParaRPr lang="en-US" sz="2400">
              <a:solidFill>
                <a:srgbClr val="FFFFFF"/>
              </a:solidFill>
              <a:latin typeface="+mn-lt"/>
              <a:ea typeface="msmincho" charset="0"/>
              <a:cs typeface="msmincho" charset="0"/>
            </a:endParaRPr>
          </a:p>
          <a:p>
            <a:pPr eaLnBrk="1">
              <a:lnSpc>
                <a:spcPct val="67000"/>
              </a:lnSpc>
              <a:spcAft>
                <a:spcPts val="543"/>
              </a:spcAft>
              <a:buClr>
                <a:srgbClr val="000000"/>
              </a:buClr>
              <a:buSzPct val="100000"/>
            </a:pPr>
            <a:r>
              <a:rPr lang="en-US" sz="2400">
                <a:solidFill>
                  <a:srgbClr val="FFFFFF"/>
                </a:solidFill>
                <a:latin typeface="+mn-lt"/>
                <a:ea typeface="msmincho" charset="0"/>
                <a:cs typeface="msmincho" charset="0"/>
              </a:rPr>
              <a:t>sensitive out to few 100 kpc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256602" y="1655737"/>
            <a:ext cx="3528392" cy="63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106444" rIns="0" bIns="0"/>
          <a:lstStyle>
            <a:lvl1pPr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>
              <a:lnSpc>
                <a:spcPct val="67000"/>
              </a:lnSpc>
              <a:spcAft>
                <a:spcPts val="543"/>
              </a:spcAft>
              <a:buClr>
                <a:srgbClr val="000000"/>
              </a:buClr>
              <a:buSzPct val="100000"/>
            </a:pPr>
            <a:r>
              <a:rPr lang="en-US" sz="2400">
                <a:solidFill>
                  <a:srgbClr val="FFFFFF"/>
                </a:solidFill>
                <a:latin typeface="+mn-lt"/>
                <a:ea typeface="msmincho" charset="0"/>
                <a:cs typeface="msmincho" charset="0"/>
              </a:rPr>
              <a:t>With megatonne class (30 x SK)</a:t>
            </a:r>
          </a:p>
          <a:p>
            <a:pPr eaLnBrk="1">
              <a:lnSpc>
                <a:spcPct val="67000"/>
              </a:lnSpc>
              <a:spcAft>
                <a:spcPts val="543"/>
              </a:spcAft>
              <a:buClr>
                <a:srgbClr val="000000"/>
              </a:buClr>
              <a:buSzPct val="100000"/>
            </a:pPr>
            <a:r>
              <a:rPr lang="en-US" sz="2400">
                <a:solidFill>
                  <a:srgbClr val="FFFFFF"/>
                </a:solidFill>
                <a:latin typeface="+mn-lt"/>
                <a:ea typeface="msmincho" charset="0"/>
                <a:cs typeface="msmincho" charset="0"/>
              </a:rPr>
              <a:t>60 events from Andromeda</a:t>
            </a:r>
          </a:p>
        </p:txBody>
      </p:sp>
    </p:spTree>
    <p:extLst>
      <p:ext uri="{BB962C8B-B14F-4D97-AF65-F5344CB8AC3E}">
        <p14:creationId xmlns:p14="http://schemas.microsoft.com/office/powerpoint/2010/main" val="126845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72" y="1800317"/>
            <a:ext cx="8064000" cy="403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Operational Detectors for Supernova Neutrinos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44632" y="6120417"/>
            <a:ext cx="1728000" cy="432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IceCube (10</a:t>
            </a:r>
            <a:r>
              <a:rPr lang="en-US" sz="24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sz="2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75952" y="719607"/>
            <a:ext cx="1583909" cy="792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HALO (30)</a:t>
            </a:r>
          </a:p>
          <a:p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SNO+ (300)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744392" y="719607"/>
            <a:ext cx="1727980" cy="792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LVD (400)</a:t>
            </a:r>
          </a:p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Borexino (100)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544782" y="719717"/>
            <a:ext cx="1008000" cy="792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Baksan</a:t>
            </a:r>
          </a:p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(100)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624791" y="719607"/>
            <a:ext cx="2015971" cy="792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Super-K (4000) </a:t>
            </a:r>
          </a:p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KamLAND (400)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Straight Arrow Connector 12"/>
          <p:cNvCxnSpPr>
            <a:stCxn id="53" idx="2"/>
          </p:cNvCxnSpPr>
          <p:nvPr/>
        </p:nvCxnSpPr>
        <p:spPr>
          <a:xfrm flipH="1">
            <a:off x="7263442" y="1511717"/>
            <a:ext cx="369335" cy="122285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52" idx="2"/>
          </p:cNvCxnSpPr>
          <p:nvPr/>
        </p:nvCxnSpPr>
        <p:spPr>
          <a:xfrm flipH="1">
            <a:off x="5508715" y="1511717"/>
            <a:ext cx="540067" cy="129618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50" idx="2"/>
          </p:cNvCxnSpPr>
          <p:nvPr/>
        </p:nvCxnSpPr>
        <p:spPr>
          <a:xfrm>
            <a:off x="4608382" y="1511717"/>
            <a:ext cx="288170" cy="129618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2159861" y="1511300"/>
            <a:ext cx="1083671" cy="110250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4608512" y="5832257"/>
            <a:ext cx="0" cy="2881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2054"/>
          <p:cNvSpPr>
            <a:spLocks noChangeArrowheads="1"/>
          </p:cNvSpPr>
          <p:nvPr/>
        </p:nvSpPr>
        <p:spPr bwMode="auto">
          <a:xfrm>
            <a:off x="6638132" y="5662563"/>
            <a:ext cx="2054696" cy="10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In brackets events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for a “fiducial SN”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at distance 10 kpc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7072" y="5184227"/>
            <a:ext cx="1583909" cy="13681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Other small </a:t>
            </a:r>
          </a:p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detectors</a:t>
            </a:r>
          </a:p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some</a:t>
            </a:r>
          </a:p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 sensitivity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5952" y="2591867"/>
            <a:ext cx="1583909" cy="792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MicroBooNE</a:t>
            </a:r>
          </a:p>
          <a:p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(17 </a:t>
            </a: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n</a:t>
            </a:r>
            <a:r>
              <a:rPr lang="en-US" sz="2400" b="1" baseline="-25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160981" y="2760453"/>
            <a:ext cx="806506" cy="22746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75952" y="1655737"/>
            <a:ext cx="1583909" cy="792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NovA </a:t>
            </a:r>
          </a:p>
          <a:p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(4000 + BKG)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160172" y="2087797"/>
            <a:ext cx="798688" cy="62089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232182" y="719607"/>
            <a:ext cx="1439800" cy="792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ORCA (100)</a:t>
            </a:r>
          </a:p>
          <a:p>
            <a:endParaRPr lang="en-US" sz="20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952282" y="1511717"/>
            <a:ext cx="1800250" cy="129618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744392" y="582932"/>
            <a:ext cx="1656230" cy="10728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4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Next </a:t>
            </a:r>
            <a:r>
              <a:rPr lang="en-US">
                <a:latin typeface="+mn-lt"/>
              </a:rPr>
              <a:t>Generation </a:t>
            </a:r>
            <a:r>
              <a:rPr lang="en-US" smtClean="0">
                <a:latin typeface="+mn-lt"/>
              </a:rPr>
              <a:t>Very-Large-Scale Detectors (2020+)</a:t>
            </a:r>
            <a:endParaRPr lang="en-US" dirty="0">
              <a:latin typeface="+mn-lt"/>
            </a:endParaRPr>
          </a:p>
        </p:txBody>
      </p:sp>
      <p:pic>
        <p:nvPicPr>
          <p:cNvPr id="19" name="Picture 1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42" y="5220427"/>
            <a:ext cx="1404000" cy="1404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096871" y="2125640"/>
            <a:ext cx="4968414" cy="143986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Megaton-class water Cherenkov detector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Notably Hyper-Kamiokande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SN neutrino statistics comparable to IceCube,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but with event-by-event energy information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098160" y="3600007"/>
            <a:ext cx="5110852" cy="165623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Scintillator detectors (20 kilotons)</a:t>
            </a:r>
            <a:endParaRPr lang="en-US" sz="200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- JUNO in China for reactor nus (construction)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RENO-50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in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Korea for reactor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nus (plans)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- Baksan Large Volume Scintillator Detector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  (discussions in Russia)</a:t>
            </a:r>
          </a:p>
          <a:p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3097440" y="5256286"/>
                <a:ext cx="5111572" cy="1440151"/>
              </a:xfrm>
              <a:prstGeom prst="rect">
                <a:avLst/>
              </a:prstGeom>
              <a:no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Liquid argon time </a:t>
                </a:r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p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rojection chamber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F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or long-baseline oscillation experiment DUNE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- Unique SN capabilities (CC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signal)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- But cross sections poorly known</a:t>
                </a: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7440" y="5256286"/>
                <a:ext cx="5111572" cy="1440151"/>
              </a:xfrm>
              <a:prstGeom prst="rect">
                <a:avLst/>
              </a:prstGeom>
              <a:blipFill rotWithShape="1">
                <a:blip r:embed="rId3"/>
                <a:stretch>
                  <a:fillRect l="-1192" t="-2119"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42" y="719607"/>
            <a:ext cx="1530215" cy="146645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6871" y="647597"/>
            <a:ext cx="4968414" cy="143986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IceCube Gen-2 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- Dense infill (PINGU)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- Larger volume (statistics for high-E events)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oubling the number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of optical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modules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Picture 12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42" y="3744026"/>
            <a:ext cx="1404000" cy="140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41" y="2231816"/>
            <a:ext cx="1404000" cy="1404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0482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Superradiance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63466" y="5976337"/>
            <a:ext cx="71455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Superradiance: New Frontiers in Black Hole Physics (2020 edition)</a:t>
            </a:r>
          </a:p>
          <a:p>
            <a:pPr algn="ctr"/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R.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Brito,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V. Cardoso &amp; P. Pani,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1501.06570v8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(8 Jan 2021)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897" y="719138"/>
            <a:ext cx="4636225" cy="20887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532" y="3311967"/>
            <a:ext cx="2448340" cy="18725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15902" y="1268428"/>
                <a:ext cx="3436518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Extraction of rotational energy</a:t>
                </a: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from spinning object by</a:t>
                </a:r>
              </a:p>
              <a:p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l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ow-frequency modes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𝝎</m:t>
                    </m:r>
                    <m:r>
                      <a:rPr lang="en-US" sz="2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0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𝛀</m:t>
                    </m:r>
                  </m:oMath>
                </a14:m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</a:p>
              <a:p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o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f an external bosonic field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02" y="1268428"/>
                <a:ext cx="3436518" cy="1323439"/>
              </a:xfrm>
              <a:prstGeom prst="rect">
                <a:avLst/>
              </a:prstGeom>
              <a:blipFill>
                <a:blip r:embed="rId6"/>
                <a:stretch>
                  <a:fillRect l="-1773" t="-2304" r="-1241" b="-7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15901" y="3120951"/>
                <a:ext cx="4392611" cy="1944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DE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•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 Bosons with mass get</a:t>
                </a: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   gravitationally bound </a:t>
                </a:r>
              </a:p>
              <a:p>
                <a:r>
                  <a:rPr lang="en-DE" sz="2000" b="1">
                    <a:solidFill>
                      <a:schemeClr val="accent1">
                        <a:lumMod val="75000"/>
                      </a:schemeClr>
                    </a:solidFill>
                  </a:rPr>
                  <a:t>•</a:t>
                </a:r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 S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uperradiant run-away mode</a:t>
                </a:r>
              </a:p>
              <a:p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𝝓</m:t>
                    </m:r>
                    <m:r>
                      <a:rPr lang="en-US" sz="2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𝒍𝒎</m:t>
                        </m:r>
                      </m:sub>
                    </m:sSub>
                    <m:d>
                      <m:dPr>
                        <m:ctrlP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</m:d>
                    <m:sSub>
                      <m:sSubPr>
                        <m:ctrlP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𝝍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𝒍𝒎𝒏</m:t>
                        </m:r>
                      </m:sub>
                    </m:sSub>
                    <m:d>
                      <m:dPr>
                        <m:ctrlP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d>
                    <m:sSup>
                      <m:sSupPr>
                        <m:ctrlP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𝚪</m:t>
                        </m:r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p>
                    </m:sSup>
                  </m:oMath>
                </a14:m>
                <a:endParaRPr lang="en-US" sz="2000" b="1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DE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•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 “Bosonic atom”</a:t>
                </a:r>
              </a:p>
              <a:p>
                <a:r>
                  <a:rPr lang="en-DE" sz="2000" b="1">
                    <a:solidFill>
                      <a:schemeClr val="accent1">
                        <a:lumMod val="75000"/>
                      </a:schemeClr>
                    </a:solidFill>
                  </a:rPr>
                  <a:t>•</a:t>
                </a:r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Transitions </a:t>
                </a:r>
                <a:r>
                  <a:rPr lang="en-DE" sz="2000" b="1" smtClean="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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 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Gravitational waves</a:t>
                </a:r>
                <a:endParaRPr lang="en-US" sz="2000" b="1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01" y="3120951"/>
                <a:ext cx="4392611" cy="1944507"/>
              </a:xfrm>
              <a:prstGeom prst="rect">
                <a:avLst/>
              </a:prstGeom>
              <a:blipFill>
                <a:blip r:embed="rId7"/>
                <a:stretch>
                  <a:fillRect l="-1387" t="-1881" b="-4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-127" y="6696437"/>
            <a:ext cx="2448000" cy="216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none" rtlCol="0" anchor="ctr" anchorCtr="0">
            <a:noAutofit/>
          </a:bodyPr>
          <a:lstStyle/>
          <a:p>
            <a:r>
              <a:rPr lang="en-US" sz="1200" b="1" smtClean="0">
                <a:solidFill>
                  <a:schemeClr val="bg1"/>
                </a:solidFill>
              </a:rPr>
              <a:t>Adapted from Jamie McDonald</a:t>
            </a:r>
            <a:endParaRPr lang="en-US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02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Signatures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5900" y="719138"/>
            <a:ext cx="4836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000" b="1" smtClean="0">
                <a:solidFill>
                  <a:schemeClr val="accent1">
                    <a:lumMod val="75000"/>
                  </a:schemeClr>
                </a:solidFill>
              </a:rPr>
              <a:t>•</a:t>
            </a:r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 Constraints on light particles from BH spin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1445" y="2663877"/>
            <a:ext cx="5296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DE"/>
              <a:t>•</a:t>
            </a:r>
            <a:r>
              <a:rPr lang="en-US"/>
              <a:t> </a:t>
            </a:r>
            <a:r>
              <a:rPr lang="en-US" smtClean="0"/>
              <a:t>Gravitational </a:t>
            </a:r>
            <a:r>
              <a:rPr lang="en-US"/>
              <a:t>waves </a:t>
            </a:r>
            <a:r>
              <a:rPr lang="en-US" smtClean="0"/>
              <a:t>from “</a:t>
            </a:r>
            <a:r>
              <a:rPr lang="en-US"/>
              <a:t>atomic transitions”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5900" y="4392117"/>
            <a:ext cx="2318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DE"/>
              <a:t>•</a:t>
            </a:r>
            <a:r>
              <a:rPr lang="en-US"/>
              <a:t> </a:t>
            </a:r>
            <a:r>
              <a:rPr lang="en-US" smtClean="0"/>
              <a:t>Effects on binaries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56352" y="5920752"/>
            <a:ext cx="49077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Probing Ultralight Bosons with Binary Black </a:t>
            </a:r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Holes</a:t>
            </a:r>
          </a:p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Baumann, Chia &amp; Porto, </a:t>
            </a:r>
            <a:r>
              <a:rPr lang="en-DE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1804.03208</a:t>
            </a:r>
            <a:endParaRPr lang="en-DE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031" y="4392117"/>
            <a:ext cx="5448081" cy="14233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752" y="2666597"/>
            <a:ext cx="2592936" cy="14585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16635" y="1084551"/>
            <a:ext cx="527208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/>
              <a:t>Exploring the </a:t>
            </a:r>
            <a:r>
              <a:rPr lang="en-US" sz="1600" smtClean="0"/>
              <a:t>string axiverse </a:t>
            </a:r>
            <a:r>
              <a:rPr lang="en-US" sz="1600"/>
              <a:t>with </a:t>
            </a:r>
            <a:r>
              <a:rPr lang="en-US" sz="1600" smtClean="0"/>
              <a:t>precision black hole physics</a:t>
            </a:r>
            <a:endParaRPr lang="en-US" sz="1600"/>
          </a:p>
          <a:p>
            <a:r>
              <a:rPr lang="en-US" sz="1600" smtClean="0">
                <a:solidFill>
                  <a:schemeClr val="accent1">
                    <a:lumMod val="75000"/>
                  </a:schemeClr>
                </a:solidFill>
              </a:rPr>
              <a:t>Arvanitaki &amp; Dubovsky, </a:t>
            </a:r>
            <a:r>
              <a:rPr lang="en-DE" sz="1600" smtClean="0">
                <a:hlinkClick r:id="rId6"/>
              </a:rPr>
              <a:t>1004.3558</a:t>
            </a:r>
            <a:endParaRPr lang="en-US" sz="1600" smtClean="0"/>
          </a:p>
          <a:p>
            <a:r>
              <a:rPr lang="en-US" sz="1600" smtClean="0"/>
              <a:t>Discovering </a:t>
            </a:r>
            <a:r>
              <a:rPr lang="en-US" sz="1600"/>
              <a:t>the QCD </a:t>
            </a:r>
            <a:r>
              <a:rPr lang="en-US" sz="1600" smtClean="0"/>
              <a:t>axion </a:t>
            </a:r>
            <a:r>
              <a:rPr lang="en-US" sz="1600"/>
              <a:t>with </a:t>
            </a:r>
            <a:r>
              <a:rPr lang="en-US" sz="1600" smtClean="0"/>
              <a:t>black </a:t>
            </a:r>
            <a:r>
              <a:rPr lang="en-US" sz="1600"/>
              <a:t>h</a:t>
            </a:r>
            <a:r>
              <a:rPr lang="en-US" sz="1600" smtClean="0"/>
              <a:t>oles </a:t>
            </a:r>
            <a:r>
              <a:rPr lang="en-US" sz="1600"/>
              <a:t>and </a:t>
            </a:r>
            <a:r>
              <a:rPr lang="en-US" sz="1600" smtClean="0"/>
              <a:t>gravitational</a:t>
            </a:r>
          </a:p>
          <a:p>
            <a:r>
              <a:rPr lang="en-US" sz="1600"/>
              <a:t>w</a:t>
            </a:r>
            <a:r>
              <a:rPr lang="en-US" sz="1600" smtClean="0"/>
              <a:t>aves, </a:t>
            </a:r>
            <a:r>
              <a:rPr lang="en-US" sz="1600" smtClean="0">
                <a:solidFill>
                  <a:schemeClr val="accent1">
                    <a:lumMod val="75000"/>
                  </a:schemeClr>
                </a:solidFill>
              </a:rPr>
              <a:t>Arvanitaki</a:t>
            </a:r>
            <a:r>
              <a:rPr lang="en-US" sz="160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600" smtClean="0">
                <a:solidFill>
                  <a:schemeClr val="accent1">
                    <a:lumMod val="75000"/>
                  </a:schemeClr>
                </a:solidFill>
              </a:rPr>
              <a:t>Baryakhtar &amp; Huang, </a:t>
            </a:r>
            <a:r>
              <a:rPr lang="en-US" sz="1600" smtClean="0">
                <a:solidFill>
                  <a:schemeClr val="accent1">
                    <a:lumMod val="75000"/>
                  </a:schemeClr>
                </a:solidFill>
                <a:hlinkClick r:id="rId7"/>
              </a:rPr>
              <a:t>1411.2263</a:t>
            </a:r>
            <a:r>
              <a:rPr lang="en-US" sz="160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endParaRPr lang="en-US" sz="16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711" y="738537"/>
            <a:ext cx="2884949" cy="18837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127" y="6696437"/>
            <a:ext cx="2448000" cy="216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none" rtlCol="0" anchor="ctr" anchorCtr="0">
            <a:noAutofit/>
          </a:bodyPr>
          <a:lstStyle/>
          <a:p>
            <a:r>
              <a:rPr lang="en-US" sz="1200" b="1" smtClean="0">
                <a:solidFill>
                  <a:schemeClr val="bg1"/>
                </a:solidFill>
              </a:rPr>
              <a:t>Adapted from Jamie McDonald</a:t>
            </a:r>
            <a:endParaRPr lang="en-US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37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Constraints from Black Hole Spins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" y="6327105"/>
            <a:ext cx="9217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Arvanitaki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, Baryakhtar &amp; Huang, </a:t>
            </a:r>
            <a:r>
              <a:rPr lang="en-US">
                <a:solidFill>
                  <a:schemeClr val="accent1">
                    <a:lumMod val="75000"/>
                  </a:schemeClr>
                </a:solidFill>
                <a:hlinkClick r:id="rId3"/>
              </a:rPr>
              <a:t>1411.2263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491" y="648246"/>
            <a:ext cx="6714623" cy="38872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4728547"/>
            <a:ext cx="8542239" cy="160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4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52" y="-2"/>
            <a:ext cx="9216000" cy="69124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1"/>
            <a:ext cx="9217024" cy="1007647"/>
          </a:xfrm>
          <a:noFill/>
        </p:spPr>
        <p:txBody>
          <a:bodyPr/>
          <a:lstStyle/>
          <a:p>
            <a:r>
              <a:rPr lang="en-US" smtClean="0"/>
              <a:t>Dark Matter Axion-Photon </a:t>
            </a:r>
            <a:r>
              <a:rPr lang="en-US"/>
              <a:t>Conversion in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Neutron Star </a:t>
            </a:r>
            <a:r>
              <a:rPr lang="en-US"/>
              <a:t>Magnetospheres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968609"/>
            <a:ext cx="3684587" cy="27754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"/>
          <a:stretch/>
        </p:blipFill>
        <p:spPr>
          <a:xfrm>
            <a:off x="4032432" y="4464127"/>
            <a:ext cx="5328740" cy="2592360"/>
          </a:xfrm>
          <a:prstGeom prst="rect">
            <a:avLst/>
          </a:prstGeom>
          <a:effectLst>
            <a:softEdge rad="1270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ight Arrow 4"/>
              <p:cNvSpPr/>
              <p:nvPr/>
            </p:nvSpPr>
            <p:spPr>
              <a:xfrm flipH="1">
                <a:off x="3686487" y="1007647"/>
                <a:ext cx="3370365" cy="1656230"/>
              </a:xfrm>
              <a:prstGeom prst="rightArrow">
                <a:avLst>
                  <a:gd name="adj1" fmla="val 59648"/>
                  <a:gd name="adj2" fmla="val 50000"/>
                </a:avLst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000" dirty="0" smtClean="0">
                    <a:solidFill>
                      <a:srgbClr val="FFFF00"/>
                    </a:solidFill>
                  </a:rPr>
                  <a:t>  Dark matter </a:t>
                </a:r>
                <a:r>
                  <a:rPr lang="en-US" sz="2000" dirty="0" err="1" smtClean="0">
                    <a:solidFill>
                      <a:srgbClr val="FFFF00"/>
                    </a:solidFill>
                  </a:rPr>
                  <a:t>axions</a:t>
                </a:r>
                <a:endParaRPr lang="en-US" sz="2000" dirty="0" smtClean="0">
                  <a:solidFill>
                    <a:srgbClr val="FFFF00"/>
                  </a:solidFill>
                </a:endParaRPr>
              </a:p>
              <a:p>
                <a:r>
                  <a:rPr lang="en-US" sz="2000" b="0" dirty="0" smtClean="0">
                    <a:solidFill>
                      <a:srgbClr val="FFFF00"/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μeV</m:t>
                    </m:r>
                  </m:oMath>
                </a14:m>
                <a:r>
                  <a:rPr lang="en-US" sz="2000" dirty="0" smtClean="0">
                    <a:solidFill>
                      <a:srgbClr val="FFFF00"/>
                    </a:solidFill>
                  </a:rPr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5" name="Right Arrow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686487" y="1007647"/>
                <a:ext cx="3370365" cy="1656230"/>
              </a:xfrm>
              <a:prstGeom prst="rightArrow">
                <a:avLst>
                  <a:gd name="adj1" fmla="val 59648"/>
                  <a:gd name="adj2" fmla="val 50000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Arrow 5"/>
          <p:cNvSpPr/>
          <p:nvPr/>
        </p:nvSpPr>
        <p:spPr>
          <a:xfrm rot="1789549">
            <a:off x="3107375" y="3050526"/>
            <a:ext cx="2940220" cy="1656230"/>
          </a:xfrm>
          <a:prstGeom prst="rightArrow">
            <a:avLst>
              <a:gd name="adj1" fmla="val 59648"/>
              <a:gd name="adj2" fmla="val 50000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FFFF00"/>
                </a:solidFill>
              </a:rPr>
              <a:t>    Very narrow</a:t>
            </a:r>
          </a:p>
          <a:p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   radio line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5902" y="4485857"/>
            <a:ext cx="37445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FFFF00"/>
                </a:solidFill>
              </a:rPr>
              <a:t>Axion</a:t>
            </a:r>
            <a:r>
              <a:rPr lang="en-US" sz="2000" dirty="0" smtClean="0">
                <a:solidFill>
                  <a:srgbClr val="FFFF00"/>
                </a:solidFill>
              </a:rPr>
              <a:t> mass and plasma frequency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Degenerate near NS surface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→ Resonant conversion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24792" y="2735887"/>
            <a:ext cx="25690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</a:rPr>
              <a:t>Pshirkov &amp; Popov 2007</a:t>
            </a:r>
          </a:p>
          <a:p>
            <a:r>
              <a:rPr lang="en-US" sz="2000" smtClean="0">
                <a:solidFill>
                  <a:schemeClr val="bg1"/>
                </a:solidFill>
              </a:rPr>
              <a:t>arXiv:0711.1264</a:t>
            </a:r>
          </a:p>
          <a:p>
            <a:r>
              <a:rPr lang="en-US" sz="2000" smtClean="0">
                <a:solidFill>
                  <a:schemeClr val="bg1"/>
                </a:solidFill>
              </a:rPr>
              <a:t>Many papers recently</a:t>
            </a:r>
          </a:p>
        </p:txBody>
      </p:sp>
    </p:spTree>
    <p:extLst>
      <p:ext uri="{BB962C8B-B14F-4D97-AF65-F5344CB8AC3E}">
        <p14:creationId xmlns:p14="http://schemas.microsoft.com/office/powerpoint/2010/main" val="33541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Bounds from Breakthrough Survey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5837" y="4685646"/>
            <a:ext cx="526253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000" smtClean="0">
                <a:solidFill>
                  <a:schemeClr val="accent1">
                    <a:lumMod val="75000"/>
                  </a:schemeClr>
                </a:solidFill>
              </a:rPr>
              <a:t>•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Green Bank Telescope Archival Data</a:t>
            </a:r>
          </a:p>
          <a:p>
            <a:r>
              <a:rPr lang="en-DE" sz="2000">
                <a:solidFill>
                  <a:schemeClr val="accent1">
                    <a:lumMod val="75000"/>
                  </a:schemeClr>
                </a:solidFill>
              </a:rPr>
              <a:t>•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Breakthrough Listen Project (Search for ET Life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r>
              <a:rPr lang="en-DE" sz="2000">
                <a:solidFill>
                  <a:schemeClr val="accent1">
                    <a:lumMod val="75000"/>
                  </a:schemeClr>
                </a:solidFill>
              </a:rPr>
              <a:t>•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State-of-the-art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ray tracing simulations</a:t>
            </a:r>
          </a:p>
          <a:p>
            <a:r>
              <a:rPr lang="en-DE" sz="2000">
                <a:solidFill>
                  <a:schemeClr val="accent1">
                    <a:lumMod val="75000"/>
                  </a:schemeClr>
                </a:solidFill>
              </a:rPr>
              <a:t>•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Galactic Center Region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DE" sz="2000" smtClean="0">
                <a:solidFill>
                  <a:schemeClr val="accent1">
                    <a:lumMod val="75000"/>
                  </a:schemeClr>
                </a:solidFill>
              </a:rPr>
              <a:t>−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Many pulsars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DE" sz="2000" smtClean="0">
                <a:solidFill>
                  <a:schemeClr val="accent1">
                    <a:lumMod val="75000"/>
                  </a:schemeClr>
                </a:solidFill>
              </a:rPr>
              <a:t>−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Enhanced dark matter density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-493"/>
            <a:ext cx="9216000" cy="10910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76952" y="716103"/>
            <a:ext cx="1295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2202.08274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162" y="1085434"/>
            <a:ext cx="4846364" cy="37045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72" y="4750367"/>
            <a:ext cx="2520350" cy="18020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6480772" y="6192367"/>
            <a:ext cx="1212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100 </a:t>
            </a:r>
            <a:r>
              <a:rPr lang="en-US" smtClean="0">
                <a:solidFill>
                  <a:schemeClr val="bg1"/>
                </a:solidFill>
              </a:rPr>
              <a:t>m dish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92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Dark Matter Axion Radiowaves from Pulsars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" y="-493"/>
            <a:ext cx="9216000" cy="851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3" y="1798584"/>
            <a:ext cx="8996706" cy="46098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20972" y="854345"/>
            <a:ext cx="1295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hlinkClick r:id="rId5"/>
              </a:rPr>
              <a:t>2303.11792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85386" y="2345060"/>
            <a:ext cx="815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CAST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6102" y="1338381"/>
            <a:ext cx="1882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This work</a:t>
            </a:r>
          </a:p>
          <a:p>
            <a:pPr algn="ctr"/>
            <a:r>
              <a:rPr lang="en-US" sz="2000" smtClean="0">
                <a:solidFill>
                  <a:srgbClr val="FF0000"/>
                </a:solidFill>
              </a:rPr>
              <a:t>PSR J2144</a:t>
            </a:r>
            <a:r>
              <a:rPr lang="en-US" sz="2000">
                <a:solidFill>
                  <a:srgbClr val="FF0000"/>
                </a:solidFill>
              </a:rPr>
              <a:t>−3933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543082" y="1980705"/>
            <a:ext cx="0" cy="2160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798408" y="3094765"/>
            <a:ext cx="14805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</a:rPr>
              <a:t>SKA forecast</a:t>
            </a:r>
            <a:endParaRPr lang="en-US" sz="200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592232" y="3294085"/>
            <a:ext cx="288040" cy="609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688662" y="3670845"/>
            <a:ext cx="28520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Galactic Center Magnetar</a:t>
            </a:r>
          </a:p>
          <a:p>
            <a:r>
              <a:rPr lang="en-US" sz="2000" smtClean="0"/>
              <a:t>SKA forecast</a:t>
            </a:r>
            <a:endParaRPr lang="en-US" sz="200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400622" y="3886875"/>
            <a:ext cx="3600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744392" y="1366525"/>
            <a:ext cx="25684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smtClean="0">
                <a:solidFill>
                  <a:schemeClr val="accent5">
                    <a:lumMod val="75000"/>
                  </a:schemeClr>
                </a:solidFill>
              </a:rPr>
              <a:t>Galactic Center Pulsars</a:t>
            </a:r>
          </a:p>
          <a:p>
            <a:pPr algn="ctr"/>
            <a:r>
              <a:rPr lang="en-US" sz="2000" smtClean="0">
                <a:solidFill>
                  <a:schemeClr val="accent5">
                    <a:lumMod val="75000"/>
                  </a:schemeClr>
                </a:solidFill>
              </a:rPr>
              <a:t>Breakthrough Listen</a:t>
            </a:r>
            <a:endParaRPr lang="en-US" sz="200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824542" y="1995945"/>
            <a:ext cx="0" cy="216030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8141192" y="1850858"/>
                <a:ext cx="94974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μeV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1192" y="1850858"/>
                <a:ext cx="949747" cy="307777"/>
              </a:xfrm>
              <a:prstGeom prst="rect">
                <a:avLst/>
              </a:prstGeom>
              <a:blipFill>
                <a:blip r:embed="rId6"/>
                <a:stretch>
                  <a:fillRect l="-3205" r="-8974" b="-3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1545275" y="4722562"/>
            <a:ext cx="974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ADMX</a:t>
            </a:r>
            <a:endParaRPr lang="en-US" sz="2400"/>
          </a:p>
        </p:txBody>
      </p:sp>
      <p:sp>
        <p:nvSpPr>
          <p:cNvPr id="26" name="TextBox 25"/>
          <p:cNvSpPr txBox="1"/>
          <p:nvPr/>
        </p:nvSpPr>
        <p:spPr>
          <a:xfrm>
            <a:off x="2625425" y="3930452"/>
            <a:ext cx="843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CAPP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2140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279725"/>
            <a:ext cx="9217024" cy="18161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Astrophysical Axion Bounds and Opportunities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15902" y="2249002"/>
            <a:ext cx="9001250" cy="718817"/>
            <a:chOff x="215902" y="1945060"/>
            <a:chExt cx="9001250" cy="718817"/>
          </a:xfrm>
        </p:grpSpPr>
        <p:grpSp>
          <p:nvGrpSpPr>
            <p:cNvPr id="34" name="Group 34"/>
            <p:cNvGrpSpPr>
              <a:grpSpLocks/>
            </p:cNvGrpSpPr>
            <p:nvPr/>
          </p:nvGrpSpPr>
          <p:grpSpPr bwMode="auto">
            <a:xfrm>
              <a:off x="1728192" y="2447878"/>
              <a:ext cx="576064" cy="214499"/>
              <a:chOff x="2880" y="3360"/>
              <a:chExt cx="2400" cy="240"/>
            </a:xfrm>
          </p:grpSpPr>
          <p:sp>
            <p:nvSpPr>
              <p:cNvPr id="374" name="Line 3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5" name="Line 3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6" name="Line 3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7" name="Line 3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8" name="Line 3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9" name="Line 4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" name="Line 4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1" name="Line 4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2" name="Line 4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3" name="Line 4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4" name="Line 4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5" name="Group 46"/>
            <p:cNvGrpSpPr>
              <a:grpSpLocks/>
            </p:cNvGrpSpPr>
            <p:nvPr/>
          </p:nvGrpSpPr>
          <p:grpSpPr bwMode="auto">
            <a:xfrm>
              <a:off x="2304256" y="2447878"/>
              <a:ext cx="576064" cy="214499"/>
              <a:chOff x="2880" y="3360"/>
              <a:chExt cx="2400" cy="240"/>
            </a:xfrm>
          </p:grpSpPr>
          <p:sp>
            <p:nvSpPr>
              <p:cNvPr id="363" name="Line 4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4" name="Line 4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5" name="Line 4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6" name="Line 5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7" name="Line 5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8" name="Line 5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9" name="Line 5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0" name="Line 5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1" name="Line 5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2" name="Line 5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3" name="Line 5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6" name="Group 58"/>
            <p:cNvGrpSpPr>
              <a:grpSpLocks/>
            </p:cNvGrpSpPr>
            <p:nvPr/>
          </p:nvGrpSpPr>
          <p:grpSpPr bwMode="auto">
            <a:xfrm>
              <a:off x="2880321" y="2447878"/>
              <a:ext cx="576064" cy="214499"/>
              <a:chOff x="2880" y="3360"/>
              <a:chExt cx="2400" cy="240"/>
            </a:xfrm>
          </p:grpSpPr>
          <p:sp>
            <p:nvSpPr>
              <p:cNvPr id="352" name="Line 5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3" name="Line 6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4" name="Line 6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5" name="Line 6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6" name="Line 6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7" name="Line 6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" name="Line 6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" name="Line 6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0" name="Line 6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1" name="Line 6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2" name="Line 6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7" name="Group 70"/>
            <p:cNvGrpSpPr>
              <a:grpSpLocks/>
            </p:cNvGrpSpPr>
            <p:nvPr/>
          </p:nvGrpSpPr>
          <p:grpSpPr bwMode="auto">
            <a:xfrm>
              <a:off x="3456385" y="2447878"/>
              <a:ext cx="576064" cy="214499"/>
              <a:chOff x="2880" y="3360"/>
              <a:chExt cx="2400" cy="240"/>
            </a:xfrm>
          </p:grpSpPr>
          <p:sp>
            <p:nvSpPr>
              <p:cNvPr id="341" name="Line 7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2" name="Line 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3" name="Line 7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4" name="Line 7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5" name="Line 7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6" name="Line 7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" name="Line 7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8" name="Line 7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9" name="Line 7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0" name="Line 8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1" name="Line 8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8" name="Group 82"/>
            <p:cNvGrpSpPr>
              <a:grpSpLocks/>
            </p:cNvGrpSpPr>
            <p:nvPr/>
          </p:nvGrpSpPr>
          <p:grpSpPr bwMode="auto">
            <a:xfrm>
              <a:off x="4032449" y="2447878"/>
              <a:ext cx="576064" cy="214499"/>
              <a:chOff x="2880" y="3360"/>
              <a:chExt cx="2400" cy="240"/>
            </a:xfrm>
          </p:grpSpPr>
          <p:sp>
            <p:nvSpPr>
              <p:cNvPr id="330" name="Line 8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1" name="Line 8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2" name="Line 8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3" name="Line 8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4" name="Line 8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5" name="Line 8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6" name="Line 8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7" name="Line 9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8" name="Line 9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9" name="Line 9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0" name="Line 9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9" name="Group 94"/>
            <p:cNvGrpSpPr>
              <a:grpSpLocks/>
            </p:cNvGrpSpPr>
            <p:nvPr/>
          </p:nvGrpSpPr>
          <p:grpSpPr bwMode="auto">
            <a:xfrm>
              <a:off x="4608513" y="2447878"/>
              <a:ext cx="576064" cy="214499"/>
              <a:chOff x="2880" y="3360"/>
              <a:chExt cx="2400" cy="240"/>
            </a:xfrm>
          </p:grpSpPr>
          <p:sp>
            <p:nvSpPr>
              <p:cNvPr id="319" name="Line 9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0" name="Line 9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1" name="Line 9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2" name="Line 9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3" name="Line 9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4" name="Line 10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5" name="Line 10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6" name="Line 10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7" name="Line 10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8" name="Line 10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9" name="Line 10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0" name="Group 106"/>
            <p:cNvGrpSpPr>
              <a:grpSpLocks/>
            </p:cNvGrpSpPr>
            <p:nvPr/>
          </p:nvGrpSpPr>
          <p:grpSpPr bwMode="auto">
            <a:xfrm>
              <a:off x="5184577" y="2447878"/>
              <a:ext cx="576064" cy="214499"/>
              <a:chOff x="2880" y="3360"/>
              <a:chExt cx="2400" cy="240"/>
            </a:xfrm>
          </p:grpSpPr>
          <p:sp>
            <p:nvSpPr>
              <p:cNvPr id="308" name="Line 10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" name="Line 10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0" name="Line 10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1" name="Line 11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2" name="Line 11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3" name="Line 11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4" name="Line 11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5" name="Line 11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6" name="Line 11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7" name="Line 11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8" name="Line 11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1" name="Group 118"/>
            <p:cNvGrpSpPr>
              <a:grpSpLocks/>
            </p:cNvGrpSpPr>
            <p:nvPr/>
          </p:nvGrpSpPr>
          <p:grpSpPr bwMode="auto">
            <a:xfrm>
              <a:off x="5760641" y="2447878"/>
              <a:ext cx="576064" cy="214499"/>
              <a:chOff x="2880" y="3360"/>
              <a:chExt cx="2400" cy="240"/>
            </a:xfrm>
          </p:grpSpPr>
          <p:sp>
            <p:nvSpPr>
              <p:cNvPr id="297" name="Line 11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8" name="Line 12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9" name="Line 12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0" name="Line 12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1" name="Line 12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2" name="Line 12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3" name="Line 12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4" name="Line 12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5" name="Line 12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6" name="Line 12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" name="Line 12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2" name="Group 130"/>
            <p:cNvGrpSpPr>
              <a:grpSpLocks/>
            </p:cNvGrpSpPr>
            <p:nvPr/>
          </p:nvGrpSpPr>
          <p:grpSpPr bwMode="auto">
            <a:xfrm>
              <a:off x="6336705" y="2447878"/>
              <a:ext cx="576064" cy="214499"/>
              <a:chOff x="2880" y="3360"/>
              <a:chExt cx="2400" cy="240"/>
            </a:xfrm>
          </p:grpSpPr>
          <p:sp>
            <p:nvSpPr>
              <p:cNvPr id="286" name="Line 13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7" name="Line 13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8" name="Line 13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9" name="Line 13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0" name="Line 13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1" name="Line 13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2" name="Line 13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3" name="Line 13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4" name="Line 13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5" name="Line 14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6" name="Line 14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3" name="Group 142"/>
            <p:cNvGrpSpPr>
              <a:grpSpLocks/>
            </p:cNvGrpSpPr>
            <p:nvPr/>
          </p:nvGrpSpPr>
          <p:grpSpPr bwMode="auto">
            <a:xfrm>
              <a:off x="6912769" y="2447878"/>
              <a:ext cx="576064" cy="214499"/>
              <a:chOff x="2880" y="3360"/>
              <a:chExt cx="2400" cy="240"/>
            </a:xfrm>
          </p:grpSpPr>
          <p:sp>
            <p:nvSpPr>
              <p:cNvPr id="275" name="Line 14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6" name="Line 14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7" name="Line 14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8" name="Line 14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9" name="Line 14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0" name="Line 14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" name="Line 14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2" name="Line 15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3" name="Line 15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4" name="Line 15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5" name="Line 15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4" name="Group 154"/>
            <p:cNvGrpSpPr>
              <a:grpSpLocks/>
            </p:cNvGrpSpPr>
            <p:nvPr/>
          </p:nvGrpSpPr>
          <p:grpSpPr bwMode="auto">
            <a:xfrm>
              <a:off x="7488833" y="2447878"/>
              <a:ext cx="576064" cy="214499"/>
              <a:chOff x="2880" y="3360"/>
              <a:chExt cx="2400" cy="240"/>
            </a:xfrm>
          </p:grpSpPr>
          <p:sp>
            <p:nvSpPr>
              <p:cNvPr id="264" name="Line 15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" name="Line 15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6" name="Line 15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7" name="Line 15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8" name="Line 15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9" name="Line 16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0" name="Line 16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1" name="Line 16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2" name="Line 16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3" name="Line 16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4" name="Line 16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5" name="Group 166"/>
            <p:cNvGrpSpPr>
              <a:grpSpLocks/>
            </p:cNvGrpSpPr>
            <p:nvPr/>
          </p:nvGrpSpPr>
          <p:grpSpPr bwMode="auto">
            <a:xfrm>
              <a:off x="1152128" y="2447878"/>
              <a:ext cx="576064" cy="214499"/>
              <a:chOff x="2880" y="3360"/>
              <a:chExt cx="2400" cy="240"/>
            </a:xfrm>
          </p:grpSpPr>
          <p:sp>
            <p:nvSpPr>
              <p:cNvPr id="253" name="Line 16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4" name="Line 16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5" name="Line 16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" name="Line 17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7" name="Line 17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8" name="Line 17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9" name="Line 17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0" name="Line 17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1" name="Line 17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2" name="Line 17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3" name="Line 17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6" name="Group 178"/>
            <p:cNvGrpSpPr>
              <a:grpSpLocks/>
            </p:cNvGrpSpPr>
            <p:nvPr/>
          </p:nvGrpSpPr>
          <p:grpSpPr bwMode="auto">
            <a:xfrm>
              <a:off x="576064" y="2449130"/>
              <a:ext cx="576064" cy="214499"/>
              <a:chOff x="2880" y="3360"/>
              <a:chExt cx="2400" cy="240"/>
            </a:xfrm>
          </p:grpSpPr>
          <p:sp>
            <p:nvSpPr>
              <p:cNvPr id="242" name="Line 17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3" name="Line 18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4" name="Line 18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5" name="Line 18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6" name="Line 18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7" name="Line 18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8" name="Line 18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9" name="Line 18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0" name="Line 18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1" name="Line 18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2" name="Line 18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7" name="Line 190"/>
            <p:cNvSpPr>
              <a:spLocks noChangeShapeType="1"/>
            </p:cNvSpPr>
            <p:nvPr/>
          </p:nvSpPr>
          <p:spPr bwMode="auto">
            <a:xfrm>
              <a:off x="288032" y="2447878"/>
              <a:ext cx="288032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8" name="Line 191"/>
            <p:cNvSpPr>
              <a:spLocks noChangeShapeType="1"/>
            </p:cNvSpPr>
            <p:nvPr/>
          </p:nvSpPr>
          <p:spPr bwMode="auto">
            <a:xfrm>
              <a:off x="8640961" y="2447878"/>
              <a:ext cx="36004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8" name="Text Box 354"/>
            <p:cNvSpPr txBox="1">
              <a:spLocks noChangeArrowheads="1"/>
            </p:cNvSpPr>
            <p:nvPr/>
          </p:nvSpPr>
          <p:spPr bwMode="auto">
            <a:xfrm>
              <a:off x="712876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0" name="Text Box 356"/>
            <p:cNvSpPr txBox="1">
              <a:spLocks noChangeArrowheads="1"/>
            </p:cNvSpPr>
            <p:nvPr/>
          </p:nvSpPr>
          <p:spPr bwMode="auto">
            <a:xfrm>
              <a:off x="540062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1" name="Text Box 357"/>
            <p:cNvSpPr txBox="1">
              <a:spLocks noChangeArrowheads="1"/>
            </p:cNvSpPr>
            <p:nvPr/>
          </p:nvSpPr>
          <p:spPr bwMode="auto">
            <a:xfrm>
              <a:off x="367238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Symbol" panose="05050102010706020507" pitchFamily="18" charset="2"/>
                </a:rPr>
                <a:t>m</a:t>
              </a:r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2" name="Text Box 358"/>
            <p:cNvSpPr txBox="1">
              <a:spLocks noChangeArrowheads="1"/>
            </p:cNvSpPr>
            <p:nvPr/>
          </p:nvSpPr>
          <p:spPr bwMode="auto">
            <a:xfrm>
              <a:off x="8497152" y="1945060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>
              <a:noAutofit/>
            </a:bodyPr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i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</a:t>
              </a:r>
              <a:r>
                <a:rPr lang="en-US" sz="2800" b="1" i="1" baseline="-2500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a</a:t>
              </a:r>
              <a:endParaRPr lang="de-DE" sz="2800" b="1" i="1" baseline="-25000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grpSp>
          <p:nvGrpSpPr>
            <p:cNvPr id="74" name="Group 371"/>
            <p:cNvGrpSpPr>
              <a:grpSpLocks/>
            </p:cNvGrpSpPr>
            <p:nvPr/>
          </p:nvGrpSpPr>
          <p:grpSpPr bwMode="auto">
            <a:xfrm>
              <a:off x="8064897" y="2449378"/>
              <a:ext cx="576064" cy="214499"/>
              <a:chOff x="2880" y="3360"/>
              <a:chExt cx="2400" cy="240"/>
            </a:xfrm>
          </p:grpSpPr>
          <p:sp>
            <p:nvSpPr>
              <p:cNvPr id="77" name="Line 3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8" name="Line 37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9" name="Line 37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0" name="Line 37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" name="Line 37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" name="Line 37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3" name="Line 37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4" name="Line 37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5" name="Line 38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6" name="Line 381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7" name="Line 38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75" name="Text Box 383"/>
            <p:cNvSpPr txBox="1">
              <a:spLocks noChangeArrowheads="1"/>
            </p:cNvSpPr>
            <p:nvPr/>
          </p:nvSpPr>
          <p:spPr bwMode="auto">
            <a:xfrm>
              <a:off x="194414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neV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396" name="Text Box 383"/>
            <p:cNvSpPr txBox="1">
              <a:spLocks noChangeArrowheads="1"/>
            </p:cNvSpPr>
            <p:nvPr/>
          </p:nvSpPr>
          <p:spPr bwMode="auto">
            <a:xfrm>
              <a:off x="21590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p</a:t>
              </a:r>
              <a:r>
                <a:rPr lang="en-US" sz="2400" b="1" smtClean="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1882" y="575587"/>
            <a:ext cx="9057231" cy="1382561"/>
            <a:chOff x="71882" y="575587"/>
            <a:chExt cx="9057231" cy="1382561"/>
          </a:xfrm>
        </p:grpSpPr>
        <p:sp>
          <p:nvSpPr>
            <p:cNvPr id="51" name="Text Box 194"/>
            <p:cNvSpPr txBox="1">
              <a:spLocks noChangeArrowheads="1"/>
            </p:cNvSpPr>
            <p:nvPr/>
          </p:nvSpPr>
          <p:spPr bwMode="auto">
            <a:xfrm>
              <a:off x="5832782" y="1303698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10</a:t>
              </a:r>
              <a:r>
                <a:rPr lang="en-US" sz="2800" b="1" baseline="300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9</a:t>
              </a:r>
              <a:endParaRPr lang="de-DE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52" name="Text Box 195"/>
            <p:cNvSpPr txBox="1">
              <a:spLocks noChangeArrowheads="1"/>
            </p:cNvSpPr>
            <p:nvPr/>
          </p:nvSpPr>
          <p:spPr bwMode="auto">
            <a:xfrm>
              <a:off x="4104442" y="1303698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10</a:t>
              </a:r>
              <a:r>
                <a:rPr lang="en-US" sz="2800" b="1" baseline="30000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12</a:t>
              </a:r>
              <a:endParaRPr lang="de-DE" sz="32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53" name="Text Box 196"/>
            <p:cNvSpPr txBox="1">
              <a:spLocks noChangeArrowheads="1"/>
            </p:cNvSpPr>
            <p:nvPr/>
          </p:nvSpPr>
          <p:spPr bwMode="auto">
            <a:xfrm>
              <a:off x="71882" y="1239579"/>
              <a:ext cx="533885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eaLnBrk="1" hangingPunct="1"/>
              <a:r>
                <a:rPr lang="en-US" sz="2400" b="1" i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</a:t>
              </a:r>
              <a:r>
                <a:rPr lang="en-US" sz="2800" b="1" i="1" baseline="-2500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</a:t>
              </a:r>
              <a:endParaRPr lang="de-DE" sz="2400" b="1" i="1" baseline="-25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grpSp>
          <p:nvGrpSpPr>
            <p:cNvPr id="54" name="Group 197"/>
            <p:cNvGrpSpPr>
              <a:grpSpLocks/>
            </p:cNvGrpSpPr>
            <p:nvPr/>
          </p:nvGrpSpPr>
          <p:grpSpPr bwMode="auto">
            <a:xfrm flipH="1">
              <a:off x="6768876" y="1743649"/>
              <a:ext cx="576064" cy="214499"/>
              <a:chOff x="2880" y="3360"/>
              <a:chExt cx="2400" cy="240"/>
            </a:xfrm>
          </p:grpSpPr>
          <p:sp>
            <p:nvSpPr>
              <p:cNvPr id="231" name="Line 19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2" name="Line 19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3" name="Line 200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4" name="Line 201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" name="Line 202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" name="Line 203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7" name="Line 204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8" name="Line 205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9" name="Line 206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0" name="Line 207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1" name="Line 208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5" name="Group 209"/>
            <p:cNvGrpSpPr>
              <a:grpSpLocks/>
            </p:cNvGrpSpPr>
            <p:nvPr/>
          </p:nvGrpSpPr>
          <p:grpSpPr bwMode="auto">
            <a:xfrm flipH="1">
              <a:off x="6192812" y="1743649"/>
              <a:ext cx="576064" cy="214499"/>
              <a:chOff x="2880" y="3360"/>
              <a:chExt cx="2400" cy="240"/>
            </a:xfrm>
          </p:grpSpPr>
          <p:sp>
            <p:nvSpPr>
              <p:cNvPr id="220" name="Line 21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1" name="Line 21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2" name="Line 212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3" name="Line 213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4" name="Line 214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5" name="Line 215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6" name="Line 216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7" name="Line 217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8" name="Line 218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9" name="Line 219"/>
              <p:cNvSpPr>
                <a:spLocks noChangeShapeType="1"/>
              </p:cNvSpPr>
              <p:nvPr/>
            </p:nvSpPr>
            <p:spPr bwMode="auto">
              <a:xfrm>
                <a:off x="5167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0" name="Line 220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6" name="Group 221"/>
            <p:cNvGrpSpPr>
              <a:grpSpLocks/>
            </p:cNvGrpSpPr>
            <p:nvPr/>
          </p:nvGrpSpPr>
          <p:grpSpPr bwMode="auto">
            <a:xfrm flipH="1">
              <a:off x="5616748" y="1743649"/>
              <a:ext cx="576064" cy="214499"/>
              <a:chOff x="2880" y="3360"/>
              <a:chExt cx="2400" cy="240"/>
            </a:xfrm>
          </p:grpSpPr>
          <p:sp>
            <p:nvSpPr>
              <p:cNvPr id="209" name="Line 22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0" name="Line 22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1" name="Line 22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2" name="Line 22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3" name="Line 22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4" name="Line 22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5" name="Line 22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6" name="Line 22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7" name="Line 23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8" name="Line 231"/>
              <p:cNvSpPr>
                <a:spLocks noChangeShapeType="1"/>
              </p:cNvSpPr>
              <p:nvPr/>
            </p:nvSpPr>
            <p:spPr bwMode="auto">
              <a:xfrm>
                <a:off x="5167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9" name="Line 23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7" name="Group 233"/>
            <p:cNvGrpSpPr>
              <a:grpSpLocks/>
            </p:cNvGrpSpPr>
            <p:nvPr/>
          </p:nvGrpSpPr>
          <p:grpSpPr bwMode="auto">
            <a:xfrm flipH="1">
              <a:off x="5048185" y="1743649"/>
              <a:ext cx="576064" cy="208499"/>
              <a:chOff x="2880" y="3360"/>
              <a:chExt cx="2400" cy="240"/>
            </a:xfrm>
          </p:grpSpPr>
          <p:sp>
            <p:nvSpPr>
              <p:cNvPr id="198" name="Line 23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9" name="Line 23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0" name="Line 236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1" name="Line 237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2" name="Line 238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3" name="Line 239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4" name="Line 240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" name="Line 241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6" name="Line 242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7" name="Line 243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8" name="Line 244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8" name="Group 245"/>
            <p:cNvGrpSpPr>
              <a:grpSpLocks/>
            </p:cNvGrpSpPr>
            <p:nvPr/>
          </p:nvGrpSpPr>
          <p:grpSpPr bwMode="auto">
            <a:xfrm flipH="1">
              <a:off x="4464620" y="1743649"/>
              <a:ext cx="576064" cy="214499"/>
              <a:chOff x="2880" y="3360"/>
              <a:chExt cx="2400" cy="240"/>
            </a:xfrm>
          </p:grpSpPr>
          <p:sp>
            <p:nvSpPr>
              <p:cNvPr id="187" name="Line 24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8" name="Line 24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9" name="Line 248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0" name="Line 249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1" name="Line 250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2" name="Line 251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3" name="Line 252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4" name="Line 253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5" name="Line 254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6" name="Line 255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7" name="Line 256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9" name="Group 257"/>
            <p:cNvGrpSpPr>
              <a:grpSpLocks/>
            </p:cNvGrpSpPr>
            <p:nvPr/>
          </p:nvGrpSpPr>
          <p:grpSpPr bwMode="auto">
            <a:xfrm flipH="1">
              <a:off x="3888556" y="1743649"/>
              <a:ext cx="576064" cy="214499"/>
              <a:chOff x="2880" y="3360"/>
              <a:chExt cx="2400" cy="240"/>
            </a:xfrm>
          </p:grpSpPr>
          <p:sp>
            <p:nvSpPr>
              <p:cNvPr id="176" name="Line 25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7" name="Line 25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8" name="Line 260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9" name="Line 261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0" name="Line 262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1" name="Line 263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2" name="Line 264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3" name="Line 265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4" name="Line 266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5" name="Line 267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6" name="Line 268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0" name="Group 269"/>
            <p:cNvGrpSpPr>
              <a:grpSpLocks/>
            </p:cNvGrpSpPr>
            <p:nvPr/>
          </p:nvGrpSpPr>
          <p:grpSpPr bwMode="auto">
            <a:xfrm flipH="1">
              <a:off x="3312492" y="1743649"/>
              <a:ext cx="576064" cy="214499"/>
              <a:chOff x="2880" y="3360"/>
              <a:chExt cx="2400" cy="240"/>
            </a:xfrm>
          </p:grpSpPr>
          <p:sp>
            <p:nvSpPr>
              <p:cNvPr id="165" name="Line 27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6" name="Line 27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7" name="Line 272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8" name="Line 273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9" name="Line 274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0" name="Line 275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1" name="Line 276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2" name="Line 277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3" name="Line 278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4" name="Line 279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5" name="Line 280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1" name="Group 281"/>
            <p:cNvGrpSpPr>
              <a:grpSpLocks/>
            </p:cNvGrpSpPr>
            <p:nvPr/>
          </p:nvGrpSpPr>
          <p:grpSpPr bwMode="auto">
            <a:xfrm flipH="1">
              <a:off x="2736428" y="1743649"/>
              <a:ext cx="576064" cy="214499"/>
              <a:chOff x="2880" y="3360"/>
              <a:chExt cx="2400" cy="240"/>
            </a:xfrm>
          </p:grpSpPr>
          <p:sp>
            <p:nvSpPr>
              <p:cNvPr id="154" name="Line 28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5" name="Line 28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6" name="Line 28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7" name="Line 28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8" name="Line 28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9" name="Line 28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0" name="Line 28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1" name="Line 28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2" name="Line 29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3" name="Line 291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4" name="Line 29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2" name="Group 293"/>
            <p:cNvGrpSpPr>
              <a:grpSpLocks/>
            </p:cNvGrpSpPr>
            <p:nvPr/>
          </p:nvGrpSpPr>
          <p:grpSpPr bwMode="auto">
            <a:xfrm flipH="1">
              <a:off x="2160363" y="1743649"/>
              <a:ext cx="576064" cy="214499"/>
              <a:chOff x="2880" y="3360"/>
              <a:chExt cx="2400" cy="240"/>
            </a:xfrm>
          </p:grpSpPr>
          <p:sp>
            <p:nvSpPr>
              <p:cNvPr id="143" name="Line 29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4" name="Line 29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5" name="Line 296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6" name="Line 297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7" name="Line 298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8" name="Line 299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9" name="Line 300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0" name="Line 301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1" name="Line 302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2" name="Line 303"/>
              <p:cNvSpPr>
                <a:spLocks noChangeShapeType="1"/>
              </p:cNvSpPr>
              <p:nvPr/>
            </p:nvSpPr>
            <p:spPr bwMode="auto">
              <a:xfrm>
                <a:off x="5167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3" name="Line 304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3" name="Group 305"/>
            <p:cNvGrpSpPr>
              <a:grpSpLocks/>
            </p:cNvGrpSpPr>
            <p:nvPr/>
          </p:nvGrpSpPr>
          <p:grpSpPr bwMode="auto">
            <a:xfrm flipH="1">
              <a:off x="1584299" y="1743649"/>
              <a:ext cx="576064" cy="214499"/>
              <a:chOff x="2880" y="3360"/>
              <a:chExt cx="2400" cy="240"/>
            </a:xfrm>
          </p:grpSpPr>
          <p:sp>
            <p:nvSpPr>
              <p:cNvPr id="132" name="Line 30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3" name="Line 30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4" name="Line 308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5" name="Line 309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6" name="Line 310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7" name="Line 311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8" name="Line 312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9" name="Line 313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0" name="Line 314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" name="Line 315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2" name="Line 316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4" name="Group 317"/>
            <p:cNvGrpSpPr>
              <a:grpSpLocks/>
            </p:cNvGrpSpPr>
            <p:nvPr/>
          </p:nvGrpSpPr>
          <p:grpSpPr bwMode="auto">
            <a:xfrm flipH="1">
              <a:off x="1008235" y="1743649"/>
              <a:ext cx="576064" cy="214499"/>
              <a:chOff x="2880" y="3360"/>
              <a:chExt cx="2400" cy="240"/>
            </a:xfrm>
          </p:grpSpPr>
          <p:sp>
            <p:nvSpPr>
              <p:cNvPr id="121" name="Line 31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2" name="Line 31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" name="Line 320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4" name="Line 321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5" name="Line 322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6" name="Line 323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7" name="Line 324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8" name="Line 325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9" name="Line 326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0" name="Line 327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1" name="Line 328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5" name="Group 329"/>
            <p:cNvGrpSpPr>
              <a:grpSpLocks/>
            </p:cNvGrpSpPr>
            <p:nvPr/>
          </p:nvGrpSpPr>
          <p:grpSpPr bwMode="auto">
            <a:xfrm flipH="1">
              <a:off x="7344940" y="1743649"/>
              <a:ext cx="576064" cy="214499"/>
              <a:chOff x="2880" y="3360"/>
              <a:chExt cx="2400" cy="240"/>
            </a:xfrm>
          </p:grpSpPr>
          <p:sp>
            <p:nvSpPr>
              <p:cNvPr id="110" name="Line 33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1" name="Line 33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2" name="Line 332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" name="Line 333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4" name="Line 334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5" name="Line 335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6" name="Line 336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7" name="Line 337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8" name="Line 338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9" name="Line 339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0" name="Line 340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6" name="Group 341"/>
            <p:cNvGrpSpPr>
              <a:grpSpLocks/>
            </p:cNvGrpSpPr>
            <p:nvPr/>
          </p:nvGrpSpPr>
          <p:grpSpPr bwMode="auto">
            <a:xfrm flipH="1">
              <a:off x="7921004" y="1743649"/>
              <a:ext cx="576064" cy="214499"/>
              <a:chOff x="2880" y="3360"/>
              <a:chExt cx="2400" cy="240"/>
            </a:xfrm>
          </p:grpSpPr>
          <p:sp>
            <p:nvSpPr>
              <p:cNvPr id="99" name="Line 34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0" name="Line 34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" name="Line 34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" name="Line 34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" name="Line 34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" name="Line 34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" name="Line 34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6" name="Line 34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7" name="Line 35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8" name="Line 351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9" name="Line 35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7" name="Line 353"/>
            <p:cNvSpPr>
              <a:spLocks noChangeShapeType="1"/>
            </p:cNvSpPr>
            <p:nvPr/>
          </p:nvSpPr>
          <p:spPr bwMode="auto">
            <a:xfrm flipH="1">
              <a:off x="143892" y="1743649"/>
              <a:ext cx="36004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73" name="Group 359"/>
            <p:cNvGrpSpPr>
              <a:grpSpLocks/>
            </p:cNvGrpSpPr>
            <p:nvPr/>
          </p:nvGrpSpPr>
          <p:grpSpPr bwMode="auto">
            <a:xfrm flipH="1">
              <a:off x="8497068" y="1743649"/>
              <a:ext cx="576064" cy="214499"/>
              <a:chOff x="2880" y="3360"/>
              <a:chExt cx="2400" cy="240"/>
            </a:xfrm>
          </p:grpSpPr>
          <p:sp>
            <p:nvSpPr>
              <p:cNvPr id="88" name="Line 36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9" name="Line 36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0" name="Line 362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1" name="Line 363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2" name="Line 364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3" name="Line 365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" name="Line 366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5" name="Line 367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6" name="Line 368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7" name="Line 369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8" name="Line 370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85" name="Group 317"/>
            <p:cNvGrpSpPr>
              <a:grpSpLocks/>
            </p:cNvGrpSpPr>
            <p:nvPr/>
          </p:nvGrpSpPr>
          <p:grpSpPr bwMode="auto">
            <a:xfrm flipH="1">
              <a:off x="431948" y="1743649"/>
              <a:ext cx="576064" cy="214499"/>
              <a:chOff x="2880" y="3360"/>
              <a:chExt cx="2400" cy="240"/>
            </a:xfrm>
          </p:grpSpPr>
          <p:sp>
            <p:nvSpPr>
              <p:cNvPr id="386" name="Line 31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7" name="Line 31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8" name="Line 320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9" name="Line 321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0" name="Line 322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1" name="Line 323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2" name="Line 324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3" name="Line 325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4" name="Line 326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5" name="Line 327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7" name="Line 328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398" name="Text Box 194"/>
            <p:cNvSpPr txBox="1">
              <a:spLocks noChangeArrowheads="1"/>
            </p:cNvSpPr>
            <p:nvPr/>
          </p:nvSpPr>
          <p:spPr bwMode="auto">
            <a:xfrm>
              <a:off x="2376202" y="1303638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10</a:t>
              </a:r>
              <a:r>
                <a:rPr lang="en-US" sz="2800" b="1" baseline="30000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15</a:t>
              </a:r>
              <a:endParaRPr lang="de-DE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399" name="Text Box 194"/>
            <p:cNvSpPr txBox="1">
              <a:spLocks noChangeArrowheads="1"/>
            </p:cNvSpPr>
            <p:nvPr/>
          </p:nvSpPr>
          <p:spPr bwMode="auto">
            <a:xfrm>
              <a:off x="647962" y="1303638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10</a:t>
              </a:r>
              <a:r>
                <a:rPr lang="en-US" sz="2800" b="1" baseline="30000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18</a:t>
              </a:r>
              <a:endParaRPr lang="de-DE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400" name="Text Box 194"/>
            <p:cNvSpPr txBox="1">
              <a:spLocks noChangeArrowheads="1"/>
            </p:cNvSpPr>
            <p:nvPr/>
          </p:nvSpPr>
          <p:spPr bwMode="auto">
            <a:xfrm>
              <a:off x="7561022" y="1303638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10</a:t>
              </a:r>
              <a:r>
                <a:rPr lang="en-US" sz="2800" b="1" baseline="30000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6</a:t>
              </a:r>
              <a:endParaRPr lang="de-DE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401" name="Text Box 196"/>
            <p:cNvSpPr txBox="1">
              <a:spLocks noChangeArrowheads="1"/>
            </p:cNvSpPr>
            <p:nvPr/>
          </p:nvSpPr>
          <p:spPr bwMode="auto">
            <a:xfrm>
              <a:off x="8409140" y="1303638"/>
              <a:ext cx="719973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eaLnBrk="1" hangingPunct="1"/>
              <a:r>
                <a:rPr lang="en-US" sz="2400" b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GeV</a:t>
              </a:r>
              <a:endParaRPr lang="de-DE" sz="2400" b="1" baseline="-25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403" name="Text Box 196"/>
            <p:cNvSpPr txBox="1">
              <a:spLocks noChangeArrowheads="1"/>
            </p:cNvSpPr>
            <p:nvPr/>
          </p:nvSpPr>
          <p:spPr bwMode="auto">
            <a:xfrm>
              <a:off x="151392" y="575587"/>
              <a:ext cx="1206268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eaLnBrk="1" hangingPunct="1"/>
              <a:r>
                <a:rPr lang="en-US" sz="2400" b="1" i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</a:t>
              </a:r>
              <a:r>
                <a:rPr lang="en-US" sz="2800" b="1" baseline="-2500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Planck</a:t>
              </a:r>
              <a:endParaRPr lang="de-DE" sz="2400" b="1" baseline="-25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99651" y="999245"/>
              <a:ext cx="26" cy="216030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1066686" y="3255859"/>
            <a:ext cx="5342076" cy="648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</a:rPr>
              <a:t>Opportunities for detection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402" name="Rectangle 401"/>
          <p:cNvSpPr>
            <a:spLocks noChangeArrowheads="1"/>
          </p:cNvSpPr>
          <p:nvPr/>
        </p:nvSpPr>
        <p:spPr bwMode="auto">
          <a:xfrm>
            <a:off x="6336360" y="3255949"/>
            <a:ext cx="2809228" cy="648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Astrophysical Bounds</a:t>
            </a:r>
          </a:p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(Energy loss of stars)</a:t>
            </a:r>
            <a:endParaRPr lang="de-DE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8" name="Picture 40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22" y="4176087"/>
            <a:ext cx="1910862" cy="1584220"/>
          </a:xfrm>
          <a:prstGeom prst="rect">
            <a:avLst/>
          </a:prstGeom>
        </p:spPr>
      </p:pic>
      <p:sp>
        <p:nvSpPr>
          <p:cNvPr id="406" name="TextBox 405"/>
          <p:cNvSpPr txBox="1"/>
          <p:nvPr/>
        </p:nvSpPr>
        <p:spPr>
          <a:xfrm>
            <a:off x="7362990" y="4970786"/>
            <a:ext cx="1895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IAXO Solar</a:t>
            </a:r>
          </a:p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Axion Telescope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0974" y="3239957"/>
            <a:ext cx="1103997" cy="2088290"/>
            <a:chOff x="180974" y="3383977"/>
            <a:chExt cx="1114425" cy="2088290"/>
          </a:xfrm>
        </p:grpSpPr>
        <p:sp>
          <p:nvSpPr>
            <p:cNvPr id="404" name="Rectangle 403"/>
            <p:cNvSpPr>
              <a:spLocks noChangeArrowheads="1"/>
            </p:cNvSpPr>
            <p:nvPr/>
          </p:nvSpPr>
          <p:spPr bwMode="auto">
            <a:xfrm>
              <a:off x="180974" y="3383977"/>
              <a:ext cx="1114425" cy="6480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lIns="92156" tIns="46078" rIns="92156" bIns="46078" anchor="ctr"/>
            <a:lstStyle/>
            <a:p>
              <a:pPr defTabSz="921018">
                <a:lnSpc>
                  <a:spcPct val="80000"/>
                </a:lnSpc>
                <a:defRPr/>
              </a:pPr>
              <a:r>
                <a:rPr lang="de-DE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Super</a:t>
              </a:r>
            </a:p>
            <a:p>
              <a:pPr defTabSz="921018">
                <a:lnSpc>
                  <a:spcPct val="80000"/>
                </a:lnSpc>
                <a:defRPr/>
              </a:pPr>
              <a:r>
                <a:rPr lang="de-DE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</a:t>
              </a:r>
              <a:r>
                <a:rPr lang="de-DE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adiance</a:t>
              </a:r>
              <a:endParaRPr lang="de-DE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80974" y="4557867"/>
              <a:ext cx="1114425" cy="9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Black</a:t>
              </a:r>
            </a:p>
            <a:p>
              <a:pPr algn="ctr"/>
              <a:r>
                <a:rPr lang="en-US" smtClean="0"/>
                <a:t>Hole</a:t>
              </a:r>
              <a:endParaRPr lang="en-US"/>
            </a:p>
          </p:txBody>
        </p:sp>
        <p:sp>
          <p:nvSpPr>
            <p:cNvPr id="6" name="Arc 5"/>
            <p:cNvSpPr/>
            <p:nvPr/>
          </p:nvSpPr>
          <p:spPr>
            <a:xfrm>
              <a:off x="403357" y="4248149"/>
              <a:ext cx="665401" cy="227349"/>
            </a:xfrm>
            <a:prstGeom prst="arc">
              <a:avLst>
                <a:gd name="adj1" fmla="val 6791915"/>
                <a:gd name="adj2" fmla="val 4061886"/>
              </a:avLst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273" y="5414375"/>
            <a:ext cx="1872000" cy="842400"/>
          </a:xfrm>
          <a:prstGeom prst="rect">
            <a:avLst/>
          </a:prstGeom>
        </p:spPr>
      </p:pic>
      <p:pic>
        <p:nvPicPr>
          <p:cNvPr id="405" name="Picture 40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273" y="3983285"/>
            <a:ext cx="1872000" cy="14100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28398" y="6264377"/>
            <a:ext cx="628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Axion conversion in neutron star magnetospheres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0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Evolution of Stars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492"/>
            <a:ext cx="9215967" cy="6911975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/>
        </p:nvSpPr>
        <p:spPr>
          <a:xfrm>
            <a:off x="-128" y="6604690"/>
            <a:ext cx="5328740" cy="30777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http://earthspacecircle.blogspot.com/2013/07/stellar-evolution.html</a:t>
            </a:r>
          </a:p>
        </p:txBody>
      </p:sp>
      <p:sp>
        <p:nvSpPr>
          <p:cNvPr id="5" name="Rectangle 4"/>
          <p:cNvSpPr/>
          <p:nvPr/>
        </p:nvSpPr>
        <p:spPr>
          <a:xfrm rot="1922192">
            <a:off x="7074664" y="6177740"/>
            <a:ext cx="869464" cy="194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125420" y="6003985"/>
            <a:ext cx="625654" cy="112282"/>
          </a:xfrm>
          <a:prstGeom prst="straightConnector1">
            <a:avLst/>
          </a:prstGeom>
          <a:ln w="28575">
            <a:solidFill>
              <a:schemeClr val="bg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735905" y="5624424"/>
            <a:ext cx="345056" cy="51758"/>
          </a:xfrm>
          <a:prstGeom prst="straightConnector1">
            <a:avLst/>
          </a:prstGeom>
          <a:ln w="28575">
            <a:solidFill>
              <a:schemeClr val="bg1"/>
            </a:solidFill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006256" y="4351154"/>
                <a:ext cx="1018036" cy="2569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≳8 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US" sz="1600" b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256" y="4351154"/>
                <a:ext cx="1018036" cy="256993"/>
              </a:xfrm>
              <a:prstGeom prst="rect">
                <a:avLst/>
              </a:prstGeom>
              <a:blipFill>
                <a:blip r:embed="rId5"/>
                <a:stretch>
                  <a:fillRect r="-2994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038454" y="2288972"/>
                <a:ext cx="1696234" cy="5189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≲8 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US" sz="1600" b="0" smtClean="0">
                  <a:solidFill>
                    <a:schemeClr val="bg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1 </m:t>
                    </m:r>
                    <m:sSub>
                      <m:sSubPr>
                        <m:ctrlP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=2×</m:t>
                    </m:r>
                    <m:sSup>
                      <m:sSupPr>
                        <m:ctrlP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</m:sup>
                    </m:sSup>
                  </m:oMath>
                </a14:m>
                <a:r>
                  <a:rPr lang="en-US" sz="1600">
                    <a:solidFill>
                      <a:schemeClr val="bg1"/>
                    </a:solidFill>
                  </a:rPr>
                  <a:t>kg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8454" y="2288972"/>
                <a:ext cx="1696234" cy="518925"/>
              </a:xfrm>
              <a:prstGeom prst="rect">
                <a:avLst/>
              </a:prstGeom>
              <a:blipFill>
                <a:blip r:embed="rId6"/>
                <a:stretch>
                  <a:fillRect l="-3943" r="-6452" b="-20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784386" y="2232672"/>
                <a:ext cx="1120627" cy="5032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∼0.6 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US" sz="1600" i="1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600" i="1" smtClean="0">
                    <a:solidFill>
                      <a:schemeClr val="bg1"/>
                    </a:solidFill>
                  </a:rPr>
                  <a:t>R</a:t>
                </a:r>
                <a:r>
                  <a:rPr lang="en-US" sz="160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∼ </m:t>
                    </m:r>
                  </m:oMath>
                </a14:m>
                <a:r>
                  <a:rPr lang="en-US" sz="1600">
                    <a:solidFill>
                      <a:schemeClr val="bg1"/>
                    </a:solidFill>
                  </a:rPr>
                  <a:t>5000 </a:t>
                </a:r>
                <a:r>
                  <a:rPr lang="en-US" sz="1600" smtClean="0">
                    <a:solidFill>
                      <a:schemeClr val="bg1"/>
                    </a:solidFill>
                  </a:rPr>
                  <a:t>km</a:t>
                </a:r>
                <a:endParaRPr lang="en-US" sz="1600" b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4386" y="2232672"/>
                <a:ext cx="1120627" cy="503215"/>
              </a:xfrm>
              <a:prstGeom prst="rect">
                <a:avLst/>
              </a:prstGeom>
              <a:blipFill>
                <a:blip r:embed="rId7"/>
                <a:stretch>
                  <a:fillRect l="-10326" r="-5978" b="-24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786990" y="4040542"/>
                <a:ext cx="1358151" cy="5032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1600" smtClean="0">
                    <a:solidFill>
                      <a:schemeClr val="bg1"/>
                    </a:solidFill>
                  </a:rPr>
                  <a:t> = 1–2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US" sz="1600" i="1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600" i="1" smtClean="0">
                    <a:solidFill>
                      <a:schemeClr val="bg1"/>
                    </a:solidFill>
                  </a:rPr>
                  <a:t>R</a:t>
                </a:r>
                <a:r>
                  <a:rPr lang="en-US" sz="160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∼ </m:t>
                    </m:r>
                  </m:oMath>
                </a14:m>
                <a:r>
                  <a:rPr lang="en-US" sz="1600">
                    <a:solidFill>
                      <a:schemeClr val="bg1"/>
                    </a:solidFill>
                  </a:rPr>
                  <a:t>12 </a:t>
                </a:r>
                <a:r>
                  <a:rPr lang="en-US" sz="1600" smtClean="0">
                    <a:solidFill>
                      <a:schemeClr val="bg1"/>
                    </a:solidFill>
                  </a:rPr>
                  <a:t>km</a:t>
                </a:r>
                <a:endParaRPr lang="en-US" sz="16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6990" y="4040542"/>
                <a:ext cx="1358151" cy="503215"/>
              </a:xfrm>
              <a:prstGeom prst="rect">
                <a:avLst/>
              </a:prstGeom>
              <a:blipFill>
                <a:blip r:embed="rId8"/>
                <a:stretch>
                  <a:fillRect t="-12195" b="-24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776952" y="5184227"/>
                <a:ext cx="1224170" cy="5032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b="0" smtClean="0">
                    <a:solidFill>
                      <a:schemeClr val="bg1"/>
                    </a:solidFill>
                  </a:rPr>
                  <a:t>few-tens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US" sz="1600" b="0" smtClean="0">
                  <a:solidFill>
                    <a:schemeClr val="bg1"/>
                  </a:solidFill>
                </a:endParaRPr>
              </a:p>
              <a:p>
                <a:r>
                  <a:rPr lang="en-US" sz="1600" smtClean="0">
                    <a:solidFill>
                      <a:schemeClr val="bg1"/>
                    </a:solidFill>
                  </a:rPr>
                  <a:t>few km</a:t>
                </a:r>
                <a:endParaRPr lang="en-US" sz="1600" b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6952" y="5184227"/>
                <a:ext cx="1224170" cy="503215"/>
              </a:xfrm>
              <a:prstGeom prst="rect">
                <a:avLst/>
              </a:prstGeom>
              <a:blipFill>
                <a:blip r:embed="rId9"/>
                <a:stretch>
                  <a:fillRect l="-10448" t="-10843" b="-24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776952" y="719607"/>
            <a:ext cx="13681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smtClean="0">
                <a:solidFill>
                  <a:srgbClr val="FFFF00"/>
                </a:solidFill>
              </a:rPr>
              <a:t>Compact</a:t>
            </a:r>
          </a:p>
          <a:p>
            <a:r>
              <a:rPr lang="en-US" b="1" smtClean="0">
                <a:solidFill>
                  <a:srgbClr val="FFFF00"/>
                </a:solidFill>
              </a:rPr>
              <a:t>Remnants: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12832" y="6192367"/>
            <a:ext cx="10801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smtClean="0">
                <a:solidFill>
                  <a:schemeClr val="bg1"/>
                </a:solidFill>
              </a:rPr>
              <a:t>BR </a:t>
            </a:r>
            <a:r>
              <a:rPr lang="en-US" sz="1600" smtClean="0">
                <a:solidFill>
                  <a:schemeClr val="bg1"/>
                </a:solidFill>
                <a:sym typeface="Symbol" panose="05050102010706020507" pitchFamily="18" charset="2"/>
              </a:rPr>
              <a:t> 25% (?)</a:t>
            </a:r>
            <a:endParaRPr lang="en-US" sz="1600" b="0" smtClean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06417" y="2879907"/>
            <a:ext cx="7210079" cy="1810536"/>
            <a:chOff x="2006417" y="2879907"/>
            <a:chExt cx="7210079" cy="1810536"/>
          </a:xfrm>
        </p:grpSpPr>
        <p:sp>
          <p:nvSpPr>
            <p:cNvPr id="16" name="TextBox 15"/>
            <p:cNvSpPr txBox="1"/>
            <p:nvPr/>
          </p:nvSpPr>
          <p:spPr>
            <a:xfrm>
              <a:off x="2006417" y="3167946"/>
              <a:ext cx="2745698" cy="709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66FF66"/>
                  </a:solidFill>
                </a:rPr>
                <a:t>Surface T </a:t>
              </a:r>
              <a:r>
                <a:rPr lang="en-US" sz="2000" dirty="0" smtClean="0">
                  <a:solidFill>
                    <a:srgbClr val="66FF66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~</a:t>
              </a:r>
              <a:r>
                <a:rPr lang="en-US" sz="2000" dirty="0" smtClean="0">
                  <a:solidFill>
                    <a:srgbClr val="66FF66"/>
                  </a:solidFill>
                </a:rPr>
                <a:t> eV (IR to UV)</a:t>
              </a:r>
            </a:p>
            <a:p>
              <a:r>
                <a:rPr lang="en-US" sz="2000" dirty="0" smtClean="0">
                  <a:solidFill>
                    <a:srgbClr val="66FF66"/>
                  </a:solidFill>
                </a:rPr>
                <a:t>Inner  T </a:t>
              </a:r>
              <a:r>
                <a:rPr lang="en-US" sz="2000" dirty="0">
                  <a:solidFill>
                    <a:srgbClr val="66FF66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~ </a:t>
              </a:r>
              <a:r>
                <a:rPr lang="en-US" sz="2000" dirty="0" smtClean="0">
                  <a:solidFill>
                    <a:srgbClr val="66FF66"/>
                  </a:solidFill>
                </a:rPr>
                <a:t>1–100 </a:t>
              </a:r>
              <a:r>
                <a:rPr lang="en-US" sz="2000" dirty="0" err="1" smtClean="0">
                  <a:solidFill>
                    <a:srgbClr val="66FF66"/>
                  </a:solidFill>
                </a:rPr>
                <a:t>keV</a:t>
              </a:r>
              <a:endParaRPr lang="en-US" sz="2000" dirty="0">
                <a:solidFill>
                  <a:srgbClr val="66FF66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16851" y="4320106"/>
              <a:ext cx="1870289" cy="370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66FF66"/>
                  </a:solidFill>
                </a:rPr>
                <a:t>Inner T </a:t>
              </a:r>
              <a:r>
                <a:rPr lang="en-US" smtClean="0">
                  <a:solidFill>
                    <a:srgbClr val="66FF66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~</a:t>
              </a:r>
              <a:r>
                <a:rPr lang="en-US" smtClean="0">
                  <a:solidFill>
                    <a:srgbClr val="66FF66"/>
                  </a:solidFill>
                </a:rPr>
                <a:t> 30 MeV </a:t>
              </a:r>
              <a:endParaRPr lang="en-US">
                <a:solidFill>
                  <a:srgbClr val="66FF66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549458" y="2879907"/>
              <a:ext cx="1667038" cy="648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66FF66"/>
                  </a:solidFill>
                </a:rPr>
                <a:t>Surface T </a:t>
              </a:r>
              <a:r>
                <a:rPr lang="en-US" smtClean="0">
                  <a:solidFill>
                    <a:srgbClr val="66FF66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~</a:t>
              </a:r>
              <a:r>
                <a:rPr lang="en-US" smtClean="0">
                  <a:solidFill>
                    <a:srgbClr val="66FF66"/>
                  </a:solidFill>
                </a:rPr>
                <a:t> keV</a:t>
              </a:r>
            </a:p>
            <a:p>
              <a:r>
                <a:rPr lang="en-US">
                  <a:solidFill>
                    <a:srgbClr val="66FF66"/>
                  </a:solidFill>
                </a:rPr>
                <a:t>Nuclear </a:t>
              </a:r>
              <a:r>
                <a:rPr lang="en-US" smtClean="0">
                  <a:solidFill>
                    <a:srgbClr val="66FF66"/>
                  </a:solidFill>
                </a:rPr>
                <a:t>density </a:t>
              </a:r>
              <a:endParaRPr lang="en-US">
                <a:solidFill>
                  <a:srgbClr val="66FF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763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Particles from Stars: What to expect?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971922"/>
            <a:ext cx="288000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3044" y="935218"/>
            <a:ext cx="7920038" cy="360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000" b="1" smtClean="0">
                <a:solidFill>
                  <a:srgbClr val="C00000"/>
                </a:solidFill>
              </a:rPr>
              <a:t>New Ideas ...</a:t>
            </a:r>
            <a:endParaRPr lang="en-US" sz="2000" b="1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1982" y="1439807"/>
            <a:ext cx="7920038" cy="64804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Extension &amp; refinements of existing arguments</a:t>
            </a:r>
          </a:p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(ordinary stars, Red Giants, (variable) white dwarfs, neutron star cooling, ...)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1982" y="4392167"/>
            <a:ext cx="7920038" cy="360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Next galactic supernova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observation </a:t>
            </a:r>
            <a:r>
              <a:rPr lang="en-US" sz="2000" b="1" smtClean="0">
                <a:solidFill>
                  <a:srgbClr val="C00000"/>
                </a:solidFill>
              </a:rPr>
              <a:t>(3% chance every year!)</a:t>
            </a:r>
            <a:endParaRPr lang="en-US" sz="2000" b="1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1982" y="4896237"/>
            <a:ext cx="7920038" cy="360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Theoretical developments in collective neutrino flavor evolution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1982" y="5400307"/>
            <a:ext cx="7920038" cy="360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Diffuse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Supernova Neutrino Background observation</a:t>
            </a:r>
            <a:r>
              <a:rPr lang="en-US" sz="2000" b="1">
                <a:solidFill>
                  <a:srgbClr val="C00000"/>
                </a:solidFill>
              </a:rPr>
              <a:t> </a:t>
            </a:r>
            <a:r>
              <a:rPr lang="en-US" sz="2000" b="1" smtClean="0">
                <a:solidFill>
                  <a:srgbClr val="C00000"/>
                </a:solidFill>
              </a:rPr>
              <a:t>(Super-K (Gd), JUNO)</a:t>
            </a:r>
            <a:endParaRPr lang="en-US" sz="20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1982" y="2231867"/>
            <a:ext cx="7920038" cy="360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Search for solar axions: (baby) IAXO, XENON n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tonne, ...</a:t>
            </a:r>
            <a:endParaRPr lang="en-US" sz="20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3043" y="3600057"/>
            <a:ext cx="8207509" cy="64809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Radio search for axion dark matter conversion in neutron star magnetospheres</a:t>
            </a:r>
          </a:p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(new detetectors SKA, ...)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1982" y="2735937"/>
            <a:ext cx="7920038" cy="72005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Search for magnetically converted ALPs </a:t>
            </a:r>
          </a:p>
          <a:p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from magnetic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white dwarfs &amp; neutron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stars (x-ray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satellites)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3044" y="5904377"/>
            <a:ext cx="7920038" cy="360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Gravitational-wave evidence for superradiance from black holes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1511717"/>
            <a:ext cx="288000" cy="28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2289353"/>
            <a:ext cx="288000" cy="28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2951957"/>
            <a:ext cx="288000" cy="28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3744067"/>
            <a:ext cx="288000" cy="28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4464167"/>
            <a:ext cx="288000" cy="28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4927183"/>
            <a:ext cx="288000" cy="288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5449060"/>
            <a:ext cx="288000" cy="288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5960879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7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502" y="142887"/>
            <a:ext cx="1728880" cy="172888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392" y="143527"/>
            <a:ext cx="1728240" cy="17282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143527"/>
            <a:ext cx="1728240" cy="17282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3" name="Rectangle 22"/>
          <p:cNvSpPr/>
          <p:nvPr/>
        </p:nvSpPr>
        <p:spPr>
          <a:xfrm>
            <a:off x="7345461" y="143767"/>
            <a:ext cx="1727671" cy="172800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43892" y="151176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Axions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1944142" y="151171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Globular Clusters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3744392" y="151152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Supernova 1987A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7344892" y="151171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ravitational </a:t>
            </a:r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aves</a:t>
            </a:r>
            <a:endParaRPr lang="en-US" sz="1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342305"/>
            <a:ext cx="1389718" cy="1152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882" y="143527"/>
            <a:ext cx="1728000" cy="1728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5544642" y="1511717"/>
            <a:ext cx="1728240" cy="356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Neutron Stars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7" y="2087797"/>
            <a:ext cx="9217025" cy="41760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smtClean="0"/>
              <a:t>Some</a:t>
            </a:r>
          </a:p>
          <a:p>
            <a:pPr algn="ctr"/>
            <a:r>
              <a:rPr lang="en-US" sz="11500" b="1" smtClean="0"/>
              <a:t>Literature</a:t>
            </a:r>
          </a:p>
        </p:txBody>
      </p:sp>
    </p:spTree>
    <p:extLst>
      <p:ext uri="{BB962C8B-B14F-4D97-AF65-F5344CB8AC3E}">
        <p14:creationId xmlns:p14="http://schemas.microsoft.com/office/powerpoint/2010/main" val="20932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Reviews: Theory &amp; Cosmology</a:t>
            </a:r>
            <a:endParaRPr lang="en-US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44139" y="719980"/>
            <a:ext cx="8928993" cy="5904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t" anchorCtr="0"/>
          <a:lstStyle/>
          <a:p>
            <a:r>
              <a:rPr lang="en-DE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Axion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Dark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Matter (Snowmass 2021 White Paper), </a:t>
            </a:r>
            <a:r>
              <a:rPr lang="en-DE" sz="2000" smtClean="0">
                <a:hlinkClick r:id="rId3"/>
              </a:rPr>
              <a:t>2203.14923</a:t>
            </a:r>
            <a:endParaRPr lang="de-DE" sz="2000" smtClean="0"/>
          </a:p>
          <a:p>
            <a:r>
              <a:rPr lang="en-US" sz="2000" smtClean="0"/>
              <a:t>  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C.B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. Adams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, et al.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  <a:p>
            <a:endParaRPr lang="de-DE" sz="80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DE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Axion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dark matter: What is it and why now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?  </a:t>
            </a:r>
            <a:r>
              <a:rPr lang="en-DE" sz="2000" smtClean="0">
                <a:hlinkClick r:id="rId4"/>
              </a:rPr>
              <a:t>2105.01406</a:t>
            </a:r>
            <a:endParaRPr lang="en-US" sz="2000" smtClean="0"/>
          </a:p>
          <a:p>
            <a:r>
              <a:rPr lang="en-US" sz="2000" smtClean="0"/>
              <a:t>  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F. Chadha-Day, J. Ellis &amp; D.J.E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Marsh</a:t>
            </a:r>
            <a:endParaRPr lang="de-DE" sz="80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00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Recent Progress in the Physics of Axions and Axion-Like Particles, </a:t>
            </a:r>
            <a:r>
              <a:rPr lang="en-DE" sz="2000" smtClean="0">
                <a:hlinkClick r:id="rId5"/>
              </a:rPr>
              <a:t>2012.05029</a:t>
            </a:r>
            <a:endParaRPr lang="en-DE" sz="2000"/>
          </a:p>
          <a:p>
            <a:r>
              <a:rPr lang="it-IT" sz="200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K. Choi, S.H. Im &amp; C.S.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Shin</a:t>
            </a:r>
            <a:endParaRPr lang="de-DE" sz="10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800" b="1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The Landscape of QCD Axion Models, </a:t>
            </a:r>
            <a:r>
              <a:rPr lang="en-DE" sz="2000" smtClean="0">
                <a:hlinkClick r:id="rId6"/>
              </a:rPr>
              <a:t>2003.01100</a:t>
            </a:r>
            <a:endParaRPr lang="en-DE" sz="2000"/>
          </a:p>
          <a:p>
            <a:r>
              <a:rPr lang="it-IT" sz="2000">
                <a:solidFill>
                  <a:schemeClr val="accent1">
                    <a:lumMod val="75000"/>
                  </a:schemeClr>
                </a:solidFill>
              </a:rPr>
              <a:t>   L. Di Luzio, M. Giannotti, E. Nardi &amp; L. </a:t>
            </a:r>
            <a:r>
              <a:rPr lang="it-IT" sz="2000" smtClean="0">
                <a:solidFill>
                  <a:schemeClr val="accent1">
                    <a:lumMod val="75000"/>
                  </a:schemeClr>
                </a:solidFill>
              </a:rPr>
              <a:t>Visinelli</a:t>
            </a:r>
            <a:endParaRPr lang="de-DE" sz="10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800" b="1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Small-Scale Structure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of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Fuzzy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and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Axion-Like Dark Matter, </a:t>
            </a:r>
            <a:r>
              <a:rPr lang="en-DE" sz="2000" smtClean="0">
                <a:hlinkClick r:id="rId7"/>
              </a:rPr>
              <a:t>1912.07064</a:t>
            </a:r>
            <a:endParaRPr lang="en-US" sz="2000" smtClean="0"/>
          </a:p>
          <a:p>
            <a:r>
              <a:rPr lang="it-IT" sz="200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J.C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Niemeyer</a:t>
            </a:r>
            <a:endParaRPr lang="de-DE" sz="10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800" b="1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Axion Cosmology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DE" sz="2000" smtClean="0">
                <a:hlinkClick r:id="rId8"/>
              </a:rPr>
              <a:t>1510.07633</a:t>
            </a:r>
            <a:endParaRPr lang="en-US" sz="2000" smtClean="0"/>
          </a:p>
          <a:p>
            <a:r>
              <a:rPr lang="it-IT" sz="200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D.J.E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Marsh</a:t>
            </a:r>
            <a:endParaRPr lang="de-DE" sz="100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it-IT" sz="80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Axions: Theory and Cosmological Role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DE" sz="2000" smtClean="0">
                <a:hlinkClick r:id="rId9"/>
              </a:rPr>
              <a:t>1301.1123 </a:t>
            </a:r>
            <a:endParaRPr lang="en-US" sz="2000" smtClean="0"/>
          </a:p>
          <a:p>
            <a:r>
              <a:rPr lang="it-IT" sz="200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M. Kawasaki &amp; K. Nakayama</a:t>
            </a:r>
            <a:endParaRPr lang="de-DE" sz="10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it-IT" sz="80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Axions and the Strong CP Problem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DE" sz="2000" smtClean="0">
                <a:hlinkClick r:id="rId10"/>
              </a:rPr>
              <a:t>0807.3125</a:t>
            </a:r>
            <a:endParaRPr lang="en-US" sz="2000"/>
          </a:p>
          <a:p>
            <a:r>
              <a:rPr lang="it-IT" sz="200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J.E. Kim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&amp; G. Carosi</a:t>
            </a:r>
            <a:endParaRPr lang="en-US" sz="2800" smtClean="0"/>
          </a:p>
          <a:p>
            <a:endParaRPr lang="en-DE" sz="2800"/>
          </a:p>
          <a:p>
            <a:endParaRPr lang="en-US" sz="2800" b="1" baseline="30000" smtClean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28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Axion Reviews: Experiments &amp; Searches</a:t>
            </a: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44016" y="647597"/>
            <a:ext cx="8928993" cy="590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t" anchorCtr="0"/>
          <a:lstStyle/>
          <a:p>
            <a:r>
              <a:rPr lang="en-DE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The Search for Ultralight Bosonic Dark Matter,</a:t>
            </a:r>
            <a:r>
              <a:rPr lang="en-US" sz="2000" b="1"/>
              <a:t> </a:t>
            </a:r>
            <a:r>
              <a:rPr lang="en-US" sz="2000">
                <a:hlinkClick r:id="rId3"/>
              </a:rPr>
              <a:t>doi:</a:t>
            </a:r>
            <a:r>
              <a:rPr lang="en-DE" sz="2000">
                <a:hlinkClick r:id="rId3"/>
              </a:rPr>
              <a:t>10.1007/978-3-030-95852-7</a:t>
            </a:r>
            <a:endParaRPr lang="en-US" sz="2000"/>
          </a:p>
          <a:p>
            <a:r>
              <a:rPr lang="it-IT" sz="2000"/>
              <a:t>  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D.F. Jackson Kimball &amp; K. van Bibber (eds.),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       </a:t>
            </a: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Springer, </a:t>
            </a: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2023, open access)</a:t>
            </a:r>
            <a:endParaRPr lang="en-US" sz="20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0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DE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Invisible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Axion Search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Methods,</a:t>
            </a:r>
            <a:r>
              <a:rPr lang="en-US" sz="2000" b="1" smtClean="0"/>
              <a:t> </a:t>
            </a:r>
            <a:r>
              <a:rPr lang="en-DE" sz="2000" smtClean="0">
                <a:hlinkClick r:id="rId4"/>
              </a:rPr>
              <a:t>2003.02206</a:t>
            </a:r>
            <a:endParaRPr lang="en-US" sz="2000" smtClean="0"/>
          </a:p>
          <a:p>
            <a:r>
              <a:rPr lang="it-IT" sz="2000" smtClean="0"/>
              <a:t>  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P. Sikivie</a:t>
            </a:r>
          </a:p>
          <a:p>
            <a:endParaRPr lang="en-US" sz="100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 New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Experimental Approaches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in the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Search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for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Axion-Like Particles,</a:t>
            </a:r>
            <a:r>
              <a:rPr lang="en-US" sz="2000" smtClean="0"/>
              <a:t> </a:t>
            </a:r>
            <a:r>
              <a:rPr lang="en-DE" sz="2000" smtClean="0">
                <a:hlinkClick r:id="rId5"/>
              </a:rPr>
              <a:t>1801.08127</a:t>
            </a:r>
            <a:endParaRPr lang="en-US" sz="2000" smtClean="0"/>
          </a:p>
          <a:p>
            <a:r>
              <a:rPr lang="it-IT" sz="200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I.G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Irastorza &amp; J. Redondo</a:t>
            </a:r>
          </a:p>
          <a:p>
            <a:endParaRPr lang="en-US" sz="10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Experimental Searches for the Axion and Axion-Like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Particles, </a:t>
            </a:r>
            <a:r>
              <a:rPr lang="en-DE" sz="2000" smtClean="0">
                <a:hlinkClick r:id="rId6"/>
              </a:rPr>
              <a:t>1602.00039</a:t>
            </a:r>
            <a:endParaRPr lang="en-US" sz="2000" smtClean="0"/>
          </a:p>
          <a:p>
            <a:r>
              <a:rPr lang="it-IT" sz="2000" smtClean="0"/>
              <a:t>  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P.W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. Graham,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I.G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. Irastorza,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S.K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. Lamoreaux,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A. Lindner &amp; K.A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. van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Bibber</a:t>
            </a:r>
          </a:p>
          <a:p>
            <a:endParaRPr lang="en-US" sz="10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 Searches for astrophysical and cosmological axions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</a:p>
          <a:p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                                 </a:t>
            </a: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7"/>
              </a:rPr>
              <a:t>doi</a:t>
            </a:r>
            <a:r>
              <a:rPr lang="en-US" sz="2000" smtClean="0">
                <a:hlinkClick r:id="rId7"/>
              </a:rPr>
              <a:t>:10.1146/annurev.nucl.56.080805.140513</a:t>
            </a:r>
            <a:endParaRPr lang="en-US" sz="2000"/>
          </a:p>
          <a:p>
            <a:r>
              <a:rPr lang="it-IT" sz="2000" smtClean="0"/>
              <a:t>  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S.J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Asztalos, L.J.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Rosenberg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, K.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van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Bibber, P. Sikivie &amp; K. Zioutas (2006)</a:t>
            </a:r>
          </a:p>
          <a:p>
            <a:endParaRPr lang="en-US" sz="100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DE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Microwave cavity searches for dark-matter axions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smtClean="0">
                <a:hlinkClick r:id="rId8"/>
              </a:rPr>
              <a:t>doi:10.1103/RevModPhys.75.777</a:t>
            </a:r>
            <a:endParaRPr lang="en-US" sz="2000"/>
          </a:p>
          <a:p>
            <a:r>
              <a:rPr lang="it-IT" sz="2000" smtClean="0"/>
              <a:t>  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R. Bradley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J.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Clarke,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D.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Kinion,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L.J.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Rosenberg,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K.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van Bibber,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S. Matsuki, 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 M. Mück &amp; P. Sikivie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2003) </a:t>
            </a:r>
            <a:endParaRPr lang="en-US" sz="200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100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DE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Searches for invisible axions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smtClean="0">
                <a:hlinkClick r:id="rId9"/>
              </a:rPr>
              <a:t>doi:10.1016/S0370-1573(99)00045-9</a:t>
            </a:r>
            <a:r>
              <a:rPr lang="en-US" sz="2000" smtClean="0"/>
              <a:t> 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nl-NL" sz="2000" smtClean="0">
                <a:solidFill>
                  <a:schemeClr val="accent1">
                    <a:lumMod val="75000"/>
                  </a:schemeClr>
                </a:solidFill>
              </a:rPr>
              <a:t>L.J</a:t>
            </a:r>
            <a:r>
              <a:rPr lang="nl-NL" sz="200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nl-NL" sz="2000" smtClean="0">
                <a:solidFill>
                  <a:schemeClr val="accent1">
                    <a:lumMod val="75000"/>
                  </a:schemeClr>
                </a:solidFill>
              </a:rPr>
              <a:t>Rosenberg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&amp;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K.A. van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Bibber 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(2000) 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00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10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200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00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400" b="1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9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Axion Reviews: </a:t>
            </a:r>
            <a:r>
              <a:rPr lang="en-US" smtClean="0"/>
              <a:t>Astrophysical Methods</a:t>
            </a:r>
            <a:endParaRPr lang="en-US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44016" y="647597"/>
            <a:ext cx="8928993" cy="590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t" anchorCtr="0"/>
          <a:lstStyle/>
          <a:p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</a:rPr>
              <a:t>Stellar Evolution</a:t>
            </a:r>
            <a:endParaRPr lang="en-US" sz="2400" b="1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10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DE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White Dwarfs as Physics Laboratories: Lights and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Shadows, </a:t>
            </a:r>
            <a:r>
              <a:rPr lang="en-DE" sz="2000" smtClean="0">
                <a:hlinkClick r:id="rId3"/>
              </a:rPr>
              <a:t>2202.02052</a:t>
            </a:r>
            <a:endParaRPr lang="en-DE" sz="2000"/>
          </a:p>
          <a:p>
            <a:r>
              <a:rPr lang="it-IT" sz="2000" smtClean="0"/>
              <a:t>  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J.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Isern,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S. Torres &amp; A. Rebassa-Mansergas</a:t>
            </a:r>
          </a:p>
          <a:p>
            <a:endParaRPr lang="en-US" sz="100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DE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Stellar Evolution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Confronts Axion Models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DE" sz="2000" smtClean="0">
                <a:hlinkClick r:id="rId4"/>
              </a:rPr>
              <a:t>2109.10368</a:t>
            </a:r>
            <a:endParaRPr lang="en-US" sz="2000" smtClean="0"/>
          </a:p>
          <a:p>
            <a:r>
              <a:rPr lang="it-IT" sz="2000" smtClean="0"/>
              <a:t>   </a:t>
            </a:r>
            <a:r>
              <a:rPr lang="it-IT" sz="2000" smtClean="0">
                <a:solidFill>
                  <a:schemeClr val="accent1">
                    <a:lumMod val="75000"/>
                  </a:schemeClr>
                </a:solidFill>
              </a:rPr>
              <a:t>L. </a:t>
            </a:r>
            <a:r>
              <a:rPr lang="it-IT" sz="2000">
                <a:solidFill>
                  <a:schemeClr val="accent1">
                    <a:lumMod val="75000"/>
                  </a:schemeClr>
                </a:solidFill>
              </a:rPr>
              <a:t>Di Luzio, </a:t>
            </a:r>
            <a:r>
              <a:rPr lang="it-IT" sz="2000" smtClean="0">
                <a:solidFill>
                  <a:schemeClr val="accent1">
                    <a:lumMod val="75000"/>
                  </a:schemeClr>
                </a:solidFill>
              </a:rPr>
              <a:t>M. </a:t>
            </a:r>
            <a:r>
              <a:rPr lang="it-IT" sz="2000">
                <a:solidFill>
                  <a:schemeClr val="accent1">
                    <a:lumMod val="75000"/>
                  </a:schemeClr>
                </a:solidFill>
              </a:rPr>
              <a:t>Fedele, </a:t>
            </a:r>
            <a:r>
              <a:rPr lang="it-IT" sz="2000" smtClean="0">
                <a:solidFill>
                  <a:schemeClr val="accent1">
                    <a:lumMod val="75000"/>
                  </a:schemeClr>
                </a:solidFill>
              </a:rPr>
              <a:t>M. </a:t>
            </a:r>
            <a:r>
              <a:rPr lang="it-IT" sz="2000">
                <a:solidFill>
                  <a:schemeClr val="accent1">
                    <a:lumMod val="75000"/>
                  </a:schemeClr>
                </a:solidFill>
              </a:rPr>
              <a:t>Giannotti, </a:t>
            </a:r>
            <a:r>
              <a:rPr lang="it-IT" sz="2000" smtClean="0">
                <a:solidFill>
                  <a:schemeClr val="accent1">
                    <a:lumMod val="75000"/>
                  </a:schemeClr>
                </a:solidFill>
              </a:rPr>
              <a:t>F. Mescia &amp; E. </a:t>
            </a:r>
            <a:r>
              <a:rPr lang="it-IT" sz="2000">
                <a:solidFill>
                  <a:schemeClr val="accent1">
                    <a:lumMod val="75000"/>
                  </a:schemeClr>
                </a:solidFill>
              </a:rPr>
              <a:t>Nardi</a:t>
            </a:r>
            <a:endParaRPr lang="en-US" sz="200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1000" smtClean="0">
              <a:solidFill>
                <a:srgbClr val="C00000"/>
              </a:solidFill>
            </a:endParaRPr>
          </a:p>
          <a:p>
            <a:r>
              <a:rPr lang="en-DE" sz="2000" smtClean="0">
                <a:solidFill>
                  <a:srgbClr val="FF0000"/>
                </a:solidFill>
              </a:rPr>
              <a:t>•</a:t>
            </a:r>
            <a:r>
              <a:rPr lang="en-US" sz="2000" smtClean="0">
                <a:solidFill>
                  <a:srgbClr val="FF0000"/>
                </a:solidFill>
              </a:rPr>
              <a:t> </a:t>
            </a:r>
            <a:r>
              <a:rPr lang="en-US" sz="2000" b="1">
                <a:solidFill>
                  <a:srgbClr val="FF0000"/>
                </a:solidFill>
              </a:rPr>
              <a:t>Astrophysical </a:t>
            </a:r>
            <a:r>
              <a:rPr lang="en-US" sz="2000" b="1" smtClean="0">
                <a:solidFill>
                  <a:srgbClr val="FF0000"/>
                </a:solidFill>
              </a:rPr>
              <a:t>Axion Bounds: The 2024 Edition, </a:t>
            </a:r>
            <a:r>
              <a:rPr lang="en-US" sz="2000" smtClean="0">
                <a:hlinkClick r:id="rId5"/>
              </a:rPr>
              <a:t>2401.13728</a:t>
            </a:r>
            <a:endParaRPr lang="en-US" sz="2000" smtClean="0"/>
          </a:p>
          <a:p>
            <a:r>
              <a:rPr lang="it-IT" sz="2000" smtClean="0"/>
              <a:t>  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A. Caputo &amp; G. Raffelt</a:t>
            </a:r>
          </a:p>
          <a:p>
            <a:endParaRPr lang="en-US" sz="100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Stars as Particle Physics Laboratories, (Univ. Chicago Press, 1996)</a:t>
            </a:r>
            <a:endParaRPr lang="en-US" sz="2000"/>
          </a:p>
          <a:p>
            <a:r>
              <a:rPr lang="it-IT" sz="2000"/>
              <a:t>  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G.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Raffelt</a:t>
            </a:r>
          </a:p>
          <a:p>
            <a:endParaRPr lang="en-US" sz="200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400" b="1">
                <a:solidFill>
                  <a:schemeClr val="accent6">
                    <a:lumMod val="75000"/>
                  </a:schemeClr>
                </a:solidFill>
              </a:rPr>
              <a:t>CAST in the Sky (Axion-Photon Conversion in B-fields)</a:t>
            </a:r>
          </a:p>
          <a:p>
            <a:endParaRPr lang="en-US" sz="1000" b="1" baseline="30000">
              <a:solidFill>
                <a:srgbClr val="003399"/>
              </a:solidFill>
            </a:endParaRPr>
          </a:p>
          <a:p>
            <a:r>
              <a:rPr lang="en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Axion-Like Particles Implications for High-Energy Astrophysics,</a:t>
            </a:r>
            <a:r>
              <a:rPr lang="en-US" sz="2000" b="1"/>
              <a:t> </a:t>
            </a:r>
            <a:r>
              <a:rPr lang="en-DE" sz="2000" smtClean="0">
                <a:hlinkClick r:id="rId6"/>
              </a:rPr>
              <a:t>2205.00940</a:t>
            </a:r>
            <a:endParaRPr lang="en-DE" sz="2000"/>
          </a:p>
          <a:p>
            <a:r>
              <a:rPr lang="it-IT" sz="2000"/>
              <a:t>   </a:t>
            </a:r>
            <a:r>
              <a:rPr lang="it-IT" sz="2000">
                <a:solidFill>
                  <a:schemeClr val="accent1">
                    <a:lumMod val="75000"/>
                  </a:schemeClr>
                </a:solidFill>
              </a:rPr>
              <a:t>G. Galanti &amp; M. Roncadelli</a:t>
            </a:r>
          </a:p>
          <a:p>
            <a:endParaRPr lang="en-US" sz="1000" b="1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Axion-Like Particle Searches with IACTs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b="1" smtClean="0"/>
              <a:t> </a:t>
            </a:r>
            <a:r>
              <a:rPr lang="en-DE" sz="2000" smtClean="0">
                <a:hlinkClick r:id="rId7"/>
              </a:rPr>
              <a:t>2106.03424</a:t>
            </a:r>
            <a:endParaRPr lang="en-US" sz="2000"/>
          </a:p>
          <a:p>
            <a:r>
              <a:rPr lang="it-IT" sz="2000"/>
              <a:t>  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I. Batković, A. De Angelis, M. Doro &amp; M.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Manganaro</a:t>
            </a:r>
            <a:endParaRPr lang="it-IT" sz="200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800" b="1" baseline="30000">
              <a:solidFill>
                <a:srgbClr val="003399"/>
              </a:solidFill>
            </a:endParaRPr>
          </a:p>
          <a:p>
            <a:endParaRPr lang="en-US" sz="200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100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Explosion 1 3"/>
          <p:cNvSpPr/>
          <p:nvPr/>
        </p:nvSpPr>
        <p:spPr>
          <a:xfrm rot="1246885">
            <a:off x="6539494" y="2409871"/>
            <a:ext cx="2018493" cy="1107049"/>
          </a:xfrm>
          <a:prstGeom prst="irregularSeal1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Brand New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569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" y="-493"/>
            <a:ext cx="9217024" cy="720100"/>
          </a:xfrm>
        </p:spPr>
        <p:txBody>
          <a:bodyPr>
            <a:normAutofit fontScale="90000"/>
          </a:bodyPr>
          <a:lstStyle/>
          <a:p>
            <a:r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Astrophysical Axion Bounds</a:t>
            </a:r>
            <a:endParaRPr lang="en-US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463" y="791617"/>
            <a:ext cx="8928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The 2024 Edition, Caputo &amp; Raffelt, arXiv:2401.13728, 24 Jan 2024</a:t>
            </a:r>
            <a:endParaRPr lang="en-US" sz="24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394114"/>
            <a:ext cx="7921625" cy="3574084"/>
          </a:xfrm>
          <a:prstGeom prst="rect">
            <a:avLst/>
          </a:prstGeom>
        </p:spPr>
      </p:pic>
      <p:sp>
        <p:nvSpPr>
          <p:cNvPr id="9" name="Explosion 1 8"/>
          <p:cNvSpPr/>
          <p:nvPr/>
        </p:nvSpPr>
        <p:spPr>
          <a:xfrm rot="20465290">
            <a:off x="-307264" y="-36582"/>
            <a:ext cx="2018493" cy="1107049"/>
          </a:xfrm>
          <a:prstGeom prst="irregularSeal1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Brand New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3806" y="5256237"/>
            <a:ext cx="8569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40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sz="240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Many improvements over the years, but overall picture the same</a:t>
            </a:r>
            <a:endParaRPr lang="en-US" sz="240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DE" sz="2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Specific QCD axion signatures hard to expect from cooling effects</a:t>
            </a:r>
          </a:p>
          <a:p>
            <a:r>
              <a:rPr lang="en-DE" sz="240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Best stellar detection opportunity probably (Baby)IAXO </a:t>
            </a:r>
          </a:p>
        </p:txBody>
      </p:sp>
    </p:spTree>
    <p:extLst>
      <p:ext uri="{BB962C8B-B14F-4D97-AF65-F5344CB8AC3E}">
        <p14:creationId xmlns:p14="http://schemas.microsoft.com/office/powerpoint/2010/main" val="383796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Bounds on Low-Mass Bosons</a:t>
            </a:r>
            <a:endParaRPr lang="en-US"/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2" y="792163"/>
            <a:ext cx="4519174" cy="5040208"/>
          </a:xfrm>
          <a:prstGeom prst="rect">
            <a:avLst/>
          </a:prstGeom>
        </p:spPr>
      </p:pic>
      <p:sp>
        <p:nvSpPr>
          <p:cNvPr id="5" name="TextBox 4">
            <a:hlinkClick r:id="rId3"/>
          </p:cNvPr>
          <p:cNvSpPr txBox="1"/>
          <p:nvPr/>
        </p:nvSpPr>
        <p:spPr>
          <a:xfrm>
            <a:off x="791982" y="5962049"/>
            <a:ext cx="3158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https://github.com/cajohare</a:t>
            </a:r>
            <a:endParaRPr lang="en-US" sz="20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643" y="648862"/>
            <a:ext cx="4079723" cy="5295532"/>
          </a:xfrm>
          <a:prstGeom prst="rect">
            <a:avLst/>
          </a:prstGeom>
        </p:spPr>
      </p:pic>
      <p:sp>
        <p:nvSpPr>
          <p:cNvPr id="8" name="TextBox 7">
            <a:hlinkClick r:id="rId3"/>
          </p:cNvPr>
          <p:cNvSpPr txBox="1"/>
          <p:nvPr/>
        </p:nvSpPr>
        <p:spPr>
          <a:xfrm>
            <a:off x="4885520" y="5832317"/>
            <a:ext cx="40650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Many constraint plots and the latest</a:t>
            </a:r>
          </a:p>
          <a:p>
            <a:r>
              <a:rPr lang="en-US" sz="2000"/>
              <a:t>r</a:t>
            </a:r>
            <a:r>
              <a:rPr lang="en-US" sz="2000" smtClean="0"/>
              <a:t>eferences 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33660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Thanks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502" y="142887"/>
            <a:ext cx="1728880" cy="172888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392" y="143527"/>
            <a:ext cx="1728240" cy="17282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143527"/>
            <a:ext cx="1728240" cy="17282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3" name="Rectangle 22"/>
          <p:cNvSpPr/>
          <p:nvPr/>
        </p:nvSpPr>
        <p:spPr>
          <a:xfrm>
            <a:off x="7345461" y="143767"/>
            <a:ext cx="1727671" cy="172800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43892" y="151176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Axions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1944142" y="151171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Globular Clusters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3744392" y="151152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Supernova 1987A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7344892" y="151171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ravitational </a:t>
            </a:r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aves</a:t>
            </a:r>
            <a:endParaRPr lang="en-US" sz="1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342305"/>
            <a:ext cx="1389718" cy="1152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882" y="143527"/>
            <a:ext cx="1728000" cy="1728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5544642" y="1511717"/>
            <a:ext cx="1728240" cy="356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Neutron Stars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itle 2"/>
          <p:cNvSpPr txBox="1">
            <a:spLocks/>
          </p:cNvSpPr>
          <p:nvPr/>
        </p:nvSpPr>
        <p:spPr>
          <a:xfrm>
            <a:off x="143892" y="3167947"/>
            <a:ext cx="8929240" cy="2238670"/>
          </a:xfrm>
          <a:prstGeom prst="rect">
            <a:avLst/>
          </a:prstGeom>
          <a:noFill/>
          <a:effectLst/>
        </p:spPr>
        <p:txBody>
          <a:bodyPr vert="horz" lIns="92162" tIns="46081" rIns="92162" bIns="46081" rtlCol="0" anchor="ctr">
            <a:noAutofit/>
          </a:bodyPr>
          <a:lstStyle>
            <a:lvl1pPr algn="ctr" defTabSz="921624" rtl="0" eaLnBrk="1" latinLnBrk="0" hangingPunct="1">
              <a:spcBef>
                <a:spcPct val="0"/>
              </a:spcBef>
              <a:buNone/>
              <a:defRPr sz="3200" b="1" kern="1200">
                <a:ln w="6350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600" smtClean="0"/>
              <a:t>Thanks!</a:t>
            </a:r>
            <a:endParaRPr lang="en-US" sz="16600" dirty="0"/>
          </a:p>
        </p:txBody>
      </p:sp>
    </p:spTree>
    <p:extLst>
      <p:ext uri="{BB962C8B-B14F-4D97-AF65-F5344CB8AC3E}">
        <p14:creationId xmlns:p14="http://schemas.microsoft.com/office/powerpoint/2010/main" val="67994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End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-1" y="-1"/>
            <a:ext cx="9217025" cy="69119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00" b="1" smtClean="0"/>
          </a:p>
        </p:txBody>
      </p:sp>
    </p:spTree>
    <p:extLst>
      <p:ext uri="{BB962C8B-B14F-4D97-AF65-F5344CB8AC3E}">
        <p14:creationId xmlns:p14="http://schemas.microsoft.com/office/powerpoint/2010/main" val="15867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Evolution of Stars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0"/>
            <a:ext cx="9215967" cy="69119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922192">
            <a:off x="7074664" y="6177740"/>
            <a:ext cx="869464" cy="194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125420" y="6003985"/>
            <a:ext cx="625654" cy="112282"/>
          </a:xfrm>
          <a:prstGeom prst="straightConnector1">
            <a:avLst/>
          </a:prstGeom>
          <a:ln w="28575">
            <a:solidFill>
              <a:schemeClr val="bg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735905" y="5624424"/>
            <a:ext cx="345056" cy="51758"/>
          </a:xfrm>
          <a:prstGeom prst="straightConnector1">
            <a:avLst/>
          </a:prstGeom>
          <a:ln w="28575">
            <a:solidFill>
              <a:schemeClr val="bg1"/>
            </a:solidFill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0" y="6552417"/>
            <a:ext cx="3002562" cy="360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50564" y="6532680"/>
            <a:ext cx="1978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FFFF66"/>
                </a:solidFill>
              </a:rPr>
              <a:t>Core-collapse supernova</a:t>
            </a:r>
            <a:endParaRPr lang="en-US" sz="1400">
              <a:solidFill>
                <a:srgbClr val="FFFF6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29" y="-493"/>
            <a:ext cx="9217153" cy="5834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" name="TextBox 10"/>
          <p:cNvSpPr txBox="1"/>
          <p:nvPr/>
        </p:nvSpPr>
        <p:spPr>
          <a:xfrm>
            <a:off x="143892" y="215537"/>
            <a:ext cx="25523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FF66CC"/>
                </a:solidFill>
              </a:rPr>
              <a:t>Particles from the Sun:</a:t>
            </a:r>
          </a:p>
          <a:p>
            <a:r>
              <a:rPr lang="en-US" sz="2000" smtClean="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FF66CC"/>
                </a:solidFill>
              </a:rPr>
              <a:t>Direct search</a:t>
            </a:r>
          </a:p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FF66CC"/>
                </a:solidFill>
                <a:sym typeface="Symbol" panose="05050102010706020507" pitchFamily="18" charset="2"/>
              </a:rPr>
              <a:t>B</a:t>
            </a:r>
            <a:r>
              <a:rPr lang="en-US" sz="2000" smtClean="0">
                <a:solidFill>
                  <a:srgbClr val="FF66CC"/>
                </a:solidFill>
              </a:rPr>
              <a:t>ack-reaction on Sun</a:t>
            </a:r>
            <a:endParaRPr lang="en-US" sz="2000">
              <a:solidFill>
                <a:srgbClr val="FF66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24292" y="242171"/>
            <a:ext cx="5952592" cy="70788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FF66CC"/>
                </a:solidFill>
              </a:rPr>
              <a:t>Lifetime of horizontal-branch stars in globular clusters</a:t>
            </a:r>
          </a:p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FF66CC"/>
                </a:solidFill>
              </a:rPr>
              <a:t>Brightness of tip of red-giant branch (TRGB)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81065" y="935637"/>
            <a:ext cx="3736087" cy="101566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White dwarf luminosity function</a:t>
            </a:r>
          </a:p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FF66CC"/>
                </a:solidFill>
                <a:sym typeface="Symbol" panose="05050102010706020507" pitchFamily="18" charset="2"/>
              </a:rPr>
              <a:t>Period decrease of variable WDs</a:t>
            </a:r>
          </a:p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FF66CC"/>
                </a:solidFill>
                <a:sym typeface="Symbol" panose="05050102010706020507" pitchFamily="18" charset="2"/>
              </a:rPr>
              <a:t>WD Initial-final mass function</a:t>
            </a:r>
            <a:endParaRPr lang="en-US" sz="2000" smtClean="0">
              <a:solidFill>
                <a:srgbClr val="FF66CC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924912" y="950057"/>
            <a:ext cx="0" cy="345630"/>
          </a:xfrm>
          <a:prstGeom prst="straightConnector1">
            <a:avLst/>
          </a:prstGeom>
          <a:ln w="28575">
            <a:solidFill>
              <a:srgbClr val="FF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024782" y="1292351"/>
            <a:ext cx="936130" cy="561660"/>
          </a:xfrm>
          <a:prstGeom prst="straightConnector1">
            <a:avLst/>
          </a:prstGeom>
          <a:ln w="28575">
            <a:solidFill>
              <a:srgbClr val="FF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488912" y="5472267"/>
            <a:ext cx="1728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66CC"/>
                </a:solidFill>
              </a:rPr>
              <a:t>Superradiance</a:t>
            </a:r>
            <a:endParaRPr lang="en-US" sz="2000">
              <a:solidFill>
                <a:srgbClr val="FF66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16902" y="4712107"/>
            <a:ext cx="1844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FF66CC"/>
                </a:solidFill>
              </a:rPr>
              <a:t>Cooling speed</a:t>
            </a:r>
          </a:p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FF66CC"/>
                </a:solidFill>
              </a:rPr>
              <a:t>EoS w/ axions</a:t>
            </a:r>
            <a:endParaRPr lang="en-US" sz="2000" dirty="0">
              <a:solidFill>
                <a:srgbClr val="FF66C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24792" y="2775207"/>
            <a:ext cx="2664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66CC"/>
                </a:solidFill>
              </a:rPr>
              <a:t>DM axion conversion in</a:t>
            </a:r>
          </a:p>
          <a:p>
            <a:r>
              <a:rPr lang="en-US" sz="2000" smtClean="0">
                <a:solidFill>
                  <a:srgbClr val="FF66CC"/>
                </a:solidFill>
              </a:rPr>
              <a:t>pulsar magnetosphere</a:t>
            </a:r>
            <a:endParaRPr lang="en-US" sz="2000">
              <a:solidFill>
                <a:srgbClr val="FF66CC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28612" y="3894944"/>
            <a:ext cx="136819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4392483" y="3527997"/>
            <a:ext cx="36725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FF66CC"/>
                </a:solidFill>
              </a:rPr>
              <a:t>Nus from SN 1987A &amp; future SN</a:t>
            </a:r>
          </a:p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FF66CC"/>
                </a:solidFill>
              </a:rPr>
              <a:t>Explosion energy</a:t>
            </a:r>
          </a:p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FF66CC"/>
                </a:solidFill>
              </a:rPr>
              <a:t>Radiation from all past SNe</a:t>
            </a:r>
            <a:endParaRPr lang="en-US" sz="2000" dirty="0">
              <a:solidFill>
                <a:srgbClr val="FF66CC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79612" y="1846057"/>
            <a:ext cx="184464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FF66CC"/>
                </a:solidFill>
              </a:rPr>
              <a:t>EoS w/ axions</a:t>
            </a:r>
            <a:endParaRPr lang="en-US" sz="2000" dirty="0">
              <a:solidFill>
                <a:srgbClr val="FF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10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64665"/>
            <a:ext cx="9217024" cy="582932"/>
          </a:xfrm>
        </p:spPr>
        <p:txBody>
          <a:bodyPr/>
          <a:lstStyle/>
          <a:p>
            <a:r>
              <a:rPr lang="en-US" sz="3600" smtClean="0"/>
              <a:t>Particles from the Sun</a:t>
            </a:r>
            <a:endParaRPr lang="en-US" sz="3600"/>
          </a:p>
        </p:txBody>
      </p:sp>
      <p:sp>
        <p:nvSpPr>
          <p:cNvPr id="5" name="Oval 1034" descr="C:\Users\Georg Raffelt\Desktop\nobel3.jpg"/>
          <p:cNvSpPr>
            <a:spLocks noChangeAspect="1" noChangeArrowheads="1"/>
          </p:cNvSpPr>
          <p:nvPr/>
        </p:nvSpPr>
        <p:spPr bwMode="auto">
          <a:xfrm>
            <a:off x="2664242" y="962578"/>
            <a:ext cx="765249" cy="765169"/>
          </a:xfrm>
          <a:prstGeom prst="ellipse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44392" y="962578"/>
            <a:ext cx="543809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2002 Solar Neutrinos (R.Davis, M.Koshiba)</a:t>
            </a:r>
          </a:p>
          <a:p>
            <a:endParaRPr lang="en-US" sz="1000" smtClean="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2015 Solar Nu </a:t>
            </a:r>
            <a:r>
              <a:rPr lang="en-US" sz="2400" smtClean="0">
                <a:solidFill>
                  <a:schemeClr val="bg1"/>
                </a:solidFill>
              </a:rPr>
              <a:t>Oscillations (A.McDonald)</a:t>
            </a: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396" y="2375837"/>
            <a:ext cx="1910862" cy="15842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272" y="4504502"/>
            <a:ext cx="3047822" cy="19759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2303827"/>
            <a:ext cx="2448340" cy="2301440"/>
          </a:xfrm>
          <a:prstGeom prst="rect">
            <a:avLst/>
          </a:prstGeom>
        </p:spPr>
      </p:pic>
      <p:sp>
        <p:nvSpPr>
          <p:cNvPr id="10" name="Oval 1034" descr="C:\Users\Georg Raffelt\Desktop\nobel3.jpg"/>
          <p:cNvSpPr>
            <a:spLocks noChangeAspect="1" noChangeArrowheads="1"/>
          </p:cNvSpPr>
          <p:nvPr/>
        </p:nvSpPr>
        <p:spPr bwMode="auto">
          <a:xfrm>
            <a:off x="2835670" y="1250618"/>
            <a:ext cx="765249" cy="765169"/>
          </a:xfrm>
          <a:prstGeom prst="ellipse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51334" y="2408960"/>
            <a:ext cx="35057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Search for solar axions</a:t>
            </a:r>
          </a:p>
          <a:p>
            <a:r>
              <a:rPr lang="en-US" sz="2400">
                <a:solidFill>
                  <a:schemeClr val="bg1"/>
                </a:solidFill>
              </a:rPr>
              <a:t>w</a:t>
            </a:r>
            <a:r>
              <a:rPr lang="en-US" sz="2400" smtClean="0">
                <a:solidFill>
                  <a:schemeClr val="bg1"/>
                </a:solidFill>
              </a:rPr>
              <a:t>ith CAST and future IAXO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43444" y="4320107"/>
            <a:ext cx="288604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Excess events in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XENON1T DM search.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Solar axions?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arXiv:2006.09721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XENONnT: no signal</a:t>
            </a:r>
          </a:p>
          <a:p>
            <a:r>
              <a:rPr lang="en-US" sz="2400" smtClean="0">
                <a:solidFill>
                  <a:schemeClr val="bg1"/>
                </a:solidFill>
              </a:rPr>
              <a:t>arXiv:</a:t>
            </a:r>
            <a:r>
              <a:rPr lang="en-US" sz="2400" smtClean="0">
                <a:hlinkClick r:id="rId7"/>
              </a:rPr>
              <a:t>2207.11330</a:t>
            </a:r>
            <a:endParaRPr lang="en-US" sz="2400"/>
          </a:p>
          <a:p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02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Neutrinos from the Sun</a:t>
            </a:r>
          </a:p>
        </p:txBody>
      </p:sp>
      <p:pic>
        <p:nvPicPr>
          <p:cNvPr id="15" name="Picture 4" descr="C:\Users\Georg Raffelt\Desktop\SU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719997"/>
            <a:ext cx="2952328" cy="287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Georg Raffelt\Desktop\BETH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7" y="3599987"/>
            <a:ext cx="3096805" cy="309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168312" y="720120"/>
            <a:ext cx="5904657" cy="3599987"/>
            <a:chOff x="3168312" y="720120"/>
            <a:chExt cx="5904657" cy="3599987"/>
          </a:xfrm>
        </p:grpSpPr>
        <p:pic>
          <p:nvPicPr>
            <p:cNvPr id="7" name="Picture 14" descr="C:\Users\Georg Raffelt\Desktop\sol5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312" y="720120"/>
              <a:ext cx="5904657" cy="3599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4775886" y="2227493"/>
              <a:ext cx="1195426" cy="708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156" tIns="46078" rIns="92156" bIns="46078">
              <a:spAutoFit/>
            </a:bodyPr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 b="1">
                  <a:solidFill>
                    <a:srgbClr val="66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Reaction-</a:t>
              </a:r>
            </a:p>
            <a:p>
              <a:pPr algn="ctr"/>
              <a:r>
                <a:rPr lang="en-US" sz="2000" b="1">
                  <a:solidFill>
                    <a:srgbClr val="66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chains</a:t>
              </a:r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7308216" y="2281492"/>
              <a:ext cx="1208828" cy="708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156" tIns="46078" rIns="92156" bIns="46078">
              <a:spAutoFit/>
            </a:bodyPr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 b="1">
                  <a:solidFill>
                    <a:srgbClr val="66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Energy</a:t>
              </a:r>
            </a:p>
            <a:p>
              <a:pPr algn="ctr"/>
              <a:r>
                <a:rPr lang="en-US" sz="2000" b="1">
                  <a:solidFill>
                    <a:srgbClr val="66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26.7 MeV</a:t>
              </a: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7852284" y="815997"/>
              <a:ext cx="1200813" cy="46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156" tIns="46078" rIns="92156" bIns="46078">
              <a:spAutoFit/>
            </a:bodyPr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b="1">
                  <a:solidFill>
                    <a:srgbClr val="66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Helium</a:t>
              </a:r>
            </a:p>
          </p:txBody>
        </p:sp>
      </p:grp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3168352" y="4392291"/>
            <a:ext cx="5904657" cy="1223996"/>
          </a:xfrm>
          <a:prstGeom prst="rect">
            <a:avLst/>
          </a:prstGeom>
          <a:solidFill>
            <a:srgbClr val="1C1C1C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Solar radiation: 98 %  </a:t>
            </a:r>
            <a:r>
              <a:rPr lang="en-US" sz="2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light (photons)</a:t>
            </a:r>
            <a:endParaRPr lang="en-US" sz="26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r>
              <a:rPr lang="en-US" sz="2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                     </a:t>
            </a:r>
            <a:r>
              <a:rPr lang="en-US" sz="2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</a:t>
            </a:r>
            <a:r>
              <a:rPr lang="en-US" sz="1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en-US" sz="2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2 </a:t>
            </a:r>
            <a:r>
              <a:rPr lang="en-US" sz="2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%  neutrinos</a:t>
            </a:r>
          </a:p>
          <a:p>
            <a:r>
              <a:rPr lang="en-US" sz="2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At Earth 66 billion neutrinos/cm</a:t>
            </a:r>
            <a:r>
              <a:rPr lang="en-US" sz="26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2</a:t>
            </a:r>
            <a:r>
              <a:rPr lang="en-US" sz="2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sec</a:t>
            </a:r>
            <a:endParaRPr lang="en-GB" sz="26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3168352" y="5917500"/>
            <a:ext cx="5904657" cy="71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latin typeface="Trebuchet MS" pitchFamily="34" charset="0"/>
              </a:rPr>
              <a:t>Hans Bethe (1906</a:t>
            </a:r>
            <a:r>
              <a:rPr lang="en-US" sz="2000">
                <a:latin typeface="Symbol" pitchFamily="18" charset="2"/>
              </a:rPr>
              <a:t>-</a:t>
            </a:r>
            <a:r>
              <a:rPr lang="en-US" sz="2000">
                <a:latin typeface="Trebuchet MS" pitchFamily="34" charset="0"/>
              </a:rPr>
              <a:t>2005, Nobel prize 1967)</a:t>
            </a:r>
          </a:p>
          <a:p>
            <a:r>
              <a:rPr lang="en-US" sz="2000">
                <a:latin typeface="Trebuchet MS" pitchFamily="34" charset="0"/>
              </a:rPr>
              <a:t>Thermonuclear reaction chains (1938)</a:t>
            </a:r>
            <a:endParaRPr lang="en-GB" sz="200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38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Solar Neutrinos from Nuclear Reactions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32" y="879602"/>
            <a:ext cx="5904820" cy="56315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4170" y="679547"/>
            <a:ext cx="4752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>
                <a:solidFill>
                  <a:schemeClr val="accent1">
                    <a:lumMod val="75000"/>
                  </a:schemeClr>
                </a:solidFill>
              </a:rPr>
              <a:t>Vitagliano, Tamborra &amp; Raffelt, arXiv:1910.11878</a:t>
            </a:r>
            <a:endParaRPr lang="en-US" sz="16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55112" y="964106"/>
            <a:ext cx="2811988" cy="4924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All components of pp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hains (blue)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have</a:t>
            </a:r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been measured</a:t>
            </a:r>
          </a:p>
          <a:p>
            <a:endParaRPr lang="en-US" sz="2000" dirty="0"/>
          </a:p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Very recently direct</a:t>
            </a:r>
          </a:p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xperimental evidence</a:t>
            </a:r>
          </a:p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or CNO fluxes (orange)</a:t>
            </a:r>
          </a:p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in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Borexino</a:t>
            </a:r>
            <a:endParaRPr lang="en-US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arXiv:2006.15115 (06/2020)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Nature 587 (2020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) 577</a:t>
            </a:r>
          </a:p>
          <a:p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and arXiv:</a:t>
            </a:r>
            <a:r>
              <a:rPr lang="en-DE" smtClean="0">
                <a:solidFill>
                  <a:schemeClr val="accent6">
                    <a:lumMod val="75000"/>
                  </a:schemeClr>
                </a:solidFill>
              </a:rPr>
              <a:t>2205.15975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Favors </a:t>
            </a:r>
            <a:r>
              <a:rPr lang="en-US" sz="2000" smtClean="0">
                <a:solidFill>
                  <a:schemeClr val="accent6">
                    <a:lumMod val="75000"/>
                  </a:schemeClr>
                </a:solidFill>
              </a:rPr>
              <a:t>higher flux,</a:t>
            </a:r>
          </a:p>
          <a:p>
            <a:r>
              <a:rPr lang="en-US" sz="2000" smtClean="0">
                <a:solidFill>
                  <a:schemeClr val="accent6">
                    <a:lumMod val="75000"/>
                  </a:schemeClr>
                </a:solidFill>
              </a:rPr>
              <a:t>and thus “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high</a:t>
            </a:r>
            <a:r>
              <a:rPr lang="en-US" sz="2000" smtClean="0">
                <a:solidFill>
                  <a:schemeClr val="accent6">
                    <a:lumMod val="75000"/>
                  </a:schemeClr>
                </a:solidFill>
              </a:rPr>
              <a:t>” CNO</a:t>
            </a:r>
            <a:endParaRPr lang="en-US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000" smtClean="0">
                <a:solidFill>
                  <a:schemeClr val="accent6">
                    <a:lumMod val="75000"/>
                  </a:schemeClr>
                </a:solidFill>
              </a:rPr>
              <a:t>abundance</a:t>
            </a:r>
          </a:p>
          <a:p>
            <a:endParaRPr lang="en-US" sz="20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31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GQUALITY" val="95"/>
  <p:tag name="BASENAME" val="a"/>
  <p:tag name="SAVETOFOLDER" val="C:\Users\Georg Raffelt\Desktop\"/>
  <p:tag name="IMAGEWIDTH" val="200"/>
  <p:tag name="IMAGEHEIGHT" val="150"/>
  <p:tag name="EXPORTRANGE" val="SlideRange"/>
  <p:tag name="EXPORTSLIDERANGE" val="1"/>
  <p:tag name="SIZEBY" val="PIXELS"/>
  <p:tag name="EXPORTAS" val="PNG"/>
  <p:tag name="NUMBERFORMAT" val="00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7832</TotalTime>
  <Words>4305</Words>
  <Application>Microsoft Office PowerPoint</Application>
  <PresentationFormat>Custom</PresentationFormat>
  <Paragraphs>802</Paragraphs>
  <Slides>58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71" baseType="lpstr">
      <vt:lpstr>Arial Unicode MS</vt:lpstr>
      <vt:lpstr>Arial</vt:lpstr>
      <vt:lpstr>Calibri</vt:lpstr>
      <vt:lpstr>Calibri Light</vt:lpstr>
      <vt:lpstr>Cambria Math</vt:lpstr>
      <vt:lpstr>CMR9</vt:lpstr>
      <vt:lpstr>CMTT9</vt:lpstr>
      <vt:lpstr>Comic Sans MS</vt:lpstr>
      <vt:lpstr>msmincho</vt:lpstr>
      <vt:lpstr>Symbol</vt:lpstr>
      <vt:lpstr>Trebuchet MS</vt:lpstr>
      <vt:lpstr>Office Theme</vt:lpstr>
      <vt:lpstr>Custom Design</vt:lpstr>
      <vt:lpstr>Axions and the Stars Old Ideas and New Developments Ringberg Castle, IMPRS Workshop, 4 June 2024</vt:lpstr>
      <vt:lpstr>Particles and Stars</vt:lpstr>
      <vt:lpstr>High- and Low-Energy Frontiers in Particle Physics</vt:lpstr>
      <vt:lpstr>Bestiarium of Low-Mass Bosons</vt:lpstr>
      <vt:lpstr>Evolution of Stars</vt:lpstr>
      <vt:lpstr>Evolution of Stars</vt:lpstr>
      <vt:lpstr>Particles from the Sun</vt:lpstr>
      <vt:lpstr>Neutrinos from the Sun</vt:lpstr>
      <vt:lpstr>Solar Neutrinos from Nuclear Reactions</vt:lpstr>
      <vt:lpstr>Thermal Neutrinos: Production Processes</vt:lpstr>
      <vt:lpstr>Grand Unified Neutrino Spectrum (GUNS) at Earth</vt:lpstr>
      <vt:lpstr>Temperature in the Sun</vt:lpstr>
      <vt:lpstr>Virial Theorem – Dark Matter in Galaxy Clusters</vt:lpstr>
      <vt:lpstr>Experimental Tests of Invisible Axions</vt:lpstr>
      <vt:lpstr>Pointing a Magnet to the Sun</vt:lpstr>
      <vt:lpstr>(Baby) IAXO Sensitivity Forecast</vt:lpstr>
      <vt:lpstr>Grand Unified ALP Scape</vt:lpstr>
      <vt:lpstr>Galactic Globular Cluster M55</vt:lpstr>
      <vt:lpstr>Color-Magnitude Diagram for Globular Clusters</vt:lpstr>
      <vt:lpstr>Color-Magnitude Diagram for Globular Clusters</vt:lpstr>
      <vt:lpstr>Color-Magnitude Diagram for Globular Clusters</vt:lpstr>
      <vt:lpstr>Color-Magnitude Diagram for Globular Clusters</vt:lpstr>
      <vt:lpstr>New TRGB Calibration from 21 Globular Clusters</vt:lpstr>
      <vt:lpstr>Crab Nebula – Remnant of SN 1054</vt:lpstr>
      <vt:lpstr>Crab Nebula – Remnant of SN 1054</vt:lpstr>
      <vt:lpstr>Stellar Collapse and Supernova Explosion</vt:lpstr>
      <vt:lpstr>Stellar Collapse and Supernova Explosion</vt:lpstr>
      <vt:lpstr>Stellar Collapse and Supernova Explosion</vt:lpstr>
      <vt:lpstr>Neutrino-Driven Mechanism – Modern Version</vt:lpstr>
      <vt:lpstr>Sanduleak -69 202</vt:lpstr>
      <vt:lpstr>Supernova 1987A Energy-Loss Argument</vt:lpstr>
      <vt:lpstr>New Interest in SN 1987A as Particle Lab</vt:lpstr>
      <vt:lpstr>SN 1987A Signal Duration Too Long?</vt:lpstr>
      <vt:lpstr>Where is the Neutron Star of SN 1987A?</vt:lpstr>
      <vt:lpstr>Axion Emission from a Nuclear Medium</vt:lpstr>
      <vt:lpstr>Axion Couplings in Dense Nuclear Medium</vt:lpstr>
      <vt:lpstr>SN 1987A Axion Limits from Burst Duration</vt:lpstr>
      <vt:lpstr>Neutron Star Cooling</vt:lpstr>
      <vt:lpstr>Cooling Simulations of Five Neutron Stars</vt:lpstr>
      <vt:lpstr>Local Group of Galaxies</vt:lpstr>
      <vt:lpstr>Operational Detectors for Supernova Neutrinos</vt:lpstr>
      <vt:lpstr>Next Generation Very-Large-Scale Detectors (2020+)</vt:lpstr>
      <vt:lpstr>Superradiance</vt:lpstr>
      <vt:lpstr>Signatures</vt:lpstr>
      <vt:lpstr>Constraints from Black Hole Spins</vt:lpstr>
      <vt:lpstr>Dark Matter Axion-Photon Conversion in  Neutron Star Magnetospheres</vt:lpstr>
      <vt:lpstr>Axion Bounds from Breakthrough Survey</vt:lpstr>
      <vt:lpstr>Dark Matter Axion Radiowaves from Pulsars</vt:lpstr>
      <vt:lpstr>Astrophysical Axion Bounds and Opportunities</vt:lpstr>
      <vt:lpstr>Particles from Stars: What to expect?</vt:lpstr>
      <vt:lpstr>PowerPoint Presentation</vt:lpstr>
      <vt:lpstr>Axion Reviews: Theory &amp; Cosmology</vt:lpstr>
      <vt:lpstr>Axion Reviews: Experiments &amp; Searches</vt:lpstr>
      <vt:lpstr>Axion Reviews: Astrophysical Methods</vt:lpstr>
      <vt:lpstr>Astrophysical Axion Bounds</vt:lpstr>
      <vt:lpstr>Bounds on Low-Mass Bosons</vt:lpstr>
      <vt:lpstr>Thanks</vt:lpstr>
      <vt:lpstr>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White Dwarfs Need Axion Cooling?</dc:title>
  <dc:creator>Georg</dc:creator>
  <cp:lastModifiedBy>Georg</cp:lastModifiedBy>
  <cp:revision>901</cp:revision>
  <cp:lastPrinted>2011-04-10T14:40:34Z</cp:lastPrinted>
  <dcterms:created xsi:type="dcterms:W3CDTF">2006-08-16T00:00:00Z</dcterms:created>
  <dcterms:modified xsi:type="dcterms:W3CDTF">2024-06-04T07:41:08Z</dcterms:modified>
</cp:coreProperties>
</file>