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118"/>
  </p:notesMasterIdLst>
  <p:handoutMasterIdLst>
    <p:handoutMasterId r:id="rId119"/>
  </p:handoutMasterIdLst>
  <p:sldIdLst>
    <p:sldId id="1394" r:id="rId3"/>
    <p:sldId id="1307" r:id="rId4"/>
    <p:sldId id="1308" r:id="rId5"/>
    <p:sldId id="1309" r:id="rId6"/>
    <p:sldId id="1310" r:id="rId7"/>
    <p:sldId id="1311" r:id="rId8"/>
    <p:sldId id="1405" r:id="rId9"/>
    <p:sldId id="1313" r:id="rId10"/>
    <p:sldId id="1314" r:id="rId11"/>
    <p:sldId id="1317" r:id="rId12"/>
    <p:sldId id="1414" r:id="rId13"/>
    <p:sldId id="1421" r:id="rId14"/>
    <p:sldId id="1319" r:id="rId15"/>
    <p:sldId id="1426" r:id="rId16"/>
    <p:sldId id="1321" r:id="rId17"/>
    <p:sldId id="1322" r:id="rId18"/>
    <p:sldId id="1323" r:id="rId19"/>
    <p:sldId id="1408" r:id="rId20"/>
    <p:sldId id="1406" r:id="rId21"/>
    <p:sldId id="1316" r:id="rId22"/>
    <p:sldId id="1409" r:id="rId23"/>
    <p:sldId id="1407" r:id="rId24"/>
    <p:sldId id="1318" r:id="rId25"/>
    <p:sldId id="1320" r:id="rId26"/>
    <p:sldId id="1324" r:id="rId27"/>
    <p:sldId id="1325" r:id="rId28"/>
    <p:sldId id="1326" r:id="rId29"/>
    <p:sldId id="1410" r:id="rId30"/>
    <p:sldId id="1416" r:id="rId31"/>
    <p:sldId id="1417" r:id="rId32"/>
    <p:sldId id="1418" r:id="rId33"/>
    <p:sldId id="1419" r:id="rId34"/>
    <p:sldId id="1412" r:id="rId35"/>
    <p:sldId id="1395" r:id="rId36"/>
    <p:sldId id="1396" r:id="rId37"/>
    <p:sldId id="1397" r:id="rId38"/>
    <p:sldId id="1413" r:id="rId39"/>
    <p:sldId id="1398" r:id="rId40"/>
    <p:sldId id="1402" r:id="rId41"/>
    <p:sldId id="1422" r:id="rId42"/>
    <p:sldId id="1399" r:id="rId43"/>
    <p:sldId id="1329" r:id="rId44"/>
    <p:sldId id="1330" r:id="rId45"/>
    <p:sldId id="1331" r:id="rId46"/>
    <p:sldId id="1334" r:id="rId47"/>
    <p:sldId id="1335" r:id="rId48"/>
    <p:sldId id="1457" r:id="rId49"/>
    <p:sldId id="1458" r:id="rId50"/>
    <p:sldId id="1336" r:id="rId51"/>
    <p:sldId id="1337" r:id="rId52"/>
    <p:sldId id="1420" r:id="rId53"/>
    <p:sldId id="1403" r:id="rId54"/>
    <p:sldId id="1401" r:id="rId55"/>
    <p:sldId id="1404" r:id="rId56"/>
    <p:sldId id="1425" r:id="rId57"/>
    <p:sldId id="1423" r:id="rId58"/>
    <p:sldId id="1424" r:id="rId59"/>
    <p:sldId id="1338" r:id="rId60"/>
    <p:sldId id="1339" r:id="rId61"/>
    <p:sldId id="1340" r:id="rId62"/>
    <p:sldId id="1341" r:id="rId63"/>
    <p:sldId id="1342" r:id="rId64"/>
    <p:sldId id="1429" r:id="rId65"/>
    <p:sldId id="1430" r:id="rId66"/>
    <p:sldId id="1431" r:id="rId67"/>
    <p:sldId id="1432" r:id="rId68"/>
    <p:sldId id="1343" r:id="rId69"/>
    <p:sldId id="1344" r:id="rId70"/>
    <p:sldId id="1345" r:id="rId71"/>
    <p:sldId id="1346" r:id="rId72"/>
    <p:sldId id="1347" r:id="rId73"/>
    <p:sldId id="1348" r:id="rId74"/>
    <p:sldId id="1448" r:id="rId75"/>
    <p:sldId id="1449" r:id="rId76"/>
    <p:sldId id="1455" r:id="rId77"/>
    <p:sldId id="1451" r:id="rId78"/>
    <p:sldId id="1452" r:id="rId79"/>
    <p:sldId id="1453" r:id="rId80"/>
    <p:sldId id="1454" r:id="rId81"/>
    <p:sldId id="1456" r:id="rId82"/>
    <p:sldId id="1447" r:id="rId83"/>
    <p:sldId id="1364" r:id="rId84"/>
    <p:sldId id="1365" r:id="rId85"/>
    <p:sldId id="1366" r:id="rId86"/>
    <p:sldId id="1367" r:id="rId87"/>
    <p:sldId id="1368" r:id="rId88"/>
    <p:sldId id="1369" r:id="rId89"/>
    <p:sldId id="1370" r:id="rId90"/>
    <p:sldId id="1371" r:id="rId91"/>
    <p:sldId id="1372" r:id="rId92"/>
    <p:sldId id="1373" r:id="rId93"/>
    <p:sldId id="1374" r:id="rId94"/>
    <p:sldId id="1375" r:id="rId95"/>
    <p:sldId id="1376" r:id="rId96"/>
    <p:sldId id="1377" r:id="rId97"/>
    <p:sldId id="1378" r:id="rId98"/>
    <p:sldId id="1379" r:id="rId99"/>
    <p:sldId id="1380" r:id="rId100"/>
    <p:sldId id="1381" r:id="rId101"/>
    <p:sldId id="1382" r:id="rId102"/>
    <p:sldId id="1383" r:id="rId103"/>
    <p:sldId id="1384" r:id="rId104"/>
    <p:sldId id="1433" r:id="rId105"/>
    <p:sldId id="1434" r:id="rId106"/>
    <p:sldId id="1435" r:id="rId107"/>
    <p:sldId id="1436" r:id="rId108"/>
    <p:sldId id="1437" r:id="rId109"/>
    <p:sldId id="1438" r:id="rId110"/>
    <p:sldId id="1439" r:id="rId111"/>
    <p:sldId id="1440" r:id="rId112"/>
    <p:sldId id="1441" r:id="rId113"/>
    <p:sldId id="1442" r:id="rId114"/>
    <p:sldId id="1443" r:id="rId115"/>
    <p:sldId id="1445" r:id="rId116"/>
    <p:sldId id="1446" r:id="rId117"/>
  </p:sldIdLst>
  <p:sldSz cx="9217025" cy="6911975"/>
  <p:notesSz cx="6781800" cy="9926638"/>
  <p:custDataLst>
    <p:tags r:id="rId120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7" userDrawn="1">
          <p15:clr>
            <a:srgbClr val="A4A3A4"/>
          </p15:clr>
        </p15:guide>
        <p15:guide id="4" pos="408" userDrawn="1">
          <p15:clr>
            <a:srgbClr val="A4A3A4"/>
          </p15:clr>
        </p15:guide>
        <p15:guide id="5" pos="5352" userDrawn="1">
          <p15:clr>
            <a:srgbClr val="A4A3A4"/>
          </p15:clr>
        </p15:guide>
        <p15:guide id="6" pos="3084" userDrawn="1">
          <p15:clr>
            <a:srgbClr val="A4A3A4"/>
          </p15:clr>
        </p15:guide>
        <p15:guide id="7" orient="horz" pos="4127" userDrawn="1">
          <p15:clr>
            <a:srgbClr val="A4A3A4"/>
          </p15:clr>
        </p15:guide>
        <p15:guide id="8" orient="horz" pos="23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53737"/>
    <a:srgbClr val="336699"/>
    <a:srgbClr val="C00000"/>
    <a:srgbClr val="003399"/>
    <a:srgbClr val="707070"/>
    <a:srgbClr val="6A6A6A"/>
    <a:srgbClr val="7F7F7F"/>
    <a:srgbClr val="646464"/>
    <a:srgbClr val="557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33" autoAdjust="0"/>
    <p:restoredTop sz="94219" autoAdjust="0"/>
  </p:normalViewPr>
  <p:slideViewPr>
    <p:cSldViewPr>
      <p:cViewPr varScale="1">
        <p:scale>
          <a:sx n="136" d="100"/>
          <a:sy n="136" d="100"/>
        </p:scale>
        <p:origin x="354" y="120"/>
      </p:cViewPr>
      <p:guideLst>
        <p:guide orient="horz" pos="907"/>
        <p:guide pos="408"/>
        <p:guide pos="5352"/>
        <p:guide pos="3084"/>
        <p:guide orient="horz" pos="4127"/>
        <p:guide orient="horz" pos="2358"/>
      </p:guideLst>
    </p:cSldViewPr>
  </p:slideViewPr>
  <p:outlineViewPr>
    <p:cViewPr>
      <p:scale>
        <a:sx n="33" d="100"/>
        <a:sy n="33" d="100"/>
      </p:scale>
      <p:origin x="0" y="-321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662"/>
    </p:cViewPr>
  </p:sorterViewPr>
  <p:notesViewPr>
    <p:cSldViewPr showGuides="1">
      <p:cViewPr varScale="1">
        <p:scale>
          <a:sx n="60" d="100"/>
          <a:sy n="60" d="100"/>
        </p:scale>
        <p:origin x="3053" y="48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ags" Target="tags/tag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5AEC7-EF61-444C-B814-3320AB1B3DD6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1750" y="942975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1CB6C-CCE9-413E-A472-E93EE2EA2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9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4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6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12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91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59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28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2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3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7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96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4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60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99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02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67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68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182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4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35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8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084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6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93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25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50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710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26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602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28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967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381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94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1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11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500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71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89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36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535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724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9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8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83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10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10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92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-128" y="6696075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1" dirty="0" smtClean="0">
                <a:solidFill>
                  <a:schemeClr val="bg1"/>
                </a:solidFill>
              </a:rPr>
              <a:t> / 80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Cosmic Wispers, Lecce, 11 Sept 2023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16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460375"/>
            <a:ext cx="2973388" cy="16129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17950" y="995363"/>
            <a:ext cx="4667250" cy="49117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5000" y="2073275"/>
            <a:ext cx="2973388" cy="3841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96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6063" y="368300"/>
            <a:ext cx="1987550" cy="5857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" y="368300"/>
            <a:ext cx="5810250" cy="585787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5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Georg Raffelt, MPI Physics,</a:t>
            </a:r>
            <a:r>
              <a:rPr lang="en-US" sz="1200" b="1" baseline="0" smtClean="0">
                <a:solidFill>
                  <a:schemeClr val="bg1"/>
                </a:solidFill>
              </a:rPr>
              <a:t> Munich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" y="6696075"/>
            <a:ext cx="9217025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ct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CDD1A-5B44-4760-8AEC-DA0690235F7A}" type="slidenum">
              <a:rPr lang="en-US" sz="1200" b="1" smtClean="0">
                <a:solidFill>
                  <a:schemeClr val="bg1"/>
                </a:solidFill>
              </a:rPr>
              <a:pPr marL="0" marR="0" lvl="0" indent="0" algn="ctr" defTabSz="9216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200" b="1" dirty="0" smtClean="0">
                <a:solidFill>
                  <a:schemeClr val="bg1"/>
                </a:solidFill>
              </a:rPr>
              <a:t> / 80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5400622" y="6696437"/>
            <a:ext cx="3816404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lvl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Cosmic Wispers, Lecce, 11 Sept 2023</a:t>
            </a:r>
            <a:endParaRPr lang="en-US" sz="12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2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525" y="1131888"/>
            <a:ext cx="6911975" cy="24050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525" y="3630613"/>
            <a:ext cx="6911975" cy="16684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74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3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22438"/>
            <a:ext cx="7950200" cy="28765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4625975"/>
            <a:ext cx="7950200" cy="15113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26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839913"/>
            <a:ext cx="3898900" cy="43862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2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68300"/>
            <a:ext cx="7950200" cy="1335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000" y="1693863"/>
            <a:ext cx="3898900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" y="2524125"/>
            <a:ext cx="3898900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663" y="1693863"/>
            <a:ext cx="3919537" cy="8302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5663" y="2524125"/>
            <a:ext cx="3919537" cy="371475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224AA-B772-4FBB-90A1-0FA42B04C65C}" type="datetime1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413" y="368300"/>
            <a:ext cx="7950200" cy="1335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413" y="1839913"/>
            <a:ext cx="7950200" cy="438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413" y="6407150"/>
            <a:ext cx="2074862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F05D2-F7C3-4FBA-8F69-A27F3D73922F}" type="datetimeFigureOut">
              <a:rPr lang="en-US" smtClean="0"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2763" y="6407150"/>
            <a:ext cx="31115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08750" y="6407150"/>
            <a:ext cx="2074863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0B6E1-F838-41F1-9750-5A153A8E1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54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4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7.07662" TargetMode="External"/><Relationship Id="rId5" Type="http://schemas.openxmlformats.org/officeDocument/2006/relationships/hyperlink" Target="https://arxiv.org/abs/1904.08341" TargetMode="External"/><Relationship Id="rId4" Type="http://schemas.openxmlformats.org/officeDocument/2006/relationships/hyperlink" Target="https://arxiv.org/abs/1704.06151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cajohare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kyandtelescope.org/astronomy-news/observing-news/possible-bright-supernova-discovered-in-fireworks-galaxy-ngc-6946/" TargetMode="External"/><Relationship Id="rId4" Type="http://schemas.openxmlformats.org/officeDocument/2006/relationships/image" Target="../media/image15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snews2.org/" TargetMode="External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gif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8.04340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005.07141" TargetMode="External"/><Relationship Id="rId3" Type="http://schemas.openxmlformats.org/officeDocument/2006/relationships/hyperlink" Target="https://arxiv.org/abs/1910.11878" TargetMode="External"/><Relationship Id="rId7" Type="http://schemas.openxmlformats.org/officeDocument/2006/relationships/image" Target="../media/image30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hyperlink" Target="https://arxiv.org/abs/2209.11773" TargetMode="External"/><Relationship Id="rId9" Type="http://schemas.openxmlformats.org/officeDocument/2006/relationships/hyperlink" Target="https://arxiv.org/abs/2109.0324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1.png"/><Relationship Id="rId5" Type="http://schemas.openxmlformats.org/officeDocument/2006/relationships/image" Target="../media/image30.png"/><Relationship Id="rId4" Type="http://schemas.openxmlformats.org/officeDocument/2006/relationships/image" Target="../media/image2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hyperlink" Target="https://mediatum.ub.tum.de/143539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be.com/embed/i-Ly8aCoF7E?fs=1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.jp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hyperlink" Target="http://earthspacecircle.blogspot.com/2013/07/stellar-evolution.html" TargetMode="External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010.10506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1.png"/><Relationship Id="rId3" Type="http://schemas.openxmlformats.org/officeDocument/2006/relationships/image" Target="../media/image31.png"/><Relationship Id="rId7" Type="http://schemas.openxmlformats.org/officeDocument/2006/relationships/image" Target="../media/image1100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0.png"/><Relationship Id="rId5" Type="http://schemas.openxmlformats.org/officeDocument/2006/relationships/image" Target="../media/image921.png"/><Relationship Id="rId10" Type="http://schemas.openxmlformats.org/officeDocument/2006/relationships/image" Target="../media/image1450.png"/><Relationship Id="rId4" Type="http://schemas.openxmlformats.org/officeDocument/2006/relationships/image" Target="../media/image840.png"/><Relationship Id="rId9" Type="http://schemas.openxmlformats.org/officeDocument/2006/relationships/image" Target="../media/image13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rxiv.org/abs/2104.03318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hubblesite.org/contents/media/images/2017/08/3987-Image.html?page=1&amp;keyword=1987A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hyperlink" Target="http://www.eso.org/public/images/eso1032a" TargetMode="Externa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308.01403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308.01403" TargetMode="Externa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arxiv.org/abs/2308.0140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01403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15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511.02867" TargetMode="External"/><Relationship Id="rId3" Type="http://schemas.openxmlformats.org/officeDocument/2006/relationships/image" Target="../media/image410.png"/><Relationship Id="rId7" Type="http://schemas.openxmlformats.org/officeDocument/2006/relationships/image" Target="../media/image4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00.png"/><Relationship Id="rId5" Type="http://schemas.openxmlformats.org/officeDocument/2006/relationships/image" Target="../media/image430.png"/><Relationship Id="rId4" Type="http://schemas.openxmlformats.org/officeDocument/2006/relationships/image" Target="../media/image63.png"/><Relationship Id="rId9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2867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hyperlink" Target="https://arxiv.org/abs/hep-ph/0611350" TargetMode="External"/><Relationship Id="rId7" Type="http://schemas.openxmlformats.org/officeDocument/2006/relationships/hyperlink" Target="https://arxiv.org/abs/1906.1184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11" Type="http://schemas.openxmlformats.org/officeDocument/2006/relationships/image" Target="../media/image380.png"/><Relationship Id="rId5" Type="http://schemas.openxmlformats.org/officeDocument/2006/relationships/hyperlink" Target="https://arxiv.org/abs/1803.00993" TargetMode="External"/><Relationship Id="rId10" Type="http://schemas.openxmlformats.org/officeDocument/2006/relationships/hyperlink" Target="https://arxiv.org/abs/2010.02943" TargetMode="External"/><Relationship Id="rId4" Type="http://schemas.openxmlformats.org/officeDocument/2006/relationships/image" Target="../media/image350.png"/><Relationship Id="rId9" Type="http://schemas.openxmlformats.org/officeDocument/2006/relationships/hyperlink" Target="https://arxiv.org/abs/1907.0502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bbc.com/news/science-environment-50473482" TargetMode="Externa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8.01403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2308.01403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rxiv.org/abs/2308.01403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hyperlink" Target="https://arxiv.org/abs/astro-ph/0103015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00.png"/><Relationship Id="rId5" Type="http://schemas.openxmlformats.org/officeDocument/2006/relationships/image" Target="../media/image91.png"/><Relationship Id="rId4" Type="http://schemas.openxmlformats.org/officeDocument/2006/relationships/hyperlink" Target="https://arxiv.org/abs/2201.09890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arxiv.org/abs/2304.01060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rxiv.org/abs/2303.11395" TargetMode="Externa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hyperlink" Target="https://arxiv.org/abs/2209.1177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1.png"/><Relationship Id="rId3" Type="http://schemas.openxmlformats.org/officeDocument/2006/relationships/image" Target="../media/image99.png"/><Relationship Id="rId7" Type="http://schemas.openxmlformats.org/officeDocument/2006/relationships/hyperlink" Target="https://arxiv.org/abs/1403.0007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502.02024" TargetMode="External"/><Relationship Id="rId5" Type="http://schemas.openxmlformats.org/officeDocument/2006/relationships/hyperlink" Target="https://arxiv.org/abs/1405.0458" TargetMode="External"/><Relationship Id="rId4" Type="http://schemas.openxmlformats.org/officeDocument/2006/relationships/hyperlink" Target="https://arxiv.org/abs/0804.4008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0.png"/><Relationship Id="rId5" Type="http://schemas.openxmlformats.org/officeDocument/2006/relationships/hyperlink" Target="https://arxiv.org/abs/2109.11174" TargetMode="External"/><Relationship Id="rId4" Type="http://schemas.openxmlformats.org/officeDocument/2006/relationships/hyperlink" Target="https://arxiv.org/abs/2010.04728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1.1292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g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0.png"/><Relationship Id="rId4" Type="http://schemas.openxmlformats.org/officeDocument/2006/relationships/image" Target="../media/image30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1.bin"/><Relationship Id="rId7" Type="http://schemas.openxmlformats.org/officeDocument/2006/relationships/image" Target="NUL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NUL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5.14745" TargetMode="External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png"/><Relationship Id="rId4" Type="http://schemas.openxmlformats.org/officeDocument/2006/relationships/image" Target="../media/image4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9892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11.09892" TargetMode="External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1510.07633" TargetMode="External"/><Relationship Id="rId3" Type="http://schemas.openxmlformats.org/officeDocument/2006/relationships/hyperlink" Target="https://arxiv.org/abs/2203.14923" TargetMode="External"/><Relationship Id="rId7" Type="http://schemas.openxmlformats.org/officeDocument/2006/relationships/hyperlink" Target="https://arxiv.org/abs/1912.07064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003.01100" TargetMode="External"/><Relationship Id="rId5" Type="http://schemas.openxmlformats.org/officeDocument/2006/relationships/hyperlink" Target="https://arxiv.org/abs/2012.05029" TargetMode="External"/><Relationship Id="rId10" Type="http://schemas.openxmlformats.org/officeDocument/2006/relationships/hyperlink" Target="https://arxiv.org/abs/arXiv:0807.3125" TargetMode="External"/><Relationship Id="rId4" Type="http://schemas.openxmlformats.org/officeDocument/2006/relationships/hyperlink" Target="https://arxiv.org/abs/2105.01406" TargetMode="External"/><Relationship Id="rId9" Type="http://schemas.openxmlformats.org/officeDocument/2006/relationships/hyperlink" Target="https://arxiv.org/abs/1301.1123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rmp/abstract/10.1103/RevModPhys.75.777" TargetMode="External"/><Relationship Id="rId3" Type="http://schemas.openxmlformats.org/officeDocument/2006/relationships/hyperlink" Target="https://link.springer.com/book/10.1007/978-3-030-95852-7" TargetMode="External"/><Relationship Id="rId7" Type="http://schemas.openxmlformats.org/officeDocument/2006/relationships/hyperlink" Target="https://www.annualreviews.org/doi/10.1146/annurev.nucl.56.080805.14051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602.00039" TargetMode="External"/><Relationship Id="rId5" Type="http://schemas.openxmlformats.org/officeDocument/2006/relationships/hyperlink" Target="https://arxiv.org/abs/1801.08127" TargetMode="External"/><Relationship Id="rId4" Type="http://schemas.openxmlformats.org/officeDocument/2006/relationships/hyperlink" Target="https://arxiv.org/abs/2003.02206" TargetMode="External"/><Relationship Id="rId9" Type="http://schemas.openxmlformats.org/officeDocument/2006/relationships/hyperlink" Target="https://doi.org/10.1016/S0370-1573(99)00045-9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02.02052" TargetMode="External"/><Relationship Id="rId7" Type="http://schemas.openxmlformats.org/officeDocument/2006/relationships/hyperlink" Target="https://arxiv.org/abs/2106.03424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5.00940" TargetMode="External"/><Relationship Id="rId5" Type="http://schemas.openxmlformats.org/officeDocument/2006/relationships/hyperlink" Target="https://arxiv.org/abs/hep-ph/0611350" TargetMode="External"/><Relationship Id="rId4" Type="http://schemas.openxmlformats.org/officeDocument/2006/relationships/hyperlink" Target="https://arxiv.org/abs/2109.10368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ajohar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8.00785" TargetMode="External"/><Relationship Id="rId7" Type="http://schemas.openxmlformats.org/officeDocument/2006/relationships/hyperlink" Target="https://arxiv.org/abs/1205.6003v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004.3311" TargetMode="External"/><Relationship Id="rId5" Type="http://schemas.openxmlformats.org/officeDocument/2006/relationships/hyperlink" Target="https://arxiv.org/abs/1702.08713" TargetMode="External"/><Relationship Id="rId4" Type="http://schemas.openxmlformats.org/officeDocument/2006/relationships/hyperlink" Target="https://arxiv.org/abs/2009.14157" TargetMode="Externa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smos.esa.int/web/planck/picture-galler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17.png"/><Relationship Id="rId7" Type="http://schemas.openxmlformats.org/officeDocument/2006/relationships/image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hyperlink" Target="https://arxiv.org/abs/2105.13354" TargetMode="External"/><Relationship Id="rId4" Type="http://schemas.openxmlformats.org/officeDocument/2006/relationships/image" Target="NULL"/><Relationship Id="rId9" Type="http://schemas.openxmlformats.org/officeDocument/2006/relationships/hyperlink" Target="https://arxiv.org/abs/1708.08464" TargetMode="Externa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hyperlink" Target="https://arxiv.org/abs/2105.13354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11" Type="http://schemas.openxmlformats.org/officeDocument/2006/relationships/hyperlink" Target="https://arxiv.org/abs/1708.08464" TargetMode="External"/><Relationship Id="rId5" Type="http://schemas.openxmlformats.org/officeDocument/2006/relationships/image" Target="../media/image119.png"/><Relationship Id="rId10" Type="http://schemas.openxmlformats.org/officeDocument/2006/relationships/image" Target="NULL"/><Relationship Id="rId4" Type="http://schemas.openxmlformats.org/officeDocument/2006/relationships/image" Target="../media/image118.png"/><Relationship Id="rId9" Type="http://schemas.openxmlformats.org/officeDocument/2006/relationships/image" Target="NUL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1.png"/><Relationship Id="rId7" Type="http://schemas.openxmlformats.org/officeDocument/2006/relationships/hyperlink" Target="https://arxiv.org/abs/2105.1335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708.08464" TargetMode="Externa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hyperlink" Target="https://arxiv.org/abs/2105.13963" TargetMode="External"/><Relationship Id="rId4" Type="http://schemas.openxmlformats.org/officeDocument/2006/relationships/hyperlink" Target="https://arxiv.org/abs/1710.05832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hyperlink" Target="https://arxiv.org/abs/2211.02661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211.0266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ithub.com/cajohare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arxiv.org/abs/1501.06570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23/A:1016578408204" TargetMode="External"/><Relationship Id="rId3" Type="http://schemas.openxmlformats.org/officeDocument/2006/relationships/image" Target="../media/image132.png"/><Relationship Id="rId7" Type="http://schemas.openxmlformats.org/officeDocument/2006/relationships/hyperlink" Target="https://blackholes.tecnico.ulisboa.pt/gritting/pdf/black_holes/Zeldovich_Amplification-of-Cylindrical-Electromagnetic-Waves-Reflected-from-Rotating-Body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jetpletters.ru/ps/1604/article_24607.pdf" TargetMode="External"/><Relationship Id="rId5" Type="http://schemas.openxmlformats.org/officeDocument/2006/relationships/image" Target="../media/image134.jpg"/><Relationship Id="rId4" Type="http://schemas.openxmlformats.org/officeDocument/2006/relationships/image" Target="../media/image133.jpg"/><Relationship Id="rId9" Type="http://schemas.openxmlformats.org/officeDocument/2006/relationships/hyperlink" Target="https://arxiv.org/abs/0711.4416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01.06570" TargetMode="External"/><Relationship Id="rId7" Type="http://schemas.openxmlformats.org/officeDocument/2006/relationships/image" Target="../media/image120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0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hyperlink" Target="https://arxiv.org/abs/1804.03208" TargetMode="External"/><Relationship Id="rId7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004.3558" TargetMode="External"/><Relationship Id="rId5" Type="http://schemas.openxmlformats.org/officeDocument/2006/relationships/image" Target="../media/image138.jpg"/><Relationship Id="rId4" Type="http://schemas.openxmlformats.org/officeDocument/2006/relationships/image" Target="../media/image13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411.2263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hep.net/record/1446953" TargetMode="External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9215967" cy="691197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128" y="-493"/>
            <a:ext cx="9217151" cy="1800250"/>
          </a:xfrm>
          <a:prstGeom prst="rect">
            <a:avLst/>
          </a:prstGeom>
          <a:noFill/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Supernovae and </a:t>
            </a:r>
          </a:p>
          <a:p>
            <a:r>
              <a:rPr lang="en-US" sz="5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Neutron Stars</a:t>
            </a:r>
            <a:endParaRPr lang="en-US" sz="5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26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Delayed Explosion Scenario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719138"/>
            <a:ext cx="8064809" cy="58324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53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LIGO Limits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" y="-493"/>
            <a:ext cx="9216000" cy="1745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2336631"/>
            <a:ext cx="9216000" cy="34956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842162"/>
            <a:ext cx="921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Superradiance limits from LIGO O2 all-sky search for periodic GWs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882" y="5848359"/>
            <a:ext cx="8857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See also: </a:t>
            </a:r>
          </a:p>
          <a:p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Search </a:t>
            </a:r>
            <a:r>
              <a:rPr lang="en-US" sz="2000">
                <a:solidFill>
                  <a:schemeClr val="accent6">
                    <a:lumMod val="50000"/>
                  </a:schemeClr>
                </a:solidFill>
              </a:rPr>
              <a:t>for ultralight bosons in Cygnus X-1 with Advanced </a:t>
            </a:r>
            <a:r>
              <a:rPr lang="en-US" sz="2000" smtClean="0">
                <a:solidFill>
                  <a:schemeClr val="accent6">
                    <a:lumMod val="50000"/>
                  </a:schemeClr>
                </a:solidFill>
              </a:rPr>
              <a:t>LIGO, arXiv:1909.11267</a:t>
            </a:r>
            <a:endParaRPr lang="en-US" sz="280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2" y="1451835"/>
            <a:ext cx="6050260" cy="2868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Superradiance</a:t>
            </a:r>
            <a:r>
              <a:rPr lang="en-US" dirty="0" smtClean="0"/>
              <a:t> in Neutron Stars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7338" y="4551869"/>
            <a:ext cx="864235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 in rotating stars and pulsar-timing constraints on dark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photons</a:t>
            </a:r>
          </a:p>
          <a:p>
            <a:r>
              <a:rPr lang="it-IT" smtClean="0">
                <a:solidFill>
                  <a:schemeClr val="accent1">
                    <a:lumMod val="75000"/>
                  </a:schemeClr>
                </a:solidFill>
              </a:rPr>
              <a:t>V.Cardoso, P.Pani &amp; T.-T.Yu,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1704.06151</a:t>
            </a:r>
            <a:endParaRPr lang="en-US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8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 superradiance in rotating neutron stars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F.V.Day &amp; J.I.McDonald, </a:t>
            </a:r>
            <a:r>
              <a:rPr lang="en-DE">
                <a:solidFill>
                  <a:schemeClr val="accent1">
                    <a:lumMod val="75000"/>
                  </a:schemeClr>
                </a:solidFill>
                <a:hlinkClick r:id="rId5"/>
              </a:rPr>
              <a:t>1904.08341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in stars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non-equilibrium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approach to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damping of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fields in stellar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media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F.Chadha-Day, B.Garbrecht &amp; J.I.McDonald, </a:t>
            </a:r>
            <a:r>
              <a:rPr lang="en-DE">
                <a:solidFill>
                  <a:schemeClr val="accent1">
                    <a:lumMod val="75000"/>
                  </a:schemeClr>
                </a:solidFill>
                <a:hlinkClick r:id="rId6"/>
              </a:rPr>
              <a:t>2207.07662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3914882" y="2077245"/>
            <a:ext cx="1296000" cy="12960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7912" y="752730"/>
            <a:ext cx="7322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400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 Crucial issue is absorption of bosons within neutron star</a:t>
            </a:r>
          </a:p>
          <a:p>
            <a:r>
              <a:rPr lang="en-DE" sz="24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Not enough absorption for axions in nuclear matter?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530"/>
            <a:ext cx="9217025" cy="5973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Peccei-Quinn Scale vs. Axion Mass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2936" y="615711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4"/>
              </a:rPr>
              <a:t>Ciaran </a:t>
            </a:r>
            <a:r>
              <a:rPr lang="en-US" b="1" smtClean="0">
                <a:hlinkClick r:id="rId4"/>
              </a:rPr>
              <a:t>O'Hare @ Github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4459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Looking forward to the next galactic supernova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" y="5400257"/>
            <a:ext cx="9217152" cy="151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 from the Next Galactic Supernova</a:t>
            </a:r>
          </a:p>
        </p:txBody>
      </p:sp>
    </p:spTree>
    <p:extLst>
      <p:ext uri="{BB962C8B-B14F-4D97-AF65-F5344CB8AC3E}">
        <p14:creationId xmlns:p14="http://schemas.microsoft.com/office/powerpoint/2010/main" val="21447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72" y="1800317"/>
            <a:ext cx="8064000" cy="403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Operational Detectors for Supernova Neutrinos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4632" y="6120417"/>
            <a:ext cx="1728000" cy="43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(10</a:t>
            </a:r>
            <a:r>
              <a:rPr lang="en-US" sz="24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5952" y="71960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HALO (30)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SNO+ (300)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744392" y="719607"/>
            <a:ext cx="172798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LVD (400)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Borexino 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44782" y="719717"/>
            <a:ext cx="1008000" cy="792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Baksan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24791" y="719607"/>
            <a:ext cx="2015971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Super-K (4000)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KamLAND (400)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Straight Arrow Connector 12"/>
          <p:cNvCxnSpPr>
            <a:stCxn id="53" idx="2"/>
          </p:cNvCxnSpPr>
          <p:nvPr/>
        </p:nvCxnSpPr>
        <p:spPr>
          <a:xfrm flipH="1">
            <a:off x="7263442" y="1511717"/>
            <a:ext cx="369335" cy="12228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2" idx="2"/>
          </p:cNvCxnSpPr>
          <p:nvPr/>
        </p:nvCxnSpPr>
        <p:spPr>
          <a:xfrm flipH="1">
            <a:off x="5508715" y="1511717"/>
            <a:ext cx="540067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2"/>
          </p:cNvCxnSpPr>
          <p:nvPr/>
        </p:nvCxnSpPr>
        <p:spPr>
          <a:xfrm>
            <a:off x="4608382" y="1511717"/>
            <a:ext cx="28817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2159861" y="1511300"/>
            <a:ext cx="1083671" cy="110250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4608512" y="5832257"/>
            <a:ext cx="0" cy="2881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2054"/>
          <p:cNvSpPr>
            <a:spLocks noChangeArrowheads="1"/>
          </p:cNvSpPr>
          <p:nvPr/>
        </p:nvSpPr>
        <p:spPr bwMode="auto">
          <a:xfrm>
            <a:off x="6638132" y="5662563"/>
            <a:ext cx="2054696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In brackets events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for a “fiducial SN”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</a:rPr>
              <a:t>at distance 10 kpc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072" y="5184227"/>
            <a:ext cx="1583909" cy="13681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Other small 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some</a:t>
            </a:r>
          </a:p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sensitivity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952" y="259186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MicroBooNE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(17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n</a:t>
            </a:r>
            <a:r>
              <a:rPr lang="en-US" sz="2400" b="1" baseline="-2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60981" y="2760453"/>
            <a:ext cx="806506" cy="227469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5952" y="1655737"/>
            <a:ext cx="1583909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</a:p>
          <a:p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(4000 + BKG)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160172" y="2087797"/>
            <a:ext cx="798688" cy="62089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32182" y="719607"/>
            <a:ext cx="1439800" cy="79211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ORCA (100)</a:t>
            </a:r>
          </a:p>
          <a:p>
            <a:endParaRPr lang="en-US" sz="2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2952282" y="1511717"/>
            <a:ext cx="1800250" cy="129618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744392" y="582932"/>
            <a:ext cx="1656230" cy="10728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4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025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"/>
            <a:ext cx="9217024" cy="575586"/>
          </a:xfrm>
          <a:noFill/>
        </p:spPr>
        <p:txBody>
          <a:bodyPr/>
          <a:lstStyle/>
          <a:p>
            <a:r>
              <a:rPr lang="en-US" smtClean="0"/>
              <a:t>Local Group of Galaxies</a:t>
            </a:r>
            <a:endParaRPr lang="en-US"/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462052" y="461998"/>
            <a:ext cx="4245472" cy="4115985"/>
          </a:xfrm>
          <a:prstGeom prst="ellipse">
            <a:avLst/>
          </a:prstGeom>
          <a:noFill/>
          <a:ln w="54720">
            <a:solidFill>
              <a:srgbClr val="FF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3602" tIns="41801" rIns="83602" bIns="41801" anchor="ctr"/>
          <a:lstStyle/>
          <a:p>
            <a:pPr defTabSz="411008" hangingPunct="0">
              <a:lnSpc>
                <a:spcPct val="104000"/>
              </a:lnSpc>
              <a:buClr>
                <a:srgbClr val="000000"/>
              </a:buClr>
              <a:buSzPct val="100000"/>
            </a:pPr>
            <a:endParaRPr lang="en-US" sz="2600" b="1">
              <a:solidFill>
                <a:schemeClr val="bg1"/>
              </a:solidFill>
              <a:latin typeface="Arial" charset="0"/>
              <a:ea typeface="msmincho" charset="0"/>
              <a:cs typeface="msmincho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01088" y="4608147"/>
            <a:ext cx="3591394" cy="100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Current </a:t>
            </a: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and most next-generation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 smtClean="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neutrino detectors</a:t>
            </a:r>
            <a:endParaRPr lang="en-US" sz="2400">
              <a:solidFill>
                <a:srgbClr val="FFFFFF"/>
              </a:solidFill>
              <a:latin typeface="+mn-lt"/>
              <a:ea typeface="msmincho" charset="0"/>
              <a:cs typeface="msmincho" charset="0"/>
            </a:endParaRP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sensitive out to few 100 kpc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256602" y="1655737"/>
            <a:ext cx="3528392" cy="63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106444" rIns="0" bIns="0"/>
          <a:lstStyle>
            <a:lvl1pPr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434975" eaLnBrk="0" hangingPunct="0"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434975" eaLnBrk="0" fontAlgn="base" hangingPunct="0">
              <a:spcBef>
                <a:spcPct val="0"/>
              </a:spcBef>
              <a:spcAft>
                <a:spcPct val="0"/>
              </a:spcAft>
              <a:tabLst>
                <a:tab pos="700088" algn="l"/>
                <a:tab pos="1400175" algn="l"/>
                <a:tab pos="2101850" algn="l"/>
                <a:tab pos="2801938" algn="l"/>
                <a:tab pos="3502025" algn="l"/>
                <a:tab pos="4202113" algn="l"/>
                <a:tab pos="4903788" algn="l"/>
              </a:tabLs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With megatonne class (30 x SK)</a:t>
            </a:r>
          </a:p>
          <a:p>
            <a:pPr eaLnBrk="1">
              <a:lnSpc>
                <a:spcPct val="67000"/>
              </a:lnSpc>
              <a:spcAft>
                <a:spcPts val="543"/>
              </a:spcAft>
              <a:buClr>
                <a:srgbClr val="000000"/>
              </a:buClr>
              <a:buSzPct val="100000"/>
            </a:pPr>
            <a:r>
              <a:rPr lang="en-US" sz="2400">
                <a:solidFill>
                  <a:srgbClr val="FFFFFF"/>
                </a:solidFill>
                <a:latin typeface="+mn-lt"/>
                <a:ea typeface="msmincho" charset="0"/>
                <a:cs typeface="msmincho" charset="0"/>
              </a:rPr>
              <a:t>60 events from Andromeda</a:t>
            </a:r>
          </a:p>
        </p:txBody>
      </p:sp>
    </p:spTree>
    <p:extLst>
      <p:ext uri="{BB962C8B-B14F-4D97-AF65-F5344CB8AC3E}">
        <p14:creationId xmlns:p14="http://schemas.microsoft.com/office/powerpoint/2010/main" val="28295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Core-Collapse SN Rate in the Milky Way</a:t>
            </a:r>
          </a:p>
        </p:txBody>
      </p:sp>
      <p:sp>
        <p:nvSpPr>
          <p:cNvPr id="3" name="Rectangle 54"/>
          <p:cNvSpPr>
            <a:spLocks noChangeArrowheads="1"/>
          </p:cNvSpPr>
          <p:nvPr/>
        </p:nvSpPr>
        <p:spPr bwMode="auto">
          <a:xfrm>
            <a:off x="144016" y="5472267"/>
            <a:ext cx="8855966" cy="11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mtClean="0"/>
              <a:t>van </a:t>
            </a:r>
            <a:r>
              <a:rPr lang="en-US"/>
              <a:t>den Bergh &amp; McClure, ApJ 425 (1994) 205. Cappellaro &amp; Turatto, </a:t>
            </a:r>
            <a:r>
              <a:rPr lang="en-US" smtClean="0"/>
              <a:t>astro-ph/0012455.</a:t>
            </a:r>
          </a:p>
          <a:p>
            <a:r>
              <a:rPr lang="en-US" smtClean="0"/>
              <a:t>Diehl </a:t>
            </a:r>
            <a:r>
              <a:rPr lang="en-US"/>
              <a:t>et al., Nature 439 (2006) </a:t>
            </a:r>
            <a:r>
              <a:rPr lang="en-US" smtClean="0"/>
              <a:t>45. Strom</a:t>
            </a:r>
            <a:r>
              <a:rPr lang="en-US"/>
              <a:t>, </a:t>
            </a:r>
            <a:r>
              <a:rPr lang="en-US" smtClean="0"/>
              <a:t>A&amp;A </a:t>
            </a:r>
            <a:r>
              <a:rPr lang="en-US"/>
              <a:t>288 (1994) </a:t>
            </a:r>
            <a:r>
              <a:rPr lang="en-US" smtClean="0"/>
              <a:t>L1. </a:t>
            </a:r>
          </a:p>
          <a:p>
            <a:r>
              <a:rPr lang="en-US" smtClean="0"/>
              <a:t>Tammann </a:t>
            </a:r>
            <a:r>
              <a:rPr lang="en-US"/>
              <a:t>et al., ApJ 92 (1994) 487. </a:t>
            </a:r>
            <a:r>
              <a:rPr lang="en-US" smtClean="0"/>
              <a:t>Adams et al., ApJ </a:t>
            </a:r>
            <a:r>
              <a:rPr lang="en-US"/>
              <a:t>778 (2013) </a:t>
            </a:r>
            <a:r>
              <a:rPr lang="en-US" smtClean="0"/>
              <a:t>164. </a:t>
            </a:r>
          </a:p>
          <a:p>
            <a:r>
              <a:rPr lang="en-US" smtClean="0"/>
              <a:t>Alekseev </a:t>
            </a:r>
            <a:r>
              <a:rPr lang="en-US"/>
              <a:t>et al., JETP 77 (1993) </a:t>
            </a:r>
            <a:r>
              <a:rPr lang="en-US" smtClean="0"/>
              <a:t>339.</a:t>
            </a:r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4016" y="1655737"/>
            <a:ext cx="8928993" cy="719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Gamma rays from</a:t>
            </a:r>
          </a:p>
          <a:p>
            <a:pPr defTabSz="921018"/>
            <a:r>
              <a:rPr lang="en-US" sz="2400" b="1" baseline="30000"/>
              <a:t>26</a:t>
            </a:r>
            <a:r>
              <a:rPr lang="en-US" sz="2000" b="1"/>
              <a:t>Al (Milky Way)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6" y="2447847"/>
            <a:ext cx="8928993" cy="11514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Historical galactic</a:t>
            </a:r>
          </a:p>
          <a:p>
            <a:pPr defTabSz="921018"/>
            <a:r>
              <a:rPr lang="en-US" sz="2000" b="1" smtClean="0"/>
              <a:t>SNe </a:t>
            </a:r>
            <a:r>
              <a:rPr lang="en-US" sz="2000" b="1"/>
              <a:t>(all types</a:t>
            </a:r>
            <a:r>
              <a:rPr lang="en-US" sz="2000" b="1" smtClean="0"/>
              <a:t>)</a:t>
            </a:r>
          </a:p>
          <a:p>
            <a:pPr defTabSz="921018"/>
            <a:r>
              <a:rPr lang="en-US" sz="2000" b="1" smtClean="0"/>
              <a:t>Core collapse only</a:t>
            </a:r>
            <a:endParaRPr lang="en-US" sz="2000" b="1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139" y="791729"/>
            <a:ext cx="8928993" cy="79199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SN statistics in</a:t>
            </a:r>
          </a:p>
          <a:p>
            <a:pPr defTabSz="921018"/>
            <a:r>
              <a:rPr lang="en-US" sz="2000" b="1"/>
              <a:t>external galaxies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3672017"/>
            <a:ext cx="8928993" cy="719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/>
              <a:t>No galactic</a:t>
            </a:r>
          </a:p>
          <a:p>
            <a:pPr defTabSz="921018"/>
            <a:r>
              <a:rPr lang="en-US" sz="2000" b="1"/>
              <a:t>neutrino burst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304186" y="792274"/>
            <a:ext cx="3600401" cy="3887986"/>
            <a:chOff x="1632" y="576"/>
            <a:chExt cx="2400" cy="3216"/>
          </a:xfrm>
        </p:grpSpPr>
        <p:sp>
          <p:nvSpPr>
            <p:cNvPr id="22" name="Line 9"/>
            <p:cNvSpPr>
              <a:spLocks noChangeShapeType="1"/>
            </p:cNvSpPr>
            <p:nvPr/>
          </p:nvSpPr>
          <p:spPr bwMode="auto">
            <a:xfrm>
              <a:off x="16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10"/>
            <p:cNvSpPr>
              <a:spLocks noChangeShapeType="1"/>
            </p:cNvSpPr>
            <p:nvPr/>
          </p:nvSpPr>
          <p:spPr bwMode="auto">
            <a:xfrm flipH="1">
              <a:off x="187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28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4032" y="576"/>
              <a:ext cx="0" cy="3216"/>
            </a:xfrm>
            <a:prstGeom prst="line">
              <a:avLst/>
            </a:prstGeom>
            <a:noFill/>
            <a:ln w="508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 flipH="1">
              <a:off x="211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14"/>
            <p:cNvSpPr>
              <a:spLocks noChangeShapeType="1"/>
            </p:cNvSpPr>
            <p:nvPr/>
          </p:nvSpPr>
          <p:spPr bwMode="auto">
            <a:xfrm flipH="1">
              <a:off x="235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15"/>
            <p:cNvSpPr>
              <a:spLocks noChangeShapeType="1"/>
            </p:cNvSpPr>
            <p:nvPr/>
          </p:nvSpPr>
          <p:spPr bwMode="auto">
            <a:xfrm flipH="1">
              <a:off x="259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307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17"/>
            <p:cNvSpPr>
              <a:spLocks noChangeShapeType="1"/>
            </p:cNvSpPr>
            <p:nvPr/>
          </p:nvSpPr>
          <p:spPr bwMode="auto">
            <a:xfrm flipH="1">
              <a:off x="331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18"/>
            <p:cNvSpPr>
              <a:spLocks noChangeShapeType="1"/>
            </p:cNvSpPr>
            <p:nvPr/>
          </p:nvSpPr>
          <p:spPr bwMode="auto">
            <a:xfrm flipH="1">
              <a:off x="355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19"/>
            <p:cNvSpPr>
              <a:spLocks noChangeShapeType="1"/>
            </p:cNvSpPr>
            <p:nvPr/>
          </p:nvSpPr>
          <p:spPr bwMode="auto">
            <a:xfrm flipH="1">
              <a:off x="3792" y="576"/>
              <a:ext cx="0" cy="3216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088162" y="4536240"/>
            <a:ext cx="4032449" cy="719997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b"/>
          <a:lstStyle/>
          <a:p>
            <a:pPr algn="ctr" defTabSz="921018"/>
            <a:r>
              <a:rPr lang="en-US" sz="2000">
                <a:solidFill>
                  <a:schemeClr val="bg1"/>
                </a:solidFill>
              </a:rPr>
              <a:t>Core-collapse SNe per century</a:t>
            </a:r>
          </a:p>
        </p:txBody>
      </p:sp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14966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0</a:t>
            </a: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50970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286974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226789" y="4522688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358982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394986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4309909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4666949" y="4509188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026989" y="4509188"/>
            <a:ext cx="315035" cy="37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5400531" y="4522688"/>
            <a:ext cx="309034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5688563" y="4522688"/>
            <a:ext cx="43504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+mj-lt"/>
              </a:rPr>
              <a:t>10</a:t>
            </a: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2880249" y="863627"/>
            <a:ext cx="648072" cy="287999"/>
            <a:chOff x="4248" y="528"/>
            <a:chExt cx="432" cy="192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 flipH="1">
              <a:off x="4248" y="528"/>
              <a:ext cx="43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spect="1" noChangeArrowheads="1"/>
            </p:cNvSpPr>
            <p:nvPr/>
          </p:nvSpPr>
          <p:spPr bwMode="auto">
            <a:xfrm>
              <a:off x="4368" y="52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5978098" y="792274"/>
            <a:ext cx="3096892" cy="791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van</a:t>
            </a:r>
            <a:r>
              <a:rPr lang="en-US" sz="1400"/>
              <a:t> </a:t>
            </a:r>
            <a:r>
              <a:rPr lang="en-US"/>
              <a:t>den</a:t>
            </a:r>
            <a:r>
              <a:rPr lang="en-US" sz="1400"/>
              <a:t> </a:t>
            </a:r>
            <a:r>
              <a:rPr lang="en-US"/>
              <a:t>Bergh</a:t>
            </a:r>
            <a:r>
              <a:rPr lang="en-US" sz="1400"/>
              <a:t> </a:t>
            </a:r>
            <a:r>
              <a:rPr lang="en-US"/>
              <a:t>&amp;</a:t>
            </a:r>
            <a:r>
              <a:rPr lang="en-US" sz="1400"/>
              <a:t> </a:t>
            </a:r>
            <a:r>
              <a:rPr lang="en-US" smtClean="0"/>
              <a:t>McClure</a:t>
            </a:r>
            <a:r>
              <a:rPr lang="en-US" sz="1400" smtClean="0"/>
              <a:t> </a:t>
            </a:r>
            <a:r>
              <a:rPr lang="en-US" smtClean="0"/>
              <a:t>(1994)</a:t>
            </a:r>
          </a:p>
          <a:p>
            <a:pPr defTabSz="921018"/>
            <a:r>
              <a:rPr lang="en-US" smtClean="0"/>
              <a:t>Cappellaro</a:t>
            </a:r>
            <a:r>
              <a:rPr lang="en-US" sz="1100" smtClean="0"/>
              <a:t> </a:t>
            </a:r>
            <a:r>
              <a:rPr lang="en-US"/>
              <a:t>&amp;</a:t>
            </a:r>
            <a:r>
              <a:rPr lang="en-US" sz="1050"/>
              <a:t> </a:t>
            </a:r>
            <a:r>
              <a:rPr lang="en-US"/>
              <a:t>Turatto (2000</a:t>
            </a:r>
            <a:r>
              <a:rPr lang="en-US" smtClean="0"/>
              <a:t>)</a:t>
            </a:r>
            <a:endParaRPr lang="en-US"/>
          </a:p>
        </p:txBody>
      </p: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2592217" y="1223626"/>
            <a:ext cx="720080" cy="287999"/>
            <a:chOff x="1824" y="768"/>
            <a:chExt cx="480" cy="192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 flipH="1">
              <a:off x="1824" y="768"/>
              <a:ext cx="480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spect="1" noChangeArrowheads="1"/>
            </p:cNvSpPr>
            <p:nvPr/>
          </p:nvSpPr>
          <p:spPr bwMode="auto">
            <a:xfrm>
              <a:off x="1968" y="768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2592217" y="1871664"/>
            <a:ext cx="792088" cy="287999"/>
            <a:chOff x="4440" y="1296"/>
            <a:chExt cx="528" cy="192"/>
          </a:xfrm>
        </p:grpSpPr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 flipH="1">
              <a:off x="4440" y="1296"/>
              <a:ext cx="52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spect="1" noChangeArrowheads="1"/>
            </p:cNvSpPr>
            <p:nvPr/>
          </p:nvSpPr>
          <p:spPr bwMode="auto">
            <a:xfrm>
              <a:off x="4608" y="1296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6264820" y="1871705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Diehl et al. (2006)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6264820" y="2879907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Tammann et al. (1994)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6264820" y="2519857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Strom (1994)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3744345" y="2519857"/>
            <a:ext cx="1219636" cy="287999"/>
            <a:chOff x="2592" y="1872"/>
            <a:chExt cx="813" cy="192"/>
          </a:xfrm>
        </p:grpSpPr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 flipH="1">
              <a:off x="2592" y="1872"/>
              <a:ext cx="813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spect="1" noChangeArrowheads="1"/>
            </p:cNvSpPr>
            <p:nvPr/>
          </p:nvSpPr>
          <p:spPr bwMode="auto">
            <a:xfrm>
              <a:off x="2904" y="1872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3096274" y="2879907"/>
            <a:ext cx="1210635" cy="287999"/>
            <a:chOff x="2160" y="2112"/>
            <a:chExt cx="807" cy="192"/>
          </a:xfrm>
        </p:grpSpPr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 flipH="1">
              <a:off x="2160" y="2112"/>
              <a:ext cx="807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spect="1" noChangeArrowheads="1"/>
            </p:cNvSpPr>
            <p:nvPr/>
          </p:nvSpPr>
          <p:spPr bwMode="auto">
            <a:xfrm>
              <a:off x="2478" y="2112"/>
              <a:ext cx="192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" name="Rectangle 52"/>
          <p:cNvSpPr>
            <a:spLocks noChangeArrowheads="1"/>
          </p:cNvSpPr>
          <p:nvPr/>
        </p:nvSpPr>
        <p:spPr bwMode="auto">
          <a:xfrm flipH="1">
            <a:off x="2304184" y="3888016"/>
            <a:ext cx="2232890" cy="287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 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 (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 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years)</a:t>
            </a:r>
          </a:p>
        </p:txBody>
      </p:sp>
      <p:sp>
        <p:nvSpPr>
          <p:cNvPr id="54" name="Rectangle 53"/>
          <p:cNvSpPr>
            <a:spLocks noChangeArrowheads="1"/>
          </p:cNvSpPr>
          <p:nvPr/>
        </p:nvSpPr>
        <p:spPr bwMode="auto">
          <a:xfrm>
            <a:off x="6264820" y="3888016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/>
              <a:t>Alekseev et al. (1993</a:t>
            </a:r>
            <a:r>
              <a:rPr lang="en-US" smtClean="0"/>
              <a:t>)</a:t>
            </a:r>
          </a:p>
          <a:p>
            <a:pPr defTabSz="921018"/>
            <a:r>
              <a:rPr lang="en-US" smtClean="0"/>
              <a:t>and updates</a:t>
            </a:r>
            <a:endParaRPr lang="en-US"/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 flipH="1">
            <a:off x="2520221" y="3239998"/>
            <a:ext cx="3578653" cy="287999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56"/>
          <p:cNvSpPr>
            <a:spLocks noChangeAspect="1" noChangeArrowheads="1"/>
          </p:cNvSpPr>
          <p:nvPr/>
        </p:nvSpPr>
        <p:spPr bwMode="auto">
          <a:xfrm>
            <a:off x="3312332" y="3239998"/>
            <a:ext cx="288032" cy="28799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6264742" y="3239998"/>
            <a:ext cx="2808312" cy="28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156" tIns="46078" rIns="92156" bIns="46078" anchor="ctr"/>
          <a:lstStyle/>
          <a:p>
            <a:pPr defTabSz="921018"/>
            <a:r>
              <a:rPr lang="en-US" smtClean="0"/>
              <a:t>Adams </a:t>
            </a:r>
            <a:r>
              <a:rPr lang="en-US"/>
              <a:t>et al. </a:t>
            </a:r>
            <a:r>
              <a:rPr lang="en-US" smtClean="0"/>
              <a:t>(2013)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6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/>
              <a:t>High and Low Supernova Rates in Nearby Galaxies</a:t>
            </a:r>
          </a:p>
        </p:txBody>
      </p:sp>
      <p:pic>
        <p:nvPicPr>
          <p:cNvPr id="3" name="Picture 2" descr="C:\Users\Georg Raffelt\Desktop\andromeda_big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7" y="863903"/>
            <a:ext cx="4320495" cy="43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gal2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2" y="863903"/>
            <a:ext cx="4320495" cy="432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6007" y="863627"/>
            <a:ext cx="4320495" cy="36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t" anchorCtr="0"/>
          <a:lstStyle/>
          <a:p>
            <a:pPr defTabSz="921018">
              <a:defRPr/>
            </a:pPr>
            <a:r>
              <a:rPr lang="en-US" sz="2400">
                <a:solidFill>
                  <a:schemeClr val="bg1"/>
                </a:solidFill>
              </a:rPr>
              <a:t>M31 (Andromeda</a:t>
            </a:r>
            <a:r>
              <a:rPr lang="en-US" sz="2400" smtClean="0">
                <a:solidFill>
                  <a:schemeClr val="bg1"/>
                </a:solidFill>
              </a:rPr>
              <a:t>)      D </a:t>
            </a:r>
            <a:r>
              <a:rPr lang="en-US" sz="2400">
                <a:solidFill>
                  <a:schemeClr val="bg1"/>
                </a:solidFill>
              </a:rPr>
              <a:t>= 780 kpc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680522" y="863627"/>
            <a:ext cx="4320495" cy="10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t" anchorCtr="0"/>
          <a:lstStyle/>
          <a:p>
            <a:pPr defTabSz="921018">
              <a:defRPr/>
            </a:pPr>
            <a:r>
              <a:rPr lang="en-US" sz="2400">
                <a:solidFill>
                  <a:schemeClr val="bg1"/>
                </a:solidFill>
              </a:rPr>
              <a:t>NGC </a:t>
            </a:r>
            <a:r>
              <a:rPr lang="en-US" sz="2400" smtClean="0">
                <a:solidFill>
                  <a:schemeClr val="bg1"/>
                </a:solidFill>
              </a:rPr>
              <a:t>6946         D </a:t>
            </a:r>
            <a:r>
              <a:rPr lang="en-US" sz="2400">
                <a:solidFill>
                  <a:schemeClr val="bg1"/>
                </a:solidFill>
              </a:rPr>
              <a:t>= </a:t>
            </a:r>
            <a:r>
              <a:rPr lang="en-US" sz="2400" smtClean="0">
                <a:solidFill>
                  <a:schemeClr val="bg1"/>
                </a:solidFill>
              </a:rPr>
              <a:t>(6.9 </a:t>
            </a:r>
            <a:r>
              <a:rPr lang="en-US" sz="2400">
                <a:solidFill>
                  <a:schemeClr val="bg1"/>
                </a:solidFill>
              </a:rPr>
              <a:t>± </a:t>
            </a:r>
            <a:r>
              <a:rPr lang="en-US" sz="2400" smtClean="0">
                <a:solidFill>
                  <a:schemeClr val="bg1"/>
                </a:solidFill>
              </a:rPr>
              <a:t>2.4) Mpc</a:t>
            </a:r>
          </a:p>
          <a:p>
            <a:pPr defTabSz="921018">
              <a:defRPr/>
            </a:pPr>
            <a:r>
              <a:rPr lang="en-US" sz="2400" smtClean="0">
                <a:solidFill>
                  <a:schemeClr val="bg1"/>
                </a:solidFill>
              </a:rPr>
              <a:t>(Fireworks Galaxy)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6007" y="5256235"/>
            <a:ext cx="4320495" cy="863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t" anchorCtr="0"/>
          <a:lstStyle/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Last Observed Supernova: 1885A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680522" y="5256235"/>
            <a:ext cx="4320495" cy="129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t" anchorCtr="0"/>
          <a:lstStyle/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Observed Supernovae:</a:t>
            </a:r>
          </a:p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1917A, 1939C, 1948B, 1968D, 1969P,</a:t>
            </a:r>
          </a:p>
          <a:p>
            <a:pPr defTabSz="921018">
              <a:defRPr/>
            </a:pPr>
            <a:r>
              <a:rPr lang="en-US" sz="2000">
                <a:solidFill>
                  <a:schemeClr val="bg1"/>
                </a:solidFill>
              </a:rPr>
              <a:t>1980K, 2002hh, 2004et, </a:t>
            </a:r>
            <a:r>
              <a:rPr lang="en-US" sz="2000" smtClean="0">
                <a:solidFill>
                  <a:schemeClr val="bg1"/>
                </a:solidFill>
              </a:rPr>
              <a:t>2008S, </a:t>
            </a:r>
            <a:r>
              <a:rPr lang="en-US" sz="2000" smtClean="0">
                <a:solidFill>
                  <a:schemeClr val="bg1"/>
                </a:solidFill>
                <a:hlinkClick r:id="rId5"/>
              </a:rPr>
              <a:t>2017eaw</a:t>
            </a:r>
            <a:endParaRPr lang="en-US" sz="2000" smtClean="0">
              <a:solidFill>
                <a:schemeClr val="bg1"/>
              </a:solidFill>
            </a:endParaRPr>
          </a:p>
          <a:p>
            <a:pPr defTabSz="921018">
              <a:defRPr/>
            </a:pPr>
            <a:r>
              <a:rPr lang="en-US" sz="2000" smtClean="0">
                <a:solidFill>
                  <a:srgbClr val="FFFF00"/>
                </a:solidFill>
              </a:rPr>
              <a:t>N6946-BH1 (failed SN 2009/10)</a:t>
            </a:r>
            <a:endParaRPr lang="en-US" sz="2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/>
              <a:t>uper</a:t>
            </a:r>
            <a:r>
              <a:rPr lang="en-US">
                <a:solidFill>
                  <a:srgbClr val="FFFF00"/>
                </a:solidFill>
              </a:rPr>
              <a:t>N</a:t>
            </a:r>
            <a:r>
              <a:rPr lang="en-US"/>
              <a:t>ova </a:t>
            </a:r>
            <a:r>
              <a:rPr lang="en-US">
                <a:solidFill>
                  <a:srgbClr val="FFFF00"/>
                </a:solidFill>
              </a:rPr>
              <a:t>E</a:t>
            </a:r>
            <a:r>
              <a:rPr lang="en-US"/>
              <a:t>arly </a:t>
            </a:r>
            <a:r>
              <a:rPr lang="en-US">
                <a:solidFill>
                  <a:srgbClr val="FFFF00"/>
                </a:solidFill>
              </a:rPr>
              <a:t>W</a:t>
            </a:r>
            <a:r>
              <a:rPr lang="en-US"/>
              <a:t>arning 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/>
              <a:t>ystem (SNEWS)</a:t>
            </a:r>
          </a:p>
        </p:txBody>
      </p:sp>
      <p:pic>
        <p:nvPicPr>
          <p:cNvPr id="5" name="Picture 19" descr="C:\Users\Georg Raffelt\Desktop\new_snews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871301"/>
            <a:ext cx="3909824" cy="287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-128" y="3816088"/>
            <a:ext cx="410457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400" b="1">
                <a:hlinkClick r:id="rId3"/>
              </a:rPr>
              <a:t>https://snews2.org/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5904692" y="1943890"/>
            <a:ext cx="1584220" cy="1007996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000" smtClean="0">
                <a:solidFill>
                  <a:schemeClr val="bg1"/>
                </a:solidFill>
              </a:rPr>
              <a:t>Coincidence</a:t>
            </a:r>
            <a:endParaRPr lang="en-US" sz="2000">
              <a:solidFill>
                <a:schemeClr val="bg1"/>
              </a:solidFill>
            </a:endParaRPr>
          </a:p>
          <a:p>
            <a:pPr algn="ctr" defTabSz="921018"/>
            <a:r>
              <a:rPr lang="en-US" sz="2000" smtClean="0">
                <a:solidFill>
                  <a:schemeClr val="bg1"/>
                </a:solidFill>
              </a:rPr>
              <a:t>Server @ </a:t>
            </a:r>
            <a:r>
              <a:rPr lang="en-US" sz="2000">
                <a:solidFill>
                  <a:schemeClr val="bg1"/>
                </a:solidFill>
              </a:rPr>
              <a:t>BNL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032432" y="1222921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smtClean="0">
                <a:solidFill>
                  <a:schemeClr val="bg1"/>
                </a:solidFill>
              </a:rPr>
              <a:t>Kamland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184592" y="1943777"/>
            <a:ext cx="647883" cy="36350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5184592" y="1438889"/>
            <a:ext cx="647883" cy="6489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5184592" y="2447815"/>
            <a:ext cx="648072" cy="1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V="1">
            <a:off x="5184592" y="2591867"/>
            <a:ext cx="648072" cy="35999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7560922" y="1957421"/>
            <a:ext cx="1368189" cy="994496"/>
          </a:xfrm>
          <a:prstGeom prst="rightArrow">
            <a:avLst>
              <a:gd name="adj1" fmla="val 53500"/>
              <a:gd name="adj2" fmla="val 52566"/>
            </a:avLst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Alert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4032432" y="3238893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smtClean="0">
                <a:solidFill>
                  <a:schemeClr val="bg1"/>
                </a:solidFill>
              </a:rPr>
              <a:t>No</a:t>
            </a:r>
            <a:r>
              <a:rPr lang="en-US" sz="200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𝜈</a:t>
            </a:r>
            <a:r>
              <a:rPr lang="en-US" sz="2000" smtClean="0">
                <a:solidFill>
                  <a:schemeClr val="bg1"/>
                </a:solidFill>
              </a:rPr>
              <a:t>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4032432" y="273588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smtClean="0">
                <a:solidFill>
                  <a:schemeClr val="bg1"/>
                </a:solidFill>
              </a:rPr>
              <a:t>SNO+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32432" y="3744089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IceCube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3775" y="4824071"/>
            <a:ext cx="8948788" cy="151164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•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arrive several hours before optical outburst</a:t>
            </a:r>
          </a:p>
          <a:p>
            <a:pPr defTabSz="921018"/>
            <a:endParaRPr lang="en-US" sz="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• Issue an alert to astronomical community</a:t>
            </a:r>
          </a:p>
          <a:p>
            <a:pPr defTabSz="921018"/>
            <a:endParaRPr lang="en-US" sz="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• Trigger to LIGO, NOvA, GCN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4032432" y="719669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>
                <a:solidFill>
                  <a:schemeClr val="bg1"/>
                </a:solidFill>
              </a:rPr>
              <a:t>Super-K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4032432" y="172774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smtClean="0">
                <a:solidFill>
                  <a:schemeClr val="bg1"/>
                </a:solidFill>
              </a:rPr>
              <a:t>KM3NeT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4032432" y="2231817"/>
            <a:ext cx="1152140" cy="431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/>
            <a:r>
              <a:rPr lang="en-US" sz="2000" smtClean="0">
                <a:solidFill>
                  <a:schemeClr val="bg1"/>
                </a:solidFill>
              </a:rPr>
              <a:t>HALO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5184592" y="935688"/>
            <a:ext cx="647883" cy="936079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4" name="Line 10"/>
          <p:cNvSpPr>
            <a:spLocks noChangeShapeType="1"/>
          </p:cNvSpPr>
          <p:nvPr/>
        </p:nvSpPr>
        <p:spPr bwMode="auto">
          <a:xfrm flipV="1">
            <a:off x="5184592" y="2771865"/>
            <a:ext cx="647883" cy="684121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V="1">
            <a:off x="5184610" y="3023927"/>
            <a:ext cx="648072" cy="93613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IceCube Neutrino Telescope at the South Pole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8" y="715822"/>
            <a:ext cx="7459614" cy="5908605"/>
          </a:xfrm>
          <a:prstGeom prst="rect">
            <a:avLst/>
          </a:prstGeom>
        </p:spPr>
      </p:pic>
      <p:pic>
        <p:nvPicPr>
          <p:cNvPr id="8" name="Picture 1026" descr="C:\Users\Georg Raffelt\Desktop\s0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1" r="3641"/>
          <a:stretch/>
        </p:blipFill>
        <p:spPr bwMode="auto">
          <a:xfrm>
            <a:off x="7021132" y="791617"/>
            <a:ext cx="2052000" cy="1687034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75368" y="791617"/>
            <a:ext cx="10534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Comic Sans MS" panose="030F0702030302020204" pitchFamily="66" charset="0"/>
              </a:rPr>
              <a:t>Digital</a:t>
            </a:r>
          </a:p>
          <a:p>
            <a:r>
              <a:rPr lang="en-US" sz="2000" smtClean="0">
                <a:latin typeface="Comic Sans MS" panose="030F0702030302020204" pitchFamily="66" charset="0"/>
              </a:rPr>
              <a:t>Optical</a:t>
            </a:r>
          </a:p>
          <a:p>
            <a:r>
              <a:rPr lang="en-US" sz="2000" smtClean="0">
                <a:latin typeface="Comic Sans MS" panose="030F0702030302020204" pitchFamily="66" charset="0"/>
              </a:rPr>
              <a:t>Module</a:t>
            </a:r>
            <a:endParaRPr lang="en-US" sz="20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What determines the time scale?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3892" y="575587"/>
                <a:ext cx="8928671" cy="604884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Main neutrino reactions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𝑛</m:t>
                    </m:r>
                    <m:r>
                      <a:rPr lang="en-US" sz="2000" b="0" i="1" smtClean="0">
                        <a:latin typeface="Cambria Math"/>
                      </a:rPr>
                      <m:t>→</m:t>
                    </m:r>
                    <m:r>
                      <a:rPr lang="en-US" sz="2000" b="0" i="1" smtClean="0">
                        <a:latin typeface="Cambria Math"/>
                      </a:rPr>
                      <m:t>𝑝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smtClean="0"/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𝑝</m:t>
                    </m:r>
                    <m:r>
                      <a:rPr lang="en-US" sz="2000" b="0" i="1" smtClean="0">
                        <a:latin typeface="Cambria Math"/>
                      </a:rPr>
                      <m:t>→</m:t>
                    </m:r>
                    <m:r>
                      <a:rPr lang="en-US" sz="2000" b="0" i="1" smtClean="0">
                        <a:latin typeface="Cambria Math"/>
                      </a:rPr>
                      <m:t>𝑛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smtClean="0"/>
                  <a:t>,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𝜈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𝑁</m:t>
                    </m:r>
                    <m:r>
                      <a:rPr lang="en-US" sz="2000" b="0" i="1" smtClean="0">
                        <a:latin typeface="Cambria Math"/>
                      </a:rPr>
                      <m:t>→</m:t>
                    </m:r>
                    <m:r>
                      <a:rPr lang="en-US" sz="2000" b="0" i="1" smtClean="0">
                        <a:latin typeface="Cambria Math"/>
                      </a:rPr>
                      <m:t>𝑁</m:t>
                    </m:r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r>
                      <a:rPr lang="en-US" sz="2000" b="0" i="1" smtClean="0">
                        <a:latin typeface="Cambria Math"/>
                      </a:rPr>
                      <m:t>𝜈</m:t>
                    </m:r>
                  </m:oMath>
                </a14:m>
                <a:endParaRPr lang="en-US" sz="2000" smtClean="0"/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Neutral-current scattering cross section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𝜎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𝑁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V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+3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A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lit/>
                            </m:r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F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≈2×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−40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MeV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rgbClr val="003399"/>
                  </a:solidFill>
                </a:endParaRPr>
              </a:p>
              <a:p>
                <a:endParaRPr lang="en-US" sz="400" b="0" smtClean="0">
                  <a:solidFill>
                    <a:srgbClr val="003399"/>
                  </a:solidFill>
                </a:endParaRPr>
              </a:p>
              <a:p>
                <a:r>
                  <a:rPr lang="en-US" sz="2000" b="0" smtClean="0">
                    <a:solidFill>
                      <a:srgbClr val="003399"/>
                    </a:solidFill>
                  </a:rPr>
                  <a:t>Nucleon density</a:t>
                </a:r>
              </a:p>
              <a:p>
                <a:endParaRPr lang="en-US" sz="400" b="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𝜌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nuc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≈1.8×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38</m:t>
                          </m:r>
                        </m:sup>
                      </m:sSup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Scattering rate</a:t>
                </a:r>
                <a:endParaRPr lang="en-US" sz="40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/>
                        </a:rPr>
                        <m:t>   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Γ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𝜎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≈1.1×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s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MeV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Mean free path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 </m:t>
                      </m:r>
                      <m:r>
                        <a:rPr lang="en-US" sz="2000" b="0" i="1" smtClean="0">
                          <a:latin typeface="Cambria Math"/>
                        </a:rPr>
                        <m:t>𝜆</m:t>
                      </m:r>
                      <m:r>
                        <a:rPr lang="en-US" sz="20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𝜎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≈</m:t>
                      </m:r>
                      <m:r>
                        <a:rPr lang="en-US" sz="2000" b="0" i="1" smtClean="0">
                          <a:latin typeface="Cambria Math"/>
                        </a:rPr>
                        <m:t>28 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/>
                        </a:rPr>
                        <m:t>cm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/>
                                    </a:rPr>
                                    <m:t>MeV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Diffusion time</a:t>
                </a:r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diff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𝜆</m:t>
                          </m:r>
                        </m:den>
                      </m:f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≈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1.2 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km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/>
                                        </a:rPr>
                                        <m:t>𝜈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100 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rgbClr val="C00000"/>
                                      </a:solidFill>
                                      <a:latin typeface="Cambria Math"/>
                                    </a:rPr>
                                    <m:t>MeV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2000" b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575587"/>
                <a:ext cx="8928671" cy="6048840"/>
              </a:xfrm>
              <a:prstGeom prst="rect">
                <a:avLst/>
              </a:prstGeom>
              <a:blipFill rotWithShape="1">
                <a:blip r:embed="rId2"/>
                <a:stretch>
                  <a:fillRect l="-751" t="-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87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IceCube as a Supernova Neutrino Detector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11" y="791434"/>
            <a:ext cx="4389251" cy="3312643"/>
          </a:xfrm>
          <a:prstGeom prst="rect">
            <a:avLst/>
          </a:prstGeom>
        </p:spPr>
      </p:pic>
      <p:pic>
        <p:nvPicPr>
          <p:cNvPr id="4" name="Picture 2" descr="C:\Users\Georg Raffelt\Desktop\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2" y="791435"/>
            <a:ext cx="1872260" cy="3076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43891" y="5832376"/>
            <a:ext cx="8928000" cy="79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000" smtClean="0"/>
              <a:t>Pryor</a:t>
            </a:r>
            <a:r>
              <a:rPr lang="en-US" sz="2000"/>
              <a:t>, Roos &amp; </a:t>
            </a:r>
            <a:r>
              <a:rPr lang="en-US" sz="2000" smtClean="0"/>
              <a:t>Webster, ApJ 329:355, 1988. Halzen</a:t>
            </a:r>
            <a:r>
              <a:rPr lang="en-US" sz="2000"/>
              <a:t>, Jacobsen &amp; </a:t>
            </a:r>
            <a:r>
              <a:rPr lang="en-US" sz="2000" smtClean="0"/>
              <a:t>Zas, astro-ph/9512080.</a:t>
            </a:r>
          </a:p>
          <a:p>
            <a:pPr defTabSz="921018">
              <a:defRPr/>
            </a:pPr>
            <a:r>
              <a:rPr lang="en-US" sz="2000" smtClean="0"/>
              <a:t>Demir</a:t>
            </a:r>
            <a:r>
              <a:rPr lang="de-DE" sz="2000"/>
              <a:t>ö</a:t>
            </a:r>
            <a:r>
              <a:rPr lang="en-US" sz="2000" smtClean="0"/>
              <a:t>rs, Ribordy &amp; Salathe, arXiv:1106.1937.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rrowheads="1"/>
              </p:cNvSpPr>
              <p:nvPr/>
            </p:nvSpPr>
            <p:spPr bwMode="auto">
              <a:xfrm>
                <a:off x="143891" y="4248097"/>
                <a:ext cx="8927999" cy="1584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t" anchorCtr="0"/>
              <a:lstStyle/>
              <a:p>
                <a:pPr defTabSz="921018"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• Each </a:t>
                </a:r>
                <a:r>
                  <a:rPr lang="en-US" sz="2000">
                    <a:solidFill>
                      <a:srgbClr val="003399"/>
                    </a:solidFill>
                  </a:rPr>
                  <a:t>optical module (OM) picks up Cherenkov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light from its neighborhood</a:t>
                </a:r>
              </a:p>
              <a:p>
                <a:pPr defTabSz="921018">
                  <a:defRPr/>
                </a:pPr>
                <a:endParaRPr lang="en-US" sz="500" smtClean="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003399"/>
                    </a:solidFill>
                  </a:rPr>
                  <a:t> 300 Cherenkov photons per OM from SN at 10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kpc, bkgd </a:t>
                </a:r>
                <a:r>
                  <a:rPr lang="en-US" sz="2000">
                    <a:solidFill>
                      <a:srgbClr val="003399"/>
                    </a:solidFill>
                  </a:rPr>
                  <a:t>rate in one OM &lt; 300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Hz</a:t>
                </a:r>
              </a:p>
              <a:p>
                <a:pPr defTabSz="921018">
                  <a:defRPr/>
                </a:pPr>
                <a:endParaRPr lang="en-US" sz="500" smtClean="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SN appears as “correlated noise”  in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C00000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C00000"/>
                    </a:solidFill>
                  </a:rPr>
                  <a:t> 5000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OMs</a:t>
                </a:r>
              </a:p>
              <a:p>
                <a:pPr defTabSz="921018">
                  <a:defRPr/>
                </a:pPr>
                <a:endParaRPr lang="en-US" sz="500">
                  <a:solidFill>
                    <a:srgbClr val="003399"/>
                  </a:solidFill>
                </a:endParaRPr>
              </a:p>
              <a:p>
                <a:pPr defTabSz="921018"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• Significant energy information from time-correlated hits</a:t>
                </a:r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1" y="4248097"/>
                <a:ext cx="8927999" cy="1584220"/>
              </a:xfrm>
              <a:prstGeom prst="rect">
                <a:avLst/>
              </a:prstGeom>
              <a:blipFill rotWithShape="1">
                <a:blip r:embed="rId4"/>
                <a:stretch>
                  <a:fillRect l="-751" t="-1923" r="-1161" b="-423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840949" y="791617"/>
            <a:ext cx="23762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SN signal at 10 kpc</a:t>
            </a:r>
          </a:p>
          <a:p>
            <a:r>
              <a:rPr lang="en-US" sz="2000" smtClean="0"/>
              <a:t>10.8 M</a:t>
            </a:r>
            <a:r>
              <a:rPr lang="en-US" sz="2400" baseline="-25000" smtClean="0"/>
              <a:t>sun</a:t>
            </a:r>
            <a:r>
              <a:rPr lang="en-US" sz="2000" smtClean="0"/>
              <a:t> simulation</a:t>
            </a:r>
          </a:p>
          <a:p>
            <a:r>
              <a:rPr lang="en-US" sz="2000" smtClean="0"/>
              <a:t>of Basel group</a:t>
            </a:r>
          </a:p>
          <a:p>
            <a:r>
              <a:rPr lang="en-US" sz="2000" smtClean="0"/>
              <a:t>[</a:t>
            </a:r>
            <a:r>
              <a:rPr lang="en-US" sz="2000"/>
              <a:t>arXiv:0908.1871</a:t>
            </a:r>
            <a:r>
              <a:rPr lang="en-US" sz="2000" smtClean="0"/>
              <a:t>]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4535929" y="1223677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3399"/>
                </a:solidFill>
              </a:rPr>
              <a:t>Accretion</a:t>
            </a:r>
            <a:endParaRPr lang="en-US" b="1">
              <a:solidFill>
                <a:srgbClr val="00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00622" y="2440680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3399"/>
                </a:solidFill>
              </a:rPr>
              <a:t>Cooling</a:t>
            </a:r>
            <a:endParaRPr lang="en-US" b="1">
              <a:solidFill>
                <a:srgbClr val="003399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592388" y="2817179"/>
            <a:ext cx="288040" cy="422778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176452" y="1552803"/>
            <a:ext cx="863548" cy="40025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1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SASI Detection Perspectives (27 M</a:t>
            </a:r>
            <a:r>
              <a:rPr lang="en-US" baseline="-25000" smtClean="0"/>
              <a:t>SUN</a:t>
            </a:r>
            <a:r>
              <a:rPr lang="en-US" smtClean="0"/>
              <a:t> Model)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12" y="4333807"/>
            <a:ext cx="3693310" cy="2200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719607"/>
            <a:ext cx="3722555" cy="5832006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4104442" y="863627"/>
            <a:ext cx="3455858" cy="1512210"/>
          </a:xfrm>
          <a:prstGeom prst="leftArrow">
            <a:avLst>
              <a:gd name="adj1" fmla="val 62702"/>
              <a:gd name="adj2" fmla="val 50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</a:rPr>
              <a:t>    Optimistic Observer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    Direction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    (along SASI dipole)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4104442" y="2663877"/>
            <a:ext cx="3455858" cy="1512210"/>
          </a:xfrm>
          <a:prstGeom prst="leftArrow">
            <a:avLst>
              <a:gd name="adj1" fmla="val 62702"/>
              <a:gd name="adj2" fmla="val 50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</a:rPr>
              <a:t>    Pessimistic Observer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    Direction</a:t>
            </a:r>
          </a:p>
        </p:txBody>
      </p:sp>
      <p:sp>
        <p:nvSpPr>
          <p:cNvPr id="8" name="Left Arrow 7"/>
          <p:cNvSpPr/>
          <p:nvPr/>
        </p:nvSpPr>
        <p:spPr>
          <a:xfrm>
            <a:off x="7653732" y="4536137"/>
            <a:ext cx="1419400" cy="1512210"/>
          </a:xfrm>
          <a:prstGeom prst="leftArrow">
            <a:avLst>
              <a:gd name="adj1" fmla="val 62702"/>
              <a:gd name="adj2" fmla="val 52462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smtClean="0">
                <a:solidFill>
                  <a:schemeClr val="tx1"/>
                </a:solidFill>
              </a:rPr>
              <a:t>With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shot</a:t>
            </a:r>
          </a:p>
          <a:p>
            <a:r>
              <a:rPr lang="en-US" sz="2000" smtClean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Tamborra, Hanke, M</a:t>
            </a:r>
            <a:r>
              <a:rPr lang="de-DE" sz="1200" b="1">
                <a:solidFill>
                  <a:schemeClr val="bg1"/>
                </a:solidFill>
              </a:rPr>
              <a:t>ü</a:t>
            </a:r>
            <a:r>
              <a:rPr lang="en-US" sz="1200" b="1">
                <a:solidFill>
                  <a:schemeClr val="bg1"/>
                </a:solidFill>
              </a:rPr>
              <a:t>ller, Janka &amp; Raffelt, </a:t>
            </a:r>
            <a:r>
              <a:rPr lang="en-US" sz="1200" b="1" smtClean="0">
                <a:solidFill>
                  <a:schemeClr val="bg1"/>
                </a:solidFill>
              </a:rPr>
              <a:t>arXiv:1307.7936.     See </a:t>
            </a:r>
            <a:r>
              <a:rPr lang="en-US" sz="1200" b="1">
                <a:solidFill>
                  <a:schemeClr val="bg1"/>
                </a:solidFill>
              </a:rPr>
              <a:t>also Lund, Marek, Lunardini, Janka &amp; Raffelt, </a:t>
            </a:r>
            <a:r>
              <a:rPr lang="en-US" sz="1200" b="1" smtClean="0">
                <a:solidFill>
                  <a:schemeClr val="bg1"/>
                </a:solidFill>
              </a:rPr>
              <a:t>arXiv:1006.1889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Next </a:t>
            </a:r>
            <a:r>
              <a:rPr lang="en-US">
                <a:latin typeface="+mn-lt"/>
              </a:rPr>
              <a:t>Generation </a:t>
            </a:r>
            <a:r>
              <a:rPr lang="en-US" smtClean="0">
                <a:latin typeface="+mn-lt"/>
              </a:rPr>
              <a:t>Very-Large-Scale Detectors (2020+)</a:t>
            </a:r>
            <a:endParaRPr lang="en-US" dirty="0">
              <a:latin typeface="+mn-lt"/>
            </a:endParaRPr>
          </a:p>
        </p:txBody>
      </p:sp>
      <p:pic>
        <p:nvPicPr>
          <p:cNvPr id="19" name="Picture 1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5220427"/>
            <a:ext cx="1404000" cy="1404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96871" y="2125640"/>
            <a:ext cx="4968414" cy="14398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Megaton-class water Cherenkov detector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Notably Hyper-Kamiokande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SN neutrino statistics comparable to IceCube,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but with event-by-event energy information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98160" y="3600007"/>
            <a:ext cx="5110852" cy="165623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Scintillator detectors (20 kilotons)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JUNO in China for reactor nus (construction)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RENO-50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Korea for reactor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nus (plans)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Baksan Large Volume Scintillator Detector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(discussions in Russia)</a:t>
            </a: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097440" y="5256286"/>
                <a:ext cx="5111572" cy="1440151"/>
              </a:xfrm>
              <a:prstGeom prst="rect">
                <a:avLst/>
              </a:prstGeom>
              <a:no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Liquid argon time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p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rojection chamber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F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or long-baseline oscillation experiment DUNE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- Unique SN capabilities (CC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signal)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- But cross sections poorly known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7440" y="5256286"/>
                <a:ext cx="5111572" cy="1440151"/>
              </a:xfrm>
              <a:prstGeom prst="rect">
                <a:avLst/>
              </a:prstGeom>
              <a:blipFill rotWithShape="1">
                <a:blip r:embed="rId3"/>
                <a:stretch>
                  <a:fillRect l="-1192" t="-2119"/>
                </a:stretch>
              </a:blipFill>
              <a:ln w="31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719607"/>
            <a:ext cx="1530215" cy="146645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6871" y="647597"/>
            <a:ext cx="4968414" cy="143986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IceCube Gen-2 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Dense infill (PINGU)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- Larger volume (statistics for high-E events)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oubling the number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of optical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modules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2" y="3744026"/>
            <a:ext cx="1404000" cy="140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41" y="2231816"/>
            <a:ext cx="1404000" cy="1404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5768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Xenon Dark Matter Detectors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54" y="719607"/>
            <a:ext cx="2184978" cy="2184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62" y="1583727"/>
            <a:ext cx="1207236" cy="12209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3151242"/>
            <a:ext cx="3762616" cy="34731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1811" y="712084"/>
            <a:ext cx="3383331" cy="11000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• Coherent scattering of low-E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nus on Xe (77 neutrons)</a:t>
            </a:r>
          </a:p>
          <a:p>
            <a:endParaRPr lang="en-US" sz="4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• All 6 nu species contribute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80272" y="863627"/>
            <a:ext cx="1152160" cy="576080"/>
          </a:xfrm>
          <a:prstGeom prst="straightConnector1">
            <a:avLst/>
          </a:prstGeom>
          <a:ln w="57150">
            <a:solidFill>
              <a:srgbClr val="FF58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248462" y="863627"/>
            <a:ext cx="1152160" cy="576080"/>
          </a:xfrm>
          <a:prstGeom prst="straightConnector1">
            <a:avLst/>
          </a:prstGeom>
          <a:ln w="57150">
            <a:solidFill>
              <a:srgbClr val="FF581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88412" y="3239957"/>
            <a:ext cx="3527920" cy="11000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Pinning down SN neutrino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flux and average energy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0339" y="4608147"/>
            <a:ext cx="4392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See for example</a:t>
            </a: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Horowitz et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al. (astro-ph/0302071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Chakraborty 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et al. (arXiv:1309.4492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XMASS Collaboration (arXiv:1604.01218) </a:t>
            </a: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Lang et al. (arXiv:1606.09243)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2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Five </a:t>
            </a:r>
            <a:r>
              <a:rPr lang="en-US"/>
              <a:t>Phases – </a:t>
            </a:r>
            <a:r>
              <a:rPr lang="en-US" smtClean="0"/>
              <a:t>Yet More </a:t>
            </a:r>
            <a:r>
              <a:rPr lang="en-US"/>
              <a:t>Opportunities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4142" y="679547"/>
            <a:ext cx="5328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Li, Roberts &amp; Beacom [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arXiv:</a:t>
            </a:r>
            <a:r>
              <a:rPr lang="en-US">
                <a:hlinkClick r:id="rId3"/>
              </a:rPr>
              <a:t>2008.04340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]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1" y="1656874"/>
            <a:ext cx="4119709" cy="4103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561" y="3136589"/>
            <a:ext cx="4338561" cy="26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2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36675"/>
            <a:ext cx="9217024" cy="582932"/>
          </a:xfrm>
        </p:spPr>
        <p:txBody>
          <a:bodyPr/>
          <a:lstStyle/>
          <a:p>
            <a:r>
              <a:rPr lang="en-US"/>
              <a:t>Shifting Targets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942" y="791617"/>
            <a:ext cx="8568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</a:rPr>
              <a:t>Important questions circa 1987</a:t>
            </a:r>
          </a:p>
          <a:p>
            <a:endParaRPr lang="en-US" sz="400" b="1" smtClean="0">
              <a:solidFill>
                <a:srgbClr val="FFFF00"/>
              </a:solidFill>
            </a:endParaRPr>
          </a:p>
          <a:p>
            <a:r>
              <a:rPr lang="en-US" sz="2400" smtClean="0">
                <a:solidFill>
                  <a:srgbClr val="FFFF00"/>
                </a:solidFill>
              </a:rPr>
              <a:t>• </a:t>
            </a:r>
            <a:r>
              <a:rPr lang="en-US" sz="2400">
                <a:solidFill>
                  <a:srgbClr val="FFFF00"/>
                </a:solidFill>
              </a:rPr>
              <a:t>How many neutrino flavors? </a:t>
            </a:r>
            <a:r>
              <a:rPr lang="en-US" sz="2400" smtClean="0">
                <a:solidFill>
                  <a:srgbClr val="FFFF00"/>
                </a:solidFill>
              </a:rPr>
              <a:t>               (</a:t>
            </a:r>
            <a:r>
              <a:rPr lang="en-US" sz="2400">
                <a:solidFill>
                  <a:srgbClr val="FFFF00"/>
                </a:solidFill>
              </a:rPr>
              <a:t>Z </a:t>
            </a:r>
            <a:r>
              <a:rPr lang="en-US" sz="2400" smtClean="0">
                <a:solidFill>
                  <a:srgbClr val="FFFF00"/>
                </a:solidFill>
              </a:rPr>
              <a:t>decay width </a:t>
            </a:r>
            <a:r>
              <a:rPr lang="en-US" sz="2400">
                <a:solidFill>
                  <a:srgbClr val="FFFF00"/>
                </a:solidFill>
              </a:rPr>
              <a:t>early 1990s)</a:t>
            </a:r>
          </a:p>
          <a:p>
            <a:r>
              <a:rPr lang="en-US" sz="2400">
                <a:solidFill>
                  <a:srgbClr val="FFFF00"/>
                </a:solidFill>
              </a:rPr>
              <a:t>• </a:t>
            </a:r>
            <a:r>
              <a:rPr lang="en-US" sz="2400" smtClean="0">
                <a:solidFill>
                  <a:srgbClr val="FFFF00"/>
                </a:solidFill>
              </a:rPr>
              <a:t>What </a:t>
            </a:r>
            <a:r>
              <a:rPr lang="en-US" sz="2400">
                <a:solidFill>
                  <a:srgbClr val="FFFF00"/>
                </a:solidFill>
              </a:rPr>
              <a:t>are neutrino masses?  </a:t>
            </a:r>
          </a:p>
          <a:p>
            <a:r>
              <a:rPr lang="en-US" sz="2400">
                <a:solidFill>
                  <a:srgbClr val="FFFF00"/>
                </a:solidFill>
              </a:rPr>
              <a:t>• </a:t>
            </a:r>
            <a:r>
              <a:rPr lang="en-US" sz="2400" smtClean="0">
                <a:solidFill>
                  <a:srgbClr val="FFFF00"/>
                </a:solidFill>
              </a:rPr>
              <a:t>Do </a:t>
            </a:r>
            <a:r>
              <a:rPr lang="en-US" sz="2400">
                <a:solidFill>
                  <a:srgbClr val="FFFF00"/>
                </a:solidFill>
              </a:rPr>
              <a:t>neutrinos oscillate</a:t>
            </a:r>
            <a:r>
              <a:rPr lang="en-US" sz="2400" smtClean="0">
                <a:solidFill>
                  <a:srgbClr val="FFFF00"/>
                </a:solidFill>
              </a:rPr>
              <a:t>?                          (</a:t>
            </a:r>
            <a:r>
              <a:rPr lang="en-US" sz="2400">
                <a:solidFill>
                  <a:srgbClr val="FFFF00"/>
                </a:solidFill>
              </a:rPr>
              <a:t>MSW effect 1985) </a:t>
            </a:r>
          </a:p>
          <a:p>
            <a:r>
              <a:rPr lang="en-US" sz="2400">
                <a:solidFill>
                  <a:srgbClr val="FFFF00"/>
                </a:solidFill>
              </a:rPr>
              <a:t>• </a:t>
            </a:r>
            <a:r>
              <a:rPr lang="en-US" sz="2400" smtClean="0">
                <a:solidFill>
                  <a:srgbClr val="FFFF00"/>
                </a:solidFill>
              </a:rPr>
              <a:t>How </a:t>
            </a:r>
            <a:r>
              <a:rPr lang="en-US" sz="2400">
                <a:solidFill>
                  <a:srgbClr val="FFFF00"/>
                </a:solidFill>
              </a:rPr>
              <a:t>do core-collapse SNe </a:t>
            </a:r>
            <a:r>
              <a:rPr lang="en-US" sz="2400" smtClean="0">
                <a:solidFill>
                  <a:srgbClr val="FFFF00"/>
                </a:solidFill>
              </a:rPr>
              <a:t>explode?   (Bethe-Wilson 1982–1985)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942" y="2951917"/>
            <a:ext cx="87130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66FFFF"/>
                </a:solidFill>
              </a:rPr>
              <a:t>Status </a:t>
            </a:r>
            <a:r>
              <a:rPr lang="en-US" sz="2800" b="1">
                <a:solidFill>
                  <a:srgbClr val="66FFFF"/>
                </a:solidFill>
              </a:rPr>
              <a:t>circa </a:t>
            </a:r>
            <a:r>
              <a:rPr lang="en-US" sz="2800" b="1" smtClean="0">
                <a:solidFill>
                  <a:srgbClr val="66FFFF"/>
                </a:solidFill>
              </a:rPr>
              <a:t>2022</a:t>
            </a:r>
            <a:endParaRPr lang="en-US" sz="2800" b="1">
              <a:solidFill>
                <a:srgbClr val="66FFFF"/>
              </a:solidFill>
            </a:endParaRPr>
          </a:p>
          <a:p>
            <a:endParaRPr lang="en-US" sz="400" b="1" smtClean="0">
              <a:solidFill>
                <a:srgbClr val="66FFFF"/>
              </a:solidFill>
            </a:endParaRPr>
          </a:p>
          <a:p>
            <a:r>
              <a:rPr lang="en-US" sz="2400" smtClean="0">
                <a:solidFill>
                  <a:srgbClr val="66FFFF"/>
                </a:solidFill>
              </a:rPr>
              <a:t>• Mass: restrictive cosmo limits, measurement </a:t>
            </a:r>
            <a:r>
              <a:rPr lang="en-US" sz="2400">
                <a:solidFill>
                  <a:srgbClr val="66FFFF"/>
                </a:solidFill>
              </a:rPr>
              <a:t>“in the sky” foreseen</a:t>
            </a:r>
          </a:p>
          <a:p>
            <a:r>
              <a:rPr lang="en-US" sz="2400">
                <a:solidFill>
                  <a:srgbClr val="66FFFF"/>
                </a:solidFill>
              </a:rPr>
              <a:t>• </a:t>
            </a:r>
            <a:r>
              <a:rPr lang="en-US" sz="2400" smtClean="0">
                <a:solidFill>
                  <a:srgbClr val="66FFFF"/>
                </a:solidFill>
              </a:rPr>
              <a:t>KATRIN: sub-eV limit, </a:t>
            </a:r>
            <a:r>
              <a:rPr lang="en-US" sz="2400">
                <a:solidFill>
                  <a:srgbClr val="66FFFF"/>
                </a:solidFill>
              </a:rPr>
              <a:t>new experiments foreseen</a:t>
            </a:r>
          </a:p>
          <a:p>
            <a:r>
              <a:rPr lang="en-US" sz="2400">
                <a:solidFill>
                  <a:srgbClr val="66FFFF"/>
                </a:solidFill>
              </a:rPr>
              <a:t>• </a:t>
            </a:r>
            <a:r>
              <a:rPr lang="en-US" sz="2400" smtClean="0">
                <a:solidFill>
                  <a:srgbClr val="66FFFF"/>
                </a:solidFill>
              </a:rPr>
              <a:t>Large </a:t>
            </a:r>
            <a:r>
              <a:rPr lang="en-US" sz="2400">
                <a:solidFill>
                  <a:srgbClr val="66FFFF"/>
                </a:solidFill>
              </a:rPr>
              <a:t>mixing between three </a:t>
            </a:r>
            <a:r>
              <a:rPr lang="en-US" sz="2400" smtClean="0">
                <a:solidFill>
                  <a:srgbClr val="66FFFF"/>
                </a:solidFill>
              </a:rPr>
              <a:t>flavors </a:t>
            </a:r>
            <a:r>
              <a:rPr lang="en-US" sz="2400" smtClean="0">
                <a:solidFill>
                  <a:srgbClr val="FF7C80"/>
                </a:solidFill>
              </a:rPr>
              <a:t>(</a:t>
            </a:r>
            <a:r>
              <a:rPr lang="en-US" sz="2400" smtClean="0">
                <a:solidFill>
                  <a:srgbClr val="FF7C80"/>
                </a:solidFill>
                <a:latin typeface="Symbol" panose="05050102010706020507" pitchFamily="18" charset="2"/>
              </a:rPr>
              <a:t>q</a:t>
            </a:r>
            <a:r>
              <a:rPr lang="en-US" sz="2800" baseline="-25000" smtClean="0">
                <a:solidFill>
                  <a:srgbClr val="FF7C80"/>
                </a:solidFill>
              </a:rPr>
              <a:t>13</a:t>
            </a:r>
            <a:r>
              <a:rPr lang="en-US" sz="2400" smtClean="0">
                <a:solidFill>
                  <a:srgbClr val="FF7C80"/>
                </a:solidFill>
              </a:rPr>
              <a:t> </a:t>
            </a:r>
            <a:r>
              <a:rPr lang="en-US" sz="2400">
                <a:solidFill>
                  <a:srgbClr val="FF7C80"/>
                </a:solidFill>
              </a:rPr>
              <a:t>not </a:t>
            </a:r>
            <a:r>
              <a:rPr lang="en-US" sz="2400" smtClean="0">
                <a:solidFill>
                  <a:srgbClr val="FF7C80"/>
                </a:solidFill>
              </a:rPr>
              <a:t>small, 2012)</a:t>
            </a:r>
            <a:endParaRPr lang="en-US" sz="2400">
              <a:solidFill>
                <a:srgbClr val="FF7C80"/>
              </a:solidFill>
            </a:endParaRPr>
          </a:p>
          <a:p>
            <a:r>
              <a:rPr lang="en-US" sz="2400">
                <a:solidFill>
                  <a:srgbClr val="FF7C80"/>
                </a:solidFill>
              </a:rPr>
              <a:t>• </a:t>
            </a:r>
            <a:r>
              <a:rPr lang="en-US" sz="2400" smtClean="0">
                <a:solidFill>
                  <a:srgbClr val="FF7C80"/>
                </a:solidFill>
              </a:rPr>
              <a:t>Mass </a:t>
            </a:r>
            <a:r>
              <a:rPr lang="en-US" sz="2400">
                <a:solidFill>
                  <a:srgbClr val="FF7C80"/>
                </a:solidFill>
              </a:rPr>
              <a:t>ordering and CP violation foreseen in the lab </a:t>
            </a:r>
            <a:r>
              <a:rPr lang="en-US" sz="2400" smtClean="0">
                <a:solidFill>
                  <a:srgbClr val="FF7C80"/>
                </a:solidFill>
              </a:rPr>
              <a:t>(JUNO, ...)</a:t>
            </a:r>
          </a:p>
          <a:p>
            <a:r>
              <a:rPr lang="en-US" sz="2400">
                <a:solidFill>
                  <a:srgbClr val="66FFFF"/>
                </a:solidFill>
              </a:rPr>
              <a:t>• </a:t>
            </a:r>
            <a:r>
              <a:rPr lang="en-US" sz="2400" smtClean="0">
                <a:solidFill>
                  <a:srgbClr val="66FFFF"/>
                </a:solidFill>
              </a:rPr>
              <a:t>Collective flavor conversion needs to be fully understood</a:t>
            </a:r>
            <a:endParaRPr lang="en-US" sz="2400">
              <a:solidFill>
                <a:srgbClr val="FF7C80"/>
              </a:solidFill>
            </a:endParaRPr>
          </a:p>
          <a:p>
            <a:r>
              <a:rPr lang="en-US" sz="2400">
                <a:solidFill>
                  <a:srgbClr val="66FFFF"/>
                </a:solidFill>
              </a:rPr>
              <a:t>• </a:t>
            </a:r>
            <a:r>
              <a:rPr lang="en-US" sz="2400" smtClean="0">
                <a:solidFill>
                  <a:srgbClr val="66FFFF"/>
                </a:solidFill>
              </a:rPr>
              <a:t>Modern </a:t>
            </a:r>
            <a:r>
              <a:rPr lang="en-US" sz="2400">
                <a:solidFill>
                  <a:srgbClr val="66FFFF"/>
                </a:solidFill>
              </a:rPr>
              <a:t>SN models </a:t>
            </a:r>
            <a:r>
              <a:rPr lang="en-US" sz="2400" smtClean="0">
                <a:solidFill>
                  <a:srgbClr val="66FFFF"/>
                </a:solidFill>
              </a:rPr>
              <a:t>now in 3D, explosions probably ok</a:t>
            </a:r>
          </a:p>
          <a:p>
            <a:r>
              <a:rPr lang="en-US" sz="2400">
                <a:solidFill>
                  <a:srgbClr val="66FFFF"/>
                </a:solidFill>
              </a:rPr>
              <a:t>• Significant fraction of black-hole formation </a:t>
            </a:r>
          </a:p>
          <a:p>
            <a:r>
              <a:rPr lang="en-US" sz="2400">
                <a:solidFill>
                  <a:srgbClr val="66FFFF"/>
                </a:solidFill>
              </a:rPr>
              <a:t>• </a:t>
            </a:r>
            <a:r>
              <a:rPr lang="en-US" sz="2400" smtClean="0">
                <a:solidFill>
                  <a:srgbClr val="66FFFF"/>
                </a:solidFill>
              </a:rPr>
              <a:t>Huge </a:t>
            </a:r>
            <a:r>
              <a:rPr lang="en-US" sz="2400">
                <a:solidFill>
                  <a:srgbClr val="66FFFF"/>
                </a:solidFill>
              </a:rPr>
              <a:t>amount of </a:t>
            </a:r>
            <a:r>
              <a:rPr lang="en-US" sz="2400" smtClean="0">
                <a:solidFill>
                  <a:srgbClr val="66FFFF"/>
                </a:solidFill>
              </a:rPr>
              <a:t>relevant astro observations</a:t>
            </a:r>
            <a:endParaRPr lang="en-US" sz="240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Inner Structure of a Typical Supernova Model</a:t>
            </a:r>
            <a:endParaRPr lang="en-US"/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-1" y="622431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Raffelt &amp; Vitagliano (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arXiv:</a:t>
            </a:r>
            <a:r>
              <a:rPr lang="en-DE" sz="2000" b="1" smtClean="0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2209.11773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4" y="1828635"/>
            <a:ext cx="9162416" cy="2419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962" y="1399647"/>
            <a:ext cx="1549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Temperature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476001" y="1399647"/>
                <a:ext cx="22006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Chem. Potential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001" y="1399647"/>
                <a:ext cx="2200667" cy="400110"/>
              </a:xfrm>
              <a:prstGeom prst="rect">
                <a:avLst/>
              </a:prstGeom>
              <a:blipFill>
                <a:blip r:embed="rId6"/>
                <a:stretch>
                  <a:fillRect t="-9231" r="-2493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24792" y="1399647"/>
                <a:ext cx="2216697" cy="424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Chem. Potential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792" y="1399647"/>
                <a:ext cx="2216697" cy="424988"/>
              </a:xfrm>
              <a:prstGeom prst="rect">
                <a:avLst/>
              </a:prstGeom>
              <a:blipFill>
                <a:blip r:embed="rId7"/>
                <a:stretch>
                  <a:fillRect t="-7246" r="-2479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-1" y="791617"/>
            <a:ext cx="9217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Muonic SN model from Garching group, used in </a:t>
            </a:r>
            <a:r>
              <a:rPr lang="en-DE" sz="2000" b="1" smtClean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2005.07141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DE" sz="2000" b="1" smtClean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2109.03244</a:t>
            </a:r>
            <a:endParaRPr lang="en-DE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892" y="4384594"/>
            <a:ext cx="3168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SN core starts cold and heats up from outside in as in contracts and deleptonizes</a:t>
            </a:r>
            <a:endParaRPr lang="en-US" sz="200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1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 Phases of Neutrino Emission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2" y="662458"/>
            <a:ext cx="8568620" cy="4583312"/>
          </a:xfrm>
          <a:prstGeom prst="rect">
            <a:avLst/>
          </a:prstGeom>
        </p:spPr>
      </p:pic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720052" y="5184227"/>
            <a:ext cx="244826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Shock breakout</a:t>
            </a:r>
          </a:p>
          <a:p>
            <a:pPr algn="l">
              <a:buFontTx/>
              <a:buChar char="•"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De-leptonization of</a:t>
            </a:r>
          </a:p>
          <a:p>
            <a:pPr algn="l"/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   outer core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>
                  <a:buFontTx/>
                  <a:buChar char="•"/>
                </a:pPr>
                <a:r>
                  <a:rPr lang="en-US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Shock stalls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~</m:t>
                    </m:r>
                  </m:oMath>
                </a14:m>
                <a:r>
                  <a:rPr lang="en-US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</a:t>
                </a: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150 km</a:t>
                </a:r>
              </a:p>
              <a:p>
                <a:pPr algn="l">
                  <a:buFontTx/>
                  <a:buChar char="•"/>
                </a:pPr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Neutrinos powered by</a:t>
                </a:r>
              </a:p>
              <a:p>
                <a:pPr algn="l"/>
                <a:r>
                  <a:rPr lang="en-US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  infalling matter</a:t>
                </a:r>
              </a:p>
            </p:txBody>
          </p:sp>
        </mc:Choice>
        <mc:Fallback xmlns="">
          <p:sp>
            <p:nvSpPr>
              <p:cNvPr id="29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6269" y="5184227"/>
                <a:ext cx="2880320" cy="1007996"/>
              </a:xfrm>
              <a:prstGeom prst="rect">
                <a:avLst/>
              </a:prstGeom>
              <a:blipFill rotWithShape="1">
                <a:blip r:embed="rId3"/>
                <a:stretch>
                  <a:fillRect l="-1907" b="-481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6048792" y="5040207"/>
            <a:ext cx="2880320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Cooling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on </a:t>
            </a:r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neutrino</a:t>
            </a:r>
          </a:p>
          <a:p>
            <a:pPr algn="ctr"/>
            <a:r>
              <a:rPr lang="en-US" smtClean="0">
                <a:solidFill>
                  <a:schemeClr val="accent3">
                    <a:lumMod val="50000"/>
                  </a:schemeClr>
                </a:solidFill>
                <a:effectLst/>
              </a:rPr>
              <a:t>diffusion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effectLst/>
              </a:rPr>
              <a:t>time scale</a:t>
            </a: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63" y="6120654"/>
            <a:ext cx="8928100" cy="50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rgbClr val="003399"/>
                </a:solidFill>
              </a:rPr>
              <a:t>Spherically symmetric Garching model (</a:t>
            </a:r>
            <a:r>
              <a:rPr lang="en-US" sz="2000" smtClean="0">
                <a:solidFill>
                  <a:srgbClr val="003399"/>
                </a:solidFill>
              </a:rPr>
              <a:t>25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>
                <a:solidFill>
                  <a:srgbClr val="003399"/>
                </a:solidFill>
                <a:effectLst/>
              </a:rPr>
              <a:t>M</a:t>
            </a:r>
            <a:r>
              <a:rPr lang="en-US" sz="2000" baseline="-25000">
                <a:solidFill>
                  <a:srgbClr val="003399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000">
                <a:solidFill>
                  <a:srgbClr val="003399"/>
                </a:solidFill>
                <a:effectLst/>
              </a:rPr>
              <a:t>) with Boltzmann neutrino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transport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1530" y="988597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Explosion</a:t>
            </a:r>
          </a:p>
          <a:p>
            <a:r>
              <a:rPr lang="en-US" smtClean="0"/>
              <a:t>triggered</a:t>
            </a:r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156017" y="1602777"/>
            <a:ext cx="0" cy="288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83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Livermore </a:t>
            </a:r>
            <a:r>
              <a:rPr lang="en-US"/>
              <a:t>Fluxes and Spectra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367697"/>
            <a:ext cx="5328740" cy="5102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0546" y="1528336"/>
                <a:ext cx="96629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>
                    <a:solidFill>
                      <a:schemeClr val="accent1">
                        <a:lumMod val="75000"/>
                      </a:schemeClr>
                    </a:solidFill>
                  </a:rPr>
                  <a:t>Prompt </a:t>
                </a:r>
                <a:endParaRPr lang="en-US" b="1" i="1" smtClean="0">
                  <a:solidFill>
                    <a:schemeClr val="accent1">
                      <a:lumMod val="75000"/>
                    </a:schemeClr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 smtClean="0">
                    <a:solidFill>
                      <a:schemeClr val="accent1">
                        <a:lumMod val="75000"/>
                      </a:schemeClr>
                    </a:solidFill>
                  </a:rPr>
                  <a:t> burst</a:t>
                </a:r>
                <a:endParaRPr lang="en-US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546" y="1528336"/>
                <a:ext cx="96629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5696" t="-4717" r="-5696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97475" y="5216177"/>
                <a:ext cx="478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475" y="5216177"/>
                <a:ext cx="47897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86959" y="4536137"/>
                <a:ext cx="48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959" y="4536137"/>
                <a:ext cx="489493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672382" y="3703967"/>
                <a:ext cx="4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382" y="3703967"/>
                <a:ext cx="487954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76102" y="719607"/>
            <a:ext cx="5556580" cy="56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/>
          <a:p>
            <a:pPr algn="ctr" defTabSz="921018"/>
            <a:r>
              <a:rPr lang="en-US" sz="2000">
                <a:solidFill>
                  <a:srgbClr val="404040"/>
                </a:solidFill>
              </a:rPr>
              <a:t>Livermore numerical </a:t>
            </a:r>
            <a:r>
              <a:rPr lang="en-US" sz="2000" smtClean="0">
                <a:solidFill>
                  <a:srgbClr val="404040"/>
                </a:solidFill>
              </a:rPr>
              <a:t>model, ApJ </a:t>
            </a:r>
            <a:r>
              <a:rPr lang="en-US" sz="2000">
                <a:solidFill>
                  <a:srgbClr val="404040"/>
                </a:solidFill>
              </a:rPr>
              <a:t>496 (1998) 216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760672" y="1367317"/>
            <a:ext cx="3322943" cy="313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Pioneering work, but today</a:t>
            </a:r>
          </a:p>
          <a:p>
            <a:pPr algn="l"/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only of historical interest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endParaRPr lang="en-US" sz="40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Transport of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n</a:t>
            </a:r>
            <a:r>
              <a:rPr lang="en-US" sz="2800" baseline="-2500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m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n</a:t>
            </a:r>
            <a:r>
              <a:rPr lang="en-US" sz="2800" baseline="-2500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t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l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 only schematic</a:t>
            </a:r>
          </a:p>
          <a:p>
            <a:pPr algn="l"/>
            <a:endParaRPr lang="en-US" sz="40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Incomplete microphysics</a:t>
            </a:r>
          </a:p>
          <a:p>
            <a:pPr algn="l"/>
            <a:endParaRPr lang="en-US" sz="4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Schematic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numerics to couple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nu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transport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with hydro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code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98" y="3904022"/>
            <a:ext cx="2099754" cy="25763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5134" y="3888047"/>
            <a:ext cx="1221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Unphysical</a:t>
            </a:r>
          </a:p>
          <a:p>
            <a:r>
              <a:rPr lang="en-US" b="1" smtClean="0">
                <a:solidFill>
                  <a:schemeClr val="accent1">
                    <a:lumMod val="75000"/>
                  </a:schemeClr>
                </a:solidFill>
              </a:rPr>
              <a:t>behavior</a:t>
            </a:r>
            <a:endParaRPr lang="en-US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What is an x-neutrino?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1392" y="1511717"/>
                <a:ext cx="6435929" cy="196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Typical interactions inside a SN core:</a:t>
                </a:r>
              </a:p>
              <a:p>
                <a:r>
                  <a:rPr lang="en-DE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Charged current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or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Neutral current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etc.,  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approx. same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(but weak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magnetism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distinguishes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eg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↔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392" y="1511717"/>
                <a:ext cx="6435929" cy="1963679"/>
              </a:xfrm>
              <a:prstGeom prst="rect">
                <a:avLst/>
              </a:prstGeom>
              <a:blipFill>
                <a:blip r:embed="rId3"/>
                <a:stretch>
                  <a:fillRect l="-1042" t="-1863" b="-4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3892" y="719607"/>
            <a:ext cx="8411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SN core: Large trapped e-lepton number (many electrons &amp; electron neutrinos)</a:t>
            </a:r>
          </a:p>
          <a:p>
            <a:r>
              <a:rPr lang="en-US" sz="2000" smtClean="0">
                <a:solidFill>
                  <a:srgbClr val="A80000"/>
                </a:solidFill>
              </a:rPr>
              <a:t>No trapped muon or tau lepton number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5213" y="4287898"/>
                <a:ext cx="8917350" cy="1040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Traditional SN simulations: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Three-species neutrino transport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(representing any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00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Neutrino transport is the numerically expensive part of SN simulations! 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13" y="4287898"/>
                <a:ext cx="8917350" cy="1040349"/>
              </a:xfrm>
              <a:prstGeom prst="rect">
                <a:avLst/>
              </a:prstGeom>
              <a:blipFill>
                <a:blip r:embed="rId4"/>
                <a:stretch>
                  <a:fillRect l="-684" t="-2924" b="-9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43892" y="5400257"/>
            <a:ext cx="891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Flavor oscillations: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Typically studied in 2-flavor limit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(But anyway not included in numerical SN simulations)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53512" y="1211463"/>
            <a:ext cx="2463640" cy="296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Muonisation of a Supernova Core</a:t>
            </a: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8" y="3062776"/>
            <a:ext cx="6624507" cy="3273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43892" y="719607"/>
                <a:ext cx="8821899" cy="201628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chemeClr val="tx2"/>
                    </a:solidFill>
                  </a:rPr>
                  <a:t>• Muon production energetically favored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/>
                          </a:rPr>
                          <m:t>m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  <m:r>
                      <a:rPr lang="en-US" sz="2000">
                        <a:solidFill>
                          <a:schemeClr val="tx2"/>
                        </a:solidFill>
                        <a:latin typeface="Cambria Math"/>
                      </a:rPr>
                      <m:t>=105.7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tx2"/>
                        </a:solidFill>
                        <a:latin typeface="Cambria Math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tx2"/>
                    </a:solidFill>
                  </a:rPr>
                  <a:t>)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Local e-</a:t>
                </a:r>
                <a:r>
                  <a:rPr lang="el-GR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μ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conversion prevented by large matter effect for </a:t>
                </a:r>
                <a:r>
                  <a:rPr lang="el-GR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ν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oscillations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700" smtClean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(but BSM processes?)</a:t>
                </a:r>
              </a:p>
              <a:p>
                <a:r>
                  <a:rPr lang="en-US" sz="2000">
                    <a:solidFill>
                      <a:schemeClr val="tx2"/>
                    </a:solidFill>
                  </a:rPr>
                  <a:t>•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Emission of excess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0" i="1" smtClean="0">
                                <a:solidFill>
                                  <a:schemeClr val="tx2"/>
                                </a:solidFill>
                                <a:latin typeface="Cambria Math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tx2"/>
                    </a:solidFill>
                  </a:rPr>
                  <a:t> flux builds up transient muon number density</a:t>
                </a:r>
              </a:p>
              <a:p>
                <a:r>
                  <a:rPr lang="en-US" sz="2000">
                    <a:solidFill>
                      <a:schemeClr val="tx2"/>
                    </a:solidFill>
                  </a:rPr>
                  <a:t>•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Emission </a:t>
                </a:r>
                <a:r>
                  <a:rPr lang="en-US" sz="2000">
                    <a:solidFill>
                      <a:schemeClr val="tx2"/>
                    </a:solidFill>
                  </a:rPr>
                  <a:t>of excess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tx2"/>
                    </a:solidFill>
                  </a:rPr>
                  <a:t> flux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 runs down electron lepton number (ELN)</a:t>
                </a:r>
              </a:p>
              <a:p>
                <a:r>
                  <a:rPr lang="en-US" sz="2000">
                    <a:solidFill>
                      <a:schemeClr val="tx2"/>
                    </a:solidFill>
                  </a:rPr>
                  <a:t>•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Requires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six-species neutrino transport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 and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muonic reactions 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(</a:t>
                </a:r>
                <a:r>
                  <a:rPr lang="en-US" sz="2000" smtClean="0">
                    <a:solidFill>
                      <a:schemeClr val="tx2"/>
                    </a:solidFill>
                    <a:hlinkClick r:id="rId4"/>
                  </a:rPr>
                  <a:t>Robert Bollig’s PhD</a:t>
                </a:r>
                <a:r>
                  <a:rPr lang="en-US" sz="2000" smtClean="0">
                    <a:solidFill>
                      <a:schemeClr val="tx2"/>
                    </a:solidFill>
                  </a:rPr>
                  <a:t>)</a:t>
                </a:r>
                <a:endParaRPr lang="en-US" sz="20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719607"/>
                <a:ext cx="8821899" cy="2016280"/>
              </a:xfrm>
              <a:prstGeom prst="rect">
                <a:avLst/>
              </a:prstGeom>
              <a:blipFill>
                <a:blip r:embed="rId5"/>
                <a:stretch>
                  <a:fillRect l="-760" t="-1208" r="-1175" b="-3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941839" y="3291606"/>
            <a:ext cx="20239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Proto neutron star</a:t>
            </a:r>
          </a:p>
          <a:p>
            <a:r>
              <a:rPr lang="en-US" smtClean="0"/>
              <a:t>(PNS) profile</a:t>
            </a:r>
          </a:p>
          <a:p>
            <a:r>
              <a:rPr lang="en-US" smtClean="0"/>
              <a:t>350 ms postbounce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853549" y="4565704"/>
                <a:ext cx="1896866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66FF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FF"/>
                              </a:solidFill>
                              <a:latin typeface="Cambria Math"/>
                            </a:rPr>
                            <m:t>𝜇</m:t>
                          </m:r>
                        </m:sub>
                      </m:sSub>
                      <m:r>
                        <a:rPr lang="en-US" b="0" i="0" smtClean="0">
                          <a:solidFill>
                            <a:srgbClr val="0066FF"/>
                          </a:solidFill>
                          <a:latin typeface="Cambria Math"/>
                        </a:rPr>
                        <m:t>=105.7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66FF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549" y="4565704"/>
                <a:ext cx="1896866" cy="391646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1541089" y="3485554"/>
            <a:ext cx="1877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Electron chemical</a:t>
            </a:r>
          </a:p>
          <a:p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 smtClean="0">
                <a:solidFill>
                  <a:srgbClr val="C00000"/>
                </a:solidFill>
              </a:rPr>
              <a:t>         potential</a:t>
            </a:r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70575" y="4286946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𝜈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∼3</m:t>
                      </m:r>
                      <m:r>
                        <a:rPr lang="en-US" b="0" i="1" smtClean="0">
                          <a:latin typeface="Cambria Math"/>
                        </a:rPr>
                        <m:t>𝑇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575" y="4286946"/>
                <a:ext cx="121058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261189" y="5151066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67B00"/>
                </a:solidFill>
              </a:rPr>
              <a:t>Temperature </a:t>
            </a:r>
            <a:endParaRPr lang="en-US">
              <a:solidFill>
                <a:srgbClr val="F67B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359557"/>
            <a:ext cx="9217025" cy="719683"/>
          </a:xfrm>
          <a:noFill/>
        </p:spPr>
        <p:txBody>
          <a:bodyPr wrap="none"/>
          <a:lstStyle/>
          <a:p>
            <a:r>
              <a:rPr lang="en-US" smtClean="0"/>
              <a:t>      Muons in Supernovae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527"/>
            <a:ext cx="9216000" cy="1408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2375837"/>
            <a:ext cx="3960550" cy="3960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9972" y="1970109"/>
            <a:ext cx="3673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Average entropy/nucleon (2D model)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4492" y="2294853"/>
            <a:ext cx="473674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Muons</a:t>
            </a:r>
          </a:p>
          <a:p>
            <a:r>
              <a:rPr lang="en-US" sz="2000" smtClean="0">
                <a:solidFill>
                  <a:schemeClr val="tx2"/>
                </a:solidFill>
              </a:rPr>
              <a:t>• Facilitate neutrino-driven explosion</a:t>
            </a:r>
            <a:endParaRPr lang="en-US" sz="2000">
              <a:solidFill>
                <a:schemeClr val="tx2"/>
              </a:solidFill>
            </a:endParaRPr>
          </a:p>
          <a:p>
            <a:r>
              <a:rPr lang="en-US" sz="2000">
                <a:solidFill>
                  <a:schemeClr val="tx2"/>
                </a:solidFill>
              </a:rPr>
              <a:t>•</a:t>
            </a:r>
            <a:r>
              <a:rPr lang="en-US" sz="2000" smtClean="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Affect compactness of hot NSs</a:t>
            </a:r>
          </a:p>
          <a:p>
            <a:r>
              <a:rPr lang="en-US" sz="2000">
                <a:solidFill>
                  <a:schemeClr val="tx2"/>
                </a:solidFill>
              </a:rPr>
              <a:t>•</a:t>
            </a:r>
            <a:r>
              <a:rPr lang="en-US" sz="2000" smtClean="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Change neutrino emission</a:t>
            </a:r>
          </a:p>
          <a:p>
            <a:r>
              <a:rPr lang="en-US" sz="2000">
                <a:solidFill>
                  <a:schemeClr val="tx2"/>
                </a:solidFill>
              </a:rPr>
              <a:t>•</a:t>
            </a:r>
            <a:r>
              <a:rPr lang="en-US" sz="2000" smtClean="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May affect </a:t>
            </a:r>
            <a:r>
              <a:rPr lang="el-GR" sz="2000" smtClean="0">
                <a:solidFill>
                  <a:schemeClr val="tx2"/>
                </a:solidFill>
              </a:rPr>
              <a:t>ν</a:t>
            </a:r>
            <a:r>
              <a:rPr lang="en-US" sz="2000" smtClean="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oscillations / nucleosynthesis</a:t>
            </a:r>
          </a:p>
          <a:p>
            <a:r>
              <a:rPr lang="en-US" sz="2000">
                <a:solidFill>
                  <a:schemeClr val="tx2"/>
                </a:solidFill>
              </a:rPr>
              <a:t>•</a:t>
            </a:r>
            <a:r>
              <a:rPr lang="en-US" sz="2000" smtClean="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Affect </a:t>
            </a:r>
            <a:r>
              <a:rPr lang="en-US" sz="2000" smtClean="0">
                <a:solidFill>
                  <a:schemeClr val="tx2"/>
                </a:solidFill>
              </a:rPr>
              <a:t>grav. </a:t>
            </a:r>
            <a:r>
              <a:rPr lang="en-US" sz="2000">
                <a:solidFill>
                  <a:schemeClr val="tx2"/>
                </a:solidFill>
              </a:rPr>
              <a:t>instability of hot </a:t>
            </a:r>
            <a:r>
              <a:rPr lang="en-US" sz="2000" smtClean="0">
                <a:solidFill>
                  <a:schemeClr val="tx2"/>
                </a:solidFill>
              </a:rPr>
              <a:t>NS </a:t>
            </a:r>
            <a:r>
              <a:rPr lang="en-US" sz="2000" smtClean="0">
                <a:solidFill>
                  <a:schemeClr val="tx2"/>
                </a:solidFill>
                <a:sym typeface="Symbol"/>
              </a:rPr>
              <a:t></a:t>
            </a:r>
            <a:r>
              <a:rPr lang="en-US" sz="2000" smtClean="0">
                <a:solidFill>
                  <a:schemeClr val="tx2"/>
                </a:solidFill>
              </a:rPr>
              <a:t> BH</a:t>
            </a:r>
            <a:endParaRPr lang="en-US" sz="2000">
              <a:solidFill>
                <a:schemeClr val="tx2"/>
              </a:solidFill>
            </a:endParaRPr>
          </a:p>
          <a:p>
            <a:r>
              <a:rPr lang="en-US" sz="2000">
                <a:solidFill>
                  <a:schemeClr val="tx2"/>
                </a:solidFill>
              </a:rPr>
              <a:t>•</a:t>
            </a:r>
            <a:r>
              <a:rPr lang="en-US" sz="2000" smtClean="0">
                <a:solidFill>
                  <a:schemeClr val="tx2"/>
                </a:solidFill>
              </a:rPr>
              <a:t> </a:t>
            </a:r>
            <a:r>
              <a:rPr lang="en-US" sz="2000">
                <a:solidFill>
                  <a:schemeClr val="tx2"/>
                </a:solidFill>
              </a:rPr>
              <a:t>Should be included in </a:t>
            </a:r>
            <a:r>
              <a:rPr lang="en-US" sz="2000" smtClean="0">
                <a:solidFill>
                  <a:schemeClr val="tx2"/>
                </a:solidFill>
              </a:rPr>
              <a:t>SN</a:t>
            </a:r>
          </a:p>
          <a:p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US" sz="2000" smtClean="0">
                <a:solidFill>
                  <a:schemeClr val="tx2"/>
                </a:solidFill>
              </a:rPr>
              <a:t>  and NS-NS/BH merger simulations</a:t>
            </a:r>
            <a:endParaRPr lang="en-US" sz="2000">
              <a:solidFill>
                <a:schemeClr val="tx2"/>
              </a:solidFill>
            </a:endParaRPr>
          </a:p>
          <a:p>
            <a:r>
              <a:rPr lang="en-US" sz="2000">
                <a:solidFill>
                  <a:srgbClr val="FF0000"/>
                </a:solidFill>
              </a:rPr>
              <a:t>•</a:t>
            </a:r>
            <a:r>
              <a:rPr lang="en-US" sz="2000" smtClean="0">
                <a:solidFill>
                  <a:srgbClr val="FF0000"/>
                </a:solidFill>
              </a:rPr>
              <a:t> Require six-species </a:t>
            </a:r>
            <a:r>
              <a:rPr lang="en-US" sz="2000">
                <a:solidFill>
                  <a:srgbClr val="FF0000"/>
                </a:solidFill>
              </a:rPr>
              <a:t>neutrino </a:t>
            </a:r>
            <a:r>
              <a:rPr lang="en-US" sz="2000" smtClean="0">
                <a:solidFill>
                  <a:srgbClr val="FF0000"/>
                </a:solidFill>
              </a:rPr>
              <a:t>transport</a:t>
            </a:r>
          </a:p>
          <a:p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smtClean="0">
                <a:solidFill>
                  <a:srgbClr val="FF0000"/>
                </a:solidFill>
              </a:rPr>
              <a:t>  with </a:t>
            </a:r>
            <a:r>
              <a:rPr lang="en-US" sz="2000">
                <a:solidFill>
                  <a:srgbClr val="FF0000"/>
                </a:solidFill>
              </a:rPr>
              <a:t>coupling </a:t>
            </a:r>
            <a:r>
              <a:rPr lang="en-US" sz="2000" smtClean="0">
                <a:solidFill>
                  <a:srgbClr val="FF0000"/>
                </a:solidFill>
              </a:rPr>
              <a:t>of different flavors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867" y="2510575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Standard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59867" y="4238815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With muons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spect="1"/>
          </p:cNvSpPr>
          <p:nvPr/>
        </p:nvSpPr>
        <p:spPr>
          <a:xfrm>
            <a:off x="1512776" y="446195"/>
            <a:ext cx="6912962" cy="691296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2232879" y="1166295"/>
            <a:ext cx="5472759" cy="547275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3024988" y="1958404"/>
            <a:ext cx="3888540" cy="388854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10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" name="Rectangle 16"/>
          <p:cNvSpPr/>
          <p:nvPr/>
        </p:nvSpPr>
        <p:spPr>
          <a:xfrm rot="20329989">
            <a:off x="2838208" y="921271"/>
            <a:ext cx="2293287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MSW region</a:t>
            </a:r>
            <a:endParaRPr lang="en-US" sz="24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4465188" y="3398604"/>
            <a:ext cx="1008140" cy="100814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Rectangle 19"/>
          <p:cNvSpPr/>
          <p:nvPr/>
        </p:nvSpPr>
        <p:spPr>
          <a:xfrm>
            <a:off x="2853491" y="1598354"/>
            <a:ext cx="4231532" cy="1236565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eigenstates are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 eigenstates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33128" y="5098269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Shock wave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9922" y="1166294"/>
            <a:ext cx="2418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C00000"/>
                </a:solidFill>
              </a:rPr>
              <a:t>• Adiabatic flavor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conversion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9922" y="2774355"/>
            <a:ext cx="27265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• </a:t>
            </a:r>
            <a:r>
              <a:rPr lang="en-US" sz="2400" b="1" smtClean="0">
                <a:solidFill>
                  <a:srgbClr val="C00000"/>
                </a:solidFill>
              </a:rPr>
              <a:t>Slow self-induced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flavor conversion?</a:t>
            </a:r>
          </a:p>
          <a:p>
            <a:r>
              <a:rPr lang="en-US" sz="2400" b="1">
                <a:solidFill>
                  <a:srgbClr val="C00000"/>
                </a:solidFill>
              </a:rPr>
              <a:t> </a:t>
            </a:r>
            <a:r>
              <a:rPr lang="en-US" sz="2400" b="1" smtClean="0">
                <a:solidFill>
                  <a:srgbClr val="C00000"/>
                </a:solidFill>
              </a:rPr>
              <a:t>  (Spectral splits …)</a:t>
            </a:r>
            <a:endParaRPr lang="en-US" sz="2400" b="1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922" y="4622774"/>
            <a:ext cx="3218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</a:rPr>
              <a:t>• </a:t>
            </a:r>
            <a:r>
              <a:rPr lang="en-US" sz="2400" b="1" smtClean="0">
                <a:solidFill>
                  <a:srgbClr val="C00000"/>
                </a:solidFill>
              </a:rPr>
              <a:t>Fast self-induced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flavor conversion?</a:t>
            </a:r>
          </a:p>
          <a:p>
            <a:r>
              <a:rPr lang="en-US" sz="2400" b="1" smtClean="0">
                <a:solidFill>
                  <a:srgbClr val="C00000"/>
                </a:solidFill>
              </a:rPr>
              <a:t>   (Flavor equilibration?)</a:t>
            </a:r>
            <a:endParaRPr lang="en-US" sz="2400" b="1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60172" y="1704274"/>
            <a:ext cx="845197" cy="2541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16279" y="3974686"/>
            <a:ext cx="782585" cy="36004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254892" y="4622774"/>
            <a:ext cx="778236" cy="5467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032612" y="2966547"/>
            <a:ext cx="1872154" cy="1872086"/>
            <a:chOff x="3672435" y="2951917"/>
            <a:chExt cx="1872154" cy="187208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112582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672435" y="388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4392000" y="46080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>
              <a:off x="4392000" y="316792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900000">
              <a:off x="5087983" y="407436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900000" flipH="1">
              <a:off x="3696908" y="370163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6300000">
              <a:off x="4205604" y="45833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6300000" flipH="1">
              <a:off x="4578324" y="319232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800000">
              <a:off x="5016037" y="424803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rot="1800000" flipH="1">
              <a:off x="3768834" y="352795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7200000">
              <a:off x="4031995" y="451127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7200000" flipH="1">
              <a:off x="4752035" y="326413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2700000">
              <a:off x="4901702" y="4397157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2700000" flipH="1">
              <a:off x="3883364" y="3378819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8100000">
              <a:off x="3883057" y="439674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8100000" flipH="1">
              <a:off x="4901346" y="3378456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3600000">
              <a:off x="4752458" y="4511582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3600000" flipH="1">
              <a:off x="4032384" y="3264378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9000000">
              <a:off x="3768628" y="424754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rot="9000000" flipH="1">
              <a:off x="5015773" y="3527500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20700000">
              <a:off x="5088003" y="3701804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20700000" flipH="1">
              <a:off x="3696928" y="407454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4500000">
              <a:off x="4578324" y="458377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4500000" flipH="1">
              <a:off x="4205605" y="3192761"/>
              <a:ext cx="432007" cy="0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032559" y="2606494"/>
            <a:ext cx="1872260" cy="914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sphere</a:t>
            </a:r>
            <a:endParaRPr lang="en-US" sz="24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𝜈</m:t>
                      </m:r>
                      <m:r>
                        <a:rPr lang="en-US" sz="2400" b="0" i="1" smtClean="0">
                          <a:solidFill>
                            <a:srgbClr val="FF9933"/>
                          </a:solidFill>
                          <a:latin typeface="Cambria Math"/>
                        </a:rPr>
                        <m:t>, </m:t>
                      </m:r>
                      <m:bar>
                        <m:barPr>
                          <m:pos m:val="top"/>
                          <m:ctrlPr>
                            <a:rPr lang="en-US" sz="2400" i="1" smtClean="0">
                              <a:solidFill>
                                <a:srgbClr val="FF9933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2400" b="0" i="1" smtClean="0">
                              <a:solidFill>
                                <a:srgbClr val="FF9933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</m:bar>
                    </m:oMath>
                  </m:oMathPara>
                </a14:m>
                <a:endParaRPr lang="en-US" sz="2400">
                  <a:solidFill>
                    <a:srgbClr val="FF9933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672" y="3210352"/>
                <a:ext cx="699679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Flavor Conversion in Core-Collapse </a:t>
            </a:r>
            <a:r>
              <a:rPr lang="en-US" smtClean="0"/>
              <a:t>Supernovae</a:t>
            </a:r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>
                <a:solidFill>
                  <a:srgbClr val="FFFFFF"/>
                </a:solidFill>
              </a:rPr>
              <a:t>SN Neutrinos at the Cross Roads, Trento, 13</a:t>
            </a:r>
            <a:r>
              <a:rPr lang="en-US" sz="1200" b="1">
                <a:solidFill>
                  <a:srgbClr val="FFFFFF"/>
                </a:solidFill>
                <a:cs typeface="Calibri"/>
              </a:rPr>
              <a:t>–</a:t>
            </a:r>
            <a:r>
              <a:rPr lang="en-US" sz="1200" b="1">
                <a:solidFill>
                  <a:srgbClr val="FFFFFF"/>
                </a:solidFill>
              </a:rPr>
              <a:t>17 May 2019</a:t>
            </a:r>
          </a:p>
        </p:txBody>
      </p:sp>
    </p:spTree>
    <p:extLst>
      <p:ext uri="{BB962C8B-B14F-4D97-AF65-F5344CB8AC3E}">
        <p14:creationId xmlns:p14="http://schemas.microsoft.com/office/powerpoint/2010/main" val="254595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Neutrino-Driven Mechanism – Modern Version</a:t>
            </a:r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852909" y="1239838"/>
            <a:ext cx="3600500" cy="480850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5501283" y="3052111"/>
            <a:ext cx="2304320" cy="230432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6005353" y="3564561"/>
            <a:ext cx="1287800" cy="1287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>
            <a:off x="6289160" y="4372144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>
            <a:spLocks noChangeAspect="1"/>
          </p:cNvSpPr>
          <p:nvPr/>
        </p:nvSpPr>
        <p:spPr>
          <a:xfrm flipV="1">
            <a:off x="609698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>
            <a:spLocks noChangeAspect="1"/>
          </p:cNvSpPr>
          <p:nvPr/>
        </p:nvSpPr>
        <p:spPr>
          <a:xfrm flipV="1">
            <a:off x="6737122" y="4348291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>
            <a:spLocks noChangeAspect="1"/>
          </p:cNvSpPr>
          <p:nvPr/>
        </p:nvSpPr>
        <p:spPr>
          <a:xfrm>
            <a:off x="6869473" y="3927900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>
            <a:spLocks noChangeAspect="1"/>
          </p:cNvSpPr>
          <p:nvPr/>
        </p:nvSpPr>
        <p:spPr>
          <a:xfrm>
            <a:off x="6469668" y="3644093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37541" y="276407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53443" y="5140401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6200000" flipH="1" flipV="1">
            <a:off x="546211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7838449" y="3949077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8900000" flipH="1" flipV="1">
            <a:off x="5821743" y="3094984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2700000" flipH="1">
            <a:off x="5821744" y="478077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2700000" flipH="1" flipV="1">
            <a:off x="7470444" y="3094985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8900000" flipH="1">
            <a:off x="7470444" y="4780776"/>
            <a:ext cx="6318" cy="50407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9111654">
            <a:off x="5540430" y="3401799"/>
            <a:ext cx="1125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003399"/>
                </a:solidFill>
              </a:rPr>
              <a:t> cooling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196341">
            <a:off x="5431601" y="2589710"/>
            <a:ext cx="1160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C00000"/>
                </a:solidFill>
              </a:rPr>
              <a:t> heating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653159" y="863627"/>
            <a:ext cx="0" cy="72010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653159" y="5800513"/>
            <a:ext cx="6602" cy="504070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77329" y="5400257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Shock</a:t>
            </a:r>
            <a:endParaRPr lang="en-US" sz="2000"/>
          </a:p>
        </p:txBody>
      </p:sp>
      <p:sp>
        <p:nvSpPr>
          <p:cNvPr id="28" name="TextBox 27"/>
          <p:cNvSpPr txBox="1"/>
          <p:nvPr/>
        </p:nvSpPr>
        <p:spPr>
          <a:xfrm>
            <a:off x="6725169" y="791617"/>
            <a:ext cx="20599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Shock oscillations</a:t>
            </a:r>
          </a:p>
          <a:p>
            <a:r>
              <a:rPr lang="en-US" sz="2000" smtClean="0"/>
              <a:t>                     (SASI)</a:t>
            </a:r>
            <a:endParaRPr lang="en-US" sz="2000"/>
          </a:p>
        </p:txBody>
      </p:sp>
      <p:sp>
        <p:nvSpPr>
          <p:cNvPr id="29" name="Arc 28"/>
          <p:cNvSpPr>
            <a:spLocks noChangeAspect="1"/>
          </p:cNvSpPr>
          <p:nvPr/>
        </p:nvSpPr>
        <p:spPr>
          <a:xfrm flipV="1">
            <a:off x="6941199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/>
          <p:cNvSpPr>
            <a:spLocks noChangeAspect="1"/>
          </p:cNvSpPr>
          <p:nvPr/>
        </p:nvSpPr>
        <p:spPr>
          <a:xfrm flipH="1" flipV="1">
            <a:off x="6016738" y="5411926"/>
            <a:ext cx="348381" cy="348381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/>
          <p:cNvSpPr>
            <a:spLocks noChangeAspect="1"/>
          </p:cNvSpPr>
          <p:nvPr/>
        </p:nvSpPr>
        <p:spPr>
          <a:xfrm flipV="1">
            <a:off x="6835699" y="1727747"/>
            <a:ext cx="825600" cy="825600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/>
          <p:cNvSpPr>
            <a:spLocks noChangeAspect="1"/>
          </p:cNvSpPr>
          <p:nvPr/>
        </p:nvSpPr>
        <p:spPr>
          <a:xfrm flipH="1" flipV="1">
            <a:off x="5645019" y="1727747"/>
            <a:ext cx="836004" cy="836004"/>
          </a:xfrm>
          <a:prstGeom prst="arc">
            <a:avLst>
              <a:gd name="adj1" fmla="val 17550588"/>
              <a:gd name="adj2" fmla="val 14976858"/>
            </a:avLst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41199" y="2479797"/>
            <a:ext cx="1351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Convection</a:t>
            </a:r>
            <a:endParaRPr lang="en-US" sz="2000"/>
          </a:p>
        </p:txBody>
      </p:sp>
      <p:sp>
        <p:nvSpPr>
          <p:cNvPr id="34" name="TextBox 33"/>
          <p:cNvSpPr txBox="1"/>
          <p:nvPr/>
        </p:nvSpPr>
        <p:spPr>
          <a:xfrm>
            <a:off x="144462" y="719607"/>
            <a:ext cx="4248020" cy="59048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• Stalled </a:t>
            </a:r>
            <a:r>
              <a:rPr lang="en-US" sz="2000">
                <a:solidFill>
                  <a:srgbClr val="003399"/>
                </a:solidFill>
              </a:rPr>
              <a:t>accretion </a:t>
            </a:r>
            <a:r>
              <a:rPr lang="en-US" sz="2000" smtClean="0">
                <a:solidFill>
                  <a:srgbClr val="003399"/>
                </a:solidFill>
              </a:rPr>
              <a:t>shock pushed out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   to </a:t>
            </a:r>
            <a:r>
              <a:rPr lang="en-US" sz="200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~</a:t>
            </a:r>
            <a:r>
              <a:rPr lang="en-US" sz="2000" smtClean="0">
                <a:solidFill>
                  <a:srgbClr val="003399"/>
                </a:solidFill>
              </a:rPr>
              <a:t>150 km as matter </a:t>
            </a:r>
            <a:r>
              <a:rPr lang="en-US" sz="2000">
                <a:solidFill>
                  <a:srgbClr val="003399"/>
                </a:solidFill>
              </a:rPr>
              <a:t>piles up on the </a:t>
            </a:r>
            <a:r>
              <a:rPr lang="en-US" sz="2000" smtClean="0">
                <a:solidFill>
                  <a:srgbClr val="003399"/>
                </a:solidFill>
              </a:rPr>
              <a:t>PNS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Heating (gain) region develops within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some tens of ms after bounce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Convective overturn &amp; </a:t>
            </a:r>
            <a:r>
              <a:rPr lang="en-US" sz="2000" smtClean="0">
                <a:solidFill>
                  <a:srgbClr val="003399"/>
                </a:solidFill>
              </a:rPr>
              <a:t>shock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oscillations </a:t>
            </a:r>
            <a:r>
              <a:rPr lang="en-US" sz="2000">
                <a:solidFill>
                  <a:srgbClr val="003399"/>
                </a:solidFill>
              </a:rPr>
              <a:t>(</a:t>
            </a:r>
            <a:r>
              <a:rPr lang="en-US" sz="2000" smtClean="0">
                <a:solidFill>
                  <a:srgbClr val="003399"/>
                </a:solidFill>
              </a:rPr>
              <a:t>SASI</a:t>
            </a:r>
            <a:r>
              <a:rPr lang="en-US" sz="2000">
                <a:solidFill>
                  <a:srgbClr val="003399"/>
                </a:solidFill>
              </a:rPr>
              <a:t>)</a:t>
            </a:r>
            <a:r>
              <a:rPr lang="en-US" sz="2000" smtClean="0">
                <a:solidFill>
                  <a:srgbClr val="003399"/>
                </a:solidFill>
              </a:rPr>
              <a:t> enhance efficiency 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of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 smtClean="0">
                <a:solidFill>
                  <a:srgbClr val="003399"/>
                </a:solidFill>
              </a:rPr>
              <a:t>-heating, finally </a:t>
            </a:r>
            <a:r>
              <a:rPr lang="en-US" sz="2000">
                <a:solidFill>
                  <a:srgbClr val="003399"/>
                </a:solidFill>
              </a:rPr>
              <a:t>revives </a:t>
            </a:r>
            <a:r>
              <a:rPr lang="en-US" sz="2000" smtClean="0">
                <a:solidFill>
                  <a:srgbClr val="003399"/>
                </a:solidFill>
              </a:rPr>
              <a:t>shock</a:t>
            </a:r>
            <a:endParaRPr lang="en-US" sz="2000">
              <a:solidFill>
                <a:srgbClr val="003399"/>
              </a:solidFill>
            </a:endParaRP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Successful explosions in 1D and 2D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for different progenitor masses</a:t>
            </a: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Details important (treatment of GR,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</a:t>
            </a:r>
            <a:r>
              <a:rPr lang="en-US" sz="2000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interaction rates, etc.)</a:t>
            </a:r>
            <a:endParaRPr lang="en-US" sz="2000">
              <a:solidFill>
                <a:srgbClr val="003399"/>
              </a:solidFill>
            </a:endParaRPr>
          </a:p>
          <a:p>
            <a:endParaRPr lang="en-US" sz="80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Self-consistent 3D studies are</a:t>
            </a:r>
          </a:p>
          <a:p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  performed, successful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explosions</a:t>
            </a:r>
          </a:p>
          <a:p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41409" y="6327105"/>
            <a:ext cx="2375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Adapted from B. M</a:t>
            </a:r>
            <a:r>
              <a:rPr lang="de-DE" smtClean="0"/>
              <a:t>ü</a:t>
            </a:r>
            <a:r>
              <a:rPr lang="en-US" smtClean="0"/>
              <a:t>ller</a:t>
            </a:r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60922" y="3311967"/>
            <a:ext cx="937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Gain</a:t>
            </a:r>
          </a:p>
          <a:p>
            <a:r>
              <a:rPr lang="en-US" sz="2000" smtClean="0"/>
              <a:t>  radius</a:t>
            </a:r>
            <a:endParaRPr lang="en-US" sz="2000"/>
          </a:p>
        </p:txBody>
      </p:sp>
      <p:sp>
        <p:nvSpPr>
          <p:cNvPr id="37" name="TextBox 36">
            <a:hlinkClick r:id="rId2"/>
          </p:cNvPr>
          <p:cNvSpPr txBox="1"/>
          <p:nvPr/>
        </p:nvSpPr>
        <p:spPr>
          <a:xfrm>
            <a:off x="144463" y="5844531"/>
            <a:ext cx="446405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ctr">
              <a:buFont typeface="Symbol" panose="05050102010706020507" pitchFamily="18" charset="2"/>
              <a:buChar char="®"/>
            </a:pPr>
            <a:r>
              <a:rPr lang="en-US" sz="2000" smtClean="0">
                <a:solidFill>
                  <a:schemeClr val="bg1"/>
                </a:solidFill>
              </a:rPr>
              <a:t>3D </a:t>
            </a:r>
            <a:r>
              <a:rPr lang="en-US" sz="2000" dirty="0">
                <a:solidFill>
                  <a:schemeClr val="bg1"/>
                </a:solidFill>
              </a:rPr>
              <a:t>Model of </a:t>
            </a:r>
            <a:r>
              <a:rPr lang="en-US" sz="2000">
                <a:solidFill>
                  <a:schemeClr val="bg1"/>
                </a:solidFill>
              </a:rPr>
              <a:t>Princeton </a:t>
            </a:r>
            <a:r>
              <a:rPr lang="en-US" sz="2000" smtClean="0">
                <a:solidFill>
                  <a:schemeClr val="bg1"/>
                </a:solidFill>
              </a:rPr>
              <a:t>Group: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</a:rPr>
              <a:t>     </a:t>
            </a:r>
            <a:r>
              <a:rPr lang="en-US" sz="2000" dirty="0" smtClean="0">
                <a:solidFill>
                  <a:schemeClr val="bg1"/>
                </a:solidFill>
              </a:rPr>
              <a:t>https</a:t>
            </a:r>
            <a:r>
              <a:rPr lang="en-US" sz="2000">
                <a:solidFill>
                  <a:schemeClr val="bg1"/>
                </a:solidFill>
              </a:rPr>
              <a:t>://</a:t>
            </a:r>
            <a:r>
              <a:rPr lang="en-US" sz="2000" smtClean="0">
                <a:solidFill>
                  <a:schemeClr val="bg1"/>
                </a:solidFill>
              </a:rPr>
              <a:t>youtu.be/i-Ly8aCoF7E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2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Evolution of Stars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-128" y="6604690"/>
            <a:ext cx="532874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http://earthspacecircle.blogspot.com/2013/07/stellar-evolution.html</a:t>
            </a:r>
          </a:p>
        </p:txBody>
      </p:sp>
      <p:sp>
        <p:nvSpPr>
          <p:cNvPr id="5" name="Rectangle 4"/>
          <p:cNvSpPr/>
          <p:nvPr/>
        </p:nvSpPr>
        <p:spPr>
          <a:xfrm rot="1922192">
            <a:off x="7074664" y="6177740"/>
            <a:ext cx="869464" cy="194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125420" y="6003985"/>
            <a:ext cx="625654" cy="112282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35905" y="5624424"/>
            <a:ext cx="345056" cy="51758"/>
          </a:xfrm>
          <a:prstGeom prst="straightConnector1">
            <a:avLst/>
          </a:prstGeom>
          <a:ln w="28575">
            <a:solidFill>
              <a:schemeClr val="bg1"/>
            </a:solidFill>
            <a:headEnd type="none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≳8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256" y="4351154"/>
                <a:ext cx="1018036" cy="256993"/>
              </a:xfrm>
              <a:prstGeom prst="rect">
                <a:avLst/>
              </a:prstGeom>
              <a:blipFill>
                <a:blip r:embed="rId5"/>
                <a:stretch>
                  <a:fillRect r="-2994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≲8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</m:sup>
                    </m:sSup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kg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54" y="2288972"/>
                <a:ext cx="1696234" cy="518925"/>
              </a:xfrm>
              <a:prstGeom prst="rect">
                <a:avLst/>
              </a:prstGeom>
              <a:blipFill>
                <a:blip r:embed="rId6"/>
                <a:stretch>
                  <a:fillRect l="-3943" r="-6452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∼0.6 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5000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4386" y="2232672"/>
                <a:ext cx="1120627" cy="503215"/>
              </a:xfrm>
              <a:prstGeom prst="rect">
                <a:avLst/>
              </a:prstGeom>
              <a:blipFill>
                <a:blip r:embed="rId7"/>
                <a:stretch>
                  <a:fillRect l="-10326" r="-5978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600" smtClean="0">
                    <a:solidFill>
                      <a:schemeClr val="bg1"/>
                    </a:solidFill>
                  </a:rPr>
                  <a:t> = 1–2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i="1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i="1" smtClean="0">
                    <a:solidFill>
                      <a:schemeClr val="bg1"/>
                    </a:solidFill>
                  </a:rPr>
                  <a:t>R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12 </a:t>
                </a:r>
                <a:r>
                  <a:rPr lang="en-US" sz="1600" smtClean="0">
                    <a:solidFill>
                      <a:schemeClr val="bg1"/>
                    </a:solidFill>
                  </a:rPr>
                  <a:t>km</a:t>
                </a:r>
                <a:endParaRPr lang="en-US" sz="16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6990" y="4040542"/>
                <a:ext cx="1358151" cy="503215"/>
              </a:xfrm>
              <a:prstGeom prst="rect">
                <a:avLst/>
              </a:prstGeom>
              <a:blipFill>
                <a:blip r:embed="rId8"/>
                <a:stretch>
                  <a:fillRect t="-12195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0" smtClean="0">
                    <a:solidFill>
                      <a:schemeClr val="bg1"/>
                    </a:solidFill>
                  </a:rPr>
                  <a:t>few-tens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sz="1600" b="0" smtClean="0">
                  <a:solidFill>
                    <a:schemeClr val="bg1"/>
                  </a:solidFill>
                </a:endParaRPr>
              </a:p>
              <a:p>
                <a:r>
                  <a:rPr lang="en-US" sz="1600" smtClean="0">
                    <a:solidFill>
                      <a:schemeClr val="bg1"/>
                    </a:solidFill>
                  </a:rPr>
                  <a:t>few km</a:t>
                </a:r>
                <a:endParaRPr lang="en-US" sz="1600" b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952" y="5184227"/>
                <a:ext cx="1224170" cy="503215"/>
              </a:xfrm>
              <a:prstGeom prst="rect">
                <a:avLst/>
              </a:prstGeom>
              <a:blipFill>
                <a:blip r:embed="rId9"/>
                <a:stretch>
                  <a:fillRect l="-10448" t="-10843" b="-2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776952" y="719607"/>
            <a:ext cx="13681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smtClean="0">
                <a:solidFill>
                  <a:srgbClr val="FFFF00"/>
                </a:solidFill>
              </a:rPr>
              <a:t>Compact</a:t>
            </a:r>
          </a:p>
          <a:p>
            <a:r>
              <a:rPr lang="en-US" b="1" smtClean="0">
                <a:solidFill>
                  <a:srgbClr val="FFFF00"/>
                </a:solidFill>
              </a:rPr>
              <a:t>Remnants: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12832" y="6192367"/>
            <a:ext cx="1080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BR </a:t>
            </a:r>
            <a:r>
              <a:rPr lang="en-US" sz="1600" smtClean="0">
                <a:solidFill>
                  <a:schemeClr val="bg1"/>
                </a:solidFill>
                <a:sym typeface="Symbol" panose="05050102010706020507" pitchFamily="18" charset="2"/>
              </a:rPr>
              <a:t> 25% (?)</a:t>
            </a:r>
            <a:endParaRPr lang="en-US" sz="1600" b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mtClean="0"/>
              <a:t>Breaking Spherical Symmetry (3D Effects)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62" y="709892"/>
            <a:ext cx="6480900" cy="577051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307" y="6623935"/>
            <a:ext cx="9212718" cy="288040"/>
          </a:xfrm>
          <a:prstGeom prst="rect">
            <a:avLst/>
          </a:prstGeom>
          <a:solidFill>
            <a:schemeClr val="tx1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Melson, Janka, Bollig, Hanke, Marek &amp; M</a:t>
            </a:r>
            <a:r>
              <a:rPr lang="de-DE" sz="1600" smtClean="0">
                <a:solidFill>
                  <a:schemeClr val="bg1"/>
                </a:solidFill>
              </a:rPr>
              <a:t>üller,</a:t>
            </a:r>
            <a:r>
              <a:rPr lang="en-US" sz="1600" smtClean="0">
                <a:solidFill>
                  <a:schemeClr val="bg1"/>
                </a:solidFill>
              </a:rPr>
              <a:t> arXiv:</a:t>
            </a:r>
            <a:r>
              <a:rPr lang="en-US" sz="1600">
                <a:solidFill>
                  <a:schemeClr val="bg1"/>
                </a:solidFill>
              </a:rPr>
              <a:t>1504.07631</a:t>
            </a:r>
          </a:p>
        </p:txBody>
      </p:sp>
    </p:spTree>
    <p:extLst>
      <p:ext uri="{BB962C8B-B14F-4D97-AF65-F5344CB8AC3E}">
        <p14:creationId xmlns:p14="http://schemas.microsoft.com/office/powerpoint/2010/main" val="17325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2800"/>
              <a:t>High-Velocity Pulsars</a:t>
            </a:r>
            <a:endParaRPr lang="en-US" sz="280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44463" y="1871767"/>
          <a:ext cx="6382141" cy="468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CorelPhotoPaint.Image.9" r:id="rId3" imgW="15606349" imgH="11301587" progId="CorelPhotoPaint.Image.9">
                  <p:embed/>
                </p:oleObj>
              </mc:Choice>
              <mc:Fallback>
                <p:oleObj name="CorelPhotoPaint.Image.9" r:id="rId3" imgW="15606349" imgH="11301587" progId="CorelPhotoPaint.Image.9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1871767"/>
                        <a:ext cx="6382141" cy="4680612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62307" y="5347297"/>
            <a:ext cx="2448191" cy="123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+mj-lt"/>
              </a:rPr>
              <a:t>Pulsar </a:t>
            </a:r>
            <a:r>
              <a:rPr lang="en-US" altLang="en-US" sz="2000" smtClean="0">
                <a:latin typeface="+mj-lt"/>
              </a:rPr>
              <a:t>velocity</a:t>
            </a:r>
          </a:p>
          <a:p>
            <a:r>
              <a:rPr lang="en-US" altLang="en-US" sz="2000" smtClean="0">
                <a:latin typeface="+mj-lt"/>
              </a:rPr>
              <a:t>distribution</a:t>
            </a:r>
          </a:p>
          <a:p>
            <a:endParaRPr lang="en-US" altLang="en-US" sz="500">
              <a:latin typeface="+mj-lt"/>
            </a:endParaRPr>
          </a:p>
          <a:p>
            <a:r>
              <a:rPr lang="en-US" altLang="en-US" sz="2000" smtClean="0">
                <a:latin typeface="+mj-lt"/>
              </a:rPr>
              <a:t>Lyne </a:t>
            </a:r>
            <a:r>
              <a:rPr lang="en-US" altLang="en-US" sz="2000">
                <a:latin typeface="+mj-lt"/>
              </a:rPr>
              <a:t>&amp; Lorimer, </a:t>
            </a:r>
            <a:endParaRPr lang="en-US" altLang="en-US" sz="2000" smtClean="0">
              <a:latin typeface="+mj-lt"/>
            </a:endParaRPr>
          </a:p>
          <a:p>
            <a:r>
              <a:rPr lang="en-US" altLang="en-US" sz="2000" smtClean="0">
                <a:latin typeface="+mj-lt"/>
              </a:rPr>
              <a:t>Nature </a:t>
            </a:r>
            <a:r>
              <a:rPr lang="en-US" altLang="en-US" sz="2000">
                <a:latin typeface="+mj-lt"/>
              </a:rPr>
              <a:t>369 (1994) </a:t>
            </a:r>
            <a:r>
              <a:rPr lang="en-US" altLang="en-US" sz="2000" smtClean="0">
                <a:latin typeface="+mj-lt"/>
              </a:rPr>
              <a:t>127</a:t>
            </a:r>
            <a:endParaRPr lang="en-US" altLang="en-US" sz="200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688013" y="719138"/>
          <a:ext cx="33845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CorelPhotoPaint.Image.9" r:id="rId5" imgW="5028571" imgH="3885714" progId="CorelPhotoPaint.Image.9">
                  <p:embed/>
                </p:oleObj>
              </mc:Choice>
              <mc:Fallback>
                <p:oleObj name="CorelPhotoPaint.Image.9" r:id="rId5" imgW="5028571" imgH="3885714" progId="CorelPhotoPaint.Image.9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013" y="719138"/>
                        <a:ext cx="3384550" cy="2590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4041" y="719137"/>
            <a:ext cx="5472611" cy="98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solidFill>
                  <a:schemeClr val="accent1">
                    <a:lumMod val="50000"/>
                  </a:schemeClr>
                </a:solidFill>
                <a:latin typeface="+mj-lt"/>
              </a:rPr>
              <a:t> False-color radio image of the SNR G5.4-1.2</a:t>
            </a:r>
          </a:p>
          <a:p>
            <a:r>
              <a:rPr lang="en-US" altLang="en-US" sz="2000">
                <a:solidFill>
                  <a:schemeClr val="accent1">
                    <a:lumMod val="50000"/>
                  </a:schemeClr>
                </a:solidFill>
                <a:latin typeface="+mj-lt"/>
              </a:rPr>
              <a:t> and the young radio pulsar PSR 1757-24 </a:t>
            </a:r>
          </a:p>
          <a:p>
            <a:r>
              <a:rPr lang="en-US" altLang="en-US" sz="2000">
                <a:solidFill>
                  <a:schemeClr val="accent1">
                    <a:lumMod val="50000"/>
                  </a:schemeClr>
                </a:solidFill>
                <a:latin typeface="+mj-lt"/>
              </a:rPr>
              <a:t> (v = </a:t>
            </a:r>
            <a:r>
              <a:rPr lang="en-US" altLang="en-US" sz="200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1300</a:t>
            </a:r>
            <a:r>
              <a:rPr lang="en-US" altLang="en-US" sz="2000" b="1" smtClean="0">
                <a:solidFill>
                  <a:schemeClr val="accent1">
                    <a:lumMod val="50000"/>
                  </a:schemeClr>
                </a:solidFill>
                <a:latin typeface="Calibri"/>
              </a:rPr>
              <a:t>–</a:t>
            </a:r>
            <a:r>
              <a:rPr lang="en-US" altLang="en-US" sz="200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1700 </a:t>
            </a:r>
            <a:r>
              <a:rPr lang="en-US" altLang="en-US" sz="2000">
                <a:solidFill>
                  <a:schemeClr val="accent1">
                    <a:lumMod val="50000"/>
                  </a:schemeClr>
                </a:solidFill>
                <a:latin typeface="+mj-lt"/>
              </a:rPr>
              <a:t>km/s away from the </a:t>
            </a:r>
            <a:r>
              <a:rPr lang="en-US" altLang="en-US" sz="200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galactic </a:t>
            </a:r>
            <a:r>
              <a:rPr lang="en-US" altLang="en-US" sz="2000">
                <a:solidFill>
                  <a:schemeClr val="accent1">
                    <a:lumMod val="50000"/>
                  </a:schemeClr>
                </a:solidFill>
                <a:latin typeface="+mj-lt"/>
              </a:rPr>
              <a:t>plane)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0122" y="2964131"/>
            <a:ext cx="2707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Galactic escape velocity</a:t>
            </a:r>
          </a:p>
          <a:p>
            <a:r>
              <a:rPr lang="en-US" sz="2000" smtClean="0"/>
              <a:t>approx. 600 km/s</a:t>
            </a:r>
            <a:endParaRPr lang="en-US" sz="200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64242" y="3672017"/>
            <a:ext cx="0" cy="7921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15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Delayed (Neutrino-Driven) Explosion</a:t>
            </a:r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5900" y="5903979"/>
            <a:ext cx="8785222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Wilson, Proc. Univ. Illinois Meeting on Num. Astrophys</a:t>
            </a:r>
            <a:r>
              <a:rPr lang="en-US" sz="2400" smtClean="0"/>
              <a:t>. (</a:t>
            </a:r>
            <a:r>
              <a:rPr lang="en-US" sz="2400"/>
              <a:t>1982)</a:t>
            </a:r>
          </a:p>
          <a:p>
            <a:pPr algn="ctr"/>
            <a:r>
              <a:rPr lang="en-US" sz="2400"/>
              <a:t>Bethe &amp; Wilson, ApJ 295 (1985) 14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712554"/>
            <a:ext cx="7045826" cy="51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4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Successful 3D Explosion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28" y="-1"/>
            <a:ext cx="9216000" cy="6912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ar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215537"/>
            <a:ext cx="8666986" cy="936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2" y="1849548"/>
            <a:ext cx="9072000" cy="4846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9371" y="1367697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hlinkClick r:id="rId5"/>
              </a:rPr>
              <a:t>arXiv:2010.10506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65805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Neutrino Signal of a Failed Supernova (40 </a:t>
            </a:r>
            <a:r>
              <a:rPr lang="en-US"/>
              <a:t>M</a:t>
            </a:r>
            <a:r>
              <a:rPr lang="en-US" baseline="-25000"/>
              <a:t>SUN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238032"/>
            <a:ext cx="92170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>
                <a:solidFill>
                  <a:srgbClr val="336699"/>
                </a:solidFill>
              </a:rPr>
              <a:t>Sumiyoshi</a:t>
            </a:r>
            <a:r>
              <a:rPr lang="en-US" sz="2000" smtClean="0">
                <a:solidFill>
                  <a:srgbClr val="336699"/>
                </a:solidFill>
              </a:rPr>
              <a:t>, Yamada &amp; Suzuki, </a:t>
            </a:r>
            <a:r>
              <a:rPr lang="en-US" sz="2000">
                <a:solidFill>
                  <a:srgbClr val="336699"/>
                </a:solidFill>
              </a:rPr>
              <a:t>arXiv:0706.3762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542" y="719607"/>
            <a:ext cx="4006266" cy="5488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748836"/>
            <a:ext cx="4464620" cy="3197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7212" y="2851575"/>
            <a:ext cx="125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336699"/>
                </a:solidFill>
              </a:rPr>
              <a:t>Shock front</a:t>
            </a:r>
            <a:endParaRPr lang="en-US">
              <a:solidFill>
                <a:srgbClr val="336699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592233" y="3177229"/>
            <a:ext cx="123152" cy="34040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95417" y="1716262"/>
                <a:ext cx="478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17" y="1716262"/>
                <a:ext cx="478977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704942" y="1377222"/>
                <a:ext cx="48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942" y="1377222"/>
                <a:ext cx="489493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704942" y="895577"/>
                <a:ext cx="4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942" y="895577"/>
                <a:ext cx="487954" cy="40011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24878" y="5165177"/>
                <a:ext cx="4879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878" y="5165177"/>
                <a:ext cx="487954" cy="40011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422477" y="4837077"/>
                <a:ext cx="4894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2000" b="0" i="1" smtClean="0">
                                  <a:solidFill>
                                    <a:srgbClr val="336699"/>
                                  </a:solidFill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477" y="4837077"/>
                <a:ext cx="489493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414805" y="4386782"/>
                <a:ext cx="47897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336699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05" y="4386782"/>
                <a:ext cx="478977" cy="40011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900502" y="3638107"/>
                <a:ext cx="16853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>
                    <a:solidFill>
                      <a:srgbClr val="336699"/>
                    </a:solidFill>
                  </a:rPr>
                  <a:t>Prompt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33669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336699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rgbClr val="336699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mtClean="0">
                    <a:solidFill>
                      <a:srgbClr val="336699"/>
                    </a:solidFill>
                  </a:rPr>
                  <a:t> burst</a:t>
                </a:r>
                <a:endParaRPr lang="en-US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502" y="3638107"/>
                <a:ext cx="1685333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3261" t="-8333" r="-289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/>
          <p:cNvCxnSpPr/>
          <p:nvPr/>
        </p:nvCxnSpPr>
        <p:spPr>
          <a:xfrm flipH="1">
            <a:off x="5569027" y="3816037"/>
            <a:ext cx="360050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58906" y="4896187"/>
            <a:ext cx="1221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336699"/>
                </a:solidFill>
              </a:rPr>
              <a:t>Collapse to</a:t>
            </a:r>
          </a:p>
          <a:p>
            <a:r>
              <a:rPr lang="en-US" smtClean="0">
                <a:solidFill>
                  <a:srgbClr val="336699"/>
                </a:solidFill>
              </a:rPr>
              <a:t>black hole</a:t>
            </a:r>
            <a:endParaRPr lang="en-US">
              <a:solidFill>
                <a:srgbClr val="336699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4157402" y="4575382"/>
            <a:ext cx="0" cy="295942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9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Death Watch of a Million Supergiants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8862" y="791564"/>
            <a:ext cx="5923870" cy="259241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Monitoring 27 galaxies within 10 Mpc for many years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Visit typically twice per year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10</a:t>
            </a:r>
            <a:r>
              <a:rPr lang="en-US" sz="2400" baseline="30000" smtClean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supergiants (lifetime 10</a:t>
            </a:r>
            <a:r>
              <a:rPr lang="en-US" sz="2400" baseline="30000" smtClean="0">
                <a:solidFill>
                  <a:schemeClr val="accent1">
                    <a:lumMod val="75000"/>
                  </a:schemeClr>
                </a:solidFill>
              </a:rPr>
              <a:t>6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years)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Combined SN rate: about 1 per year</a:t>
            </a:r>
          </a:p>
          <a:p>
            <a:endParaRPr lang="en-US" sz="1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First 7 years of survey:</a:t>
            </a:r>
          </a:p>
          <a:p>
            <a:endParaRPr lang="en-US" sz="2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uccessful core-collapse SNe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1 candidate failed SN</a:t>
            </a:r>
            <a:endParaRPr lang="en-US" sz="20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756" y="5905131"/>
            <a:ext cx="8496739" cy="7192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Gerke, Kochanek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&amp; </a:t>
            </a:r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Stanek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arXiv:1411.1761</a:t>
            </a:r>
          </a:p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Adams, </a:t>
            </a:r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Kochanek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Gerke, </a:t>
            </a:r>
            <a:r>
              <a:rPr lang="pl-PL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Stanek</a:t>
            </a: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(&amp; Dai), arXiv:1610.02402 (1609.01283)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02" y="719967"/>
            <a:ext cx="2592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527997"/>
            <a:ext cx="8641775" cy="21753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64742" y="2807897"/>
            <a:ext cx="2592360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mtClean="0">
                <a:solidFill>
                  <a:schemeClr val="bg1"/>
                </a:solidFill>
              </a:rPr>
              <a:t>Large Binocular Telescope</a:t>
            </a:r>
          </a:p>
          <a:p>
            <a:pPr algn="ctr">
              <a:lnSpc>
                <a:spcPts val="1800"/>
              </a:lnSpc>
            </a:pPr>
            <a:r>
              <a:rPr lang="en-US" smtClean="0">
                <a:solidFill>
                  <a:schemeClr val="bg1"/>
                </a:solidFill>
              </a:rPr>
              <a:t>Mt Graham, Arizona 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08262" y="3167947"/>
            <a:ext cx="1354163" cy="75635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808262" y="3167947"/>
            <a:ext cx="504070" cy="6480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Empirical Fraction of Black-Hole Formation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463" y="1079657"/>
            <a:ext cx="8928099" cy="4320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mtClean="0"/>
              <a:t>Neustadt, Kochanek, Stanek, et al.</a:t>
            </a:r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>
                <a:hlinkClick r:id="rId2"/>
              </a:rPr>
              <a:t>arXiv:2104.03318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583727"/>
            <a:ext cx="5445132" cy="39252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63" y="719607"/>
            <a:ext cx="8928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2020 update: 11 yr baseline, 8 SNe, 1 old &amp; 1 new candidate for failed SN 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462" y="5844531"/>
            <a:ext cx="8928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C00000"/>
                </a:solidFill>
              </a:rPr>
              <a:t>Roughly a quarter of all core-collapses could lead to BH formation,</a:t>
            </a:r>
          </a:p>
          <a:p>
            <a:pPr algn="ctr"/>
            <a:r>
              <a:rPr lang="en-US" sz="2000" smtClean="0">
                <a:solidFill>
                  <a:srgbClr val="C00000"/>
                </a:solidFill>
              </a:rPr>
              <a:t>in agreement with theory estimates!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-69 202</a:t>
            </a:r>
            <a:endParaRPr lang="en-US"/>
          </a:p>
        </p:txBody>
      </p:sp>
      <p:pic>
        <p:nvPicPr>
          <p:cNvPr id="4" name="Picture 4" descr="C:\Users\Georg Raffelt\Desktop\sandul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8513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892" y="143527"/>
            <a:ext cx="3456000" cy="576000"/>
          </a:xfrm>
          <a:prstGeom prst="rect">
            <a:avLst/>
          </a:prstGeom>
          <a:noFill/>
          <a:effectLst/>
        </p:spPr>
        <p:txBody>
          <a:bodyPr wrap="none" rtlCol="0">
            <a:noAutofit/>
          </a:bodyPr>
          <a:lstStyle/>
          <a:p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Sanduleak  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69 202</a:t>
            </a: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608512" y="492"/>
            <a:ext cx="4608513" cy="6911975"/>
            <a:chOff x="4608512" y="-493"/>
            <a:chExt cx="4608513" cy="6911975"/>
          </a:xfrm>
        </p:grpSpPr>
        <p:pic>
          <p:nvPicPr>
            <p:cNvPr id="16" name="Picture 13" descr="C:\Users\Georg Raffelt\Desktop\sn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512" y="-493"/>
              <a:ext cx="4608513" cy="691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52656" y="143527"/>
              <a:ext cx="4320476" cy="1296180"/>
            </a:xfrm>
            <a:prstGeom prst="rect">
              <a:avLst/>
            </a:prstGeom>
            <a:noFill/>
            <a:effectLst/>
          </p:spPr>
          <p:txBody>
            <a:bodyPr wrap="none" rtlCol="0">
              <a:noAutofit/>
            </a:bodyPr>
            <a:lstStyle/>
            <a:p>
              <a:pPr algn="r"/>
              <a:r>
                <a:rPr lang="en-US" sz="32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</a:p>
            <a:p>
              <a:pPr algn="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 February 1987</a:t>
              </a:r>
            </a:p>
            <a:p>
              <a:pPr algn="r"/>
              <a:endPara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4016" y="673398"/>
            <a:ext cx="4464496" cy="117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/>
          <a:p>
            <a:pPr defTabSz="921018">
              <a:spcBef>
                <a:spcPct val="50000"/>
              </a:spcBef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Tarantula Nebula</a:t>
            </a:r>
          </a:p>
          <a:p>
            <a:pPr defTabSz="921018">
              <a:lnSpc>
                <a:spcPts val="2000"/>
              </a:lnSpc>
            </a:pP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Large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Magellanic Cloud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50 kpc       </a:t>
            </a:r>
          </a:p>
          <a:p>
            <a:pPr defTabSz="921018">
              <a:lnSpc>
                <a:spcPts val="2000"/>
              </a:lnSpc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(160.000 light years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307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Sanduleak before and after</a:t>
            </a:r>
            <a:endParaRPr lang="en-US"/>
          </a:p>
        </p:txBody>
      </p:sp>
      <p:pic>
        <p:nvPicPr>
          <p:cNvPr id="3" name="Picture 3" descr="C:\Users\Georg Raffelt\Desktop\S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624638"/>
            <a:ext cx="9216496" cy="28782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http://www.eso.org/public/images/eso1032a/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HST SN 1987A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92"/>
            <a:ext cx="9215967" cy="6911975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/>
        </p:nvSpPr>
        <p:spPr>
          <a:xfrm>
            <a:off x="-128" y="6573913"/>
            <a:ext cx="9216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FFFF00"/>
                </a:solidFill>
              </a:rPr>
              <a:t>https://hubblesite.org/contents/media/images/2017/08/3987-Image.html?page=1&amp;keyword=1987A</a:t>
            </a:r>
          </a:p>
        </p:txBody>
      </p:sp>
    </p:spTree>
    <p:extLst>
      <p:ext uri="{BB962C8B-B14F-4D97-AF65-F5344CB8AC3E}">
        <p14:creationId xmlns:p14="http://schemas.microsoft.com/office/powerpoint/2010/main" val="163569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6030"/>
            <a:ext cx="9217151" cy="575587"/>
          </a:xfrm>
          <a:noFill/>
        </p:spPr>
        <p:txBody>
          <a:bodyPr/>
          <a:lstStyle/>
          <a:p>
            <a:r>
              <a:rPr lang="en-US" smtClean="0"/>
              <a:t>Crab Nebula – Remnant of SN 1054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28" y="143527"/>
            <a:ext cx="9217151" cy="4824188"/>
            <a:chOff x="-128" y="143527"/>
            <a:chExt cx="9217151" cy="4824188"/>
          </a:xfrm>
        </p:grpSpPr>
        <p:pic>
          <p:nvPicPr>
            <p:cNvPr id="4" name="Picture 4" descr="C:\Users\Georg Raffelt\Desktop\chines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24" y="1583727"/>
              <a:ext cx="2376264" cy="3383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-128" y="143527"/>
              <a:ext cx="9217151" cy="575587"/>
            </a:xfrm>
            <a:prstGeom prst="rect">
              <a:avLst/>
            </a:prstGeom>
            <a:noFill/>
          </p:spPr>
          <p:txBody>
            <a:bodyPr vert="horz" lIns="92144" tIns="46072" rIns="92144" bIns="46072" rtlCol="0" anchor="ctr">
              <a:noAutofit/>
            </a:bodyPr>
            <a:lstStyle>
              <a:lvl1pPr algn="ctr" defTabSz="921451" rtl="0" eaLnBrk="1" latinLnBrk="0" hangingPunct="1">
                <a:spcBef>
                  <a:spcPct val="0"/>
                </a:spcBef>
                <a:buNone/>
                <a:defRPr sz="3200" b="1" kern="1200">
                  <a:ln w="6350">
                    <a:noFill/>
                  </a:ln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mtClean="0"/>
                <a:t>Crab Nebula – Remnant of SN 1054</a:t>
              </a:r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18500" y="3456479"/>
            <a:ext cx="4698652" cy="3455988"/>
            <a:chOff x="4518500" y="3456479"/>
            <a:chExt cx="4698652" cy="34559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680522" y="3456479"/>
              <a:ext cx="2788297" cy="4310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18500" y="3802324"/>
              <a:ext cx="1746242" cy="188597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112582" y="6081470"/>
              <a:ext cx="41045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solidFill>
                    <a:srgbClr val="FFFF00"/>
                  </a:solidFill>
                </a:rPr>
                <a:t>Crab Pulsar</a:t>
              </a:r>
            </a:p>
            <a:p>
              <a:r>
                <a:rPr lang="en-US" sz="2400" smtClean="0">
                  <a:solidFill>
                    <a:srgbClr val="FFFF00"/>
                  </a:solidFill>
                </a:rPr>
                <a:t>Chandra X-ray composite image</a:t>
              </a:r>
              <a:endParaRPr lang="en-US" sz="2400">
                <a:solidFill>
                  <a:srgbClr val="FFFF0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12" y="3456479"/>
              <a:ext cx="3059089" cy="304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endParaRPr lang="en-US" sz="1200" b="1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459663" y="359999"/>
          <a:ext cx="6299200" cy="6269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CorelPhotoPaint.Image.9" r:id="rId3" imgW="6247619" imgH="6219048" progId="CorelPhotoPaint.Image.9">
                  <p:embed/>
                </p:oleObj>
              </mc:Choice>
              <mc:Fallback>
                <p:oleObj name="CorelPhotoPaint.Image.9" r:id="rId3" imgW="6247619" imgH="6219048" progId="CorelPhotoPaint.Image.9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9663" y="359999"/>
                        <a:ext cx="6299200" cy="62699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504056" y="2558991"/>
            <a:ext cx="2592288" cy="752997"/>
          </a:xfrm>
          <a:prstGeom prst="wedgeRectCallout">
            <a:avLst>
              <a:gd name="adj1" fmla="val 106481"/>
              <a:gd name="adj2" fmla="val 54384"/>
            </a:avLst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 anchor="ctr"/>
          <a:lstStyle/>
          <a:p>
            <a:pPr algn="ctr" defTabSz="921018"/>
            <a:r>
              <a:rPr lang="en-US" sz="2000">
                <a:solidFill>
                  <a:srgbClr val="FFCC00"/>
                </a:solidFill>
                <a:latin typeface="+mj-lt"/>
              </a:rPr>
              <a:t>Supernova Remnant </a:t>
            </a:r>
          </a:p>
          <a:p>
            <a:pPr algn="ctr" defTabSz="921018"/>
            <a:r>
              <a:rPr lang="en-US" sz="2000">
                <a:solidFill>
                  <a:srgbClr val="FFCC00"/>
                </a:solidFill>
                <a:latin typeface="+mj-lt"/>
              </a:rPr>
              <a:t>(SNR) 1987A 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864096" y="1079996"/>
            <a:ext cx="7776865" cy="5543980"/>
            <a:chOff x="576" y="720"/>
            <a:chExt cx="5184" cy="3696"/>
          </a:xfrm>
        </p:grpSpPr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576" y="720"/>
              <a:ext cx="1488" cy="288"/>
            </a:xfrm>
            <a:prstGeom prst="wedgeRectCallout">
              <a:avLst>
                <a:gd name="adj1" fmla="val 87366"/>
                <a:gd name="adj2" fmla="val 136111"/>
              </a:avLst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 anchor="ctr"/>
            <a:lstStyle/>
            <a:p>
              <a:pPr algn="ctr" defTabSz="921018"/>
              <a:r>
                <a:rPr lang="en-US" sz="2000">
                  <a:solidFill>
                    <a:srgbClr val="FFCC00"/>
                  </a:solidFill>
                  <a:latin typeface="+mj-lt"/>
                </a:rPr>
                <a:t>Foreground Star</a:t>
              </a:r>
            </a:p>
          </p:txBody>
        </p:sp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4272" y="4128"/>
              <a:ext cx="1488" cy="288"/>
            </a:xfrm>
            <a:prstGeom prst="wedgeRectCallout">
              <a:avLst>
                <a:gd name="adj1" fmla="val -41264"/>
                <a:gd name="adj2" fmla="val -218056"/>
              </a:avLst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 anchor="ctr"/>
            <a:lstStyle/>
            <a:p>
              <a:pPr algn="ctr" defTabSz="921018"/>
              <a:r>
                <a:rPr lang="en-US" sz="2000">
                  <a:solidFill>
                    <a:srgbClr val="FFCC00"/>
                  </a:solidFill>
                  <a:latin typeface="+mj-lt"/>
                </a:rPr>
                <a:t>Foreground Star</a:t>
              </a: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504056" y="2606991"/>
            <a:ext cx="5940662" cy="4112985"/>
            <a:chOff x="336" y="1738"/>
            <a:chExt cx="3960" cy="2742"/>
          </a:xfrm>
        </p:grpSpPr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2871" y="1738"/>
              <a:ext cx="1425" cy="1040"/>
              <a:chOff x="2694" y="1710"/>
              <a:chExt cx="1336" cy="975"/>
            </a:xfrm>
          </p:grpSpPr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 flipH="1">
                <a:off x="2694" y="1710"/>
                <a:ext cx="384" cy="960"/>
              </a:xfrm>
              <a:prstGeom prst="line">
                <a:avLst/>
              </a:prstGeom>
              <a:noFill/>
              <a:ln w="38100">
                <a:solidFill>
                  <a:srgbClr val="00CCFF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 sz="2000">
                  <a:latin typeface="+mj-lt"/>
                </a:endParaRPr>
              </a:p>
            </p:txBody>
          </p:sp>
          <p:sp>
            <p:nvSpPr>
              <p:cNvPr id="13" name="Text Box 17"/>
              <p:cNvSpPr txBox="1">
                <a:spLocks noChangeArrowheads="1"/>
              </p:cNvSpPr>
              <p:nvPr/>
            </p:nvSpPr>
            <p:spPr bwMode="auto">
              <a:xfrm>
                <a:off x="2784" y="2393"/>
                <a:ext cx="1246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>
                    <a:solidFill>
                      <a:srgbClr val="00CCFF"/>
                    </a:solidFill>
                    <a:latin typeface="+mj-lt"/>
                  </a:rPr>
                  <a:t>500 Light-days</a:t>
                </a:r>
              </a:p>
            </p:txBody>
          </p:sp>
        </p:grp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36" y="3388"/>
              <a:ext cx="2016" cy="1092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solidFill>
                    <a:srgbClr val="FFCC00"/>
                  </a:solidFill>
                  <a:latin typeface="+mj-lt"/>
                </a:rPr>
                <a:t>Ring system consists of material ejected from</a:t>
              </a:r>
            </a:p>
            <a:p>
              <a:r>
                <a:rPr lang="en-US" sz="2000">
                  <a:solidFill>
                    <a:srgbClr val="FFCC00"/>
                  </a:solidFill>
                  <a:latin typeface="+mj-lt"/>
                </a:rPr>
                <a:t>the progenitor star,</a:t>
              </a:r>
            </a:p>
            <a:p>
              <a:r>
                <a:rPr lang="en-US" sz="2000">
                  <a:solidFill>
                    <a:srgbClr val="FFCC00"/>
                  </a:solidFill>
                  <a:latin typeface="+mj-lt"/>
                </a:rPr>
                <a:t>illuminated by UV flash from SN 1987A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FFC000"/>
                </a:solidFill>
              </a:rPr>
              <a:t>SN 1987A Rings (Hubble Space Telescope 4/1994)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89" y="568600"/>
            <a:ext cx="2448340" cy="2023267"/>
          </a:xfrm>
          <a:prstGeom prst="rect">
            <a:avLst/>
          </a:prstGeom>
        </p:spPr>
      </p:pic>
      <p:sp>
        <p:nvSpPr>
          <p:cNvPr id="22" name="Rectangle 21">
            <a:hlinkClick r:id="rId6"/>
          </p:cNvPr>
          <p:cNvSpPr/>
          <p:nvPr/>
        </p:nvSpPr>
        <p:spPr>
          <a:xfrm>
            <a:off x="6048712" y="2303827"/>
            <a:ext cx="3168313" cy="49664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ctr"/>
            <a:r>
              <a:rPr 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Artist’s  impression</a:t>
            </a:r>
          </a:p>
          <a:p>
            <a:pPr algn="ctr"/>
            <a:r>
              <a:rPr 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</a:t>
            </a:r>
            <a:r>
              <a: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://</a:t>
            </a:r>
            <a:r>
              <a:rPr lang="en-US" sz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www.eso.org/public/images/eso1032a</a:t>
            </a:r>
            <a:endParaRPr lang="en-US" sz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17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r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Explosion Hits Inner Ring</a:t>
            </a:r>
          </a:p>
        </p:txBody>
      </p:sp>
    </p:spTree>
    <p:extLst>
      <p:ext uri="{BB962C8B-B14F-4D97-AF65-F5344CB8AC3E}">
        <p14:creationId xmlns:p14="http://schemas.microsoft.com/office/powerpoint/2010/main" val="40681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Distance Determination with Inner Ring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44016" y="578998"/>
            <a:ext cx="8928993" cy="2732990"/>
            <a:chOff x="96" y="386"/>
            <a:chExt cx="5952" cy="1822"/>
          </a:xfrm>
        </p:grpSpPr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96" y="480"/>
              <a:ext cx="5952" cy="1728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5"/>
            <p:cNvGrpSpPr>
              <a:grpSpLocks/>
            </p:cNvGrpSpPr>
            <p:nvPr/>
          </p:nvGrpSpPr>
          <p:grpSpPr bwMode="auto">
            <a:xfrm rot="96334">
              <a:off x="344" y="386"/>
              <a:ext cx="990" cy="1400"/>
              <a:chOff x="299" y="475"/>
              <a:chExt cx="928" cy="1313"/>
            </a:xfrm>
          </p:grpSpPr>
          <p:sp>
            <p:nvSpPr>
              <p:cNvPr id="24" name="Oval 6"/>
              <p:cNvSpPr>
                <a:spLocks noChangeArrowheads="1"/>
              </p:cNvSpPr>
              <p:nvPr/>
            </p:nvSpPr>
            <p:spPr bwMode="auto">
              <a:xfrm rot="2043649">
                <a:off x="830" y="732"/>
                <a:ext cx="144" cy="1056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Line 7"/>
              <p:cNvSpPr>
                <a:spLocks noChangeShapeType="1"/>
              </p:cNvSpPr>
              <p:nvPr/>
            </p:nvSpPr>
            <p:spPr bwMode="auto">
              <a:xfrm rot="2043649">
                <a:off x="891" y="729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6" name="Line 8"/>
              <p:cNvSpPr>
                <a:spLocks noChangeShapeType="1"/>
              </p:cNvSpPr>
              <p:nvPr/>
            </p:nvSpPr>
            <p:spPr bwMode="auto">
              <a:xfrm rot="2043649">
                <a:off x="299" y="1603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7" name="Line 9"/>
              <p:cNvSpPr>
                <a:spLocks noChangeShapeType="1"/>
              </p:cNvSpPr>
              <p:nvPr/>
            </p:nvSpPr>
            <p:spPr bwMode="auto">
              <a:xfrm rot="2043649">
                <a:off x="703" y="598"/>
                <a:ext cx="0" cy="105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8" name="Text Box 10"/>
              <p:cNvSpPr txBox="1">
                <a:spLocks noChangeArrowheads="1"/>
              </p:cNvSpPr>
              <p:nvPr/>
            </p:nvSpPr>
            <p:spPr bwMode="auto">
              <a:xfrm rot="18243649">
                <a:off x="5" y="921"/>
                <a:ext cx="1136" cy="2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1900">
                    <a:latin typeface="Trebuchet MS" pitchFamily="34" charset="0"/>
                  </a:rPr>
                  <a:t>500 light-days</a:t>
                </a:r>
              </a:p>
            </p:txBody>
          </p:sp>
        </p:grp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665" y="763"/>
              <a:ext cx="4254" cy="921"/>
              <a:chOff x="624" y="816"/>
              <a:chExt cx="3987" cy="864"/>
            </a:xfrm>
          </p:grpSpPr>
          <p:grpSp>
            <p:nvGrpSpPr>
              <p:cNvPr id="18" name="Group 12"/>
              <p:cNvGrpSpPr>
                <a:grpSpLocks/>
              </p:cNvGrpSpPr>
              <p:nvPr/>
            </p:nvGrpSpPr>
            <p:grpSpPr bwMode="auto">
              <a:xfrm>
                <a:off x="624" y="816"/>
                <a:ext cx="3984" cy="864"/>
                <a:chOff x="624" y="816"/>
                <a:chExt cx="3984" cy="864"/>
              </a:xfrm>
            </p:grpSpPr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>
                  <a:off x="1200" y="816"/>
                  <a:ext cx="3408" cy="43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624" y="1248"/>
                  <a:ext cx="3984" cy="43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2" name="Line 15"/>
                <p:cNvSpPr>
                  <a:spLocks noChangeShapeType="1"/>
                </p:cNvSpPr>
                <p:nvPr/>
              </p:nvSpPr>
              <p:spPr bwMode="auto">
                <a:xfrm>
                  <a:off x="2354" y="962"/>
                  <a:ext cx="478" cy="62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  <p:sp>
              <p:nvSpPr>
                <p:cNvPr id="23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358" y="1436"/>
                  <a:ext cx="522" cy="5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19" name="Arc 17"/>
              <p:cNvSpPr>
                <a:spLocks/>
              </p:cNvSpPr>
              <p:nvPr/>
            </p:nvSpPr>
            <p:spPr bwMode="auto">
              <a:xfrm>
                <a:off x="4035" y="1173"/>
                <a:ext cx="576" cy="136"/>
              </a:xfrm>
              <a:custGeom>
                <a:avLst/>
                <a:gdLst>
                  <a:gd name="G0" fmla="+- 21600 0 0"/>
                  <a:gd name="G1" fmla="+- 2908 0 0"/>
                  <a:gd name="G2" fmla="+- 21600 0 0"/>
                  <a:gd name="T0" fmla="*/ 109 w 21600"/>
                  <a:gd name="T1" fmla="*/ 5080 h 5080"/>
                  <a:gd name="T2" fmla="*/ 197 w 21600"/>
                  <a:gd name="T3" fmla="*/ 0 h 5080"/>
                  <a:gd name="T4" fmla="*/ 21600 w 21600"/>
                  <a:gd name="T5" fmla="*/ 2908 h 5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5080" fill="none" extrusionOk="0">
                    <a:moveTo>
                      <a:pt x="109" y="5079"/>
                    </a:moveTo>
                    <a:cubicBezTo>
                      <a:pt x="36" y="4358"/>
                      <a:pt x="0" y="3633"/>
                      <a:pt x="0" y="2908"/>
                    </a:cubicBezTo>
                    <a:cubicBezTo>
                      <a:pt x="-1" y="1935"/>
                      <a:pt x="65" y="963"/>
                      <a:pt x="196" y="-1"/>
                    </a:cubicBezTo>
                  </a:path>
                  <a:path w="21600" h="5080" stroke="0" extrusionOk="0">
                    <a:moveTo>
                      <a:pt x="109" y="5079"/>
                    </a:moveTo>
                    <a:cubicBezTo>
                      <a:pt x="36" y="4358"/>
                      <a:pt x="0" y="3633"/>
                      <a:pt x="0" y="2908"/>
                    </a:cubicBezTo>
                    <a:cubicBezTo>
                      <a:pt x="-1" y="1935"/>
                      <a:pt x="65" y="963"/>
                      <a:pt x="196" y="-1"/>
                    </a:cubicBezTo>
                    <a:lnTo>
                      <a:pt x="21600" y="2908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2509" y="629"/>
              <a:ext cx="1280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900" b="1">
                  <a:latin typeface="Trebuchet MS" pitchFamily="34" charset="0"/>
                  <a:sym typeface="Symbol" pitchFamily="18" charset="2"/>
                </a:rPr>
                <a:t></a:t>
              </a:r>
              <a:r>
                <a:rPr lang="en-US" sz="1900">
                  <a:latin typeface="Trebuchet MS" pitchFamily="34" charset="0"/>
                </a:rPr>
                <a:t>t</a:t>
              </a:r>
              <a:r>
                <a:rPr lang="en-US" baseline="-25000">
                  <a:latin typeface="Trebuchet MS" pitchFamily="34" charset="0"/>
                </a:rPr>
                <a:t>1</a:t>
              </a:r>
              <a:r>
                <a:rPr lang="en-US" sz="1900">
                  <a:latin typeface="Trebuchet MS" pitchFamily="34" charset="0"/>
                </a:rPr>
                <a:t> </a:t>
              </a:r>
              <a:r>
                <a:rPr lang="en-US" sz="1900" b="1">
                  <a:latin typeface="Trebuchet MS" pitchFamily="34" charset="0"/>
                  <a:sym typeface="Symbol" pitchFamily="18" charset="2"/>
                </a:rPr>
                <a:t></a:t>
              </a:r>
              <a:r>
                <a:rPr lang="en-US" sz="1900">
                  <a:latin typeface="Trebuchet MS" pitchFamily="34" charset="0"/>
                  <a:sym typeface="Symbol" pitchFamily="18" charset="2"/>
                </a:rPr>
                <a:t> 80 days</a:t>
              </a:r>
              <a:endParaRPr lang="en-US" sz="1900">
                <a:latin typeface="Trebuchet MS" pitchFamily="34" charset="0"/>
              </a:endParaRP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2502" y="1475"/>
              <a:ext cx="1383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900" b="1">
                  <a:latin typeface="Trebuchet MS" pitchFamily="34" charset="0"/>
                  <a:sym typeface="Symbol" pitchFamily="18" charset="2"/>
                </a:rPr>
                <a:t></a:t>
              </a:r>
              <a:r>
                <a:rPr lang="en-US" sz="1900">
                  <a:latin typeface="Trebuchet MS" pitchFamily="34" charset="0"/>
                </a:rPr>
                <a:t>t</a:t>
              </a:r>
              <a:r>
                <a:rPr lang="en-US" baseline="-25000">
                  <a:latin typeface="Trebuchet MS" pitchFamily="34" charset="0"/>
                </a:rPr>
                <a:t>2</a:t>
              </a:r>
              <a:r>
                <a:rPr lang="en-US" sz="1900">
                  <a:latin typeface="Trebuchet MS" pitchFamily="34" charset="0"/>
                </a:rPr>
                <a:t> </a:t>
              </a:r>
              <a:r>
                <a:rPr lang="en-US" sz="1900" b="1">
                  <a:latin typeface="Trebuchet MS" pitchFamily="34" charset="0"/>
                  <a:sym typeface="Symbol" pitchFamily="18" charset="2"/>
                </a:rPr>
                <a:t></a:t>
              </a:r>
              <a:r>
                <a:rPr lang="en-US" sz="1900">
                  <a:latin typeface="Trebuchet MS" pitchFamily="34" charset="0"/>
                  <a:sym typeface="Symbol" pitchFamily="18" charset="2"/>
                </a:rPr>
                <a:t> 380 days</a:t>
              </a:r>
            </a:p>
          </p:txBody>
        </p:sp>
        <p:sp>
          <p:nvSpPr>
            <p:cNvPr id="9" name="Oval 20"/>
            <p:cNvSpPr>
              <a:spLocks noChangeAspect="1" noChangeArrowheads="1"/>
            </p:cNvSpPr>
            <p:nvPr/>
          </p:nvSpPr>
          <p:spPr bwMode="auto">
            <a:xfrm>
              <a:off x="902" y="1147"/>
              <a:ext cx="154" cy="1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21"/>
            <p:cNvSpPr>
              <a:spLocks noChangeShapeType="1"/>
            </p:cNvSpPr>
            <p:nvPr/>
          </p:nvSpPr>
          <p:spPr bwMode="auto">
            <a:xfrm flipV="1">
              <a:off x="1011" y="772"/>
              <a:ext cx="298" cy="39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H="1">
              <a:off x="659" y="1268"/>
              <a:ext cx="28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grpSp>
          <p:nvGrpSpPr>
            <p:cNvPr id="12" name="Group 23"/>
            <p:cNvGrpSpPr>
              <a:grpSpLocks/>
            </p:cNvGrpSpPr>
            <p:nvPr/>
          </p:nvGrpSpPr>
          <p:grpSpPr bwMode="auto">
            <a:xfrm>
              <a:off x="973" y="1121"/>
              <a:ext cx="3942" cy="921"/>
              <a:chOff x="912" y="1152"/>
              <a:chExt cx="3696" cy="864"/>
            </a:xfrm>
          </p:grpSpPr>
          <p:sp>
            <p:nvSpPr>
              <p:cNvPr id="15" name="Line 24"/>
              <p:cNvSpPr>
                <a:spLocks noChangeShapeType="1"/>
              </p:cNvSpPr>
              <p:nvPr/>
            </p:nvSpPr>
            <p:spPr bwMode="auto">
              <a:xfrm>
                <a:off x="91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4608" y="1152"/>
                <a:ext cx="0" cy="8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>
                <a:off x="912" y="1872"/>
                <a:ext cx="369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1689" y="1909"/>
              <a:ext cx="302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900" b="1">
                  <a:latin typeface="Trebuchet MS" pitchFamily="34" charset="0"/>
                  <a:sym typeface="Symbol" pitchFamily="18" charset="2"/>
                </a:rPr>
                <a:t> </a:t>
              </a:r>
              <a:r>
                <a:rPr lang="en-US" sz="1900">
                  <a:latin typeface="Trebuchet MS" pitchFamily="34" charset="0"/>
                  <a:sym typeface="Symbol" pitchFamily="18" charset="2"/>
                </a:rPr>
                <a:t>50 kpc</a:t>
              </a:r>
              <a:r>
                <a:rPr lang="en-US" sz="1900" b="1">
                  <a:latin typeface="Trebuchet MS" pitchFamily="34" charset="0"/>
                  <a:sym typeface="Symbol" pitchFamily="18" charset="2"/>
                </a:rPr>
                <a:t> </a:t>
              </a:r>
              <a:r>
                <a:rPr lang="en-US" sz="1900">
                  <a:latin typeface="Trebuchet MS" pitchFamily="34" charset="0"/>
                  <a:sym typeface="Symbol" pitchFamily="18" charset="2"/>
                </a:rPr>
                <a:t> 170,000 light-years</a:t>
              </a:r>
            </a:p>
          </p:txBody>
        </p: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4250" y="763"/>
              <a:ext cx="1792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900" b="1">
                  <a:latin typeface="Trebuchet MS" pitchFamily="34" charset="0"/>
                  <a:sym typeface="Symbol" pitchFamily="18" charset="2"/>
                </a:rPr>
                <a:t></a:t>
              </a:r>
              <a:r>
                <a:rPr lang="en-US" sz="1900">
                  <a:latin typeface="Trebuchet MS" pitchFamily="34" charset="0"/>
                  <a:sym typeface="Symbol" pitchFamily="18" charset="2"/>
                </a:rPr>
                <a:t> = (1.242 ± 0.022)”</a:t>
              </a:r>
              <a:endParaRPr lang="en-US" sz="1900">
                <a:latin typeface="Trebuchet MS" pitchFamily="34" charset="0"/>
              </a:endParaRPr>
            </a:p>
          </p:txBody>
        </p:sp>
      </p:grp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3528392" y="3455987"/>
            <a:ext cx="5544617" cy="1223996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Angular diameter 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</a:t>
            </a:r>
            <a:r>
              <a:rPr lang="en-US" sz="2800" baseline="-25000">
                <a:latin typeface="Trebuchet MS" pitchFamily="34" charset="0"/>
                <a:sym typeface="Symbol" pitchFamily="18" charset="2"/>
              </a:rPr>
              <a:t>+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 = (1.716 ± 0.022)” </a:t>
            </a:r>
          </a:p>
          <a:p>
            <a:r>
              <a:rPr lang="en-US" sz="2000">
                <a:latin typeface="Trebuchet MS" pitchFamily="34" charset="0"/>
                <a:sym typeface="Symbol" pitchFamily="18" charset="2"/>
              </a:rPr>
              <a:t>measured by HST on 24-8-1990</a:t>
            </a:r>
          </a:p>
          <a:p>
            <a:endParaRPr lang="en-US" sz="900" b="1">
              <a:latin typeface="Trebuchet MS" pitchFamily="34" charset="0"/>
              <a:sym typeface="Symbol" pitchFamily="18" charset="2"/>
            </a:endParaRPr>
          </a:p>
          <a:p>
            <a:r>
              <a:rPr lang="en-US" sz="2000" b="1">
                <a:latin typeface="Trebuchet MS" pitchFamily="34" charset="0"/>
                <a:sym typeface="Symbol" pitchFamily="18" charset="2"/>
              </a:rPr>
              <a:t></a:t>
            </a:r>
            <a:r>
              <a:rPr lang="en-US" sz="2000">
                <a:latin typeface="Trebuchet MS" pitchFamily="34" charset="0"/>
              </a:rPr>
              <a:t>t</a:t>
            </a:r>
            <a:r>
              <a:rPr lang="en-US" sz="2800" baseline="-25000">
                <a:latin typeface="Trebuchet MS" pitchFamily="34" charset="0"/>
              </a:rPr>
              <a:t>1</a:t>
            </a:r>
            <a:r>
              <a:rPr lang="en-US" sz="2000">
                <a:latin typeface="Trebuchet MS" pitchFamily="34" charset="0"/>
              </a:rPr>
              <a:t> and </a:t>
            </a:r>
            <a:r>
              <a:rPr lang="en-US" sz="2000" b="1">
                <a:latin typeface="Trebuchet MS" pitchFamily="34" charset="0"/>
                <a:sym typeface="Symbol" pitchFamily="18" charset="2"/>
              </a:rPr>
              <a:t></a:t>
            </a:r>
            <a:r>
              <a:rPr lang="en-US" sz="2000">
                <a:latin typeface="Trebuchet MS" pitchFamily="34" charset="0"/>
              </a:rPr>
              <a:t>t</a:t>
            </a:r>
            <a:r>
              <a:rPr lang="en-US" sz="2800" baseline="-25000">
                <a:latin typeface="Trebuchet MS" pitchFamily="34" charset="0"/>
              </a:rPr>
              <a:t>2</a:t>
            </a:r>
            <a:r>
              <a:rPr lang="en-US" sz="2000">
                <a:latin typeface="Trebuchet MS" pitchFamily="34" charset="0"/>
              </a:rPr>
              <a:t> measured </a:t>
            </a:r>
            <a:r>
              <a:rPr lang="en-US" sz="2000">
                <a:latin typeface="Trebuchet MS" pitchFamily="34" charset="0"/>
                <a:sym typeface="Symbol" pitchFamily="18" charset="2"/>
              </a:rPr>
              <a:t>in UV by IUE satellite </a:t>
            </a:r>
          </a:p>
        </p:txBody>
      </p:sp>
      <p:grpSp>
        <p:nvGrpSpPr>
          <p:cNvPr id="30" name="Group 30"/>
          <p:cNvGrpSpPr>
            <a:grpSpLocks/>
          </p:cNvGrpSpPr>
          <p:nvPr/>
        </p:nvGrpSpPr>
        <p:grpSpPr bwMode="auto">
          <a:xfrm>
            <a:off x="144016" y="3455987"/>
            <a:ext cx="3240360" cy="3167989"/>
            <a:chOff x="96" y="2256"/>
            <a:chExt cx="2016" cy="1968"/>
          </a:xfrm>
        </p:grpSpPr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>
              <a:off x="96" y="2256"/>
              <a:ext cx="2016" cy="196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2" name="Object 32"/>
            <p:cNvGraphicFramePr>
              <a:graphicFrameLocks noChangeAspect="1"/>
            </p:cNvGraphicFramePr>
            <p:nvPr/>
          </p:nvGraphicFramePr>
          <p:xfrm>
            <a:off x="96" y="2256"/>
            <a:ext cx="2016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CorelPhotoPaint.Image.9" r:id="rId3" imgW="11377778" imgH="11200000" progId="CorelPhotoPaint.Image.9">
                    <p:embed/>
                  </p:oleObj>
                </mc:Choice>
                <mc:Fallback>
                  <p:oleObj name="CorelPhotoPaint.Image.9" r:id="rId3" imgW="11377778" imgH="11200000" progId="CorelPhotoPaint.Image.9">
                    <p:embed/>
                    <p:pic>
                      <p:nvPicPr>
                        <p:cNvPr id="32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2256"/>
                          <a:ext cx="2016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3528392" y="5687979"/>
            <a:ext cx="5544617" cy="935997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900">
                <a:latin typeface="Trebuchet MS" pitchFamily="34" charset="0"/>
                <a:sym typeface="Symbol" pitchFamily="18" charset="2"/>
              </a:rPr>
              <a:t>Ni III] light curve SN 1987A ring, measured by IUE</a:t>
            </a:r>
          </a:p>
          <a:p>
            <a:r>
              <a:rPr lang="en-US" sz="1900">
                <a:latin typeface="Trebuchet MS" pitchFamily="34" charset="0"/>
                <a:sym typeface="Symbol" pitchFamily="18" charset="2"/>
              </a:rPr>
              <a:t>[Sonneborn et al. ApJ 477 (1997) 848,</a:t>
            </a:r>
          </a:p>
          <a:p>
            <a:r>
              <a:rPr lang="en-US" sz="1900">
                <a:latin typeface="Trebuchet MS" pitchFamily="34" charset="0"/>
                <a:sym typeface="Symbol" pitchFamily="18" charset="2"/>
              </a:rPr>
              <a:t> fit by </a:t>
            </a:r>
            <a:r>
              <a:rPr lang="en-US" sz="1900">
                <a:latin typeface="Trebuchet MS" pitchFamily="34" charset="0"/>
              </a:rPr>
              <a:t>Gould &amp; Uza, ApJ 494 (1998) 118]</a:t>
            </a: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144016" y="3455987"/>
            <a:ext cx="3240360" cy="3167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endParaRPr lang="en-US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>
            <a:off x="3528392" y="3455987"/>
            <a:ext cx="5544617" cy="2159992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Distance to SN 1987A</a:t>
            </a:r>
          </a:p>
          <a:p>
            <a:pPr>
              <a:lnSpc>
                <a:spcPct val="90000"/>
              </a:lnSpc>
            </a:pP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51.2 ± 3.1 kpc     Panagia et al.,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                               ApJ 380 (1991) L23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51.4 ± 1.2 kpc     Panagia, 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                               IAU Symposium 190 (1999)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47.2 ± 0.9 kpc    Gould &amp; Uza, </a:t>
            </a:r>
          </a:p>
          <a:p>
            <a:pPr>
              <a:lnSpc>
                <a:spcPct val="90000"/>
              </a:lnSpc>
            </a:pPr>
            <a:r>
              <a:rPr lang="en-US" sz="2000">
                <a:solidFill>
                  <a:schemeClr val="bg1"/>
                </a:solidFill>
                <a:latin typeface="Trebuchet MS" pitchFamily="34" charset="0"/>
              </a:rPr>
              <a:t>                               ApJ 494 (1998) 118</a:t>
            </a:r>
          </a:p>
        </p:txBody>
      </p:sp>
    </p:spTree>
    <p:extLst>
      <p:ext uri="{BB962C8B-B14F-4D97-AF65-F5344CB8AC3E}">
        <p14:creationId xmlns:p14="http://schemas.microsoft.com/office/powerpoint/2010/main" val="17716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chemeClr val="tx1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endParaRPr lang="en-US" sz="1200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SN 1987A Rings (Hubble Space Telescope 4/1994)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22" y="1511717"/>
            <a:ext cx="2983040" cy="41045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94" y="1439707"/>
            <a:ext cx="6002028" cy="417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Signal of Supernova 1987A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4896662" y="2072352"/>
                <a:ext cx="4248926" cy="13282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lnSpc>
                    <a:spcPct val="90000"/>
                  </a:lnSpc>
                </a:pP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Kamiokande-II, Japan</a:t>
                </a:r>
                <a:endParaRPr lang="en-US" sz="2000" b="1" dirty="0">
                  <a:solidFill>
                    <a:schemeClr val="accent1">
                      <a:lumMod val="75000"/>
                    </a:schemeClr>
                  </a:solidFill>
                  <a:effectLst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DE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</a:rPr>
                  <a:t>Water Cherenkov</a:t>
                </a: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D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Bkg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 Math" panose="02040503050406030204" pitchFamily="18" charset="0"/>
                        <a:sym typeface="Symbol" pitchFamily="18" charset="2"/>
                      </a:rPr>
                      <m:t>0.187 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 Math" panose="02040503050406030204" pitchFamily="18" charset="0"/>
                        <a:sym typeface="Symbol" pitchFamily="18" charset="2"/>
                      </a:rPr>
                      <m:t>Hz</m:t>
                    </m:r>
                  </m:oMath>
                </a14:m>
                <a:r>
                  <a:rPr lang="en-US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sym typeface="Symbol" pitchFamily="18" charset="2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sym typeface="Symbol" pitchFamily="18" charset="2"/>
                  </a:rPr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 Math" panose="02040503050406030204" pitchFamily="18" charset="0"/>
                        <a:sym typeface="Symbol" pitchFamily="18" charset="2"/>
                      </a:rPr>
                      <m:t>𝐸</m:t>
                    </m:r>
                    <m:r>
                      <a:rPr lang="en-DE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 Math" panose="02040503050406030204" pitchFamily="18" charset="0"/>
                        <a:sym typeface="Symbol" pitchFamily="18" charset="2"/>
                      </a:rPr>
                      <m:t>≲</m:t>
                    </m:r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 Math" panose="02040503050406030204" pitchFamily="18" charset="0"/>
                        <a:sym typeface="Symbol" pitchFamily="18" charset="2"/>
                      </a:rPr>
                      <m:t>7.5 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mbria Math" panose="02040503050406030204" pitchFamily="18" charset="0"/>
                        <a:sym typeface="Symbol" pitchFamily="18" charset="2"/>
                      </a:rPr>
                      <m:t>MeV</m:t>
                    </m:r>
                  </m:oMath>
                </a14:m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662" y="2072352"/>
                <a:ext cx="4248926" cy="1328219"/>
              </a:xfrm>
              <a:prstGeom prst="rect">
                <a:avLst/>
              </a:prstGeom>
              <a:blipFill>
                <a:blip r:embed="rId2"/>
                <a:stretch>
                  <a:fillRect l="-1578" t="-50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896552" y="698357"/>
            <a:ext cx="4249036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>
              <a:lnSpc>
                <a:spcPct val="90000"/>
              </a:lnSpc>
            </a:pP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  <a:effectLst/>
              </a:rPr>
              <a:t>Irvine-Michigan-Brookhaven (IMB), US</a:t>
            </a:r>
            <a:endParaRPr lang="en-US" sz="2000" b="1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>
              <a:lnSpc>
                <a:spcPct val="90000"/>
              </a:lnSpc>
            </a:pPr>
            <a:r>
              <a:rPr lang="en-DE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Water Cherenkov</a:t>
            </a:r>
          </a:p>
          <a:p>
            <a:pPr>
              <a:lnSpc>
                <a:spcPct val="90000"/>
              </a:lnSpc>
            </a:pPr>
            <a:r>
              <a:rPr lang="en-D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High threshold</a:t>
            </a:r>
          </a:p>
          <a:p>
            <a:pPr>
              <a:lnSpc>
                <a:spcPct val="90000"/>
              </a:lnSpc>
            </a:pPr>
            <a:r>
              <a:rPr lang="en-DE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Essentially no background</a:t>
            </a:r>
          </a:p>
          <a:p>
            <a:pPr algn="l">
              <a:lnSpc>
                <a:spcPct val="90000"/>
              </a:lnSpc>
            </a:pPr>
            <a:endParaRPr lang="en-US" sz="200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4896662" y="3414425"/>
                <a:ext cx="3960440" cy="13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>
                  <a:lnSpc>
                    <a:spcPct val="90000"/>
                  </a:lnSpc>
                </a:pP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BUST (Baksan Underground Scintillator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Telescope),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Soviet Union</a:t>
                </a:r>
                <a:endParaRPr lang="en-US" sz="2000" b="1" smtClean="0">
                  <a:solidFill>
                    <a:schemeClr val="accent1">
                      <a:lumMod val="75000"/>
                    </a:schemeClr>
                  </a:solidFill>
                  <a:effectLst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DE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</a:rPr>
                  <a:t>200 tons scintillator (280 tons w.e.)</a:t>
                </a:r>
              </a:p>
              <a:p>
                <a:pPr>
                  <a:lnSpc>
                    <a:spcPct val="90000"/>
                  </a:lnSpc>
                </a:pPr>
                <a:r>
                  <a:rPr lang="en-D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Bkg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0.</m:t>
                    </m:r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034</m:t>
                    </m:r>
                    <m:r>
                      <a: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Hz</m:t>
                    </m:r>
                  </m:oMath>
                </a14:m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in signal region</a:t>
                </a:r>
              </a:p>
              <a:p>
                <a:pPr>
                  <a:lnSpc>
                    <a:spcPct val="90000"/>
                  </a:lnSpc>
                </a:pPr>
                <a:r>
                  <a:rPr lang="en-D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Upward signal/bkg fluctuation </a:t>
                </a:r>
                <a:endParaRPr lang="en-US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6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662" y="3414425"/>
                <a:ext cx="3960440" cy="1367995"/>
              </a:xfrm>
              <a:prstGeom prst="rect">
                <a:avLst/>
              </a:prstGeom>
              <a:blipFill>
                <a:blip r:embed="rId3"/>
                <a:stretch>
                  <a:fillRect l="-1692" t="-4889" r="-10000" b="-8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719606"/>
            <a:ext cx="4536630" cy="5840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6"/>
              <p:cNvSpPr>
                <a:spLocks noChangeArrowheads="1"/>
              </p:cNvSpPr>
              <p:nvPr/>
            </p:nvSpPr>
            <p:spPr bwMode="auto">
              <a:xfrm>
                <a:off x="4896552" y="4775688"/>
                <a:ext cx="3960440" cy="1367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>
                  <a:lnSpc>
                    <a:spcPct val="90000"/>
                  </a:lnSpc>
                </a:pP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Liquid Scintillator Detector (LSD)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Mont Blanc Tunnel (Italy/France)</a:t>
                </a:r>
              </a:p>
              <a:p>
                <a:pPr>
                  <a:lnSpc>
                    <a:spcPct val="90000"/>
                  </a:lnSpc>
                </a:pPr>
                <a:r>
                  <a:rPr lang="en-DE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</a:rPr>
                  <a:t>90 tons scintillator (126 tons w.e.)</a:t>
                </a:r>
              </a:p>
              <a:p>
                <a:pPr>
                  <a:lnSpc>
                    <a:spcPct val="90000"/>
                  </a:lnSpc>
                </a:pPr>
                <a:r>
                  <a:rPr lang="en-D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Bkg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0.</m:t>
                    </m:r>
                    <m:r>
                      <a:rPr lang="en-US" b="0" i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012</m:t>
                    </m:r>
                    <m:r>
                      <a:rPr lang="en-US" i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  <a:sym typeface="Symbol" pitchFamily="18" charset="2"/>
                      </a:rPr>
                      <m:t>Hz</m:t>
                    </m:r>
                  </m:oMath>
                </a14:m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in signal region</a:t>
                </a:r>
              </a:p>
              <a:p>
                <a:pPr>
                  <a:lnSpc>
                    <a:spcPct val="90000"/>
                  </a:lnSpc>
                </a:pPr>
                <a:r>
                  <a:rPr lang="en-DE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sym typeface="Symbol" pitchFamily="18" charset="2"/>
                  </a:rPr>
                  <a:t>Low threshold (expect 2/3 BUST events)</a:t>
                </a:r>
                <a:endParaRPr lang="en-US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5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96552" y="4775688"/>
                <a:ext cx="3960440" cy="1367995"/>
              </a:xfrm>
              <a:prstGeom prst="rect">
                <a:avLst/>
              </a:prstGeom>
              <a:blipFill>
                <a:blip r:embed="rId5"/>
                <a:stretch>
                  <a:fillRect l="-1692" t="-4444" r="-4000" b="-8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910506" y="6234772"/>
            <a:ext cx="4032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Fiorillo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+,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arXiv:2308.01403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3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Irvine-Michigan-Brookhaven (IMB) Detector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192367"/>
            <a:ext cx="9217025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564"/>
          <a:stretch/>
        </p:blipFill>
        <p:spPr>
          <a:xfrm>
            <a:off x="4681132" y="719606"/>
            <a:ext cx="4392000" cy="2664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527997"/>
            <a:ext cx="4237186" cy="3220262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20437"/>
            <a:ext cx="4392611" cy="5976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81132" y="3528809"/>
            <a:ext cx="4392000" cy="316762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48962" y="3672017"/>
            <a:ext cx="1194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SN 1987A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2532" y="86362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</a:rPr>
              <a:t>6800 m</a:t>
            </a:r>
            <a:r>
              <a:rPr lang="en-US" sz="2400" baseline="30000" smtClean="0">
                <a:solidFill>
                  <a:schemeClr val="bg1"/>
                </a:solidFill>
              </a:rPr>
              <a:t>3</a:t>
            </a:r>
            <a:endParaRPr lang="en-US" sz="2400" baseline="30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4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" y="503577"/>
            <a:ext cx="9217025" cy="6192860"/>
          </a:xfrm>
          <a:prstGeom prst="rect">
            <a:avLst/>
          </a:prstGeom>
          <a:solidFill>
            <a:srgbClr val="EBEBE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Event No.9 in Kamiokande </a:t>
            </a:r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18" y="1656312"/>
            <a:ext cx="4176464" cy="40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6" y="792458"/>
            <a:ext cx="4608513" cy="590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4016" y="791679"/>
            <a:ext cx="4176464" cy="79204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Kamiokande-II Detector</a:t>
            </a:r>
          </a:p>
          <a:p>
            <a:pPr algn="ctr"/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(2140 tons of water)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4016" y="6048409"/>
            <a:ext cx="4176464" cy="43199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Hirata et al., PRD 38 (1988) 448</a:t>
            </a:r>
          </a:p>
        </p:txBody>
      </p:sp>
    </p:spTree>
    <p:extLst>
      <p:ext uri="{BB962C8B-B14F-4D97-AF65-F5344CB8AC3E}">
        <p14:creationId xmlns:p14="http://schemas.microsoft.com/office/powerpoint/2010/main" val="9356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Data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52" y="467"/>
            <a:ext cx="9216000" cy="691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-13200"/>
            <a:ext cx="5031110" cy="6925175"/>
          </a:xfrm>
          <a:prstGeom prst="rect">
            <a:avLst/>
          </a:prstGeom>
        </p:spPr>
      </p:pic>
      <p:pic>
        <p:nvPicPr>
          <p:cNvPr id="17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62" y="-492"/>
            <a:ext cx="4968690" cy="49534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984262" y="5124431"/>
            <a:ext cx="35682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Masayuki Nakahata’s notes after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the analysis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(since April 2022 director of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ICRR at University of Tokyo)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 Signal of Supernova 1987A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719606"/>
            <a:ext cx="4536630" cy="58402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52" y="779229"/>
            <a:ext cx="2852604" cy="5704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6341362"/>
            <a:ext cx="9217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000FF"/>
                </a:solidFill>
              </a:rPr>
              <a:t>          Fiorillo</a:t>
            </a:r>
            <a:r>
              <a:rPr lang="en-US" sz="1600">
                <a:solidFill>
                  <a:srgbClr val="0000FF"/>
                </a:solidFill>
              </a:rPr>
              <a:t>+, </a:t>
            </a:r>
            <a:r>
              <a:rPr lang="en-US" sz="1600">
                <a:solidFill>
                  <a:srgbClr val="0000FF"/>
                </a:solidFill>
                <a:hlinkClick r:id="rId5"/>
              </a:rPr>
              <a:t>arXiv:2308.01403</a:t>
            </a:r>
            <a:endParaRPr lang="en-US" sz="1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Generic Time-Integrated Analysis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463" y="6234772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Heinlein, Janka, Raffelt, Vitagliano &amp; Bollig,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arXiv:2308.01403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647597"/>
            <a:ext cx="5400750" cy="540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544642" y="675305"/>
                <a:ext cx="352792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Assume quasi-thermal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b="1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flux </a:t>
                </a:r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(Maxwell-Boltzmann spectrum)</a:t>
                </a:r>
              </a:p>
              <a:p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</a:t>
                </a:r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istance 50 kpc</a:t>
                </a:r>
              </a:p>
              <a:p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Likelihood fit with</a:t>
                </a:r>
                <a:r>
                  <a: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parameters</a:t>
                </a:r>
              </a:p>
              <a:p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 </a:t>
                </a:r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Total emitted energy at source</a:t>
                </a:r>
              </a:p>
              <a:p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</a:t>
                </a:r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2000" i="1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sz="2000" i="1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energy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642" y="675305"/>
                <a:ext cx="3527921" cy="1938992"/>
              </a:xfrm>
              <a:prstGeom prst="rect">
                <a:avLst/>
              </a:prstGeom>
              <a:blipFill>
                <a:blip r:embed="rId4"/>
                <a:stretch>
                  <a:fillRect l="-1903" t="-1887" r="-1384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8032" y="935709"/>
            <a:ext cx="4176464" cy="4968618"/>
            <a:chOff x="288032" y="935709"/>
            <a:chExt cx="4176464" cy="4968618"/>
          </a:xfrm>
        </p:grpSpPr>
        <p:sp>
          <p:nvSpPr>
            <p:cNvPr id="4" name="Oval 10" descr="C:\vortrag\material\usedpics\star1.tif"/>
            <p:cNvSpPr>
              <a:spLocks noChangeAspect="1" noChangeArrowheads="1"/>
            </p:cNvSpPr>
            <p:nvPr/>
          </p:nvSpPr>
          <p:spPr bwMode="auto">
            <a:xfrm>
              <a:off x="936104" y="2015993"/>
              <a:ext cx="2880320" cy="2879990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11"/>
            <p:cNvSpPr>
              <a:spLocks noChangeArrowheads="1"/>
            </p:cNvSpPr>
            <p:nvPr/>
          </p:nvSpPr>
          <p:spPr bwMode="auto">
            <a:xfrm>
              <a:off x="936104" y="5400329"/>
              <a:ext cx="2880320" cy="503998"/>
            </a:xfrm>
            <a:prstGeom prst="wedgeRectCallout">
              <a:avLst>
                <a:gd name="adj1" fmla="val -727"/>
                <a:gd name="adj2" fmla="val -430653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 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88032" y="935709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Main-sequence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0521" y="936396"/>
            <a:ext cx="4176464" cy="5255971"/>
            <a:chOff x="4680521" y="936396"/>
            <a:chExt cx="4176464" cy="525597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680521" y="936396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Helium-burning star</a:t>
              </a:r>
              <a:endPara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4" descr="C:\vortrag\material\usedpics\star2.tif"/>
            <p:cNvSpPr>
              <a:spLocks noChangeAspect="1" noChangeArrowheads="1"/>
            </p:cNvSpPr>
            <p:nvPr/>
          </p:nvSpPr>
          <p:spPr bwMode="auto">
            <a:xfrm>
              <a:off x="5040572" y="1727747"/>
              <a:ext cx="3456384" cy="3455988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" name="AutoShape 6"/>
            <p:cNvSpPr>
              <a:spLocks noChangeArrowheads="1"/>
            </p:cNvSpPr>
            <p:nvPr/>
          </p:nvSpPr>
          <p:spPr bwMode="auto">
            <a:xfrm>
              <a:off x="4968562" y="5400380"/>
              <a:ext cx="1728000" cy="791987"/>
            </a:xfrm>
            <a:prstGeom prst="wedgeRectCallout">
              <a:avLst>
                <a:gd name="adj1" fmla="val 52525"/>
                <a:gd name="adj2" fmla="val -289516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Helium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AutoShape 7"/>
            <p:cNvSpPr>
              <a:spLocks noChangeArrowheads="1"/>
            </p:cNvSpPr>
            <p:nvPr/>
          </p:nvSpPr>
          <p:spPr bwMode="auto">
            <a:xfrm>
              <a:off x="6840761" y="5400380"/>
              <a:ext cx="1728192" cy="791987"/>
            </a:xfrm>
            <a:prstGeom prst="wedgeRectCallout">
              <a:avLst>
                <a:gd name="adj1" fmla="val -43280"/>
                <a:gd name="adj2" fmla="val -201159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5F5F5F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Hydrogen</a:t>
              </a:r>
            </a:p>
            <a:p>
              <a:pPr algn="ctr" defTabSz="921018">
                <a:lnSpc>
                  <a:spcPts val="2400"/>
                </a:lnSpc>
              </a:pPr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Burning</a:t>
              </a:r>
              <a:endParaRPr lang="de-DE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65225" y="864448"/>
            <a:ext cx="4608513" cy="561595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43892" y="918728"/>
            <a:ext cx="4464000" cy="5256370"/>
            <a:chOff x="129767" y="935997"/>
            <a:chExt cx="4464000" cy="5256370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288033" y="935997"/>
              <a:ext cx="41779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Onion structure</a:t>
              </a:r>
            </a:p>
          </p:txBody>
        </p:sp>
        <p:sp>
          <p:nvSpPr>
            <p:cNvPr id="15" name="Oval 17" descr="C:\PICS\mysketches\bigstar.jpg"/>
            <p:cNvSpPr>
              <a:spLocks noChangeAspect="1" noChangeArrowheads="1"/>
            </p:cNvSpPr>
            <p:nvPr/>
          </p:nvSpPr>
          <p:spPr bwMode="auto">
            <a:xfrm>
              <a:off x="129767" y="1603628"/>
              <a:ext cx="4464000" cy="4461988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1080022" y="4572373"/>
              <a:ext cx="2592288" cy="1619994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Degenerate iron core: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r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   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9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g cm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  <a:sym typeface="Symbol" pitchFamily="18" charset="2"/>
                </a:rPr>
                <a:t>-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T     </a:t>
              </a:r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4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10</a:t>
              </a:r>
              <a:r>
                <a:rPr lang="en-US" sz="2000" b="1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 K</a:t>
              </a: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sz="20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1.5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M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sun</a:t>
              </a:r>
              <a:endParaRPr lang="en-US" sz="20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endParaRPr>
            </a:p>
            <a:p>
              <a:pPr algn="l">
                <a:buFont typeface="Symbol" pitchFamily="18" charset="2"/>
                <a:buNone/>
              </a:pP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sz="24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  </a:t>
              </a:r>
              <a:r>
                <a:rPr lang="en-US" sz="1600" b="1" baseline="-250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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3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000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 pitchFamily="18" charset="2"/>
                </a:rPr>
                <a:t>km</a:t>
              </a:r>
              <a:endPara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7" name="Rectangle 19"/>
          <p:cNvSpPr>
            <a:spLocks noChangeArrowheads="1"/>
          </p:cNvSpPr>
          <p:nvPr/>
        </p:nvSpPr>
        <p:spPr bwMode="auto">
          <a:xfrm>
            <a:off x="4680642" y="863997"/>
            <a:ext cx="4320480" cy="575997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18212" y="935637"/>
            <a:ext cx="7238773" cy="4608640"/>
            <a:chOff x="1618212" y="935637"/>
            <a:chExt cx="7238773" cy="4608640"/>
          </a:xfrm>
        </p:grpSpPr>
        <p:grpSp>
          <p:nvGrpSpPr>
            <p:cNvPr id="19" name="Group 18"/>
            <p:cNvGrpSpPr/>
            <p:nvPr/>
          </p:nvGrpSpPr>
          <p:grpSpPr>
            <a:xfrm>
              <a:off x="1618212" y="2152983"/>
              <a:ext cx="4678067" cy="3311525"/>
              <a:chOff x="1584092" y="2159807"/>
              <a:chExt cx="4678067" cy="3311525"/>
            </a:xfrm>
            <a:solidFill>
              <a:srgbClr val="808080">
                <a:alpha val="75000"/>
              </a:srgbClr>
            </a:solidFill>
          </p:grpSpPr>
          <p:sp>
            <p:nvSpPr>
              <p:cNvPr id="22" name="Chord 21"/>
              <p:cNvSpPr/>
              <p:nvPr/>
            </p:nvSpPr>
            <p:spPr>
              <a:xfrm>
                <a:off x="1584092" y="3055730"/>
                <a:ext cx="1512000" cy="1512000"/>
              </a:xfrm>
              <a:prstGeom prst="chord">
                <a:avLst>
                  <a:gd name="adj1" fmla="val 6207652"/>
                  <a:gd name="adj2" fmla="val 1545934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rapezoid 22"/>
              <p:cNvSpPr/>
              <p:nvPr/>
            </p:nvSpPr>
            <p:spPr>
              <a:xfrm rot="16200000">
                <a:off x="2555403" y="1764577"/>
                <a:ext cx="3311525" cy="4101986"/>
              </a:xfrm>
              <a:prstGeom prst="trapezoid">
                <a:avLst>
                  <a:gd name="adj" fmla="val 27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Oval 25" descr="C:\vortrag\material\usedpics\implosion.tif"/>
            <p:cNvSpPr>
              <a:spLocks noChangeAspect="1" noChangeArrowheads="1"/>
            </p:cNvSpPr>
            <p:nvPr/>
          </p:nvSpPr>
          <p:spPr bwMode="auto">
            <a:xfrm>
              <a:off x="5040572" y="2088277"/>
              <a:ext cx="3456397" cy="3456000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1" name="Rectangle 21"/>
            <p:cNvSpPr>
              <a:spLocks noChangeArrowheads="1"/>
            </p:cNvSpPr>
            <p:nvPr/>
          </p:nvSpPr>
          <p:spPr bwMode="auto">
            <a:xfrm>
              <a:off x="4680521" y="935637"/>
              <a:ext cx="4176464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Collapse (implosion)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15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Time-Integrated Analysis with Pinched Spectra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12" y="725453"/>
            <a:ext cx="5554451" cy="5394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463" y="6234772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Heinlein, Janka, Raffelt, Vitagliano &amp; Bollig,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arXiv:2308.01403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03942" y="4176087"/>
                <a:ext cx="5040162" cy="1785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Quasi-thermal spectrum (“pinched spectrum”)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ϵ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bar>
                                <m:barPr>
                                  <m:pos m:val="top"/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ba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 1+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(1+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bar>
                                <m:barPr>
                                  <m:pos m:val="top"/>
                                  <m:ctrlP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ba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800" b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0" smtClean="0">
                    <a:solidFill>
                      <a:schemeClr val="accent1">
                        <a:lumMod val="75000"/>
                      </a:schemeClr>
                    </a:solidFill>
                  </a:rPr>
                  <a:t>Average energy 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bar>
                  </m:oMath>
                </a14:m>
                <a:endParaRPr lang="en-US" sz="2000" b="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Maxwell-Boltzmann spectrum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2000" b="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4176087"/>
                <a:ext cx="5040162" cy="1785938"/>
              </a:xfrm>
              <a:prstGeom prst="rect">
                <a:avLst/>
              </a:prstGeom>
              <a:blipFill>
                <a:blip r:embed="rId4"/>
                <a:stretch>
                  <a:fillRect l="-1332" t="-1706" r="-605" b="-5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38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IMB and Kam-II SN 1987A Neutrino Observations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3" y="719606"/>
            <a:ext cx="5833045" cy="25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01" y="719957"/>
            <a:ext cx="2951732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85" y="3527997"/>
            <a:ext cx="2922826" cy="2922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3527997"/>
            <a:ext cx="5832475" cy="27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3892" y="720417"/>
            <a:ext cx="4320000" cy="583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 Neutrinos Gravitate?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289925"/>
            <a:ext cx="3888541" cy="3318222"/>
          </a:xfrm>
          <a:prstGeom prst="rect">
            <a:avLst/>
          </a:prstGeom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143892" y="719609"/>
            <a:ext cx="4320000" cy="57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400" smtClean="0"/>
              <a:t>Early light curve of SN 1987A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15"/>
              <p:cNvSpPr>
                <a:spLocks noChangeArrowheads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• Neutrinos arrived several hours</a:t>
                </a: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before photons as expected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Transit time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𝜈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same</a:t>
                </a:r>
              </a:p>
              <a:p>
                <a:pPr defTabSz="921018"/>
                <a:r>
                  <a:rPr lang="en-US" sz="2400">
                    <a:solidFill>
                      <a:srgbClr val="003399"/>
                    </a:solidFill>
                  </a:rPr>
                  <a:t>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  (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3399"/>
                        </a:solidFill>
                        <a:latin typeface="Cambria Math"/>
                      </a:rPr>
                      <m:t>160.000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yr) within a few hours</a:t>
                </a:r>
              </a:p>
            </p:txBody>
          </p:sp>
        </mc:Choice>
        <mc:Fallback xmlns="">
          <p:sp>
            <p:nvSpPr>
              <p:cNvPr id="5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892" y="4837787"/>
                <a:ext cx="4320000" cy="1511300"/>
              </a:xfrm>
              <a:prstGeom prst="rect">
                <a:avLst/>
              </a:prstGeom>
              <a:blipFill rotWithShape="1">
                <a:blip r:embed="rId3"/>
                <a:stretch>
                  <a:fillRect l="-2260" t="-4839" r="-1836" b="-1048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/>
              <a:lstStyle/>
              <a:p>
                <a:pPr algn="l" defTabSz="921018"/>
                <a:endParaRPr lang="en-US" sz="4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Shapiro time delay for particles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moving in a gravitational potential</a:t>
                </a: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b="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=−2</m:t>
                    </m:r>
                    <m:nary>
                      <m:nary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sup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𝑑𝑡</m:t>
                        </m:r>
                      </m:e>
                    </m:nary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/>
                      </a:rPr>
                      <m:t>Φ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𝑟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24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For trip from LMC to us, depending 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on galactic model,</a:t>
                </a: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solidFill>
                          <a:schemeClr val="tx1"/>
                        </a:solidFill>
                        <a:latin typeface="Cambria Math"/>
                      </a:rPr>
                      <m:t>Δ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𝑡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≈1</m:t>
                    </m:r>
                  </m:oMath>
                </a14:m>
                <a:r>
                  <a:rPr lang="en-US" sz="2400" smtClean="0">
                    <a:solidFill>
                      <a:schemeClr val="tx1"/>
                    </a:solidFill>
                  </a:rPr>
                  <a:t>–5 months</a:t>
                </a:r>
                <a:endParaRPr lang="en-US" sz="2400">
                  <a:solidFill>
                    <a:schemeClr val="tx1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Neutrinos and photons respond to</a:t>
                </a:r>
              </a:p>
              <a:p>
                <a:pPr algn="l" defTabSz="921018"/>
                <a:r>
                  <a:rPr lang="en-US" sz="2400" smtClean="0">
                    <a:solidFill>
                      <a:srgbClr val="003399"/>
                    </a:solidFill>
                  </a:rPr>
                  <a:t>gravity the same to within</a:t>
                </a: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defTabSz="921018"/>
                <a:r>
                  <a:rPr lang="en-US" sz="2400" smtClean="0">
                    <a:solidFill>
                      <a:srgbClr val="003399"/>
                    </a:solidFill>
                  </a:rPr>
                  <a:t>     </a:t>
                </a:r>
                <a:r>
                  <a:rPr lang="en-US" sz="2400" smtClean="0">
                    <a:solidFill>
                      <a:srgbClr val="C00000"/>
                    </a:solidFill>
                  </a:rPr>
                  <a:t>1–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</a:rPr>
                      <m:t>4</m:t>
                    </m:r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endParaRPr lang="en-US" sz="24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1100" smtClean="0">
                  <a:solidFill>
                    <a:srgbClr val="003399"/>
                  </a:solidFill>
                </a:endParaRPr>
              </a:p>
              <a:p>
                <a:pPr algn="l" defTabSz="921018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 defTabSz="921018"/>
                <a:r>
                  <a:rPr lang="en-US" sz="2000" smtClean="0"/>
                  <a:t>Longo</a:t>
                </a:r>
                <a:r>
                  <a:rPr lang="en-US" sz="2000"/>
                  <a:t>, PRL 60:173</a:t>
                </a:r>
                <a:r>
                  <a:rPr lang="en-US" sz="2000" smtClean="0"/>
                  <a:t>, 1988</a:t>
                </a:r>
                <a:endParaRPr lang="en-US" sz="2000"/>
              </a:p>
              <a:p>
                <a:pPr algn="l" defTabSz="921018"/>
                <a:r>
                  <a:rPr lang="en-US" sz="2000" smtClean="0"/>
                  <a:t>Krauss </a:t>
                </a:r>
                <a:r>
                  <a:rPr lang="en-US" sz="2000"/>
                  <a:t>&amp; Tremaine, </a:t>
                </a:r>
                <a:r>
                  <a:rPr lang="en-US" sz="2000" smtClean="0"/>
                  <a:t>PRL 60:176, 1988</a:t>
                </a:r>
                <a:endParaRPr lang="en-US" sz="2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719608"/>
                <a:ext cx="4464619" cy="5832005"/>
              </a:xfrm>
              <a:prstGeom prst="rect">
                <a:avLst/>
              </a:prstGeom>
              <a:blipFill rotWithShape="1">
                <a:blip r:embed="rId4"/>
                <a:stretch>
                  <a:fillRect l="-1907" r="-4768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1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SN 1987A Axion Limits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304192" y="647998"/>
          <a:ext cx="4608513" cy="3815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HOTO-PAINT" r:id="rId3" imgW="666723" imgH="552241" progId="CorelPhotoPaint.Image.12">
                  <p:embed/>
                </p:oleObj>
              </mc:Choice>
              <mc:Fallback>
                <p:oleObj name="PHOTO-PAINT" r:id="rId3" imgW="666723" imgH="552241" progId="CorelPhotoPaint.Image.12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4192" y="647998"/>
                        <a:ext cx="4608513" cy="38159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DDDDD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162899" y="2231992"/>
            <a:ext cx="1726692" cy="431998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Excluded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04192" y="647998"/>
            <a:ext cx="4608513" cy="3815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0000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>
              <a:defRPr/>
            </a:pP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1882" y="3600458"/>
            <a:ext cx="3168352" cy="3167989"/>
            <a:chOff x="4176465" y="791996"/>
            <a:chExt cx="3168352" cy="3167989"/>
          </a:xfrm>
        </p:grpSpPr>
        <p:sp>
          <p:nvSpPr>
            <p:cNvPr id="8" name="Line 1029"/>
            <p:cNvSpPr>
              <a:spLocks noChangeShapeType="1"/>
            </p:cNvSpPr>
            <p:nvPr/>
          </p:nvSpPr>
          <p:spPr bwMode="auto">
            <a:xfrm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9" name="Line 1030"/>
            <p:cNvSpPr>
              <a:spLocks noChangeShapeType="1"/>
            </p:cNvSpPr>
            <p:nvPr/>
          </p:nvSpPr>
          <p:spPr bwMode="auto">
            <a:xfrm rot="54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0" name="Line 1031"/>
            <p:cNvSpPr>
              <a:spLocks noChangeShapeType="1"/>
            </p:cNvSpPr>
            <p:nvPr/>
          </p:nvSpPr>
          <p:spPr bwMode="auto">
            <a:xfrm rot="27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1" name="Line 1032"/>
            <p:cNvSpPr>
              <a:spLocks noChangeShapeType="1"/>
            </p:cNvSpPr>
            <p:nvPr/>
          </p:nvSpPr>
          <p:spPr bwMode="auto">
            <a:xfrm rot="1890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2" name="Line 1033"/>
            <p:cNvSpPr>
              <a:spLocks noChangeShapeType="1"/>
            </p:cNvSpPr>
            <p:nvPr/>
          </p:nvSpPr>
          <p:spPr bwMode="auto">
            <a:xfrm rot="402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3" name="Line 1034"/>
            <p:cNvSpPr>
              <a:spLocks noChangeShapeType="1"/>
            </p:cNvSpPr>
            <p:nvPr/>
          </p:nvSpPr>
          <p:spPr bwMode="auto">
            <a:xfrm rot="1758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4" name="Line 1035"/>
            <p:cNvSpPr>
              <a:spLocks noChangeShapeType="1"/>
            </p:cNvSpPr>
            <p:nvPr/>
          </p:nvSpPr>
          <p:spPr bwMode="auto">
            <a:xfrm rot="132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5" name="Line 1036"/>
            <p:cNvSpPr>
              <a:spLocks noChangeShapeType="1"/>
            </p:cNvSpPr>
            <p:nvPr/>
          </p:nvSpPr>
          <p:spPr bwMode="auto">
            <a:xfrm rot="2028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6" name="Oval 1037"/>
            <p:cNvSpPr>
              <a:spLocks noChangeArrowheads="1"/>
            </p:cNvSpPr>
            <p:nvPr/>
          </p:nvSpPr>
          <p:spPr bwMode="auto">
            <a:xfrm>
              <a:off x="4464852" y="1079657"/>
              <a:ext cx="2592000" cy="25923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86396" tIns="43199" rIns="86396" bIns="43199" anchor="ctr"/>
            <a:lstStyle/>
            <a:p>
              <a:endParaRPr lang="en-US"/>
            </a:p>
          </p:txBody>
        </p:sp>
        <p:sp>
          <p:nvSpPr>
            <p:cNvPr id="17" name="Line 1049"/>
            <p:cNvSpPr>
              <a:spLocks noChangeShapeType="1"/>
            </p:cNvSpPr>
            <p:nvPr/>
          </p:nvSpPr>
          <p:spPr bwMode="auto">
            <a:xfrm rot="16200000" flipV="1">
              <a:off x="4804290" y="1535223"/>
              <a:ext cx="76500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18" name="Text Box 1039"/>
            <p:cNvSpPr txBox="1">
              <a:spLocks noChangeArrowheads="1"/>
            </p:cNvSpPr>
            <p:nvPr/>
          </p:nvSpPr>
          <p:spPr bwMode="auto">
            <a:xfrm>
              <a:off x="4910797" y="2743093"/>
              <a:ext cx="1705689" cy="712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144" tIns="46072" rIns="92144" bIns="46072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Neutrino</a:t>
              </a:r>
              <a:endParaRPr lang="en-US" b="1" smtClean="0">
                <a:solidFill>
                  <a:srgbClr val="003399"/>
                </a:solidFill>
                <a:latin typeface="+mn-lt"/>
              </a:endParaRPr>
            </a:p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diffusion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  <p:sp>
          <p:nvSpPr>
            <p:cNvPr id="19" name="Line 1048"/>
            <p:cNvSpPr>
              <a:spLocks noChangeShapeType="1"/>
            </p:cNvSpPr>
            <p:nvPr/>
          </p:nvSpPr>
          <p:spPr bwMode="auto">
            <a:xfrm rot="16200000" flipH="1" flipV="1">
              <a:off x="4995578" y="1421978"/>
              <a:ext cx="383999" cy="30603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0" name="Line 1047"/>
            <p:cNvSpPr>
              <a:spLocks noChangeShapeType="1"/>
            </p:cNvSpPr>
            <p:nvPr/>
          </p:nvSpPr>
          <p:spPr bwMode="auto">
            <a:xfrm rot="16200000" flipV="1">
              <a:off x="5494361" y="1229227"/>
              <a:ext cx="0" cy="307535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1" name="Line 1046"/>
            <p:cNvSpPr>
              <a:spLocks noChangeShapeType="1"/>
            </p:cNvSpPr>
            <p:nvPr/>
          </p:nvSpPr>
          <p:spPr bwMode="auto">
            <a:xfrm rot="16200000">
              <a:off x="5379622" y="1498488"/>
              <a:ext cx="383999" cy="15301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2" name="Line 1045"/>
            <p:cNvSpPr>
              <a:spLocks noChangeShapeType="1"/>
            </p:cNvSpPr>
            <p:nvPr/>
          </p:nvSpPr>
          <p:spPr bwMode="auto">
            <a:xfrm rot="16200000" flipH="1" flipV="1">
              <a:off x="5648143" y="1382964"/>
              <a:ext cx="230999" cy="53706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3" name="Line 1043"/>
            <p:cNvSpPr>
              <a:spLocks noChangeShapeType="1"/>
            </p:cNvSpPr>
            <p:nvPr/>
          </p:nvSpPr>
          <p:spPr bwMode="auto">
            <a:xfrm rot="16200000" flipV="1">
              <a:off x="5686428" y="1881739"/>
              <a:ext cx="767997" cy="7650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4" name="Line 1044"/>
            <p:cNvSpPr>
              <a:spLocks noChangeShapeType="1"/>
            </p:cNvSpPr>
            <p:nvPr/>
          </p:nvSpPr>
          <p:spPr bwMode="auto">
            <a:xfrm rot="16200000" flipH="1">
              <a:off x="5724658" y="1919972"/>
              <a:ext cx="383999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5" name="Line 1041"/>
            <p:cNvSpPr>
              <a:spLocks noChangeShapeType="1"/>
            </p:cNvSpPr>
            <p:nvPr/>
          </p:nvSpPr>
          <p:spPr bwMode="auto">
            <a:xfrm rot="16200000" flipV="1">
              <a:off x="5570888" y="2072243"/>
              <a:ext cx="30749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6" name="Line 1042"/>
            <p:cNvSpPr>
              <a:spLocks noChangeShapeType="1"/>
            </p:cNvSpPr>
            <p:nvPr/>
          </p:nvSpPr>
          <p:spPr bwMode="auto">
            <a:xfrm rot="16200000" flipH="1">
              <a:off x="5396484" y="1863339"/>
              <a:ext cx="155250" cy="57306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27" name="Line 1040"/>
            <p:cNvSpPr>
              <a:spLocks noChangeShapeType="1"/>
            </p:cNvSpPr>
            <p:nvPr/>
          </p:nvSpPr>
          <p:spPr bwMode="auto">
            <a:xfrm rot="16200000" flipV="1">
              <a:off x="5149355" y="2112716"/>
              <a:ext cx="536998" cy="46055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976790" y="3600458"/>
            <a:ext cx="3168352" cy="3167989"/>
            <a:chOff x="4176465" y="791996"/>
            <a:chExt cx="3168352" cy="3167989"/>
          </a:xfrm>
        </p:grpSpPr>
        <p:sp>
          <p:nvSpPr>
            <p:cNvPr id="29" name="Line 1029"/>
            <p:cNvSpPr>
              <a:spLocks noChangeShapeType="1"/>
            </p:cNvSpPr>
            <p:nvPr/>
          </p:nvSpPr>
          <p:spPr bwMode="auto">
            <a:xfrm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0" name="Line 1030"/>
            <p:cNvSpPr>
              <a:spLocks noChangeShapeType="1"/>
            </p:cNvSpPr>
            <p:nvPr/>
          </p:nvSpPr>
          <p:spPr bwMode="auto">
            <a:xfrm rot="54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1" name="Line 1031"/>
            <p:cNvSpPr>
              <a:spLocks noChangeShapeType="1"/>
            </p:cNvSpPr>
            <p:nvPr/>
          </p:nvSpPr>
          <p:spPr bwMode="auto">
            <a:xfrm rot="270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2" name="Line 1032"/>
            <p:cNvSpPr>
              <a:spLocks noChangeShapeType="1"/>
            </p:cNvSpPr>
            <p:nvPr/>
          </p:nvSpPr>
          <p:spPr bwMode="auto">
            <a:xfrm rot="1890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3" name="Line 1033"/>
            <p:cNvSpPr>
              <a:spLocks noChangeShapeType="1"/>
            </p:cNvSpPr>
            <p:nvPr/>
          </p:nvSpPr>
          <p:spPr bwMode="auto">
            <a:xfrm rot="402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4" name="Line 1034"/>
            <p:cNvSpPr>
              <a:spLocks noChangeShapeType="1"/>
            </p:cNvSpPr>
            <p:nvPr/>
          </p:nvSpPr>
          <p:spPr bwMode="auto">
            <a:xfrm rot="17580000">
              <a:off x="4176646" y="2375991"/>
              <a:ext cx="3167989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5" name="Line 1035"/>
            <p:cNvSpPr>
              <a:spLocks noChangeShapeType="1"/>
            </p:cNvSpPr>
            <p:nvPr/>
          </p:nvSpPr>
          <p:spPr bwMode="auto">
            <a:xfrm rot="132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6" name="Line 1036"/>
            <p:cNvSpPr>
              <a:spLocks noChangeShapeType="1"/>
            </p:cNvSpPr>
            <p:nvPr/>
          </p:nvSpPr>
          <p:spPr bwMode="auto">
            <a:xfrm rot="20280000">
              <a:off x="4176465" y="2375991"/>
              <a:ext cx="316835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 type="arrow" w="sm" len="sm"/>
              <a:tailEnd type="arrow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7" name="Oval 1037"/>
            <p:cNvSpPr>
              <a:spLocks noChangeArrowheads="1"/>
            </p:cNvSpPr>
            <p:nvPr/>
          </p:nvSpPr>
          <p:spPr bwMode="auto">
            <a:xfrm>
              <a:off x="4464852" y="1079657"/>
              <a:ext cx="2592000" cy="259239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lIns="86396" tIns="43199" rIns="86396" bIns="43199" anchor="ctr"/>
            <a:lstStyle/>
            <a:p>
              <a:endParaRPr lang="en-US"/>
            </a:p>
          </p:txBody>
        </p:sp>
        <p:sp>
          <p:nvSpPr>
            <p:cNvPr id="38" name="Line 1049"/>
            <p:cNvSpPr>
              <a:spLocks noChangeShapeType="1"/>
            </p:cNvSpPr>
            <p:nvPr/>
          </p:nvSpPr>
          <p:spPr bwMode="auto">
            <a:xfrm rot="16200000" flipV="1">
              <a:off x="4804290" y="1535223"/>
              <a:ext cx="76500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39" name="Text Box 1039"/>
            <p:cNvSpPr txBox="1">
              <a:spLocks noChangeArrowheads="1"/>
            </p:cNvSpPr>
            <p:nvPr/>
          </p:nvSpPr>
          <p:spPr bwMode="auto">
            <a:xfrm>
              <a:off x="4910797" y="2743093"/>
              <a:ext cx="1705689" cy="712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144" tIns="46072" rIns="92144" bIns="46072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Neutrino</a:t>
              </a:r>
              <a:endParaRPr lang="en-US" b="1" smtClean="0">
                <a:solidFill>
                  <a:srgbClr val="003399"/>
                </a:solidFill>
                <a:latin typeface="+mn-lt"/>
              </a:endParaRPr>
            </a:p>
            <a:p>
              <a:pPr algn="ctr">
                <a:lnSpc>
                  <a:spcPts val="2400"/>
                </a:lnSpc>
              </a:pPr>
              <a:r>
                <a:rPr lang="en-US" b="1" smtClean="0">
                  <a:solidFill>
                    <a:srgbClr val="003399"/>
                  </a:solidFill>
                  <a:effectLst/>
                  <a:latin typeface="+mn-lt"/>
                </a:rPr>
                <a:t> diffusion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  <p:sp>
          <p:nvSpPr>
            <p:cNvPr id="40" name="Line 1048"/>
            <p:cNvSpPr>
              <a:spLocks noChangeShapeType="1"/>
            </p:cNvSpPr>
            <p:nvPr/>
          </p:nvSpPr>
          <p:spPr bwMode="auto">
            <a:xfrm rot="16200000" flipH="1" flipV="1">
              <a:off x="4995578" y="1421978"/>
              <a:ext cx="383999" cy="306034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1" name="Line 1047"/>
            <p:cNvSpPr>
              <a:spLocks noChangeShapeType="1"/>
            </p:cNvSpPr>
            <p:nvPr/>
          </p:nvSpPr>
          <p:spPr bwMode="auto">
            <a:xfrm rot="16200000" flipV="1">
              <a:off x="5494361" y="1229227"/>
              <a:ext cx="0" cy="307535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2" name="Line 1046"/>
            <p:cNvSpPr>
              <a:spLocks noChangeShapeType="1"/>
            </p:cNvSpPr>
            <p:nvPr/>
          </p:nvSpPr>
          <p:spPr bwMode="auto">
            <a:xfrm rot="16200000">
              <a:off x="5379622" y="1498488"/>
              <a:ext cx="383999" cy="153017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3" name="Line 1045"/>
            <p:cNvSpPr>
              <a:spLocks noChangeShapeType="1"/>
            </p:cNvSpPr>
            <p:nvPr/>
          </p:nvSpPr>
          <p:spPr bwMode="auto">
            <a:xfrm rot="16200000" flipH="1" flipV="1">
              <a:off x="5648143" y="1382964"/>
              <a:ext cx="230999" cy="53706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4" name="Line 1043"/>
            <p:cNvSpPr>
              <a:spLocks noChangeShapeType="1"/>
            </p:cNvSpPr>
            <p:nvPr/>
          </p:nvSpPr>
          <p:spPr bwMode="auto">
            <a:xfrm rot="16200000" flipV="1">
              <a:off x="5686428" y="1881739"/>
              <a:ext cx="767997" cy="76508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5" name="Line 1044"/>
            <p:cNvSpPr>
              <a:spLocks noChangeShapeType="1"/>
            </p:cNvSpPr>
            <p:nvPr/>
          </p:nvSpPr>
          <p:spPr bwMode="auto">
            <a:xfrm rot="16200000" flipH="1">
              <a:off x="5724658" y="1919972"/>
              <a:ext cx="383999" cy="384043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6" name="Line 1041"/>
            <p:cNvSpPr>
              <a:spLocks noChangeShapeType="1"/>
            </p:cNvSpPr>
            <p:nvPr/>
          </p:nvSpPr>
          <p:spPr bwMode="auto">
            <a:xfrm rot="16200000" flipV="1">
              <a:off x="5570888" y="2072243"/>
              <a:ext cx="307498" cy="0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7" name="Line 1042"/>
            <p:cNvSpPr>
              <a:spLocks noChangeShapeType="1"/>
            </p:cNvSpPr>
            <p:nvPr/>
          </p:nvSpPr>
          <p:spPr bwMode="auto">
            <a:xfrm rot="16200000" flipH="1">
              <a:off x="5396484" y="1863339"/>
              <a:ext cx="155250" cy="57306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  <p:sp>
          <p:nvSpPr>
            <p:cNvPr id="48" name="Line 1040"/>
            <p:cNvSpPr>
              <a:spLocks noChangeShapeType="1"/>
            </p:cNvSpPr>
            <p:nvPr/>
          </p:nvSpPr>
          <p:spPr bwMode="auto">
            <a:xfrm rot="16200000" flipV="1">
              <a:off x="5149355" y="2112716"/>
              <a:ext cx="536998" cy="460552"/>
            </a:xfrm>
            <a:prstGeom prst="line">
              <a:avLst/>
            </a:prstGeom>
            <a:noFill/>
            <a:ln w="38100">
              <a:solidFill>
                <a:srgbClr val="003399"/>
              </a:solidFill>
              <a:round/>
              <a:headEnd/>
              <a:tailEnd type="arrow" w="sm" len="sm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6396" tIns="43199" rIns="86396" bIns="43199"/>
            <a:lstStyle/>
            <a:p>
              <a:endParaRPr lang="en-US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44463" y="2879969"/>
            <a:ext cx="4392039" cy="2913340"/>
            <a:chOff x="144463" y="2879969"/>
            <a:chExt cx="4392039" cy="2913340"/>
          </a:xfrm>
        </p:grpSpPr>
        <p:sp>
          <p:nvSpPr>
            <p:cNvPr id="49" name="AutoShape 1050"/>
            <p:cNvSpPr>
              <a:spLocks noChangeArrowheads="1"/>
            </p:cNvSpPr>
            <p:nvPr/>
          </p:nvSpPr>
          <p:spPr bwMode="auto">
            <a:xfrm>
              <a:off x="2088230" y="4569313"/>
              <a:ext cx="2448272" cy="1223996"/>
            </a:xfrm>
            <a:prstGeom prst="rightArrow">
              <a:avLst>
                <a:gd name="adj1" fmla="val 59315"/>
                <a:gd name="adj2" fmla="val 50241"/>
              </a:avLst>
            </a:prstGeom>
            <a:gradFill rotWithShape="0">
              <a:gsLst>
                <a:gs pos="0">
                  <a:srgbClr val="4D4D4D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390" tIns="43197" rIns="86390" bIns="43197" anchor="ctr"/>
            <a:lstStyle/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Volume emission</a:t>
              </a:r>
            </a:p>
            <a:p>
              <a:pPr algn="l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of </a:t>
              </a:r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 </a:t>
              </a:r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particles</a:t>
              </a:r>
            </a:p>
          </p:txBody>
        </p:sp>
        <p:sp>
          <p:nvSpPr>
            <p:cNvPr id="50" name="Text Box 74"/>
            <p:cNvSpPr txBox="1">
              <a:spLocks noChangeArrowheads="1"/>
            </p:cNvSpPr>
            <p:nvPr/>
          </p:nvSpPr>
          <p:spPr bwMode="auto">
            <a:xfrm>
              <a:off x="144463" y="2879969"/>
              <a:ext cx="2087667" cy="43199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  <a:latin typeface="+mj-lt"/>
                </a:rPr>
                <a:t>Free streaming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510625" y="2879907"/>
            <a:ext cx="2561937" cy="3354395"/>
            <a:chOff x="6510625" y="2879907"/>
            <a:chExt cx="2561937" cy="3354395"/>
          </a:xfrm>
        </p:grpSpPr>
        <p:sp>
          <p:nvSpPr>
            <p:cNvPr id="51" name="Text Box 74"/>
            <p:cNvSpPr txBox="1">
              <a:spLocks noChangeArrowheads="1"/>
            </p:cNvSpPr>
            <p:nvPr/>
          </p:nvSpPr>
          <p:spPr bwMode="auto">
            <a:xfrm>
              <a:off x="6984893" y="2879907"/>
              <a:ext cx="2087669" cy="431998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en-US" sz="2000" smtClean="0">
                  <a:solidFill>
                    <a:schemeClr val="bg1"/>
                  </a:solidFill>
                  <a:latin typeface="+mj-lt"/>
                </a:rPr>
                <a:t>Trapping</a:t>
              </a:r>
              <a:endParaRPr lang="de-DE" sz="200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 rot="660000">
              <a:off x="6510625" y="4074302"/>
              <a:ext cx="2160248" cy="2160000"/>
              <a:chOff x="863992" y="3024378"/>
              <a:chExt cx="3168352" cy="3167989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53" name="Line 1029"/>
              <p:cNvSpPr>
                <a:spLocks noChangeAspect="1" noChangeShapeType="1"/>
              </p:cNvSpPr>
              <p:nvPr/>
            </p:nvSpPr>
            <p:spPr bwMode="auto">
              <a:xfrm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4" name="Line 1030"/>
              <p:cNvSpPr>
                <a:spLocks noChangeAspect="1" noChangeShapeType="1"/>
              </p:cNvSpPr>
              <p:nvPr/>
            </p:nvSpPr>
            <p:spPr bwMode="auto">
              <a:xfrm rot="540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5" name="Line 1031"/>
              <p:cNvSpPr>
                <a:spLocks noChangeAspect="1" noChangeShapeType="1"/>
              </p:cNvSpPr>
              <p:nvPr/>
            </p:nvSpPr>
            <p:spPr bwMode="auto">
              <a:xfrm rot="270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6" name="Line 1032"/>
              <p:cNvSpPr>
                <a:spLocks noChangeAspect="1" noChangeShapeType="1"/>
              </p:cNvSpPr>
              <p:nvPr/>
            </p:nvSpPr>
            <p:spPr bwMode="auto">
              <a:xfrm rot="18900000"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7" name="Line 1033"/>
              <p:cNvSpPr>
                <a:spLocks noChangeAspect="1" noChangeShapeType="1"/>
              </p:cNvSpPr>
              <p:nvPr/>
            </p:nvSpPr>
            <p:spPr bwMode="auto">
              <a:xfrm rot="402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8" name="Line 1034"/>
              <p:cNvSpPr>
                <a:spLocks noChangeAspect="1" noChangeShapeType="1"/>
              </p:cNvSpPr>
              <p:nvPr/>
            </p:nvSpPr>
            <p:spPr bwMode="auto">
              <a:xfrm rot="17580000">
                <a:off x="864173" y="4608373"/>
                <a:ext cx="3167989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59" name="Line 1035"/>
              <p:cNvSpPr>
                <a:spLocks noChangeAspect="1" noChangeShapeType="1"/>
              </p:cNvSpPr>
              <p:nvPr/>
            </p:nvSpPr>
            <p:spPr bwMode="auto">
              <a:xfrm rot="1320000"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60" name="Line 1036"/>
              <p:cNvSpPr>
                <a:spLocks noChangeAspect="1" noChangeShapeType="1"/>
              </p:cNvSpPr>
              <p:nvPr/>
            </p:nvSpPr>
            <p:spPr bwMode="auto">
              <a:xfrm rot="20280000">
                <a:off x="863992" y="4608373"/>
                <a:ext cx="3168352" cy="0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round/>
                <a:headEnd type="arrow" w="sm" len="sm"/>
                <a:tailEnd type="arrow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86396" tIns="43199" rIns="86396" bIns="43199"/>
              <a:lstStyle/>
              <a:p>
                <a:endParaRPr lang="en-US"/>
              </a:p>
            </p:txBody>
          </p:sp>
          <p:sp>
            <p:nvSpPr>
              <p:cNvPr id="61" name="Oval 1037"/>
              <p:cNvSpPr>
                <a:spLocks noChangeAspect="1" noChangeArrowheads="1"/>
              </p:cNvSpPr>
              <p:nvPr/>
            </p:nvSpPr>
            <p:spPr bwMode="auto">
              <a:xfrm>
                <a:off x="1152379" y="3312039"/>
                <a:ext cx="2592000" cy="2592390"/>
              </a:xfrm>
              <a:prstGeom prst="ellipse">
                <a:avLst/>
              </a:prstGeom>
              <a:grpFill/>
              <a:ln w="38100">
                <a:solidFill>
                  <a:srgbClr val="C00000"/>
                </a:solidFill>
                <a:round/>
                <a:headEnd/>
                <a:tailEnd/>
              </a:ln>
              <a:effectLst/>
              <a:extLst/>
            </p:spPr>
            <p:txBody>
              <a:bodyPr wrap="none" lIns="86396" tIns="43199" rIns="86396" bIns="43199" anchor="ctr"/>
              <a:lstStyle/>
              <a:p>
                <a:endParaRPr lang="en-US"/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7040704" y="4807816"/>
              <a:ext cx="11272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Axion</a:t>
              </a:r>
            </a:p>
            <a:p>
              <a:pPr algn="ctr"/>
              <a:r>
                <a:rPr lang="en-US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diffusion</a:t>
              </a:r>
              <a:endPara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669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Emission from a Nuclear Medium</a:t>
            </a:r>
            <a:endParaRPr lang="en-US"/>
          </a:p>
        </p:txBody>
      </p: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940296" y="1549363"/>
            <a:ext cx="924103" cy="0"/>
            <a:chOff x="96" y="816"/>
            <a:chExt cx="576" cy="0"/>
          </a:xfrm>
        </p:grpSpPr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5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940296" y="1996361"/>
            <a:ext cx="924103" cy="0"/>
            <a:chOff x="96" y="816"/>
            <a:chExt cx="576" cy="0"/>
          </a:xfrm>
        </p:grpSpPr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864398" y="1549363"/>
            <a:ext cx="924103" cy="0"/>
            <a:chOff x="96" y="816"/>
            <a:chExt cx="576" cy="0"/>
          </a:xfrm>
        </p:grpSpPr>
        <p:sp>
          <p:nvSpPr>
            <p:cNvPr id="30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1864398" y="1996361"/>
            <a:ext cx="924103" cy="1500"/>
            <a:chOff x="96" y="816"/>
            <a:chExt cx="576" cy="0"/>
          </a:xfrm>
        </p:grpSpPr>
        <p:sp>
          <p:nvSpPr>
            <p:cNvPr id="28" name="Line 19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9" name="Line 20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018916" y="1250864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1709881" y="1549363"/>
            <a:ext cx="309034" cy="446998"/>
          </a:xfrm>
          <a:prstGeom prst="ellipse">
            <a:avLst/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>
              <a:latin typeface="+mj-lt"/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37262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37262" y="1807362"/>
            <a:ext cx="362075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2788501" y="1352864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2788501" y="1799862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1702380" y="1606363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V</a:t>
            </a: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46491" y="2093861"/>
            <a:ext cx="2038816" cy="7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latin typeface="+mj-lt"/>
              </a:rPr>
              <a:t>Nucleon-Nucleon</a:t>
            </a:r>
          </a:p>
          <a:p>
            <a:pPr algn="ctr"/>
            <a:r>
              <a:rPr lang="en-US" sz="2000">
                <a:latin typeface="+mj-lt"/>
              </a:rPr>
              <a:t>Bremsstrahlung</a:t>
            </a:r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3084034" y="1459353"/>
            <a:ext cx="732368" cy="5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8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+ ...</a:t>
            </a:r>
          </a:p>
        </p:txBody>
      </p:sp>
      <p:sp>
        <p:nvSpPr>
          <p:cNvPr id="27" name="Text Box 30"/>
          <p:cNvSpPr txBox="1">
            <a:spLocks noChangeArrowheads="1"/>
          </p:cNvSpPr>
          <p:nvPr/>
        </p:nvSpPr>
        <p:spPr bwMode="auto">
          <a:xfrm>
            <a:off x="2633984" y="1007647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interaction: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int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Ψ</m:t>
                            </m:r>
                          </m:e>
                        </m:ba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𝛾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5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𝑁</m:t>
                        </m:r>
                      </m:sub>
                    </m:sSub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p>
                    <m:r>
                      <a:rPr lang="en-US" sz="2000" b="0" i="1" smtClean="0">
                        <a:latin typeface="Cambria Math"/>
                      </a:rPr>
                      <m:t>𝑎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𝑎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𝐽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</m:sup>
                    </m:sSubSup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/>
                          </a:rPr>
                          <m:t>𝜕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𝑎</m:t>
                        </m:r>
                      </m:sub>
                      <m:sup>
                        <m:r>
                          <a:rPr lang="en-US" sz="2000" b="0" i="1" smtClean="0">
                            <a:latin typeface="Cambria Math"/>
                          </a:rPr>
                          <m:t>𝜇</m:t>
                        </m:r>
                      </m:sup>
                    </m:sSubSup>
                    <m:r>
                      <a:rPr lang="en-US" sz="20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3" y="647597"/>
                <a:ext cx="8928100" cy="569258"/>
              </a:xfrm>
              <a:prstGeom prst="rect">
                <a:avLst/>
              </a:prstGeom>
              <a:blipFill>
                <a:blip r:embed="rId2"/>
                <a:stretch>
                  <a:fillRect l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143892" y="2807897"/>
            <a:ext cx="87852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• Interaction potential (one-pion exchange OPE often used, but too simplistic)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In-medium coupling constants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In-medium effective nucleon properties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• Correlation effects (static and dynamical spin-spin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correlations)</a:t>
            </a:r>
          </a:p>
          <a:p>
            <a:endParaRPr lang="en-US" sz="1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</a:t>
            </a:r>
            <a:r>
              <a:rPr lang="en-US" sz="2000" b="1" smtClean="0">
                <a:solidFill>
                  <a:srgbClr val="C00000"/>
                </a:solidFill>
              </a:rPr>
              <a:t>arXiv:1906.11844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7716" y="1439707"/>
            <a:ext cx="4179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Axial-vector interaction implies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ominance of spin-dependent process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Thermal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contribute significant (dominant?)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32" y="4680157"/>
                <a:ext cx="8928100" cy="400110"/>
              </a:xfrm>
              <a:prstGeom prst="rect">
                <a:avLst/>
              </a:prstGeom>
              <a:blipFill>
                <a:blip r:embed="rId3"/>
                <a:stretch>
                  <a:fillRect l="-751"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1000574" y="5622557"/>
            <a:ext cx="924103" cy="0"/>
            <a:chOff x="96" y="816"/>
            <a:chExt cx="576" cy="0"/>
          </a:xfrm>
        </p:grpSpPr>
        <p:sp>
          <p:nvSpPr>
            <p:cNvPr id="38" name="Line 10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9" name="Line 11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1924676" y="5622557"/>
            <a:ext cx="924103" cy="0"/>
            <a:chOff x="96" y="816"/>
            <a:chExt cx="576" cy="0"/>
          </a:xfrm>
        </p:grpSpPr>
        <p:sp>
          <p:nvSpPr>
            <p:cNvPr id="41" name="Line 16"/>
            <p:cNvSpPr>
              <a:spLocks noChangeShapeType="1"/>
            </p:cNvSpPr>
            <p:nvPr/>
          </p:nvSpPr>
          <p:spPr bwMode="auto">
            <a:xfrm>
              <a:off x="96" y="816"/>
              <a:ext cx="3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42" name="Line 17"/>
            <p:cNvSpPr>
              <a:spLocks noChangeShapeType="1"/>
            </p:cNvSpPr>
            <p:nvPr/>
          </p:nvSpPr>
          <p:spPr bwMode="auto">
            <a:xfrm>
              <a:off x="384" y="816"/>
              <a:ext cx="28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2000">
                <a:latin typeface="+mj-lt"/>
              </a:endParaRPr>
            </a:p>
          </p:txBody>
        </p:sp>
      </p:grpSp>
      <p:sp>
        <p:nvSpPr>
          <p:cNvPr id="43" name="Line 21"/>
          <p:cNvSpPr>
            <a:spLocks noChangeShapeType="1"/>
          </p:cNvSpPr>
          <p:nvPr/>
        </p:nvSpPr>
        <p:spPr bwMode="auto">
          <a:xfrm flipH="1">
            <a:off x="2079194" y="532405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729344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p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2793122" y="5402205"/>
            <a:ext cx="391543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 smtClean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n</a:t>
            </a:r>
            <a:endParaRPr lang="en-US" sz="200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sp>
        <p:nvSpPr>
          <p:cNvPr id="46" name="Text Box 30"/>
          <p:cNvSpPr txBox="1">
            <a:spLocks noChangeArrowheads="1"/>
          </p:cNvSpPr>
          <p:nvPr/>
        </p:nvSpPr>
        <p:spPr bwMode="auto">
          <a:xfrm>
            <a:off x="2694262" y="5080841"/>
            <a:ext cx="394544" cy="40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530" tIns="48765" rIns="97530" bIns="48765">
            <a:spAutoFit/>
          </a:bodyPr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a</a:t>
            </a:r>
          </a:p>
        </p:txBody>
      </p:sp>
      <p:sp>
        <p:nvSpPr>
          <p:cNvPr id="47" name="Line 21"/>
          <p:cNvSpPr>
            <a:spLocks noChangeShapeType="1"/>
          </p:cNvSpPr>
          <p:nvPr/>
        </p:nvSpPr>
        <p:spPr bwMode="auto">
          <a:xfrm>
            <a:off x="1080022" y="5317788"/>
            <a:ext cx="615068" cy="298499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sz="200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25" y="5094984"/>
                <a:ext cx="518027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43892" y="5904327"/>
            <a:ext cx="89286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>
                <a:solidFill>
                  <a:srgbClr val="C00000"/>
                </a:solidFill>
                <a:sym typeface="Symbol" panose="05050102010706020507" pitchFamily="18" charset="2"/>
              </a:rPr>
              <a:t> </a:t>
            </a:r>
            <a:r>
              <a:rPr lang="de-DE" sz="2000" b="1">
                <a:solidFill>
                  <a:srgbClr val="C00000"/>
                </a:solidFill>
              </a:rPr>
              <a:t>For latest discussion see  Carenza</a:t>
            </a:r>
            <a:r>
              <a:rPr lang="en-US" sz="2000" b="1">
                <a:solidFill>
                  <a:srgbClr val="C00000"/>
                </a:solidFill>
              </a:rPr>
              <a:t> et al. </a:t>
            </a:r>
            <a:r>
              <a:rPr lang="en-US" sz="2000" b="1" smtClean="0">
                <a:solidFill>
                  <a:srgbClr val="C00000"/>
                </a:solidFill>
              </a:rPr>
              <a:t>arXiv:2010.02943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43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Axion-Nucleon Couplings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44464" y="719607"/>
                <a:ext cx="8928668" cy="12961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coupling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model-dependent numerical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𝑎𝑁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xion-electron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in non-hadronic models is analogous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719607"/>
                <a:ext cx="8928668" cy="1296180"/>
              </a:xfrm>
              <a:prstGeom prst="rect">
                <a:avLst/>
              </a:prstGeom>
              <a:blipFill rotWithShape="1">
                <a:blip r:embed="rId3"/>
                <a:stretch>
                  <a:fillRect l="-751" t="-2347" b="-1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99" y="935637"/>
            <a:ext cx="1643638" cy="777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552782" y="1174092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1174092"/>
                <a:ext cx="391325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418152" y="71960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152" y="719607"/>
                <a:ext cx="391325" cy="400110"/>
              </a:xfrm>
              <a:prstGeom prst="rect">
                <a:avLst/>
              </a:prstGeom>
              <a:blipFill rotWithShape="1">
                <a:blip r:embed="rId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449427" y="147165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427" y="1471657"/>
                <a:ext cx="391325" cy="400110"/>
              </a:xfrm>
              <a:prstGeom prst="rect">
                <a:avLst/>
              </a:prstGeom>
              <a:blipFill rotWithShape="1">
                <a:blip r:embed="rId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672382" y="1071891"/>
            <a:ext cx="2353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Axial-vector current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pin-dependent  int’n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79500" y="6048347"/>
            <a:ext cx="4897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Coupling to neutron could be very small!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hlinkClick r:id="rId8"/>
          </p:cNvPr>
          <p:cNvSpPr txBox="1"/>
          <p:nvPr/>
        </p:nvSpPr>
        <p:spPr>
          <a:xfrm>
            <a:off x="6342576" y="3711433"/>
            <a:ext cx="24486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Values from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Grilli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di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Cortona et al.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arXiv:1511.02867</a:t>
            </a:r>
          </a:p>
          <a:p>
            <a:endParaRPr lang="en-US" sz="400" smtClean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5992942" y="4645201"/>
            <a:ext cx="343810" cy="1884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976938" y="3744027"/>
            <a:ext cx="343810" cy="1884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2303827"/>
            <a:ext cx="5328740" cy="359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5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New Analysis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128" y="-493"/>
            <a:ext cx="9217025" cy="6912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804" y="0"/>
            <a:ext cx="6988238" cy="6192367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 rot="20465290">
            <a:off x="-311724" y="-202001"/>
            <a:ext cx="2610572" cy="1622490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28" y="6204581"/>
            <a:ext cx="921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S. Stelzl, Cosmic Wispers Workshop, Bari</a:t>
            </a:r>
          </a:p>
          <a:p>
            <a:pPr algn="ctr"/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Work in preparation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Balkin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Serra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Springmann, Stadlbauer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Stelzl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Weiler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01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Couplings in Dense Nuclear Medium</a:t>
            </a:r>
            <a:endParaRPr lang="en-US"/>
          </a:p>
        </p:txBody>
      </p:sp>
      <p:sp>
        <p:nvSpPr>
          <p:cNvPr id="6" name="Explosion 1 5"/>
          <p:cNvSpPr/>
          <p:nvPr/>
        </p:nvSpPr>
        <p:spPr>
          <a:xfrm rot="20465290">
            <a:off x="-311724" y="590109"/>
            <a:ext cx="2610572" cy="1622490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28" y="6204581"/>
            <a:ext cx="921702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S. Stelzl, Cosmic Wispers Workshop, Bari</a:t>
            </a:r>
          </a:p>
          <a:p>
            <a:pPr algn="ctr"/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Work in preparation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Balkin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Serra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Springmann, Stadlbauer</a:t>
            </a:r>
            <a:r>
              <a:rPr lang="de-DE" sz="2000" b="1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Stelzl 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de-DE" sz="2000" b="1" smtClean="0">
                <a:solidFill>
                  <a:schemeClr val="accent1">
                    <a:lumMod val="75000"/>
                  </a:schemeClr>
                </a:solidFill>
              </a:rPr>
              <a:t>Weiler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3139"/>
            <a:ext cx="9217025" cy="2943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0372" y="1655737"/>
            <a:ext cx="1748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KSVZ Axions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961" y="2908577"/>
            <a:ext cx="3789695" cy="198650"/>
          </a:xfrm>
          <a:prstGeom prst="rect">
            <a:avLst/>
          </a:prstGeom>
          <a:solidFill>
            <a:schemeClr val="tx1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66101" y="4385161"/>
            <a:ext cx="3789695" cy="198650"/>
          </a:xfrm>
          <a:prstGeom prst="rect">
            <a:avLst/>
          </a:prstGeom>
          <a:solidFill>
            <a:schemeClr val="tx1">
              <a:alpha val="31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3"/>
          </p:cNvPr>
          <p:cNvSpPr txBox="1"/>
          <p:nvPr/>
        </p:nvSpPr>
        <p:spPr>
          <a:xfrm>
            <a:off x="3384171" y="4824177"/>
            <a:ext cx="2448684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Values from</a:t>
            </a:r>
          </a:p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Grilli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di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Cortona et al.</a:t>
            </a:r>
          </a:p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arXiv:1511.02867</a:t>
            </a:r>
          </a:p>
          <a:p>
            <a:endParaRPr lang="en-US" sz="4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48992" y="4484486"/>
            <a:ext cx="339670" cy="583324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368062" y="3013014"/>
            <a:ext cx="2016109" cy="1955183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94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SN 1987A Axion Limits from Burst Duration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Raffelt,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Lect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Notes Phys. 741 (2008)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51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3"/>
                  </a:rPr>
                  <a:t>hep-ph/0611350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Burst duration calibrated by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early numerical studies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 “Generic” emission rates inspired by OPE rates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≲16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0" y="575587"/>
                <a:ext cx="9000682" cy="1323439"/>
              </a:xfrm>
              <a:prstGeom prst="rect">
                <a:avLst/>
              </a:prstGeom>
              <a:blipFill>
                <a:blip r:embed="rId4"/>
                <a:stretch>
                  <a:fillRect l="-745" t="-3211" b="-6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Chang, Essig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&amp; McDermott, </a:t>
                </a:r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JHEP 1809 (2018) 051 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5"/>
                  </a:rPr>
                  <a:t>1803.00993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Various correction factors to emission rates, specific SN core models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≳1×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60</m:t>
                    </m:r>
                    <m:r>
                      <a:rPr lang="en-US" sz="2000" b="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1943777"/>
                <a:ext cx="9000681" cy="1015663"/>
              </a:xfrm>
              <a:prstGeom prst="rect">
                <a:avLst/>
              </a:prstGeom>
              <a:blipFill>
                <a:blip r:embed="rId6"/>
                <a:stretch>
                  <a:fillRect l="-745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</a:t>
                </a:r>
                <a:r>
                  <a:rPr lang="it-IT" sz="2000">
                    <a:solidFill>
                      <a:schemeClr val="accent1">
                        <a:lumMod val="75000"/>
                      </a:schemeClr>
                    </a:solidFill>
                  </a:rPr>
                  <a:t>Fischer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, Giannotti,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Guo, Martínez-Pinedo &amp; Mirizzi, 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JCAP 10 (2019) 016 &amp; Erratum 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7"/>
                  </a:rPr>
                  <a:t>1906.11844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Beyond OPE emission rates, specific SN core models: similar to Chang et al.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≳4×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≲15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</a:t>
                </a:r>
                <a:endParaRPr lang="en-US" sz="200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1" y="2951917"/>
                <a:ext cx="9000681" cy="1323439"/>
              </a:xfrm>
              <a:prstGeom prst="rect">
                <a:avLst/>
              </a:prstGeom>
              <a:blipFill>
                <a:blip r:embed="rId8"/>
                <a:stretch>
                  <a:fillRect l="-745" t="-3226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4019" y="5400257"/>
            <a:ext cx="8928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Bar, Blum &amp; D'Amico,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 there a supernova bound on axions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?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9"/>
              </a:rPr>
              <a:t>1907.05020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Alternative picture of SN explosion (thermonuclear event)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Observed signal not PNS cooling. SN1987A neutron star (or pulsar) not yet found.</a:t>
            </a:r>
          </a:p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(but see “NS </a:t>
            </a: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</a:rPr>
              <a:t>1987A in SN </a:t>
            </a:r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1987A”, Page et al. arXiv:2004.06078)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 </a:t>
                </a:r>
                <a:r>
                  <a:rPr lang="it-IT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Carenza, Fore, Giannotti, Mirizzi &amp; Reddy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hlinkClick r:id="rId10"/>
                  </a:rPr>
                  <a:t>2010.02943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smtClean="0">
                    <a:solidFill>
                      <a:schemeClr val="tx1"/>
                    </a:solidFill>
                  </a:rPr>
                  <a:t>Including thermal pions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 (factor 3 larger emission)</a:t>
                </a:r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and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≲11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:r>
                  <a:rPr 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(KSVZ, based on proton coupling</a:t>
                </a:r>
                <a:r>
                  <a:rPr lang="en-US" sz="20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) 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20" y="4320107"/>
                <a:ext cx="8928544" cy="1015663"/>
              </a:xfrm>
              <a:prstGeom prst="rect">
                <a:avLst/>
              </a:prstGeom>
              <a:blipFill>
                <a:blip r:embed="rId11"/>
                <a:stretch>
                  <a:fillRect l="-751" t="-4819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90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Oval 25" descr="C:\vortrag\material\usedpics\implosion.tif"/>
          <p:cNvSpPr>
            <a:spLocks noChangeAspect="1" noChangeArrowheads="1"/>
          </p:cNvSpPr>
          <p:nvPr/>
        </p:nvSpPr>
        <p:spPr bwMode="auto">
          <a:xfrm>
            <a:off x="5040655" y="2088277"/>
            <a:ext cx="3456397" cy="34560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4680521" y="935637"/>
            <a:ext cx="4176464" cy="50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 (implosion)</a:t>
            </a:r>
          </a:p>
        </p:txBody>
      </p:sp>
      <p:pic>
        <p:nvPicPr>
          <p:cNvPr id="5" name="Picture 21" descr="C:\Users\Georg Raffelt\Desktop\sho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72" y="1368395"/>
            <a:ext cx="4896545" cy="48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682021" y="935997"/>
            <a:ext cx="4174848" cy="50399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7913" y="935996"/>
            <a:ext cx="6408889" cy="5544411"/>
            <a:chOff x="287913" y="935996"/>
            <a:chExt cx="6408889" cy="5544411"/>
          </a:xfrm>
        </p:grpSpPr>
        <p:sp>
          <p:nvSpPr>
            <p:cNvPr id="8" name="Rectangle 29"/>
            <p:cNvSpPr>
              <a:spLocks noChangeArrowheads="1"/>
            </p:cNvSpPr>
            <p:nvPr/>
          </p:nvSpPr>
          <p:spPr bwMode="auto">
            <a:xfrm>
              <a:off x="287913" y="935996"/>
              <a:ext cx="4176464" cy="504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25400" algn="ctr" rotWithShape="0">
                      <a:schemeClr val="accent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Newborn Neutron Star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AutoShape 30"/>
                <p:cNvSpPr>
                  <a:spLocks noChangeArrowheads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solidFill>
                  <a:srgbClr val="4D4D4D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algn="ctr" defTabSz="921018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50 km</a:t>
                  </a:r>
                </a:p>
              </p:txBody>
            </p:sp>
          </mc:Choice>
          <mc:Fallback xmlns="">
            <p:sp>
              <p:nvSpPr>
                <p:cNvPr id="64" name="AutoShap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003" y="1516309"/>
                  <a:ext cx="2880347" cy="643688"/>
                </a:xfrm>
                <a:prstGeom prst="leftRightArrow">
                  <a:avLst>
                    <a:gd name="adj1" fmla="val 52444"/>
                    <a:gd name="adj2" fmla="val 49641"/>
                  </a:avLst>
                </a:prstGeom>
                <a:blipFill rotWithShape="1">
                  <a:blip r:embed="rId4"/>
                  <a:stretch>
                    <a:fillRect/>
                  </a:stretch>
                </a:blip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utoShape 26"/>
            <p:cNvSpPr>
              <a:spLocks noChangeArrowheads="1"/>
            </p:cNvSpPr>
            <p:nvPr/>
          </p:nvSpPr>
          <p:spPr bwMode="auto">
            <a:xfrm rot="16200000">
              <a:off x="3204153" y="1764440"/>
              <a:ext cx="2880841" cy="4104456"/>
            </a:xfrm>
            <a:custGeom>
              <a:avLst/>
              <a:gdLst>
                <a:gd name="G0" fmla="+- 7548 0 0"/>
                <a:gd name="G1" fmla="+- 21600 0 7548"/>
                <a:gd name="G2" fmla="*/ 7548 1 2"/>
                <a:gd name="G3" fmla="+- 21600 0 G2"/>
                <a:gd name="G4" fmla="+/ 7548 21600 2"/>
                <a:gd name="G5" fmla="+/ G1 0 2"/>
                <a:gd name="G6" fmla="*/ 21600 21600 7548"/>
                <a:gd name="G7" fmla="*/ G6 1 2"/>
                <a:gd name="G8" fmla="+- 21600 0 G7"/>
                <a:gd name="G9" fmla="*/ 21600 1 2"/>
                <a:gd name="G10" fmla="+- 7548 0 G9"/>
                <a:gd name="G11" fmla="?: G10 G8 0"/>
                <a:gd name="G12" fmla="?: G10 G7 21600"/>
                <a:gd name="T0" fmla="*/ 17826 w 21600"/>
                <a:gd name="T1" fmla="*/ 10800 h 21600"/>
                <a:gd name="T2" fmla="*/ 10800 w 21600"/>
                <a:gd name="T3" fmla="*/ 21600 h 21600"/>
                <a:gd name="T4" fmla="*/ 3774 w 21600"/>
                <a:gd name="T5" fmla="*/ 10800 h 21600"/>
                <a:gd name="T6" fmla="*/ 10800 w 21600"/>
                <a:gd name="T7" fmla="*/ 0 h 21600"/>
                <a:gd name="T8" fmla="*/ 5574 w 21600"/>
                <a:gd name="T9" fmla="*/ 5574 h 21600"/>
                <a:gd name="T10" fmla="*/ 16026 w 21600"/>
                <a:gd name="T11" fmla="*/ 1602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548" y="21600"/>
                  </a:lnTo>
                  <a:lnTo>
                    <a:pt x="1405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27"/>
            <p:cNvSpPr>
              <a:spLocks noChangeAspect="1" noChangeArrowheads="1"/>
            </p:cNvSpPr>
            <p:nvPr/>
          </p:nvSpPr>
          <p:spPr bwMode="auto">
            <a:xfrm>
              <a:off x="935150" y="2375837"/>
              <a:ext cx="2881202" cy="2882352"/>
            </a:xfrm>
            <a:prstGeom prst="ellipse">
              <a:avLst/>
            </a:prstGeom>
            <a:solidFill>
              <a:srgbClr val="4D4D4D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31"/>
                <p:cNvSpPr>
                  <a:spLocks noChangeArrowheads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none" anchor="ctr"/>
                <a:lstStyle/>
                <a:p>
                  <a:pPr algn="l">
                    <a:lnSpc>
                      <a:spcPct val="120000"/>
                    </a:lnSpc>
                  </a:pPr>
                  <a:r>
                    <a:rPr lang="en-US" sz="20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Proto-Neutron Star</a:t>
                  </a: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</a:rPr>
                    <a:t>r</a:t>
                  </a:r>
                  <a:r>
                    <a:rPr lang="en-US" sz="2400" baseline="-25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nuc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=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3</a:t>
                  </a:r>
                  <a:r>
                    <a:rPr lang="en-US" sz="16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</a:t>
                  </a:r>
                  <a:r>
                    <a:rPr lang="en-US" sz="7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14</a:t>
                  </a:r>
                  <a:r>
                    <a:rPr lang="en-US" sz="1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1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g cm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Symbol" pitchFamily="18" charset="2"/>
                      <a:sym typeface="Symbol" pitchFamily="18" charset="2"/>
                    </a:rPr>
                    <a:t>-</a:t>
                  </a:r>
                  <a:r>
                    <a:rPr lang="en-US" sz="24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3</a:t>
                  </a:r>
                  <a:r>
                    <a:rPr lang="en-US" sz="2000" baseline="30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endPara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  <a:p>
                  <a:pPr algn="l">
                    <a:lnSpc>
                      <a:spcPct val="120000"/>
                    </a:lnSpc>
                    <a:buFont typeface="Symbol" pitchFamily="18" charset="2"/>
                    <a:buNone/>
                  </a:pP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 </a:t>
                  </a:r>
                  <a:r>
                    <a:rPr lang="en-US" sz="200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10 </a:t>
                  </a:r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sym typeface="Symbol" pitchFamily="18" charset="2"/>
                    </a:rPr>
                    <a:t>MeV</a:t>
                  </a:r>
                </a:p>
              </p:txBody>
            </p:sp>
          </mc:Choice>
          <mc:Fallback xmlns="">
            <p:sp>
              <p:nvSpPr>
                <p:cNvPr id="1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36625" y="5328070"/>
                  <a:ext cx="2879696" cy="115233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42" t="-1587" r="-1695" b="-1164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6336776" y="3384100"/>
            <a:ext cx="864072" cy="863997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Where is the Neutron Star of SN 1987A?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3891" y="719607"/>
            <a:ext cx="892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No pulsar or neutron star has been seen until now (35 years later)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Infra-red excess observed by ALMA: In “the blob” strong indication for NS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Expected position, remnant hidden by dust  [Cigan+ arXiv:1910.02960]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Most plausible model: Thermally cooling non-pulsar NS [Page+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arXiv:2004.06078]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" y="4113077"/>
            <a:ext cx="4336606" cy="2439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3" y="2231817"/>
            <a:ext cx="4319796" cy="4319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908735" y="2120746"/>
            <a:ext cx="369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chemeClr val="accent1">
                    <a:lumMod val="75000"/>
                  </a:schemeClr>
                </a:solidFill>
                <a:hlinkClick r:id="rId5"/>
              </a:rPr>
              <a:t>https://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www.bbc.com/news/science-environment-50473482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260" y="3416633"/>
            <a:ext cx="43211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Atacama Large Millimeter/Submillimeter Array (ALMA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 at ESO in Chile</a:t>
            </a:r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32238" y="5930631"/>
            <a:ext cx="141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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aseline="30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</a:t>
            </a:r>
          </a:p>
        </p:txBody>
      </p:sp>
    </p:spTree>
    <p:extLst>
      <p:ext uri="{BB962C8B-B14F-4D97-AF65-F5344CB8AC3E}">
        <p14:creationId xmlns:p14="http://schemas.microsoft.com/office/powerpoint/2010/main" val="30760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New Interest in SN 1987A as Particle Lab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" y="791617"/>
            <a:ext cx="3024000" cy="1832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722" y="791617"/>
            <a:ext cx="3024000" cy="20290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02" y="3167947"/>
            <a:ext cx="3024000" cy="18065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732" y="791617"/>
            <a:ext cx="3024000" cy="2292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152" y="3167947"/>
            <a:ext cx="3024000" cy="1806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8" y="3167947"/>
            <a:ext cx="3024000" cy="18065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08632" y="647597"/>
            <a:ext cx="71753" cy="59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102052" y="647597"/>
            <a:ext cx="71753" cy="59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V="1">
            <a:off x="3096302" y="2796086"/>
            <a:ext cx="309653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flipV="1">
            <a:off x="-234" y="2602917"/>
            <a:ext cx="309653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6120722" y="3057837"/>
            <a:ext cx="309653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3088576" y="4919547"/>
            <a:ext cx="3096536" cy="127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164069" y="647597"/>
            <a:ext cx="71753" cy="59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New Analysis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493"/>
            <a:ext cx="9217025" cy="6912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464" y="110631"/>
            <a:ext cx="6056488" cy="67298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29433" y="-493"/>
            <a:ext cx="2087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00FF"/>
                </a:solidFill>
                <a:hlinkClick r:id="rId3"/>
              </a:rPr>
              <a:t>arXiv:2308.01403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 rot="20465290">
            <a:off x="48326" y="-23789"/>
            <a:ext cx="2610572" cy="1622490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7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Signal Duration of Suite of Garching Models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19606"/>
            <a:ext cx="4536630" cy="584020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512082" y="792163"/>
            <a:ext cx="0" cy="53281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411" y="1603318"/>
            <a:ext cx="4300731" cy="42289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324973" y="791617"/>
            <a:ext cx="0" cy="53281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68312" y="791617"/>
            <a:ext cx="0" cy="53281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6999" y="5256237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PNS</a:t>
            </a:r>
          </a:p>
          <a:p>
            <a:r>
              <a:rPr lang="en-US" sz="2000">
                <a:solidFill>
                  <a:srgbClr val="FF0000"/>
                </a:solidFill>
              </a:rPr>
              <a:t>C</a:t>
            </a:r>
            <a:r>
              <a:rPr lang="en-US" sz="2000" smtClean="0">
                <a:solidFill>
                  <a:srgbClr val="FF0000"/>
                </a:solidFill>
              </a:rPr>
              <a:t>ooling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76484" y="5268451"/>
            <a:ext cx="9268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Other</a:t>
            </a:r>
          </a:p>
          <a:p>
            <a:r>
              <a:rPr lang="en-US" sz="2000" smtClean="0">
                <a:solidFill>
                  <a:srgbClr val="FF0000"/>
                </a:solidFill>
              </a:rPr>
              <a:t>Cause?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4642" y="6192367"/>
            <a:ext cx="302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0000FF"/>
                </a:solidFill>
              </a:rPr>
              <a:t>Fiorillo</a:t>
            </a:r>
            <a:r>
              <a:rPr lang="en-US" sz="2000">
                <a:solidFill>
                  <a:srgbClr val="0000FF"/>
                </a:solidFill>
              </a:rPr>
              <a:t>+</a:t>
            </a:r>
            <a:r>
              <a:rPr lang="en-US" sz="2000" smtClean="0">
                <a:solidFill>
                  <a:srgbClr val="0000FF"/>
                </a:solidFill>
              </a:rPr>
              <a:t> </a:t>
            </a:r>
            <a:r>
              <a:rPr lang="en-US" sz="2000" smtClean="0">
                <a:solidFill>
                  <a:srgbClr val="0000FF"/>
                </a:solidFill>
                <a:hlinkClick r:id="rId4"/>
              </a:rPr>
              <a:t>arXiv:2308.01403</a:t>
            </a:r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1528" y="707209"/>
            <a:ext cx="4244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Signal duration (95% expected events)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for 20 Garching models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5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Cumulative Event Distributions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463" y="593627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Heinlein, Janka, Raffelt, Vitagliano &amp; Bollig,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arXiv:2308.01403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5" y="1151667"/>
            <a:ext cx="8903317" cy="433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5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Long-Term Cooling of EC SN (Garching 2009)</a:t>
            </a:r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4016" y="5904327"/>
            <a:ext cx="8928993" cy="57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L. </a:t>
            </a:r>
            <a:r>
              <a:rPr lang="en-US" sz="2000" smtClean="0"/>
              <a:t>Hüdepohl et al. (Garching Group),</a:t>
            </a:r>
            <a:r>
              <a:rPr lang="en-US" sz="2000"/>
              <a:t> </a:t>
            </a:r>
            <a:r>
              <a:rPr lang="en-US" sz="2000" smtClean="0"/>
              <a:t>arXiv:0912.0260</a:t>
            </a:r>
            <a:endParaRPr lang="en-US" sz="2000"/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" y="2160227"/>
            <a:ext cx="4464000" cy="3024000"/>
          </a:xfrm>
          <a:prstGeom prst="rect">
            <a:avLst/>
          </a:prstGeom>
        </p:spPr>
      </p:pic>
      <p:pic>
        <p:nvPicPr>
          <p:cNvPr id="6" name="Picture 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42" y="2160227"/>
            <a:ext cx="4464000" cy="3024000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883" y="791617"/>
            <a:ext cx="4464496" cy="165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US" sz="2000" smtClean="0">
                <a:solidFill>
                  <a:srgbClr val="003399"/>
                </a:solidFill>
              </a:rPr>
              <a:t>Neutrino opacities with strong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NN correlations and nucleon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recoil in neutrino-nucleon scattering.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680646" y="791617"/>
            <a:ext cx="4464496" cy="165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US" sz="2000" smtClean="0">
                <a:solidFill>
                  <a:srgbClr val="003399"/>
                </a:solidFill>
              </a:rPr>
              <a:t>Neutrino opacities without these effects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Much longer cooling times</a:t>
            </a:r>
          </a:p>
          <a:p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46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Proto-Neutron Star Convection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463" y="6234772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000"/>
              <a:t>H.-Th. Janka, K. Kifonidis, M. </a:t>
            </a:r>
            <a:r>
              <a:rPr lang="fi-FI" sz="2000" smtClean="0"/>
              <a:t>Rampp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arXiv:</a:t>
            </a:r>
            <a:r>
              <a:rPr lang="en-US" sz="2000" smtClean="0">
                <a:hlinkClick r:id="rId2"/>
              </a:rPr>
              <a:t>astro-ph/0103015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79" y="935637"/>
            <a:ext cx="8027939" cy="511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Proto-Neutron Star Convection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"/>
            <a:ext cx="9216000" cy="1588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87" y="1761101"/>
            <a:ext cx="3823675" cy="4863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54943" y="3339733"/>
            <a:ext cx="3154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Count rate in a detector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like Kamiokande, 50 kt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Supernova </a:t>
            </a:r>
            <a:r>
              <a:rPr lang="en-US"/>
              <a:t>Bounds on Radiative Particle Decays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702" y="4467544"/>
            <a:ext cx="1944270" cy="1436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37" y="652836"/>
            <a:ext cx="2805455" cy="2083051"/>
          </a:xfrm>
          <a:prstGeom prst="rect">
            <a:avLst/>
          </a:prstGeom>
        </p:spPr>
      </p:pic>
      <p:pic>
        <p:nvPicPr>
          <p:cNvPr id="9" name="Picture 8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8" r="662"/>
          <a:stretch/>
        </p:blipFill>
        <p:spPr>
          <a:xfrm>
            <a:off x="0" y="719608"/>
            <a:ext cx="4464000" cy="547276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368062" y="3095937"/>
            <a:ext cx="720100" cy="7200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 rot="19120022">
            <a:off x="1641321" y="2557944"/>
            <a:ext cx="1584000" cy="424842"/>
            <a:chOff x="5040572" y="3183242"/>
            <a:chExt cx="2026271" cy="5434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5040572" y="3455987"/>
              <a:ext cx="825903" cy="1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 rot="20965361">
            <a:off x="1888363" y="2797085"/>
            <a:ext cx="3960550" cy="543466"/>
            <a:chOff x="3106293" y="3183242"/>
            <a:chExt cx="3960550" cy="54346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137203">
            <a:off x="1803717" y="3951176"/>
            <a:ext cx="3960550" cy="543466"/>
            <a:chOff x="3106293" y="3183242"/>
            <a:chExt cx="3960550" cy="54346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 flipV="1">
              <a:off x="5904692" y="3584413"/>
              <a:ext cx="1138359" cy="14229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 flipV="1">
              <a:off x="5928484" y="3183242"/>
              <a:ext cx="1138359" cy="142295"/>
            </a:xfrm>
            <a:prstGeom prst="rect">
              <a:avLst/>
            </a:prstGeom>
          </p:spPr>
        </p:pic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5832682" y="3383997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3106293" y="3449459"/>
              <a:ext cx="2760182" cy="6529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345353" y="2820768"/>
            <a:ext cx="1217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Collapsed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 core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52032" y="4764381"/>
            <a:ext cx="1311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Progenitor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mantle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21731" y="1144144"/>
            <a:ext cx="12081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Adds to 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Explosion</a:t>
            </a:r>
          </a:p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896004" y="4104077"/>
            <a:ext cx="2240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>
                    <a:lumMod val="85000"/>
                  </a:schemeClr>
                </a:solidFill>
              </a:rPr>
              <a:t>Solar Maximum Mission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904692" y="5844531"/>
            <a:ext cx="3086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excess gamma rays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SN 1987A neutrino burst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32682" y="2735887"/>
            <a:ext cx="34867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gamma ray background</a:t>
            </a:r>
          </a:p>
          <a:p>
            <a:r>
              <a:rPr lang="en-US" sz="20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sz="2000" b="1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 all past supernovae</a:t>
            </a:r>
            <a:endParaRPr lang="en-US" sz="2000" b="1">
              <a:solidFill>
                <a:schemeClr val="bg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20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Gamma-Ray Observations of SMM Satellite</a:t>
            </a:r>
          </a:p>
        </p:txBody>
      </p:sp>
      <p:pic>
        <p:nvPicPr>
          <p:cNvPr id="4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7" y="942966"/>
            <a:ext cx="8244840" cy="493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08012" y="647597"/>
            <a:ext cx="8064551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sz="2000"/>
              <a:t>Counts in the GRS instrument on the Solar Maximum Mission Satellite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769423" y="2519857"/>
            <a:ext cx="1512168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r" defTabSz="921018"/>
            <a:r>
              <a:rPr lang="en-US" sz="2000" b="1">
                <a:solidFill>
                  <a:srgbClr val="003399"/>
                </a:solidFill>
              </a:rPr>
              <a:t>0.4 cm</a:t>
            </a:r>
            <a:r>
              <a:rPr lang="en-US" sz="2400" b="1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="1" baseline="30000">
                <a:solidFill>
                  <a:srgbClr val="003399"/>
                </a:solidFill>
              </a:rPr>
              <a:t>2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6769546" y="3923861"/>
            <a:ext cx="1512168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r" defTabSz="921018"/>
            <a:r>
              <a:rPr lang="en-US" sz="2000" b="1">
                <a:solidFill>
                  <a:srgbClr val="003399"/>
                </a:solidFill>
              </a:rPr>
              <a:t>0.6 cm</a:t>
            </a:r>
            <a:r>
              <a:rPr lang="en-US" sz="2400" b="1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="1" baseline="30000">
                <a:solidFill>
                  <a:srgbClr val="003399"/>
                </a:solidFill>
              </a:rPr>
              <a:t>2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5257171" y="1113629"/>
            <a:ext cx="3042055" cy="43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r" defTabSz="921018"/>
            <a:r>
              <a:rPr lang="en-US" sz="2000" b="1" smtClean="0">
                <a:solidFill>
                  <a:srgbClr val="003399"/>
                </a:solidFill>
              </a:rPr>
              <a:t>10 s fluence limit 0.9 </a:t>
            </a:r>
            <a:r>
              <a:rPr lang="en-US" sz="2000" b="1">
                <a:solidFill>
                  <a:srgbClr val="003399"/>
                </a:solidFill>
              </a:rPr>
              <a:t>cm</a:t>
            </a:r>
            <a:r>
              <a:rPr lang="en-US" sz="2400" b="1" baseline="300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 b="1" baseline="30000">
                <a:solidFill>
                  <a:srgbClr val="003399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144463" y="5760430"/>
                <a:ext cx="8928100" cy="863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algn="ctr" defTabSz="921018"/>
                <a:r>
                  <a:rPr lang="en-US" sz="2400" smtClean="0">
                    <a:solidFill>
                      <a:srgbClr val="003399"/>
                    </a:solidFill>
                  </a:rPr>
                  <a:t>SN 1987A neutrino fluence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∼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sz="2400" b="0" smtClean="0">
                  <a:solidFill>
                    <a:srgbClr val="003399"/>
                  </a:solidFill>
                </a:endParaRPr>
              </a:p>
              <a:p>
                <a:pPr algn="ctr" defTabSz="921018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400" b="0" smtClean="0">
                    <a:solidFill>
                      <a:srgbClr val="003399"/>
                    </a:solidFill>
                  </a:rPr>
                  <a:t> of neutrinos have decayed to photons on their way to Earth</a:t>
                </a:r>
              </a:p>
            </p:txBody>
          </p:sp>
        </mc:Choice>
        <mc:Fallback xmlns="">
          <p:sp>
            <p:nvSpPr>
              <p:cNvPr id="10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463" y="5760430"/>
                <a:ext cx="8928100" cy="863997"/>
              </a:xfrm>
              <a:prstGeom prst="rect">
                <a:avLst/>
              </a:prstGeom>
              <a:blipFill rotWithShape="1">
                <a:blip r:embed="rId3"/>
                <a:stretch>
                  <a:fillRect t="-3521" b="-1338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045701" y="1151667"/>
            <a:ext cx="1296180" cy="4104546"/>
            <a:chOff x="3672382" y="1151667"/>
            <a:chExt cx="1296180" cy="4104546"/>
          </a:xfrm>
        </p:grpSpPr>
        <p:sp>
          <p:nvSpPr>
            <p:cNvPr id="12" name="Line 6"/>
            <p:cNvSpPr>
              <a:spLocks noChangeAspect="1" noChangeShapeType="1"/>
            </p:cNvSpPr>
            <p:nvPr/>
          </p:nvSpPr>
          <p:spPr bwMode="auto">
            <a:xfrm>
              <a:off x="4320472" y="1151667"/>
              <a:ext cx="0" cy="4104546"/>
            </a:xfrm>
            <a:prstGeom prst="line">
              <a:avLst/>
            </a:prstGeom>
            <a:noFill/>
            <a:ln w="38100">
              <a:solidFill>
                <a:srgbClr val="C4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672382" y="2231816"/>
              <a:ext cx="1296180" cy="504039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SN 1987A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63408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Stellar Collapse and Supernova Explosion</a:t>
            </a:r>
          </a:p>
        </p:txBody>
      </p:sp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287913" y="935996"/>
            <a:ext cx="4176464" cy="50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Newborn Neutron Star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AutoShape 30"/>
              <p:cNvSpPr>
                <a:spLocks noChangeArrowheads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solidFill>
                <a:srgbClr val="4D4D4D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50 km</a:t>
                </a:r>
              </a:p>
            </p:txBody>
          </p:sp>
        </mc:Choice>
        <mc:Fallback xmlns="">
          <p:sp>
            <p:nvSpPr>
              <p:cNvPr id="4" name="AutoShap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003" y="1516309"/>
                <a:ext cx="2880347" cy="643688"/>
              </a:xfrm>
              <a:prstGeom prst="leftRightArrow">
                <a:avLst>
                  <a:gd name="adj1" fmla="val 52444"/>
                  <a:gd name="adj2" fmla="val 49641"/>
                </a:avLst>
              </a:prstGeom>
              <a:blipFill rotWithShape="1">
                <a:blip r:embed="rId2"/>
                <a:stretch>
                  <a:fillRect/>
                </a:stretch>
              </a:blip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27"/>
          <p:cNvSpPr>
            <a:spLocks noChangeAspect="1" noChangeArrowheads="1"/>
          </p:cNvSpPr>
          <p:nvPr/>
        </p:nvSpPr>
        <p:spPr bwMode="auto">
          <a:xfrm>
            <a:off x="935150" y="2375837"/>
            <a:ext cx="2881202" cy="2882352"/>
          </a:xfrm>
          <a:prstGeom prst="ellipse">
            <a:avLst/>
          </a:prstGeom>
          <a:solidFill>
            <a:srgbClr val="4D4D4D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1"/>
              <p:cNvSpPr>
                <a:spLocks noChangeArrowheads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anchor="ctr"/>
              <a:lstStyle/>
              <a:p>
                <a:pPr algn="l">
                  <a:lnSpc>
                    <a:spcPct val="120000"/>
                  </a:lnSpc>
                </a:pPr>
                <a:r>
                  <a:rPr lang="en-US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Proto-Neutron Star</a:t>
                </a: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</a:rPr>
                  <a:t>r</a:t>
                </a:r>
                <a:r>
                  <a:rPr lang="en-US" sz="2400" baseline="-25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nuc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=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3</a:t>
                </a:r>
                <a:r>
                  <a:rPr lang="en-US" sz="16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</a:t>
                </a:r>
                <a:r>
                  <a:rPr lang="en-US" sz="7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14</a:t>
                </a:r>
                <a:r>
                  <a:rPr lang="en-US" sz="1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1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g cm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sz="24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3</a:t>
                </a:r>
                <a:r>
                  <a:rPr lang="en-US" sz="20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endParaRPr lang="en-US" sz="200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algn="l">
                  <a:lnSpc>
                    <a:spcPct val="120000"/>
                  </a:lnSpc>
                  <a:buFont typeface="Symbol" pitchFamily="18" charset="2"/>
                  <a:buNone/>
                </a:pP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10 </a:t>
                </a:r>
                <a:r>
                  <a:rPr lang="en-US" sz="2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Symbol" pitchFamily="18" charset="2"/>
                  </a:rPr>
                  <a:t>MeV</a:t>
                </a:r>
              </a:p>
            </p:txBody>
          </p:sp>
        </mc:Choice>
        <mc:Fallback xmlns="">
          <p:sp>
            <p:nvSpPr>
              <p:cNvPr id="6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625" y="5328070"/>
                <a:ext cx="2879696" cy="1152337"/>
              </a:xfrm>
              <a:prstGeom prst="rect">
                <a:avLst/>
              </a:prstGeom>
              <a:blipFill rotWithShape="1">
                <a:blip r:embed="rId3"/>
                <a:stretch>
                  <a:fillRect l="-2542" t="-1587" r="-1695" b="-116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504056" y="1942494"/>
            <a:ext cx="3744416" cy="3743986"/>
            <a:chOff x="336" y="1295"/>
            <a:chExt cx="2496" cy="2496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877" y="2160"/>
              <a:ext cx="1413" cy="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20000">
                        <a:srgbClr val="000040"/>
                      </a:gs>
                      <a:gs pos="50000">
                        <a:srgbClr val="400040"/>
                      </a:gs>
                      <a:gs pos="75000">
                        <a:srgbClr val="8F0040"/>
                      </a:gs>
                      <a:gs pos="89999">
                        <a:srgbClr val="F27300"/>
                      </a:gs>
                      <a:gs pos="100000">
                        <a:srgbClr val="FFBF00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FF0000"/>
                  </a:solidFill>
                  <a:effectLst/>
                  <a:latin typeface="Trebuchet MS" pitchFamily="34" charset="0"/>
                </a:rPr>
                <a:t>Neutrino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effectLst/>
                  <a:latin typeface="Trebuchet MS" pitchFamily="34" charset="0"/>
                </a:rPr>
                <a:t>cooling by</a:t>
              </a:r>
            </a:p>
            <a:p>
              <a:pPr algn="ctr"/>
              <a:r>
                <a:rPr lang="de-DE" b="1" smtClean="0">
                  <a:solidFill>
                    <a:srgbClr val="FF0000"/>
                  </a:solidFill>
                  <a:latin typeface="Trebuchet MS" pitchFamily="34" charset="0"/>
                </a:rPr>
                <a:t>diffusion</a:t>
              </a:r>
              <a:endParaRPr lang="de-DE" b="1">
                <a:solidFill>
                  <a:srgbClr val="FF0000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2400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15"/>
            <p:cNvSpPr>
              <a:spLocks noChangeShapeType="1"/>
            </p:cNvSpPr>
            <p:nvPr/>
          </p:nvSpPr>
          <p:spPr bwMode="auto">
            <a:xfrm flipH="1">
              <a:off x="336" y="2544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16"/>
            <p:cNvSpPr>
              <a:spLocks noChangeShapeType="1"/>
            </p:cNvSpPr>
            <p:nvPr/>
          </p:nvSpPr>
          <p:spPr bwMode="auto">
            <a:xfrm rot="-5400000">
              <a:off x="1367" y="1511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7"/>
            <p:cNvSpPr>
              <a:spLocks noChangeShapeType="1"/>
            </p:cNvSpPr>
            <p:nvPr/>
          </p:nvSpPr>
          <p:spPr bwMode="auto">
            <a:xfrm rot="16200000" flipH="1">
              <a:off x="1367" y="3575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rot="1800000">
              <a:off x="2261" y="3059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 rot="1800000" flipH="1">
              <a:off x="474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rot="-3600000">
              <a:off x="1883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rot="18000000" flipH="1">
              <a:off x="851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rot="19800000">
              <a:off x="2261" y="202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rot="19800000" flipH="1">
              <a:off x="474" y="306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rot="14400000">
              <a:off x="851" y="1650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rot="14400000" flipH="1">
              <a:off x="1884" y="3437"/>
              <a:ext cx="4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Box 26"/>
              <p:cNvSpPr txBox="1">
                <a:spLocks noChangeArrowheads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Gravitational binding energy</a:t>
                </a: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   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E</a:t>
                </a:r>
                <a:r>
                  <a:rPr lang="en-US" sz="2200" baseline="-25000">
                    <a:solidFill>
                      <a:schemeClr val="bg1"/>
                    </a:solidFill>
                    <a:effectLst/>
                    <a:latin typeface="+mj-lt"/>
                  </a:rPr>
                  <a:t>b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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   17% M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SUN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c</a:t>
                </a:r>
                <a:r>
                  <a:rPr lang="en-US" baseline="30000" smtClean="0">
                    <a:solidFill>
                      <a:schemeClr val="bg1"/>
                    </a:solidFill>
                    <a:effectLst/>
                    <a:latin typeface="+mj-lt"/>
                    <a:sym typeface="Symbol" pitchFamily="18" charset="2"/>
                  </a:rPr>
                  <a:t>2</a:t>
                </a:r>
                <a:endParaRPr lang="en-US" smtClean="0">
                  <a:solidFill>
                    <a:schemeClr val="bg1"/>
                  </a:solidFill>
                  <a:latin typeface="+mj-lt"/>
                </a:endParaRPr>
              </a:p>
              <a:p>
                <a:endParaRPr lang="en-US" sz="800" smtClean="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This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shows up as  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99%     Neutrinos		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1%     Kinetic energy of explosion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0.01%   Photons, outshine host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galaxy</a:t>
                </a:r>
              </a:p>
              <a:p>
                <a:endParaRPr lang="en-US" sz="12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Neutrino luminosity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    L</a:t>
                </a:r>
                <a:r>
                  <a:rPr lang="en-US" sz="2200" baseline="-25000">
                    <a:solidFill>
                      <a:schemeClr val="bg1"/>
                    </a:solidFill>
                    <a:latin typeface="Symbol" pitchFamily="18" charset="2"/>
                  </a:rPr>
                  <a:t>n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53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erg / 3 sec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bg1"/>
                        </a:solidFill>
                        <a:latin typeface="Cambria Math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3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 10</a:t>
                </a:r>
                <a:r>
                  <a:rPr lang="en-US" baseline="300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19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  <a:sym typeface="Symbol" pitchFamily="18" charset="2"/>
                  </a:rPr>
                  <a:t> </a:t>
                </a:r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L</a:t>
                </a:r>
                <a:r>
                  <a:rPr lang="en-US" sz="2200" baseline="-25000">
                    <a:solidFill>
                      <a:schemeClr val="bg1"/>
                    </a:solidFill>
                    <a:latin typeface="+mj-lt"/>
                  </a:rPr>
                  <a:t>SUN</a:t>
                </a:r>
              </a:p>
              <a:p>
                <a:endParaRPr lang="en-US" sz="800">
                  <a:solidFill>
                    <a:schemeClr val="bg1"/>
                  </a:solidFill>
                  <a:latin typeface="+mj-lt"/>
                </a:endParaRP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While it lasts, outshines the entire</a:t>
                </a:r>
              </a:p>
              <a:p>
                <a:r>
                  <a:rPr lang="en-US" sz="2200">
                    <a:solidFill>
                      <a:schemeClr val="bg1"/>
                    </a:solidFill>
                    <a:latin typeface="+mj-lt"/>
                  </a:rPr>
                  <a:t> visible </a:t>
                </a:r>
                <a:r>
                  <a:rPr lang="en-US" sz="2200" smtClean="0">
                    <a:solidFill>
                      <a:schemeClr val="bg1"/>
                    </a:solidFill>
                    <a:latin typeface="+mj-lt"/>
                  </a:rPr>
                  <a:t>universe</a:t>
                </a:r>
                <a:endParaRPr lang="de-DE" sz="220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1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08512" y="2015787"/>
                <a:ext cx="4464620" cy="4535825"/>
              </a:xfrm>
              <a:prstGeom prst="rect">
                <a:avLst/>
              </a:prstGeom>
              <a:blipFill rotWithShape="1">
                <a:blip r:embed="rId4"/>
                <a:stretch>
                  <a:fillRect l="-1639" t="-806" r="-3279" b="-14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07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1"/>
          <p:cNvSpPr txBox="1">
            <a:spLocks/>
          </p:cNvSpPr>
          <p:nvPr/>
        </p:nvSpPr>
        <p:spPr>
          <a:xfrm>
            <a:off x="1" y="0"/>
            <a:ext cx="9217024" cy="582932"/>
          </a:xfrm>
          <a:prstGeom prst="rect">
            <a:avLst/>
          </a:prstGeom>
          <a:solidFill>
            <a:srgbClr val="707070"/>
          </a:solidFill>
        </p:spPr>
        <p:txBody>
          <a:bodyPr vert="horz" lIns="92144" tIns="46072" rIns="92144" bIns="46072" rtlCol="0" anchor="ctr">
            <a:noAutofit/>
          </a:bodyPr>
          <a:lstStyle>
            <a:lvl1pPr algn="ctr" defTabSz="921451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+mn-lt"/>
              </a:rPr>
              <a:t>Next Generation Large-Scale Detectors (2020+)</a:t>
            </a:r>
            <a:endParaRPr lang="en-US" dirty="0">
              <a:latin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Low-Energy Supernovae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950" y="3259627"/>
            <a:ext cx="4248590" cy="3220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93"/>
            <a:ext cx="9216000" cy="1012124"/>
          </a:xfrm>
          <a:prstGeom prst="rect">
            <a:avLst/>
          </a:prstGeom>
        </p:spPr>
      </p:pic>
      <p:sp>
        <p:nvSpPr>
          <p:cNvPr id="14" name="Rectangle 13">
            <a:hlinkClick r:id="rId4"/>
          </p:cNvPr>
          <p:cNvSpPr/>
          <p:nvPr/>
        </p:nvSpPr>
        <p:spPr>
          <a:xfrm>
            <a:off x="144463" y="1007647"/>
            <a:ext cx="892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>
                <a:solidFill>
                  <a:srgbClr val="808080"/>
                </a:solidFill>
              </a:rPr>
              <a:t>arXiv:2201.09890 (24 </a:t>
            </a:r>
            <a:r>
              <a:rPr lang="en-US" sz="2000">
                <a:solidFill>
                  <a:srgbClr val="808080"/>
                </a:solidFill>
              </a:rPr>
              <a:t>Jan </a:t>
            </a:r>
            <a:r>
              <a:rPr lang="en-US" sz="2000" smtClean="0">
                <a:solidFill>
                  <a:srgbClr val="808080"/>
                </a:solidFill>
              </a:rPr>
              <a:t>2022)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143892" y="3167947"/>
            <a:ext cx="370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Typical SN explosion energy 1–2 B</a:t>
            </a:r>
            <a:endParaRPr lang="en-US" sz="2000"/>
          </a:p>
        </p:txBody>
      </p:sp>
      <p:sp>
        <p:nvSpPr>
          <p:cNvPr id="52" name="TextBox 51"/>
          <p:cNvSpPr txBox="1"/>
          <p:nvPr/>
        </p:nvSpPr>
        <p:spPr>
          <a:xfrm>
            <a:off x="143892" y="5536754"/>
            <a:ext cx="432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1 B (bethe) = 10</a:t>
            </a:r>
            <a:r>
              <a:rPr lang="en-US" sz="2000" baseline="30000" smtClean="0"/>
              <a:t>51</a:t>
            </a:r>
            <a:r>
              <a:rPr lang="en-US" sz="2000" smtClean="0"/>
              <a:t> erg</a:t>
            </a:r>
          </a:p>
          <a:p>
            <a:r>
              <a:rPr lang="en-US" sz="2000" smtClean="0"/>
              <a:t>Neutron-star binding energy 200–400 B</a:t>
            </a:r>
          </a:p>
          <a:p>
            <a:r>
              <a:rPr lang="en-US" sz="2000" smtClean="0"/>
              <a:t>(0.11–0.22 M</a:t>
            </a:r>
            <a:r>
              <a:rPr lang="en-US" sz="2000" baseline="-25000" smtClean="0"/>
              <a:t>SUN</a:t>
            </a:r>
            <a:r>
              <a:rPr lang="en-US" sz="2000" smtClean="0"/>
              <a:t>)</a:t>
            </a:r>
            <a:endParaRPr lang="en-US" sz="2000"/>
          </a:p>
        </p:txBody>
      </p:sp>
      <p:sp>
        <p:nvSpPr>
          <p:cNvPr id="53" name="TextBox 52"/>
          <p:cNvSpPr txBox="1"/>
          <p:nvPr/>
        </p:nvSpPr>
        <p:spPr>
          <a:xfrm>
            <a:off x="143892" y="3672017"/>
            <a:ext cx="3927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Some SNe have very small observed</a:t>
            </a:r>
          </a:p>
          <a:p>
            <a:r>
              <a:rPr lang="en-US" sz="2000" smtClean="0"/>
              <a:t>explosion energies &lt; 0.1 B</a:t>
            </a:r>
          </a:p>
          <a:p>
            <a:r>
              <a:rPr lang="en-US" sz="2000" smtClean="0"/>
              <a:t>(e.g. subluminous type II-P SNe)</a:t>
            </a:r>
            <a:endParaRPr lang="en-US" sz="2000"/>
          </a:p>
        </p:txBody>
      </p:sp>
      <p:sp>
        <p:nvSpPr>
          <p:cNvPr id="54" name="TextBox 53"/>
          <p:cNvSpPr txBox="1"/>
          <p:nvPr/>
        </p:nvSpPr>
        <p:spPr>
          <a:xfrm>
            <a:off x="143892" y="4752167"/>
            <a:ext cx="41691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Restrictive limits on energy deposition</a:t>
            </a:r>
          </a:p>
          <a:p>
            <a:r>
              <a:rPr lang="en-US" sz="2000" smtClean="0"/>
              <a:t>in progenitor star by particle decays!</a:t>
            </a:r>
            <a:endParaRPr lang="en-US" sz="2000"/>
          </a:p>
        </p:txBody>
      </p:sp>
      <p:grpSp>
        <p:nvGrpSpPr>
          <p:cNvPr id="61" name="Group 60"/>
          <p:cNvGrpSpPr/>
          <p:nvPr/>
        </p:nvGrpSpPr>
        <p:grpSpPr>
          <a:xfrm>
            <a:off x="5040572" y="1727747"/>
            <a:ext cx="1960206" cy="473178"/>
            <a:chOff x="490881" y="4663459"/>
            <a:chExt cx="1960206" cy="47317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12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24" name="Oval 23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 flipH="1">
            <a:off x="7112926" y="2550749"/>
            <a:ext cx="1960206" cy="473178"/>
            <a:chOff x="490881" y="4663459"/>
            <a:chExt cx="1960206" cy="47317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00000">
              <a:off x="503942" y="4663459"/>
              <a:ext cx="1080000" cy="13174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00000">
              <a:off x="490881" y="5004896"/>
              <a:ext cx="1080000" cy="131741"/>
            </a:xfrm>
            <a:prstGeom prst="rect">
              <a:avLst/>
            </a:prstGeom>
          </p:spPr>
        </p:pic>
        <p:sp>
          <p:nvSpPr>
            <p:cNvPr id="65" name="Oval 64"/>
            <p:cNvSpPr>
              <a:spLocks noChangeAspect="1"/>
            </p:cNvSpPr>
            <p:nvPr/>
          </p:nvSpPr>
          <p:spPr>
            <a:xfrm flipH="1">
              <a:off x="1512082" y="4824177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586967" y="4895951"/>
              <a:ext cx="864120" cy="236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/>
          <p:cNvSpPr txBox="1"/>
          <p:nvPr/>
        </p:nvSpPr>
        <p:spPr>
          <a:xfrm>
            <a:off x="7017059" y="1595941"/>
            <a:ext cx="21280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Production of</a:t>
            </a:r>
          </a:p>
          <a:p>
            <a:r>
              <a:rPr lang="en-US" sz="2000" smtClean="0"/>
              <a:t>axion-like particles</a:t>
            </a:r>
            <a:endParaRPr lang="en-US" sz="2000"/>
          </a:p>
        </p:txBody>
      </p:sp>
      <p:sp>
        <p:nvSpPr>
          <p:cNvPr id="68" name="TextBox 67"/>
          <p:cNvSpPr txBox="1"/>
          <p:nvPr/>
        </p:nvSpPr>
        <p:spPr>
          <a:xfrm>
            <a:off x="5956393" y="2551807"/>
            <a:ext cx="1235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ALP decay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692" y="1977010"/>
                <a:ext cx="670825" cy="398827"/>
              </a:xfrm>
              <a:prstGeom prst="rect">
                <a:avLst/>
              </a:prstGeom>
              <a:blipFill>
                <a:blip r:embed="rId6"/>
                <a:stretch>
                  <a:fillRect l="-10909" r="-4545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xplosion 1 2"/>
          <p:cNvSpPr/>
          <p:nvPr/>
        </p:nvSpPr>
        <p:spPr>
          <a:xfrm rot="20465290">
            <a:off x="149236" y="1098875"/>
            <a:ext cx="2610572" cy="1622490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4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z="2400" smtClean="0"/>
              <a:t>Constraints on Massive ALPs</a:t>
            </a:r>
            <a:endParaRPr lang="en-US" sz="2400"/>
          </a:p>
        </p:txBody>
      </p:sp>
      <p:sp>
        <p:nvSpPr>
          <p:cNvPr id="65" name="TextBox 64"/>
          <p:cNvSpPr txBox="1"/>
          <p:nvPr/>
        </p:nvSpPr>
        <p:spPr>
          <a:xfrm>
            <a:off x="2232182" y="651702"/>
            <a:ext cx="6879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Investigating the gamma-ray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burst from </a:t>
            </a: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decaying MeV-scale axion-like</a:t>
            </a:r>
            <a:b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particles produced in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supernova explosions                            </a:t>
            </a:r>
            <a:r>
              <a:rPr lang="en-US" smtClean="0">
                <a:hlinkClick r:id="rId2"/>
              </a:rPr>
              <a:t>2304.01060</a:t>
            </a:r>
            <a:endParaRPr lang="en-US" smtClean="0"/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E.M</a:t>
            </a:r>
            <a:r>
              <a:rPr lang="de-DE" smtClean="0">
                <a:solidFill>
                  <a:schemeClr val="accent1">
                    <a:lumMod val="75000"/>
                  </a:schemeClr>
                </a:solidFill>
              </a:rPr>
              <a:t>ü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ller, F.Calore, P.Carenza, C.Eckner &amp; M.C.D.Marsh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5" y="1624592"/>
            <a:ext cx="8446582" cy="5071845"/>
          </a:xfrm>
          <a:prstGeom prst="rect">
            <a:avLst/>
          </a:prstGeom>
        </p:spPr>
      </p:pic>
      <p:sp>
        <p:nvSpPr>
          <p:cNvPr id="66" name="Explosion 1 65"/>
          <p:cNvSpPr/>
          <p:nvPr/>
        </p:nvSpPr>
        <p:spPr>
          <a:xfrm rot="20465290">
            <a:off x="-375715" y="447307"/>
            <a:ext cx="2610572" cy="1751337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0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z="2400" smtClean="0"/>
              <a:t>Fireballs</a:t>
            </a:r>
            <a:endParaRPr lang="en-US" sz="24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-493"/>
            <a:ext cx="9216000" cy="858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2" y="3120250"/>
            <a:ext cx="7219230" cy="3431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944890"/>
            <a:ext cx="3137790" cy="20070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21605" y="62235"/>
            <a:ext cx="1295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hlinkClick r:id="rId5"/>
              </a:rPr>
              <a:t>2303.11395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56352" y="935637"/>
            <a:ext cx="572983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FF0000"/>
                </a:solidFill>
              </a:rPr>
              <a:t>Massive ALPs form a fireball outside progenitor star</a:t>
            </a:r>
          </a:p>
          <a:p>
            <a:r>
              <a:rPr lang="en-US" sz="2000">
                <a:solidFill>
                  <a:srgbClr val="3333FF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3333FF"/>
                </a:solidFill>
              </a:rPr>
              <a:t>Downgrades photons, conserves total energy</a:t>
            </a:r>
          </a:p>
          <a:p>
            <a:r>
              <a:rPr lang="en-US" sz="2000">
                <a:solidFill>
                  <a:srgbClr val="3333FF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3333FF"/>
                </a:solidFill>
                <a:sym typeface="Symbol" panose="05050102010706020507" pitchFamily="18" charset="2"/>
              </a:rPr>
              <a:t>sub-MeV photons</a:t>
            </a:r>
            <a:r>
              <a:rPr lang="en-US" sz="2000" smtClean="0">
                <a:solidFill>
                  <a:srgbClr val="3333FF"/>
                </a:solidFill>
              </a:rPr>
              <a:t> would have been seen by</a:t>
            </a:r>
          </a:p>
          <a:p>
            <a:r>
              <a:rPr lang="en-US" sz="2000" smtClean="0">
                <a:solidFill>
                  <a:srgbClr val="3333FF"/>
                </a:solidFill>
              </a:rPr>
              <a:t>   Pioneer </a:t>
            </a:r>
            <a:r>
              <a:rPr lang="en-US" sz="2000">
                <a:solidFill>
                  <a:srgbClr val="3333FF"/>
                </a:solidFill>
              </a:rPr>
              <a:t>Venus Orbiter (PVO</a:t>
            </a:r>
            <a:r>
              <a:rPr lang="en-US" sz="2000" smtClean="0">
                <a:solidFill>
                  <a:srgbClr val="3333FF"/>
                </a:solidFill>
              </a:rPr>
              <a:t>) from SN 1987A</a:t>
            </a:r>
          </a:p>
          <a:p>
            <a:r>
              <a:rPr lang="en-US" sz="2000">
                <a:solidFill>
                  <a:srgbClr val="3333FF"/>
                </a:solidFill>
                <a:sym typeface="Symbol" panose="05050102010706020507" pitchFamily="18" charset="2"/>
              </a:rPr>
              <a:t> </a:t>
            </a:r>
            <a:r>
              <a:rPr lang="en-US" sz="2000" smtClean="0">
                <a:solidFill>
                  <a:srgbClr val="3333FF"/>
                </a:solidFill>
                <a:sym typeface="Symbol" panose="05050102010706020507" pitchFamily="18" charset="2"/>
              </a:rPr>
              <a:t>Exclusion window remains</a:t>
            </a:r>
            <a:endParaRPr lang="en-US" sz="2000">
              <a:solidFill>
                <a:srgbClr val="3333FF"/>
              </a:solidFill>
            </a:endParaRPr>
          </a:p>
        </p:txBody>
      </p:sp>
      <p:sp>
        <p:nvSpPr>
          <p:cNvPr id="12" name="Explosion 1 11"/>
          <p:cNvSpPr/>
          <p:nvPr/>
        </p:nvSpPr>
        <p:spPr>
          <a:xfrm rot="20465290">
            <a:off x="-549580" y="-309445"/>
            <a:ext cx="2734999" cy="1188425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0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z="2400"/>
              <a:t>Strong Supernova 1987A Constraints on Bosons Decaying to </a:t>
            </a:r>
            <a:r>
              <a:rPr lang="en-US" sz="2400" smtClean="0"/>
              <a:t>Neutrinos</a:t>
            </a:r>
            <a:endParaRPr lang="en-US" sz="2400"/>
          </a:p>
        </p:txBody>
      </p:sp>
      <p:sp>
        <p:nvSpPr>
          <p:cNvPr id="65" name="TextBox 64"/>
          <p:cNvSpPr txBox="1"/>
          <p:nvPr/>
        </p:nvSpPr>
        <p:spPr>
          <a:xfrm>
            <a:off x="2304192" y="575587"/>
            <a:ext cx="4948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Fiorillo, Raffelt &amp; Vitagliano,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arXiv.2209.11773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Explosion 1 65"/>
          <p:cNvSpPr/>
          <p:nvPr/>
        </p:nvSpPr>
        <p:spPr>
          <a:xfrm rot="20465290">
            <a:off x="-375715" y="447307"/>
            <a:ext cx="2610572" cy="1751337"/>
          </a:xfrm>
          <a:prstGeom prst="irregularSeal1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 New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1467" y="903095"/>
            <a:ext cx="4784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BSM particles escaping from inner SN core</a:t>
            </a:r>
          </a:p>
          <a:p>
            <a:r>
              <a:rPr lang="en-DE" sz="20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Decay to active neutrinos, 100 MeV range</a:t>
            </a:r>
          </a:p>
          <a:p>
            <a:r>
              <a:rPr lang="en-DE" sz="200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No such events in the detectors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56601" y="2416834"/>
                <a:ext cx="381596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 smtClean="0"/>
                  <a:t>•</a:t>
                </a:r>
                <a:r>
                  <a:rPr lang="en-US" sz="2000" smtClean="0"/>
                  <a:t> Majoron-like particles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𝜙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 smtClean="0"/>
              </a:p>
              <a:p>
                <a:endParaRPr lang="en-US" sz="600" smtClean="0"/>
              </a:p>
              <a:p>
                <a:r>
                  <a:rPr lang="en-DE" sz="2000" smtClean="0"/>
                  <a:t>•</a:t>
                </a:r>
                <a:r>
                  <a:rPr lang="en-US" sz="2000" smtClean="0"/>
                  <a:t> Production by coalescence</a:t>
                </a:r>
              </a:p>
              <a:p>
                <a:r>
                  <a:rPr lang="en-US" sz="2000" b="0" smtClean="0"/>
                  <a:t>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2000" smtClean="0"/>
              </a:p>
              <a:p>
                <a:endParaRPr lang="en-US" sz="600" smtClean="0"/>
              </a:p>
              <a:p>
                <a:r>
                  <a:rPr lang="en-DE" sz="2000" smtClean="0"/>
                  <a:t>•</a:t>
                </a:r>
                <a:r>
                  <a:rPr lang="en-US" sz="2000" smtClean="0"/>
                  <a:t> Decay outside SN to all flavors</a:t>
                </a:r>
                <a:endParaRPr lang="en-US" sz="2000"/>
              </a:p>
              <a:p>
                <a:r>
                  <a:rPr lang="en-US" sz="2000" smtClean="0"/>
                  <a:t>     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𝜈𝜈</m:t>
                    </m:r>
                  </m:oMath>
                </a14:m>
                <a:r>
                  <a:rPr lang="en-US" sz="2000" smtClean="0"/>
                  <a:t> 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ba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ba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6601" y="2416834"/>
                <a:ext cx="3815961" cy="2123658"/>
              </a:xfrm>
              <a:prstGeom prst="rect">
                <a:avLst/>
              </a:prstGeom>
              <a:blipFill>
                <a:blip r:embed="rId3"/>
                <a:stretch>
                  <a:fillRect l="-1597" t="-1433" b="-4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6" y="2416781"/>
            <a:ext cx="4835484" cy="378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Cosmic Star Formation and Core Collapse Rates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344288"/>
            <a:ext cx="4104570" cy="31715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52" y="1312970"/>
            <a:ext cx="3881382" cy="3367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24042" y="719607"/>
            <a:ext cx="3066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Star-formation rate (1)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28612" y="719607"/>
            <a:ext cx="347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Core-collapse distribution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0772" y="1770152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8279" y="2218425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</a:rPr>
              <a:t>(2)</a:t>
            </a:r>
            <a:endParaRPr lang="en-US" sz="20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32" y="2536693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50000"/>
                  </a:schemeClr>
                </a:solidFill>
              </a:rPr>
              <a:t>(3)</a:t>
            </a:r>
            <a:endParaRPr lang="en-US" sz="200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9856" y="3135444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(4)</a:t>
            </a:r>
            <a:endParaRPr lang="en-US" sz="200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8246" y="4580888"/>
            <a:ext cx="36162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(1) Y</a:t>
            </a:r>
            <a:r>
              <a:rPr lang="de-DE" sz="2000" smtClean="0"/>
              <a:t>üksel</a:t>
            </a:r>
            <a:r>
              <a:rPr lang="en-US" sz="2000" smtClean="0"/>
              <a:t>+        </a:t>
            </a:r>
            <a:r>
              <a:rPr lang="en-US" sz="2000" smtClean="0">
                <a:hlinkClick r:id="rId4"/>
              </a:rPr>
              <a:t>arXiv:0804.4008</a:t>
            </a:r>
            <a:endParaRPr lang="en-US" sz="2000" smtClean="0"/>
          </a:p>
          <a:p>
            <a:r>
              <a:rPr lang="en-US" sz="2000" smtClean="0"/>
              <a:t>(2) Mathews+   </a:t>
            </a:r>
            <a:r>
              <a:rPr lang="en-US" sz="2000" smtClean="0">
                <a:hlinkClick r:id="rId5"/>
              </a:rPr>
              <a:t>arXiv:1405.0458</a:t>
            </a:r>
            <a:endParaRPr lang="en-US" sz="2000" smtClean="0"/>
          </a:p>
          <a:p>
            <a:r>
              <a:rPr lang="en-US" sz="2000" smtClean="0"/>
              <a:t>(3) Robertson+ </a:t>
            </a:r>
            <a:r>
              <a:rPr lang="en-US" sz="2000" smtClean="0">
                <a:hlinkClick r:id="rId6"/>
              </a:rPr>
              <a:t>arXiv:1502.02024</a:t>
            </a:r>
            <a:endParaRPr lang="en-US" sz="2000" smtClean="0"/>
          </a:p>
          <a:p>
            <a:r>
              <a:rPr lang="en-US" sz="2000" smtClean="0"/>
              <a:t>(4) Madau+       </a:t>
            </a:r>
            <a:r>
              <a:rPr lang="en-US" sz="2000" smtClean="0">
                <a:hlinkClick r:id="rId7"/>
              </a:rPr>
              <a:t>arXiv:1403.0007</a:t>
            </a:r>
            <a:r>
              <a:rPr lang="en-US" sz="2000" smtClean="0"/>
              <a:t> 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49291" y="5040207"/>
                <a:ext cx="34626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C00000"/>
                    </a:solidFill>
                  </a:rPr>
                  <a:t>Total core collapse density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0.6−1×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Mp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 sz="24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400" b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291" y="5040207"/>
                <a:ext cx="3462679" cy="830997"/>
              </a:xfrm>
              <a:prstGeom prst="rect">
                <a:avLst/>
              </a:prstGeom>
              <a:blipFill>
                <a:blip r:embed="rId8"/>
                <a:stretch>
                  <a:fillRect l="-2817" t="-5882" r="-176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2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DSNB Prediction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80" y="1583727"/>
            <a:ext cx="6806802" cy="41765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8239" y="719607"/>
            <a:ext cx="5936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Kresse</a:t>
            </a:r>
            <a:r>
              <a:rPr lang="en-US" sz="2400" dirty="0"/>
              <a:t>+, </a:t>
            </a:r>
            <a:r>
              <a:rPr lang="en-US" sz="2400" dirty="0" smtClean="0">
                <a:hlinkClick r:id="rId4"/>
              </a:rPr>
              <a:t>arXiv:2010.04728</a:t>
            </a:r>
            <a:endParaRPr lang="en-US" sz="2400" dirty="0" smtClean="0"/>
          </a:p>
          <a:p>
            <a:r>
              <a:rPr lang="en-US" sz="2400" dirty="0" smtClean="0"/>
              <a:t>For latest </a:t>
            </a:r>
            <a:r>
              <a:rPr lang="en-US" sz="2400" dirty="0"/>
              <a:t>Super-K limits see </a:t>
            </a:r>
            <a:r>
              <a:rPr lang="en-US" sz="2400" dirty="0" smtClean="0">
                <a:hlinkClick r:id="rId5"/>
              </a:rPr>
              <a:t>arXiv:2109.11174</a:t>
            </a:r>
            <a:r>
              <a:rPr lang="en-US" sz="2400" dirty="0" smtClean="0"/>
              <a:t>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10151" y="5976337"/>
                <a:ext cx="6526851" cy="624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In the detection window, essentially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151" y="5976337"/>
                <a:ext cx="6526851" cy="624273"/>
              </a:xfrm>
              <a:prstGeom prst="rect">
                <a:avLst/>
              </a:prstGeom>
              <a:blipFill>
                <a:blip r:embed="rId6"/>
                <a:stretch>
                  <a:fillRect l="-1401"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>
            <a:off x="3528362" y="5976337"/>
            <a:ext cx="2892556" cy="0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9595" y="1883981"/>
            <a:ext cx="10230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rgbClr val="A80000"/>
                </a:solidFill>
              </a:rPr>
              <a:t>Super-K</a:t>
            </a:r>
          </a:p>
          <a:p>
            <a:r>
              <a:rPr lang="en-US" sz="2000" b="1" smtClean="0">
                <a:solidFill>
                  <a:srgbClr val="A80000"/>
                </a:solidFill>
              </a:rPr>
              <a:t>Limits</a:t>
            </a:r>
            <a:endParaRPr lang="en-US" sz="2000" b="1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Search for the Diffuse SN Neutrino Background</a:t>
            </a:r>
            <a:endParaRPr lang="en-US"/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4500492" y="4032067"/>
            <a:ext cx="4608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Li, Vagins &amp; Wurm: 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Prospects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for the detection of the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DSNB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with the experiments 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SK-Gd </a:t>
            </a:r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JUNO</a:t>
            </a:r>
          </a:p>
          <a:p>
            <a:r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arXiv:2201.12920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647597"/>
            <a:ext cx="4156745" cy="2937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65" y="647597"/>
            <a:ext cx="4939467" cy="3464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1920" y="2772172"/>
            <a:ext cx="1809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Water Cherenkov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22.5 kt fiducial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Sk-Gd since 2020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7969" y="5489411"/>
            <a:ext cx="2132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JUNO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Liquid Scintillator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17 kt fiducial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Commissioning 2024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3672017"/>
            <a:ext cx="2090201" cy="29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1" r="4171"/>
          <a:stretch/>
        </p:blipFill>
        <p:spPr>
          <a:xfrm>
            <a:off x="1152" y="-493"/>
            <a:ext cx="9216000" cy="691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1008556"/>
          </a:xfrm>
        </p:spPr>
        <p:txBody>
          <a:bodyPr/>
          <a:lstStyle/>
          <a:p>
            <a:r>
              <a:rPr lang="en-US" sz="4400" smtClean="0"/>
              <a:t>Neutron Star Cooling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13705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 Star Cooling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22" y="719607"/>
            <a:ext cx="5400750" cy="5380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" y="619236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Potekhin &amp; Chabrier: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Magnetic neutron star cooling and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microphysics [1711.07662]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1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Limits from Neutron Star Cooling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87912" y="863627"/>
                <a:ext cx="6704143" cy="4339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Selection of pulsars at different age:</a:t>
                </a:r>
              </a:p>
              <a:p>
                <a:endParaRPr lang="en-US" sz="400" b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Umeda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Iwamoto, Tsuruta, Qin &amp; Nomoto, astro-ph/9806337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A. Sedrakian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arXiv:1512.07828 (hadronic axions)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. Sedrakian,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arXiv:1810.00190 (non-hadronic axions)</a:t>
                </a:r>
              </a:p>
              <a:p>
                <a:endParaRPr lang="en-US" sz="12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Cas A (320 years)</a:t>
                </a:r>
              </a:p>
              <a:p>
                <a:endParaRPr lang="en-US" sz="400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Leinson, arXiv:1405.6873, </a:t>
                </a:r>
                <a:r>
                  <a:rPr lang="en-DE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2105.14745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Hamaguchi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Nagata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,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Yanagi &amp; Zheng, arXiv:1806.07151 </a:t>
                </a:r>
                <a:endParaRPr lang="en-US" sz="20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1200"/>
              </a:p>
              <a:p>
                <a:r>
                  <a:rPr lang="en-US" sz="2000" b="1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Supernova Remnant HESS J1731-347 (27 kyears)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Beznogov, Rrapaj, Page &amp; Reddy, arXiv: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1806.07991</a:t>
                </a:r>
              </a:p>
              <a:p>
                <a:r>
                  <a:rPr lang="en-US" alt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alt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&lt;0.77×</m:t>
                    </m:r>
                    <m:sSup>
                      <m:sSupPr>
                        <m:ctrlP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Leinson, arXiv:1909.03941</a:t>
                </a:r>
              </a:p>
              <a:p>
                <a:r>
                  <a:rPr lang="en-US" alt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𝑎𝑛</m:t>
                        </m:r>
                      </m:sub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en-US" sz="2000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</m:oMath>
                </a14:m>
                <a:endParaRPr lang="en-US" alt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863627"/>
                <a:ext cx="6704143" cy="4339650"/>
              </a:xfrm>
              <a:prstGeom prst="rect">
                <a:avLst/>
              </a:prstGeom>
              <a:blipFill>
                <a:blip r:embed="rId3"/>
                <a:stretch>
                  <a:fillRect l="-909" t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0522" y="5400257"/>
                <a:ext cx="86705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Limits broadly comparable to SN 1987A bounds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 tens of meV range)</a:t>
                </a:r>
              </a:p>
              <a:p>
                <a:r>
                  <a:rPr lang="en-US" sz="2000" smtClean="0">
                    <a:solidFill>
                      <a:schemeClr val="accent6">
                        <a:lumMod val="50000"/>
                      </a:schemeClr>
                    </a:solidFill>
                  </a:rPr>
                  <a:t>• Protons can be superconducting – bremsstrahlung from neutrons</a:t>
                </a:r>
              </a:p>
              <a:p>
                <a:r>
                  <a:rPr lang="en-US" sz="2000">
                    <a:solidFill>
                      <a:schemeClr val="accent6">
                        <a:lumMod val="50000"/>
                      </a:schemeClr>
                    </a:solidFill>
                  </a:rPr>
                  <a:t>• Neutron-axion coupling can be very small or vanish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22" y="5400257"/>
                <a:ext cx="8670599" cy="1015663"/>
              </a:xfrm>
              <a:prstGeom prst="rect">
                <a:avLst/>
              </a:prstGeom>
              <a:blipFill>
                <a:blip r:embed="rId4"/>
                <a:stretch>
                  <a:fillRect l="-703" t="-3614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78319" y="4392117"/>
                <a:ext cx="238642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8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319" y="4392117"/>
                <a:ext cx="2386423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94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Thermonuclear  vs.  Core-Collapse Supernovae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016" y="719905"/>
            <a:ext cx="8928993" cy="2087992"/>
            <a:chOff x="144016" y="719905"/>
            <a:chExt cx="8928993" cy="2087992"/>
          </a:xfrm>
        </p:grpSpPr>
        <p:grpSp>
          <p:nvGrpSpPr>
            <p:cNvPr id="5" name="Group 16"/>
            <p:cNvGrpSpPr>
              <a:grpSpLocks/>
            </p:cNvGrpSpPr>
            <p:nvPr/>
          </p:nvGrpSpPr>
          <p:grpSpPr bwMode="auto">
            <a:xfrm>
              <a:off x="144016" y="1151903"/>
              <a:ext cx="8928993" cy="1655994"/>
              <a:chOff x="96" y="720"/>
              <a:chExt cx="5952" cy="1104"/>
            </a:xfrm>
          </p:grpSpPr>
          <p:sp>
            <p:nvSpPr>
              <p:cNvPr id="6" name="Rectangle 17"/>
              <p:cNvSpPr>
                <a:spLocks noChangeArrowheads="1"/>
              </p:cNvSpPr>
              <p:nvPr/>
            </p:nvSpPr>
            <p:spPr bwMode="auto">
              <a:xfrm>
                <a:off x="96" y="720"/>
                <a:ext cx="2928" cy="110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Carbon-oxygen white dwarf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(remnant of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low-mass star)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Accretes matter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from companion</a:t>
                </a:r>
              </a:p>
            </p:txBody>
          </p:sp>
          <p:sp>
            <p:nvSpPr>
              <p:cNvPr id="7" name="Rectangle 18"/>
              <p:cNvSpPr>
                <a:spLocks noChangeArrowheads="1"/>
              </p:cNvSpPr>
              <p:nvPr/>
            </p:nvSpPr>
            <p:spPr bwMode="auto">
              <a:xfrm>
                <a:off x="3120" y="720"/>
                <a:ext cx="2928" cy="110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/>
                <a:endParaRPr lang="en-US" sz="200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8" name="Object 19"/>
              <p:cNvGraphicFramePr>
                <a:graphicFrameLocks noChangeAspect="1"/>
              </p:cNvGraphicFramePr>
              <p:nvPr/>
            </p:nvGraphicFramePr>
            <p:xfrm>
              <a:off x="1536" y="960"/>
              <a:ext cx="1440" cy="8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69" name="CorelPhotoPaint.Image.10" r:id="rId3" imgW="2882540" imgH="1625397" progId="CorelPhotoPaint.Image.10">
                      <p:embed/>
                    </p:oleObj>
                  </mc:Choice>
                  <mc:Fallback>
                    <p:oleObj name="CorelPhotoPaint.Image.10" r:id="rId3" imgW="2882540" imgH="1625397" progId="CorelPhotoPaint.Image.10">
                      <p:embed/>
                      <p:pic>
                        <p:nvPicPr>
                          <p:cNvPr id="8" name="Object 1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36" y="960"/>
                            <a:ext cx="1440" cy="8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9" name="Picture 20" descr="C:\Users\Georg Raffelt\Desktop\a2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9" y="745"/>
                <a:ext cx="1052" cy="10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21"/>
              <p:cNvSpPr>
                <a:spLocks noChangeArrowheads="1"/>
              </p:cNvSpPr>
              <p:nvPr/>
            </p:nvSpPr>
            <p:spPr bwMode="auto">
              <a:xfrm>
                <a:off x="3120" y="720"/>
                <a:ext cx="2928" cy="11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Degenerate iron core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of evolved massive star</a:t>
                </a: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chemeClr val="bg1"/>
                    </a:solidFill>
                  </a:rPr>
                  <a:t> Accretes matter 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by nuclear burning</a:t>
                </a:r>
              </a:p>
              <a:p>
                <a:pPr algn="l"/>
                <a:r>
                  <a:rPr lang="en-US" sz="2000">
                    <a:solidFill>
                      <a:schemeClr val="bg1"/>
                    </a:solidFill>
                  </a:rPr>
                  <a:t>   at its surface</a:t>
                </a:r>
              </a:p>
            </p:txBody>
          </p:sp>
        </p:grpSp>
        <p:sp>
          <p:nvSpPr>
            <p:cNvPr id="11" name="Rectangle 3"/>
            <p:cNvSpPr>
              <a:spLocks noChangeArrowheads="1"/>
            </p:cNvSpPr>
            <p:nvPr/>
          </p:nvSpPr>
          <p:spPr bwMode="auto">
            <a:xfrm>
              <a:off x="4680521" y="719905"/>
              <a:ext cx="4392488" cy="3599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Core </a:t>
              </a:r>
              <a:r>
                <a:rPr lang="en-US" sz="2000" smtClean="0">
                  <a:solidFill>
                    <a:schemeClr val="bg1"/>
                  </a:solidFill>
                </a:rPr>
                <a:t>collapse  (Spectral type </a:t>
              </a:r>
              <a:r>
                <a:rPr lang="en-US" sz="2000">
                  <a:solidFill>
                    <a:schemeClr val="bg1"/>
                  </a:solidFill>
                </a:rPr>
                <a:t>II, Ib/c)</a:t>
              </a: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44016" y="719905"/>
              <a:ext cx="4392488" cy="35999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Thermonuclear </a:t>
              </a:r>
              <a:r>
                <a:rPr lang="en-US" sz="2000" smtClean="0">
                  <a:solidFill>
                    <a:schemeClr val="bg1"/>
                  </a:solidFill>
                </a:rPr>
                <a:t> (Spectral type </a:t>
              </a:r>
              <a:r>
                <a:rPr lang="en-US" sz="2000">
                  <a:solidFill>
                    <a:schemeClr val="bg1"/>
                  </a:solidFill>
                </a:rPr>
                <a:t>Ia)</a:t>
              </a: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44016" y="2879907"/>
            <a:ext cx="8928993" cy="719987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Chandrasekhar limit is reached 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—  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</a:t>
            </a:r>
            <a:r>
              <a:rPr lang="en-US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itchFamily="18" charset="2"/>
              </a:rPr>
              <a:t>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1.5 M</a:t>
            </a:r>
            <a:r>
              <a:rPr lang="en-US" sz="28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sun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(2Y</a:t>
            </a:r>
            <a:r>
              <a:rPr lang="en-US" sz="28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)</a:t>
            </a:r>
            <a:r>
              <a:rPr lang="en-US" sz="2800" b="1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</a:p>
          <a:p>
            <a:pPr algn="ctr"/>
            <a:endParaRPr lang="en-US" sz="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Symbol" pitchFamily="18" charset="2"/>
            </a:endParaRPr>
          </a:p>
          <a:p>
            <a:pPr algn="ctr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 O L L A P S E     S E T S     I N</a:t>
            </a:r>
          </a:p>
        </p:txBody>
      </p:sp>
      <p:grpSp>
        <p:nvGrpSpPr>
          <p:cNvPr id="14" name="Group 6"/>
          <p:cNvGrpSpPr>
            <a:grpSpLocks/>
          </p:cNvGrpSpPr>
          <p:nvPr/>
        </p:nvGrpSpPr>
        <p:grpSpPr bwMode="auto">
          <a:xfrm>
            <a:off x="144016" y="3672017"/>
            <a:ext cx="8928993" cy="936000"/>
            <a:chOff x="96" y="2507"/>
            <a:chExt cx="5952" cy="672"/>
          </a:xfrm>
          <a:solidFill>
            <a:schemeClr val="accent1">
              <a:lumMod val="75000"/>
            </a:schemeClr>
          </a:solidFill>
        </p:grpSpPr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96" y="2507"/>
              <a:ext cx="2928" cy="67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Nuclear burning of C and O ignites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Symbol" pitchFamily="18" charset="2"/>
                </a:rPr>
                <a:t>  Nuclear deflagration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Symbol" pitchFamily="18" charset="2"/>
                </a:rPr>
                <a:t> (“Fusion bomb” triggered by collapse)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3120" y="2507"/>
              <a:ext cx="2928" cy="67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Symbol" pitchFamily="18" charset="2"/>
                </a:rPr>
                <a:t> Collapse to nuclear density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Symbol" pitchFamily="18" charset="2"/>
                </a:rPr>
                <a:t> Bounce &amp; shock </a:t>
              </a:r>
            </a:p>
            <a:p>
              <a:pPr algn="l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sym typeface="Symbol" pitchFamily="18" charset="2"/>
                </a:rPr>
                <a:t> Implosion  Explosion</a:t>
              </a:r>
            </a:p>
          </p:txBody>
        </p:sp>
      </p:grp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143892" y="5112566"/>
            <a:ext cx="8928993" cy="935781"/>
            <a:chOff x="96" y="3456"/>
            <a:chExt cx="5952" cy="624"/>
          </a:xfrm>
          <a:solidFill>
            <a:schemeClr val="accent1">
              <a:lumMod val="75000"/>
            </a:schemeClr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0"/>
                <p:cNvSpPr>
                  <a:spLocks noChangeArrowheads="1"/>
                </p:cNvSpPr>
                <p:nvPr/>
              </p:nvSpPr>
              <p:spPr bwMode="auto">
                <a:xfrm>
                  <a:off x="96" y="3456"/>
                  <a:ext cx="2928" cy="624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defTabSz="921018"/>
                  <a:r>
                    <a:rPr lang="en-US" sz="200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Gain of nuclear binding energy</a:t>
                  </a:r>
                </a:p>
                <a:p>
                  <a:pPr defTabSz="921018"/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1 MeV per nucleon </a:t>
                  </a:r>
                </a:p>
              </p:txBody>
            </p:sp>
          </mc:Choice>
          <mc:Fallback xmlns="">
            <p:sp>
              <p:nvSpPr>
                <p:cNvPr id="18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6" y="3456"/>
                  <a:ext cx="2928" cy="62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1"/>
                <p:cNvSpPr>
                  <a:spLocks noChangeArrowheads="1"/>
                </p:cNvSpPr>
                <p:nvPr/>
              </p:nvSpPr>
              <p:spPr bwMode="auto">
                <a:xfrm>
                  <a:off x="3120" y="3456"/>
                  <a:ext cx="2928" cy="624"/>
                </a:xfrm>
                <a:prstGeom prst="rect">
                  <a:avLst/>
                </a:prstGeom>
                <a:grp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 anchor="ctr"/>
                <a:lstStyle/>
                <a:p>
                  <a:pPr defTabSz="921018"/>
                  <a:r>
                    <a:rPr lang="en-US" sz="200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Gain of gravitational binding energy</a:t>
                  </a:r>
                </a:p>
                <a:p>
                  <a:pPr defTabSz="921018"/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sym typeface="Symbol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  <a:sym typeface="Symbol" pitchFamily="18" charset="2"/>
                        </a:rPr>
                        <m:t>~</m:t>
                      </m:r>
                    </m:oMath>
                  </a14:m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100 MeV per nucleon</a:t>
                  </a:r>
                </a:p>
                <a:p>
                  <a:pPr defTabSz="921018"/>
                  <a:r>
                    <a:rPr lang="en-US" sz="200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</a:rPr>
                    <a:t> 99% into neutrinos </a:t>
                  </a:r>
                </a:p>
              </p:txBody>
            </p:sp>
          </mc:Choice>
          <mc:Fallback xmlns="">
            <p:sp>
              <p:nvSpPr>
                <p:cNvPr id="19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120" y="3456"/>
                  <a:ext cx="2928" cy="62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6452" b="-14839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2"/>
          <p:cNvGrpSpPr>
            <a:grpSpLocks/>
          </p:cNvGrpSpPr>
          <p:nvPr/>
        </p:nvGrpSpPr>
        <p:grpSpPr bwMode="auto">
          <a:xfrm>
            <a:off x="144016" y="4680157"/>
            <a:ext cx="8928993" cy="359999"/>
            <a:chOff x="96" y="3216"/>
            <a:chExt cx="5952" cy="240"/>
          </a:xfrm>
          <a:solidFill>
            <a:schemeClr val="accent1">
              <a:lumMod val="75000"/>
            </a:schemeClr>
          </a:solidFill>
        </p:grpSpPr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3120" y="3216"/>
              <a:ext cx="2928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Powered by gravity</a:t>
              </a: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96" y="3216"/>
              <a:ext cx="2928" cy="24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Powered by nuclear binding energy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 Box 15"/>
              <p:cNvSpPr txBox="1">
                <a:spLocks noChangeArrowheads="1"/>
              </p:cNvSpPr>
              <p:nvPr/>
            </p:nvSpPr>
            <p:spPr bwMode="auto">
              <a:xfrm>
                <a:off x="144016" y="6119998"/>
                <a:ext cx="8928993" cy="431998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sym typeface="Symbol" pitchFamily="18" charset="2"/>
                  </a:rPr>
                  <a:t>Comparable “visible” energy release of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~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3 </a:t>
                </a:r>
                <a:r>
                  <a:rPr lang="en-US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sym typeface="Symbol" pitchFamily="18" charset="2"/>
                  </a:rPr>
                  <a:t></a:t>
                </a:r>
                <a:r>
                  <a: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sym typeface="Symbol" pitchFamily="18" charset="2"/>
                  </a:rPr>
                  <a:t>10</a:t>
                </a:r>
                <a:r>
                  <a:rPr lang="en-US" sz="280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sym typeface="Symbol" pitchFamily="18" charset="2"/>
                  </a:rPr>
                  <a:t>51</a:t>
                </a:r>
                <a:r>
                  <a:rPr lang="en-US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erg</a:t>
                </a:r>
              </a:p>
            </p:txBody>
          </p:sp>
        </mc:Choice>
        <mc:Fallback xmlns="">
          <p:sp>
            <p:nvSpPr>
              <p:cNvPr id="23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6119998"/>
                <a:ext cx="8928993" cy="431998"/>
              </a:xfrm>
              <a:prstGeom prst="rect">
                <a:avLst/>
              </a:prstGeom>
              <a:blipFill rotWithShape="1">
                <a:blip r:embed="rId8"/>
                <a:stretch>
                  <a:fillRect t="-19178" b="-3972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Cooling of Neutron Star in Cas 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06" y="810038"/>
            <a:ext cx="2624543" cy="2624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462" y="719607"/>
            <a:ext cx="1803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mtClean="0"/>
              <a:t>Chandrax-ray</a:t>
            </a:r>
          </a:p>
          <a:p>
            <a:pPr algn="r"/>
            <a:r>
              <a:rPr lang="en-US" smtClean="0"/>
              <a:t>image of</a:t>
            </a:r>
          </a:p>
          <a:p>
            <a:pPr algn="r"/>
            <a:r>
              <a:rPr lang="en-US" smtClean="0"/>
              <a:t>non-pulsar</a:t>
            </a:r>
          </a:p>
          <a:p>
            <a:pPr algn="r"/>
            <a:r>
              <a:rPr lang="en-US" smtClean="0"/>
              <a:t>compact</a:t>
            </a:r>
          </a:p>
          <a:p>
            <a:pPr algn="r"/>
            <a:r>
              <a:rPr lang="en-US" smtClean="0"/>
              <a:t>remnant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06526" y="1486703"/>
            <a:ext cx="1312271" cy="643013"/>
          </a:xfrm>
          <a:prstGeom prst="straightConnector1">
            <a:avLst/>
          </a:prstGeom>
          <a:ln w="95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5902" y="5372998"/>
            <a:ext cx="8856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Measured surface temperature over 20 years reveals unusually fast cooling rate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Neutron Cooper pair breaking and formation (PBF) as neutrino emission process?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Evidence for extra cooling (by axions)?</a:t>
            </a:r>
          </a:p>
          <a:p>
            <a:pPr algn="ctr"/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Leinson,</a:t>
            </a:r>
            <a:r>
              <a:rPr lang="en-US" sz="2000"/>
              <a:t> </a:t>
            </a:r>
            <a:r>
              <a:rPr lang="en-DE" sz="2000" smtClean="0">
                <a:hlinkClick r:id="rId3"/>
              </a:rPr>
              <a:t>2105.14745</a:t>
            </a:r>
            <a:endParaRPr lang="en-DE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24779" y="3691751"/>
                <a:ext cx="195168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0" smtClean="0">
                    <a:solidFill>
                      <a:srgbClr val="003399"/>
                    </a:solidFill>
                    <a:latin typeface="+mj-lt"/>
                  </a:rPr>
                  <a:t>Limiting value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779" y="3691751"/>
                <a:ext cx="1951688" cy="707886"/>
              </a:xfrm>
              <a:prstGeom prst="rect">
                <a:avLst/>
              </a:prstGeom>
              <a:blipFill>
                <a:blip r:embed="rId4"/>
                <a:stretch>
                  <a:fillRect l="-3438" t="-51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4431602" y="4039249"/>
            <a:ext cx="720100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2" y="802475"/>
            <a:ext cx="3960550" cy="43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3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Cooling Simulations of Five Neutron Stars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7338" y="6050106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Upper Limit on the QCD Axion Mass from Isolated Neutron Star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Cooling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Buschmann, Dessert, Foster, Long &amp; Safdi,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2111.09892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39981"/>
            <a:ext cx="8854080" cy="249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3401254"/>
            <a:ext cx="4798507" cy="2648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Cooling of J1605 with KSVZ axions,</a:t>
                </a:r>
              </a:p>
              <a:p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BSk22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EOS,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TT9"/>
                  </a:rPr>
                  <a:t>SBF-0-0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superfluidity</a:t>
                </a:r>
                <a:endParaRPr lang="en-US">
                  <a:solidFill>
                    <a:schemeClr val="accent1">
                      <a:lumMod val="75000"/>
                    </a:schemeClr>
                  </a:solidFill>
                  <a:latin typeface="CMR9"/>
                </a:endParaRPr>
              </a:p>
              <a:p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latin typeface="CMR9"/>
                  </a:rPr>
                  <a:t>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NS</m:t>
                        </m:r>
                      </m:sub>
                    </m:sSub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1.0 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996" y="3363658"/>
                <a:ext cx="3889116" cy="935449"/>
              </a:xfrm>
              <a:prstGeom prst="rect">
                <a:avLst/>
              </a:prstGeom>
              <a:blipFill>
                <a:blip r:embed="rId6"/>
                <a:stretch>
                  <a:fillRect l="-1411" t="-3922" b="-8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1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Neutron-Star Cooling Bounds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7338" y="6050106"/>
            <a:ext cx="864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Upper Limit on the QCD Axion Mass from Isolated Neutron Star </a:t>
            </a:r>
            <a:r>
              <a:rPr lang="en-US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Cooling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Buschmann, Dessert, Foster, Long &amp; Safdi,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2111.09892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887" y="1511247"/>
            <a:ext cx="5245245" cy="44650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2338" y="719607"/>
                <a:ext cx="4464049" cy="252035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latin typeface="+mj-lt"/>
                  </a:rPr>
                  <a:t>DFSZ Axions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1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1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=−0.160±0.025+0.414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b="0" i="1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sz="900" b="0" i="1" smtClean="0">
                  <a:solidFill>
                    <a:schemeClr val="accent1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=−0.182±0.025−0.435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9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x>
                        <m:boxPr>
                          <m:ctrlPr>
                            <a:rPr lang="en-US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box>
                      <m:func>
                        <m:funcPr>
                          <m:ctrlP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338" y="719607"/>
                <a:ext cx="4464049" cy="2520350"/>
              </a:xfrm>
              <a:prstGeom prst="rect">
                <a:avLst/>
              </a:prstGeom>
              <a:blipFill>
                <a:blip r:embed="rId5"/>
                <a:stretch>
                  <a:fillRect l="-1503" t="-1211" b="-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832682" y="719607"/>
            <a:ext cx="71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KSVZ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53689" y="1151667"/>
            <a:ext cx="0" cy="28804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680522" y="1655737"/>
            <a:ext cx="703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DFSZ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3528677" y="3230360"/>
                <a:ext cx="92621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smtClean="0"/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en-US" sz="2400" smtClean="0"/>
                  <a:t>  </a:t>
                </a:r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528677" y="3230360"/>
                <a:ext cx="926216" cy="369332"/>
              </a:xfrm>
              <a:prstGeom prst="rect">
                <a:avLst/>
              </a:prstGeom>
              <a:blipFill>
                <a:blip r:embed="rId6"/>
                <a:stretch>
                  <a:fillRect r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7722" y="4421853"/>
                <a:ext cx="3114122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Notice that in this paper a different</a:t>
                </a:r>
              </a:p>
              <a:p>
                <a:r>
                  <a:rPr lang="en-US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c</a:t>
                </a:r>
                <a:r>
                  <a:rPr lang="en-US" sz="16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onvention is used where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sz="160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  <a:p>
                <a:r>
                  <a:rPr lang="en-US" sz="1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a</a:t>
                </a:r>
                <a:r>
                  <a:rPr lang="en-US" sz="160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s advocated by the PDG</a:t>
                </a:r>
                <a:endParaRPr 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22" y="4421853"/>
                <a:ext cx="3114122" cy="1077218"/>
              </a:xfrm>
              <a:prstGeom prst="rect">
                <a:avLst/>
              </a:prstGeom>
              <a:blipFill>
                <a:blip r:embed="rId7"/>
                <a:stretch>
                  <a:fillRect l="-1174" t="-1695" b="-6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950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279725"/>
            <a:ext cx="9217024" cy="1816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Astrophysical Axion Bounds and Opportunities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249002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882" y="575587"/>
            <a:ext cx="9057231" cy="1382561"/>
            <a:chOff x="71882" y="575587"/>
            <a:chExt cx="9057231" cy="1382561"/>
          </a:xfrm>
        </p:grpSpPr>
        <p:sp>
          <p:nvSpPr>
            <p:cNvPr id="51" name="Text Box 194"/>
            <p:cNvSpPr txBox="1">
              <a:spLocks noChangeArrowheads="1"/>
            </p:cNvSpPr>
            <p:nvPr/>
          </p:nvSpPr>
          <p:spPr bwMode="auto">
            <a:xfrm>
              <a:off x="583278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9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2" name="Text Box 195"/>
            <p:cNvSpPr txBox="1">
              <a:spLocks noChangeArrowheads="1"/>
            </p:cNvSpPr>
            <p:nvPr/>
          </p:nvSpPr>
          <p:spPr bwMode="auto">
            <a:xfrm>
              <a:off x="4104442" y="130369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12</a:t>
              </a:r>
              <a:endParaRPr lang="de-DE" sz="32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53" name="Text Box 196"/>
            <p:cNvSpPr txBox="1">
              <a:spLocks noChangeArrowheads="1"/>
            </p:cNvSpPr>
            <p:nvPr/>
          </p:nvSpPr>
          <p:spPr bwMode="auto">
            <a:xfrm>
              <a:off x="71882" y="1239579"/>
              <a:ext cx="533885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  <a:r>
                <a:rPr lang="en-US" sz="2800" b="1" i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</a:t>
              </a:r>
              <a:endParaRPr lang="de-DE" sz="2400" b="1" i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54" name="Group 197"/>
            <p:cNvGrpSpPr>
              <a:grpSpLocks/>
            </p:cNvGrpSpPr>
            <p:nvPr/>
          </p:nvGrpSpPr>
          <p:grpSpPr bwMode="auto">
            <a:xfrm flipH="1">
              <a:off x="6768876" y="1743649"/>
              <a:ext cx="576064" cy="214499"/>
              <a:chOff x="2880" y="3360"/>
              <a:chExt cx="2400" cy="240"/>
            </a:xfrm>
          </p:grpSpPr>
          <p:sp>
            <p:nvSpPr>
              <p:cNvPr id="231" name="Line 19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2" name="Line 19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3" name="Line 20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4" name="Line 20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5" name="Line 20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6" name="Line 20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7" name="Line 20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8" name="Line 20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9" name="Line 20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0" name="Line 20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1" name="Line 20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5" name="Group 209"/>
            <p:cNvGrpSpPr>
              <a:grpSpLocks/>
            </p:cNvGrpSpPr>
            <p:nvPr/>
          </p:nvGrpSpPr>
          <p:grpSpPr bwMode="auto">
            <a:xfrm flipH="1">
              <a:off x="6192812" y="1743649"/>
              <a:ext cx="576064" cy="214499"/>
              <a:chOff x="2880" y="3360"/>
              <a:chExt cx="2400" cy="240"/>
            </a:xfrm>
          </p:grpSpPr>
          <p:sp>
            <p:nvSpPr>
              <p:cNvPr id="220" name="Line 21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1" name="Line 21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2" name="Line 21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3" name="Line 21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4" name="Line 21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5" name="Line 21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6" name="Line 21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7" name="Line 21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8" name="Line 21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9" name="Line 219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0" name="Line 22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6" name="Group 221"/>
            <p:cNvGrpSpPr>
              <a:grpSpLocks/>
            </p:cNvGrpSpPr>
            <p:nvPr/>
          </p:nvGrpSpPr>
          <p:grpSpPr bwMode="auto">
            <a:xfrm flipH="1">
              <a:off x="5616748" y="1743649"/>
              <a:ext cx="576064" cy="214499"/>
              <a:chOff x="2880" y="3360"/>
              <a:chExt cx="2400" cy="240"/>
            </a:xfrm>
          </p:grpSpPr>
          <p:sp>
            <p:nvSpPr>
              <p:cNvPr id="209" name="Line 22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0" name="Line 22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1" name="Line 22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2" name="Line 22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3" name="Line 22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4" name="Line 22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" name="Line 22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" name="Line 22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7" name="Line 23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8" name="Line 231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" name="Line 23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7" name="Group 233"/>
            <p:cNvGrpSpPr>
              <a:grpSpLocks/>
            </p:cNvGrpSpPr>
            <p:nvPr/>
          </p:nvGrpSpPr>
          <p:grpSpPr bwMode="auto">
            <a:xfrm flipH="1">
              <a:off x="5048185" y="1743649"/>
              <a:ext cx="576064" cy="208499"/>
              <a:chOff x="2880" y="3360"/>
              <a:chExt cx="2400" cy="240"/>
            </a:xfrm>
          </p:grpSpPr>
          <p:sp>
            <p:nvSpPr>
              <p:cNvPr id="198" name="Line 23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9" name="Line 2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0" name="Line 23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1" name="Line 23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2" name="Line 23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3" name="Line 23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4" name="Line 24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5" name="Line 24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" name="Line 24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7" name="Line 243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8" name="Line 24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3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8" name="Group 245"/>
            <p:cNvGrpSpPr>
              <a:grpSpLocks/>
            </p:cNvGrpSpPr>
            <p:nvPr/>
          </p:nvGrpSpPr>
          <p:grpSpPr bwMode="auto">
            <a:xfrm flipH="1">
              <a:off x="4464620" y="1743649"/>
              <a:ext cx="576064" cy="214499"/>
              <a:chOff x="2880" y="3360"/>
              <a:chExt cx="2400" cy="240"/>
            </a:xfrm>
          </p:grpSpPr>
          <p:sp>
            <p:nvSpPr>
              <p:cNvPr id="187" name="Line 24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8" name="Line 2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9" name="Line 24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0" name="Line 24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1" name="Line 25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2" name="Line 25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3" name="Line 25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4" name="Line 25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5" name="Line 25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6" name="Line 25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7" name="Line 25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59" name="Group 257"/>
            <p:cNvGrpSpPr>
              <a:grpSpLocks/>
            </p:cNvGrpSpPr>
            <p:nvPr/>
          </p:nvGrpSpPr>
          <p:grpSpPr bwMode="auto">
            <a:xfrm flipH="1">
              <a:off x="3888556" y="1743649"/>
              <a:ext cx="576064" cy="214499"/>
              <a:chOff x="2880" y="3360"/>
              <a:chExt cx="2400" cy="240"/>
            </a:xfrm>
          </p:grpSpPr>
          <p:sp>
            <p:nvSpPr>
              <p:cNvPr id="176" name="Line 25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7" name="Line 2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8" name="Line 26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9" name="Line 26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0" name="Line 26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1" name="Line 26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2" name="Line 26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3" name="Line 26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4" name="Line 26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5" name="Line 26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6" name="Line 26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0" name="Group 269"/>
            <p:cNvGrpSpPr>
              <a:grpSpLocks/>
            </p:cNvGrpSpPr>
            <p:nvPr/>
          </p:nvGrpSpPr>
          <p:grpSpPr bwMode="auto">
            <a:xfrm flipH="1">
              <a:off x="3312492" y="1743649"/>
              <a:ext cx="576064" cy="214499"/>
              <a:chOff x="2880" y="3360"/>
              <a:chExt cx="2400" cy="240"/>
            </a:xfrm>
          </p:grpSpPr>
          <p:sp>
            <p:nvSpPr>
              <p:cNvPr id="165" name="Line 27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6" name="Line 2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7" name="Line 27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8" name="Line 27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9" name="Line 27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0" name="Line 27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1" name="Line 27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2" name="Line 27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3" name="Line 27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4" name="Line 27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5" name="Line 28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1" name="Group 281"/>
            <p:cNvGrpSpPr>
              <a:grpSpLocks/>
            </p:cNvGrpSpPr>
            <p:nvPr/>
          </p:nvGrpSpPr>
          <p:grpSpPr bwMode="auto">
            <a:xfrm flipH="1">
              <a:off x="2736428" y="1743649"/>
              <a:ext cx="576064" cy="214499"/>
              <a:chOff x="2880" y="3360"/>
              <a:chExt cx="2400" cy="240"/>
            </a:xfrm>
          </p:grpSpPr>
          <p:sp>
            <p:nvSpPr>
              <p:cNvPr id="154" name="Line 28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5" name="Line 2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6" name="Line 28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7" name="Line 28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8" name="Line 28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9" name="Line 28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0" name="Line 28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1" name="Line 28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2" name="Line 29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3" name="Line 29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4" name="Line 29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2" name="Group 293"/>
            <p:cNvGrpSpPr>
              <a:grpSpLocks/>
            </p:cNvGrpSpPr>
            <p:nvPr/>
          </p:nvGrpSpPr>
          <p:grpSpPr bwMode="auto">
            <a:xfrm flipH="1">
              <a:off x="2160363" y="1743649"/>
              <a:ext cx="576064" cy="214499"/>
              <a:chOff x="2880" y="3360"/>
              <a:chExt cx="2400" cy="240"/>
            </a:xfrm>
          </p:grpSpPr>
          <p:sp>
            <p:nvSpPr>
              <p:cNvPr id="143" name="Line 29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4" name="Line 2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5" name="Line 296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6" name="Line 297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7" name="Line 298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8" name="Line 299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9" name="Line 300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0" name="Line 301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1" name="Line 302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2" name="Line 303"/>
              <p:cNvSpPr>
                <a:spLocks noChangeShapeType="1"/>
              </p:cNvSpPr>
              <p:nvPr/>
            </p:nvSpPr>
            <p:spPr bwMode="auto">
              <a:xfrm>
                <a:off x="5167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3" name="Line 304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3" name="Group 305"/>
            <p:cNvGrpSpPr>
              <a:grpSpLocks/>
            </p:cNvGrpSpPr>
            <p:nvPr/>
          </p:nvGrpSpPr>
          <p:grpSpPr bwMode="auto">
            <a:xfrm flipH="1">
              <a:off x="1584299" y="1743649"/>
              <a:ext cx="576064" cy="214499"/>
              <a:chOff x="2880" y="3360"/>
              <a:chExt cx="2400" cy="240"/>
            </a:xfrm>
          </p:grpSpPr>
          <p:sp>
            <p:nvSpPr>
              <p:cNvPr id="132" name="Line 30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Line 3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4" name="Line 308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5" name="Line 309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6" name="Line 310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7" name="Line 311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8" name="Line 312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9" name="Line 313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0" name="Line 314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1" name="Line 315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2" name="Line 316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4" name="Group 317"/>
            <p:cNvGrpSpPr>
              <a:grpSpLocks/>
            </p:cNvGrpSpPr>
            <p:nvPr/>
          </p:nvGrpSpPr>
          <p:grpSpPr bwMode="auto">
            <a:xfrm flipH="1">
              <a:off x="1008235" y="1743649"/>
              <a:ext cx="576064" cy="214499"/>
              <a:chOff x="2880" y="3360"/>
              <a:chExt cx="2400" cy="240"/>
            </a:xfrm>
          </p:grpSpPr>
          <p:sp>
            <p:nvSpPr>
              <p:cNvPr id="121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2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3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4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5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6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7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8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9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5" name="Group 329"/>
            <p:cNvGrpSpPr>
              <a:grpSpLocks/>
            </p:cNvGrpSpPr>
            <p:nvPr/>
          </p:nvGrpSpPr>
          <p:grpSpPr bwMode="auto">
            <a:xfrm flipH="1">
              <a:off x="7344940" y="1743649"/>
              <a:ext cx="576064" cy="214499"/>
              <a:chOff x="2880" y="3360"/>
              <a:chExt cx="2400" cy="240"/>
            </a:xfrm>
          </p:grpSpPr>
          <p:sp>
            <p:nvSpPr>
              <p:cNvPr id="110" name="Line 33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1" name="Line 3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2" name="Line 33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3" name="Line 33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4" name="Line 33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5" name="Line 33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6" name="Line 33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7" name="Line 33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8" name="Line 33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9" name="Line 33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0" name="Line 34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66" name="Group 341"/>
            <p:cNvGrpSpPr>
              <a:grpSpLocks/>
            </p:cNvGrpSpPr>
            <p:nvPr/>
          </p:nvGrpSpPr>
          <p:grpSpPr bwMode="auto">
            <a:xfrm flipH="1">
              <a:off x="7921004" y="1743649"/>
              <a:ext cx="576064" cy="214499"/>
              <a:chOff x="2880" y="3360"/>
              <a:chExt cx="2400" cy="240"/>
            </a:xfrm>
          </p:grpSpPr>
          <p:sp>
            <p:nvSpPr>
              <p:cNvPr id="99" name="Line 34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0" name="Line 3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1" name="Line 34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2" name="Line 34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" name="Line 34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" name="Line 34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5" name="Line 34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6" name="Line 34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7" name="Line 35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8" name="Line 35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9" name="Line 35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7" name="Line 353"/>
            <p:cNvSpPr>
              <a:spLocks noChangeShapeType="1"/>
            </p:cNvSpPr>
            <p:nvPr/>
          </p:nvSpPr>
          <p:spPr bwMode="auto">
            <a:xfrm flipH="1">
              <a:off x="143892" y="1743649"/>
              <a:ext cx="36004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73" name="Group 359"/>
            <p:cNvGrpSpPr>
              <a:grpSpLocks/>
            </p:cNvGrpSpPr>
            <p:nvPr/>
          </p:nvGrpSpPr>
          <p:grpSpPr bwMode="auto">
            <a:xfrm flipH="1">
              <a:off x="8497068" y="1743649"/>
              <a:ext cx="576064" cy="214499"/>
              <a:chOff x="2880" y="3360"/>
              <a:chExt cx="2400" cy="240"/>
            </a:xfrm>
          </p:grpSpPr>
          <p:sp>
            <p:nvSpPr>
              <p:cNvPr id="88" name="Line 3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9" name="Line 36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0" name="Line 362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1" name="Line 363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2" name="Line 364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3" name="Line 365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" name="Line 366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5" name="Line 367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6" name="Line 368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7" name="Line 369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8" name="Line 370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5" name="Group 317"/>
            <p:cNvGrpSpPr>
              <a:grpSpLocks/>
            </p:cNvGrpSpPr>
            <p:nvPr/>
          </p:nvGrpSpPr>
          <p:grpSpPr bwMode="auto">
            <a:xfrm flipH="1">
              <a:off x="431948" y="1743649"/>
              <a:ext cx="576064" cy="214499"/>
              <a:chOff x="2880" y="3360"/>
              <a:chExt cx="2400" cy="240"/>
            </a:xfrm>
          </p:grpSpPr>
          <p:sp>
            <p:nvSpPr>
              <p:cNvPr id="386" name="Line 31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7" name="Line 3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8" name="Line 320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9" name="Line 321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0" name="Line 322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1" name="Line 323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2" name="Line 324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3" name="Line 325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4" name="Line 326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5" name="Line 327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7" name="Line 328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1">
                    <a:lumMod val="65000"/>
                    <a:lumOff val="3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98" name="Text Box 194"/>
            <p:cNvSpPr txBox="1">
              <a:spLocks noChangeArrowheads="1"/>
            </p:cNvSpPr>
            <p:nvPr/>
          </p:nvSpPr>
          <p:spPr bwMode="auto">
            <a:xfrm>
              <a:off x="237620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15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9" name="Text Box 194"/>
            <p:cNvSpPr txBox="1">
              <a:spLocks noChangeArrowheads="1"/>
            </p:cNvSpPr>
            <p:nvPr/>
          </p:nvSpPr>
          <p:spPr bwMode="auto">
            <a:xfrm>
              <a:off x="64796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18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0" name="Text Box 194"/>
            <p:cNvSpPr txBox="1">
              <a:spLocks noChangeArrowheads="1"/>
            </p:cNvSpPr>
            <p:nvPr/>
          </p:nvSpPr>
          <p:spPr bwMode="auto">
            <a:xfrm>
              <a:off x="7561022" y="1303638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10</a:t>
              </a:r>
              <a:r>
                <a:rPr lang="en-US" sz="2800" b="1" baseline="3000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6</a:t>
              </a:r>
              <a:endParaRPr lang="de-DE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1" name="Text Box 196"/>
            <p:cNvSpPr txBox="1">
              <a:spLocks noChangeArrowheads="1"/>
            </p:cNvSpPr>
            <p:nvPr/>
          </p:nvSpPr>
          <p:spPr bwMode="auto">
            <a:xfrm>
              <a:off x="8409140" y="1303638"/>
              <a:ext cx="719973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GeV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403" name="Text Box 196"/>
            <p:cNvSpPr txBox="1">
              <a:spLocks noChangeArrowheads="1"/>
            </p:cNvSpPr>
            <p:nvPr/>
          </p:nvSpPr>
          <p:spPr bwMode="auto">
            <a:xfrm>
              <a:off x="151392" y="575587"/>
              <a:ext cx="1206268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 i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</a:t>
              </a:r>
              <a:r>
                <a:rPr lang="en-US" sz="2800" b="1" baseline="-25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Planck</a:t>
              </a:r>
              <a:endParaRPr lang="de-DE" sz="2400" b="1" baseline="-25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399651" y="999245"/>
              <a:ext cx="26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066686" y="3255859"/>
            <a:ext cx="5342076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Opportunities for detection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402" name="Rectangle 401"/>
          <p:cNvSpPr>
            <a:spLocks noChangeArrowheads="1"/>
          </p:cNvSpPr>
          <p:nvPr/>
        </p:nvSpPr>
        <p:spPr bwMode="auto">
          <a:xfrm>
            <a:off x="6336360" y="3255949"/>
            <a:ext cx="2809228" cy="648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8" name="Picture 40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22" y="4176087"/>
            <a:ext cx="1910862" cy="1584220"/>
          </a:xfrm>
          <a:prstGeom prst="rect">
            <a:avLst/>
          </a:prstGeom>
        </p:spPr>
      </p:pic>
      <p:sp>
        <p:nvSpPr>
          <p:cNvPr id="406" name="TextBox 405"/>
          <p:cNvSpPr txBox="1"/>
          <p:nvPr/>
        </p:nvSpPr>
        <p:spPr>
          <a:xfrm>
            <a:off x="7362990" y="4970786"/>
            <a:ext cx="1895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IAXO Solar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Axion Telescope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0974" y="3239957"/>
            <a:ext cx="1103997" cy="2088290"/>
            <a:chOff x="180974" y="3383977"/>
            <a:chExt cx="1114425" cy="2088290"/>
          </a:xfrm>
        </p:grpSpPr>
        <p:sp>
          <p:nvSpPr>
            <p:cNvPr id="404" name="Rectangle 403"/>
            <p:cNvSpPr>
              <a:spLocks noChangeArrowheads="1"/>
            </p:cNvSpPr>
            <p:nvPr/>
          </p:nvSpPr>
          <p:spPr bwMode="auto">
            <a:xfrm>
              <a:off x="180974" y="3383977"/>
              <a:ext cx="1114425" cy="648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</a:t>
              </a:r>
            </a:p>
            <a:p>
              <a:pPr defTabSz="921018">
                <a:lnSpc>
                  <a:spcPct val="80000"/>
                </a:lnSpc>
                <a:defRPr/>
              </a:pPr>
              <a:r>
                <a: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adiance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80974" y="4557867"/>
              <a:ext cx="1114425" cy="914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/>
                <a:t>Black</a:t>
              </a:r>
            </a:p>
            <a:p>
              <a:pPr algn="ctr"/>
              <a:r>
                <a:rPr lang="en-US" smtClean="0"/>
                <a:t>Hole</a:t>
              </a:r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>
              <a:off x="403357" y="4248149"/>
              <a:ext cx="665401" cy="227349"/>
            </a:xfrm>
            <a:prstGeom prst="arc">
              <a:avLst>
                <a:gd name="adj1" fmla="val 6791915"/>
                <a:gd name="adj2" fmla="val 4061886"/>
              </a:avLst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5414375"/>
            <a:ext cx="1872000" cy="842400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73" y="3983285"/>
            <a:ext cx="1872000" cy="14100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8398" y="6264377"/>
            <a:ext cx="6288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Axion conversion in neutron star magnetospheres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Particles from Stars: What to expect?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971922"/>
            <a:ext cx="288000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044" y="935218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New Ideas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1982" y="1439807"/>
            <a:ext cx="7920038" cy="64804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Extension &amp; refinements of existing arguments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(ordinary stars, Red Giants, (variable) white dwarfs, neutron star cooling, ...)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1982" y="43921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Next galactic supernova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 </a:t>
            </a:r>
            <a:r>
              <a:rPr lang="en-US" sz="2000" b="1" smtClean="0">
                <a:solidFill>
                  <a:srgbClr val="C00000"/>
                </a:solidFill>
              </a:rPr>
              <a:t>(3% chance every year!)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1982" y="489623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Theoretical developments in collective neutrino flavor evolution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982" y="540030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Diffuse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Supernova Neutrino Background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observation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1982" y="223186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solar axions: (baby) IAXO, XENON 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tonne, ...</a:t>
            </a:r>
            <a:endParaRPr lang="en-US" sz="20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3043" y="3600057"/>
            <a:ext cx="8207509" cy="64809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Radio search for axion dark matter conversion in neutron star magnetospheres</a:t>
            </a:r>
          </a:p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(new detetectors SKA, ...)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1982" y="2735937"/>
            <a:ext cx="7920038" cy="72005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 for magnetically converted ALPs </a:t>
            </a:r>
          </a:p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from magnetic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&amp; neutron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stars (x-ray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satellites)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044" y="5904377"/>
            <a:ext cx="7920038" cy="360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Gravitational-wave evidence for superradiance from black holes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511717"/>
            <a:ext cx="288000" cy="28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289353"/>
            <a:ext cx="288000" cy="28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2951957"/>
            <a:ext cx="288000" cy="28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3744067"/>
            <a:ext cx="288000" cy="28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464167"/>
            <a:ext cx="288000" cy="28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927183"/>
            <a:ext cx="288000" cy="288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449060"/>
            <a:ext cx="288000" cy="28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5960879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End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" y="-1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/>
              <a:t>Some</a:t>
            </a:r>
          </a:p>
          <a:p>
            <a:pPr algn="ctr"/>
            <a:r>
              <a:rPr lang="en-US" sz="16600" b="1" smtClean="0"/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40506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Reviews: Theory &amp; Cosmology</a:t>
            </a:r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139" y="719980"/>
            <a:ext cx="8928993" cy="590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D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Dark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Matter (Snowmass 2021 White Paper), </a:t>
            </a:r>
            <a:r>
              <a:rPr lang="en-DE" sz="2000" smtClean="0">
                <a:hlinkClick r:id="rId3"/>
              </a:rPr>
              <a:t>2203.14923</a:t>
            </a:r>
            <a:endParaRPr lang="de-DE" sz="2000" smtClean="0"/>
          </a:p>
          <a:p>
            <a:r>
              <a:rPr lang="en-US" sz="2000" smtClean="0"/>
              <a:t>  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C.B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. Adams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et al.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de-DE" sz="8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dark matter: What is it and why now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?  </a:t>
            </a:r>
            <a:r>
              <a:rPr lang="en-DE" sz="2000" smtClean="0">
                <a:hlinkClick r:id="rId4"/>
              </a:rPr>
              <a:t>2105.01406</a:t>
            </a:r>
            <a:endParaRPr lang="en-US" sz="2000" smtClean="0"/>
          </a:p>
          <a:p>
            <a:r>
              <a:rPr lang="en-US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F. Chadha-Day, J. Ellis &amp; D.J.E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Marsh</a:t>
            </a:r>
            <a:endParaRPr lang="de-DE" sz="8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Recent Progress in the Physics of Axions and Axion-Like Particles, </a:t>
            </a:r>
            <a:r>
              <a:rPr lang="en-DE" sz="2000" smtClean="0">
                <a:hlinkClick r:id="rId5"/>
              </a:rPr>
              <a:t>2012.05029</a:t>
            </a:r>
            <a:endParaRPr lang="en-DE" sz="2000"/>
          </a:p>
          <a:p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K. Choi, S.H. Im &amp; C.S.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Shin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 Landscape of QCD Axion Models, </a:t>
            </a:r>
            <a:r>
              <a:rPr lang="en-DE" sz="2000" smtClean="0">
                <a:hlinkClick r:id="rId6"/>
              </a:rPr>
              <a:t>2003.01100</a:t>
            </a:r>
            <a:endParaRPr lang="en-DE" sz="2000"/>
          </a:p>
          <a:p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   L. Di Luzio, M. Giannotti, E. Nardi &amp; L.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Visinelli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Small-Scale Structure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of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Fuzzy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and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Dark Matter, </a:t>
            </a:r>
            <a:r>
              <a:rPr lang="en-DE" sz="2000" smtClean="0">
                <a:hlinkClick r:id="rId7"/>
              </a:rPr>
              <a:t>1912.07064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J.C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Niemeyer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8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 Cosmology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8"/>
              </a:rPr>
              <a:t>1510.07633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D.J.E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Marsh</a:t>
            </a:r>
            <a:endParaRPr lang="de-DE" sz="10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sz="8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Axions: Theory and Cosmological Role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9"/>
              </a:rPr>
              <a:t>1301.1123 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M. Kawasaki &amp; K. Nakayama</a:t>
            </a:r>
            <a:endParaRPr lang="de-DE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sz="8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Axions and the Strong CP Problem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10"/>
              </a:rPr>
              <a:t>0807.3125</a:t>
            </a:r>
            <a:endParaRPr lang="en-US" sz="2000"/>
          </a:p>
          <a:p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J.E. Kim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&amp; G. Carosi</a:t>
            </a:r>
            <a:endParaRPr lang="en-US" sz="2800" smtClean="0"/>
          </a:p>
          <a:p>
            <a:endParaRPr lang="en-DE" sz="2800"/>
          </a:p>
          <a:p>
            <a:endParaRPr lang="en-US" sz="2800" b="1" baseline="30000" smtClean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0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Reviews: Experiments &amp; Searches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016" y="647597"/>
            <a:ext cx="8928993" cy="59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The Search for Ultralight Bosonic Dark Matter,</a:t>
            </a:r>
            <a:r>
              <a:rPr lang="en-US" sz="2000" b="1"/>
              <a:t> </a:t>
            </a:r>
            <a:r>
              <a:rPr lang="en-US" sz="2000">
                <a:hlinkClick r:id="rId3"/>
              </a:rPr>
              <a:t>doi:</a:t>
            </a:r>
            <a:r>
              <a:rPr lang="en-DE" sz="2000">
                <a:hlinkClick r:id="rId3"/>
              </a:rPr>
              <a:t>10.1007/978-3-030-95852-7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D.F. Jackson Kimball &amp; K. van Bibber (eds.),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Springer,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2023, open access)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Invisible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 Search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Methods,</a:t>
            </a:r>
            <a:r>
              <a:rPr lang="en-US" sz="2000" b="1" smtClean="0"/>
              <a:t> </a:t>
            </a:r>
            <a:r>
              <a:rPr lang="en-DE" sz="2000" smtClean="0">
                <a:hlinkClick r:id="rId4"/>
              </a:rPr>
              <a:t>2003.02206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P. Sikivie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New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 Approaches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in the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Search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for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Particles,</a:t>
            </a:r>
            <a:r>
              <a:rPr lang="en-US" sz="2000" smtClean="0"/>
              <a:t> </a:t>
            </a:r>
            <a:r>
              <a:rPr lang="en-DE" sz="2000" smtClean="0">
                <a:hlinkClick r:id="rId5"/>
              </a:rPr>
              <a:t>1801.08127</a:t>
            </a:r>
            <a:endParaRPr lang="en-US" sz="2000" smtClean="0"/>
          </a:p>
          <a:p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I.G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Irastorza &amp; J. Redondo</a:t>
            </a: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 Searches for the Axion and Axion-Like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Particles, </a:t>
            </a:r>
            <a:r>
              <a:rPr lang="en-DE" sz="2000" smtClean="0">
                <a:hlinkClick r:id="rId6"/>
              </a:rPr>
              <a:t>1602.00039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P.W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Graham,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I.G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Irastorza,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S.K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Lamoreaux,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A. Lindner &amp; K.A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van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Bibber</a:t>
            </a: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 Searches for astrophysical and cosmological axions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                                       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doi</a:t>
            </a:r>
            <a:r>
              <a:rPr lang="en-US" sz="2000" smtClean="0">
                <a:hlinkClick r:id="rId7"/>
              </a:rPr>
              <a:t>:10.1146/annurev.nucl.56.080805.140513</a:t>
            </a:r>
            <a:endParaRPr lang="en-US" sz="200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S.J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Asztalos, L.J.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Rosenberg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K.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van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Bibber, P. Sikivie &amp; K. Zioutas (2006)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Microwave cavity searches for dark-matter axions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smtClean="0">
                <a:hlinkClick r:id="rId8"/>
              </a:rPr>
              <a:t>doi:10.1103/RevModPhys.75.777</a:t>
            </a:r>
            <a:endParaRPr lang="en-US" sz="200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Bradley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Clarke,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D.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Kinion,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L.J.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Rosenberg,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K.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van Bibber,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 Matsuki,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M. Mück &amp; P. Sikivie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2003) 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Searches for invisible axions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smtClean="0">
                <a:hlinkClick r:id="rId9"/>
              </a:rPr>
              <a:t>doi:10.1016/S0370-1573(99)00045-9</a:t>
            </a:r>
            <a:r>
              <a:rPr lang="en-US" sz="2000" smtClean="0"/>
              <a:t> </a:t>
            </a:r>
          </a:p>
          <a:p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nl-NL" sz="2000" smtClean="0">
                <a:solidFill>
                  <a:schemeClr val="accent1">
                    <a:lumMod val="75000"/>
                  </a:schemeClr>
                </a:solidFill>
              </a:rPr>
              <a:t>L.J</a:t>
            </a:r>
            <a:r>
              <a:rPr lang="nl-NL" sz="200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nl-NL" sz="2000" smtClean="0">
                <a:solidFill>
                  <a:schemeClr val="accent1">
                    <a:lumMod val="75000"/>
                  </a:schemeClr>
                </a:solidFill>
              </a:rPr>
              <a:t>Rosenberg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&amp;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K.A. van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Bibber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(2000) 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b="1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Reviews: </a:t>
            </a:r>
            <a:r>
              <a:rPr lang="en-US" smtClean="0"/>
              <a:t>Astrophysical Methods</a:t>
            </a:r>
            <a:endParaRPr lang="en-US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016" y="647597"/>
            <a:ext cx="8928993" cy="590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r>
              <a:rPr lang="en-US" sz="2400" b="1" smtClean="0">
                <a:solidFill>
                  <a:schemeClr val="accent6">
                    <a:lumMod val="75000"/>
                  </a:schemeClr>
                </a:solidFill>
              </a:rPr>
              <a:t>Stellar Evolution</a:t>
            </a:r>
            <a:endParaRPr lang="en-US" sz="2400" b="1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White Dwarfs as Physics Laboratories: Lights and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Shadows, </a:t>
            </a:r>
            <a:r>
              <a:rPr lang="en-DE" sz="2000" smtClean="0">
                <a:hlinkClick r:id="rId3"/>
              </a:rPr>
              <a:t>2202.02052</a:t>
            </a:r>
            <a:endParaRPr lang="en-DE" sz="2000"/>
          </a:p>
          <a:p>
            <a:r>
              <a:rPr lang="it-IT" sz="2000" smtClean="0"/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J.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Isern,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S. Torres &amp; A. Rebassa-Mansergas</a:t>
            </a:r>
          </a:p>
          <a:p>
            <a:endParaRPr lang="en-US" sz="100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Stellar Evolution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Confronts Axion Models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DE" sz="2000" smtClean="0">
                <a:hlinkClick r:id="rId4"/>
              </a:rPr>
              <a:t>2109.10368</a:t>
            </a:r>
            <a:endParaRPr lang="en-US" sz="2000" smtClean="0"/>
          </a:p>
          <a:p>
            <a:r>
              <a:rPr lang="it-IT" sz="2000" smtClean="0"/>
              <a:t>  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L.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Di Luzio,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Fedele,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M.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Giannotti, </a:t>
            </a:r>
            <a:r>
              <a:rPr lang="it-IT" sz="2000" smtClean="0">
                <a:solidFill>
                  <a:schemeClr val="accent1">
                    <a:lumMod val="75000"/>
                  </a:schemeClr>
                </a:solidFill>
              </a:rPr>
              <a:t>F. Mescia &amp; E.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Nardi</a:t>
            </a:r>
            <a:endParaRPr lang="en-US" sz="200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Astrophysical axion bounds,</a:t>
            </a:r>
            <a:r>
              <a:rPr lang="en-US" sz="2000" b="1"/>
              <a:t> </a:t>
            </a:r>
            <a:r>
              <a:rPr lang="en-US" sz="2000" smtClean="0">
                <a:hlinkClick r:id="rId5"/>
              </a:rPr>
              <a:t>hep-ph/0611350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G.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Raffelt</a:t>
            </a: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Stars as Particle Physics Laboratories, (Univ. Chicago Press, 1996)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G.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Raffelt</a:t>
            </a: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>
                <a:solidFill>
                  <a:schemeClr val="accent6">
                    <a:lumMod val="75000"/>
                  </a:schemeClr>
                </a:solidFill>
              </a:rPr>
              <a:t>CAST in the Sky (Axion-Photon Conversion in B-fields)</a:t>
            </a:r>
          </a:p>
          <a:p>
            <a:endParaRPr lang="en-US" sz="1000" b="1" baseline="30000">
              <a:solidFill>
                <a:srgbClr val="003399"/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Particles Implications for High-Energy Astrophysics,</a:t>
            </a:r>
            <a:r>
              <a:rPr lang="en-US" sz="2000" b="1"/>
              <a:t> </a:t>
            </a:r>
            <a:r>
              <a:rPr lang="en-DE" sz="2000" smtClean="0">
                <a:hlinkClick r:id="rId6"/>
              </a:rPr>
              <a:t>2205.00940</a:t>
            </a:r>
            <a:endParaRPr lang="en-DE" sz="2000"/>
          </a:p>
          <a:p>
            <a:r>
              <a:rPr lang="it-IT" sz="2000"/>
              <a:t>   </a:t>
            </a:r>
            <a:r>
              <a:rPr lang="it-IT" sz="2000">
                <a:solidFill>
                  <a:schemeClr val="accent1">
                    <a:lumMod val="75000"/>
                  </a:schemeClr>
                </a:solidFill>
              </a:rPr>
              <a:t>G. Galanti &amp; M. Roncadelli</a:t>
            </a:r>
          </a:p>
          <a:p>
            <a:endParaRPr lang="en-US" sz="1000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•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Axion-Like Particle Searches with IACTs</a:t>
            </a:r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000" b="1" smtClean="0"/>
              <a:t> </a:t>
            </a:r>
            <a:r>
              <a:rPr lang="en-DE" sz="2000" smtClean="0">
                <a:hlinkClick r:id="rId7"/>
              </a:rPr>
              <a:t>2106.03424</a:t>
            </a:r>
            <a:endParaRPr lang="en-US" sz="2000"/>
          </a:p>
          <a:p>
            <a:r>
              <a:rPr lang="it-IT" sz="2000"/>
              <a:t>  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I. Batković, A. De Angelis, M. Doro &amp; M.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Manganaro</a:t>
            </a:r>
            <a:endParaRPr lang="it-IT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b="1" baseline="30000">
              <a:solidFill>
                <a:srgbClr val="003399"/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100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Bounds on Low-Mass Bosons</a:t>
            </a:r>
            <a:endParaRPr lang="en-US"/>
          </a:p>
        </p:txBody>
      </p:sp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92163"/>
            <a:ext cx="4519174" cy="5040208"/>
          </a:xfrm>
          <a:prstGeom prst="rect">
            <a:avLst/>
          </a:prstGeom>
        </p:spPr>
      </p:pic>
      <p:sp>
        <p:nvSpPr>
          <p:cNvPr id="5" name="TextBox 4">
            <a:hlinkClick r:id="rId3"/>
          </p:cNvPr>
          <p:cNvSpPr txBox="1"/>
          <p:nvPr/>
        </p:nvSpPr>
        <p:spPr>
          <a:xfrm>
            <a:off x="791982" y="5962049"/>
            <a:ext cx="3158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https://github.com/cajohare</a:t>
            </a:r>
            <a:endParaRPr lang="en-US" sz="20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3" y="648862"/>
            <a:ext cx="4079723" cy="5295532"/>
          </a:xfrm>
          <a:prstGeom prst="rect">
            <a:avLst/>
          </a:prstGeom>
        </p:spPr>
      </p:pic>
      <p:sp>
        <p:nvSpPr>
          <p:cNvPr id="8" name="TextBox 7">
            <a:hlinkClick r:id="rId3"/>
          </p:cNvPr>
          <p:cNvSpPr txBox="1"/>
          <p:nvPr/>
        </p:nvSpPr>
        <p:spPr>
          <a:xfrm>
            <a:off x="4885520" y="5832317"/>
            <a:ext cx="4065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Many constraint plots and the latest</a:t>
            </a:r>
          </a:p>
          <a:p>
            <a:r>
              <a:rPr lang="en-US" sz="2000"/>
              <a:t>r</a:t>
            </a:r>
            <a:r>
              <a:rPr lang="en-US" sz="2000" smtClean="0"/>
              <a:t>eferences 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20794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Why No Prompt Explosion?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88722" y="720417"/>
            <a:ext cx="5832000" cy="5832000"/>
            <a:chOff x="96" y="480"/>
            <a:chExt cx="3936" cy="3936"/>
          </a:xfrm>
        </p:grpSpPr>
        <p:sp>
          <p:nvSpPr>
            <p:cNvPr id="4" name="Oval 4"/>
            <p:cNvSpPr>
              <a:spLocks noChangeAspect="1" noChangeArrowheads="1"/>
            </p:cNvSpPr>
            <p:nvPr/>
          </p:nvSpPr>
          <p:spPr bwMode="auto">
            <a:xfrm>
              <a:off x="96" y="480"/>
              <a:ext cx="3936" cy="393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Oval 5"/>
            <p:cNvSpPr>
              <a:spLocks noChangeAspect="1" noChangeArrowheads="1"/>
            </p:cNvSpPr>
            <p:nvPr/>
          </p:nvSpPr>
          <p:spPr bwMode="auto">
            <a:xfrm>
              <a:off x="775" y="1171"/>
              <a:ext cx="2577" cy="2554"/>
            </a:xfrm>
            <a:prstGeom prst="ellipse">
              <a:avLst/>
            </a:prstGeom>
            <a:solidFill>
              <a:srgbClr val="3366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83" y="1374"/>
              <a:ext cx="2163" cy="2148"/>
              <a:chOff x="1872" y="1152"/>
              <a:chExt cx="2016" cy="2016"/>
            </a:xfrm>
          </p:grpSpPr>
          <p:sp>
            <p:nvSpPr>
              <p:cNvPr id="11" name="Oval 7"/>
              <p:cNvSpPr>
                <a:spLocks noChangeAspect="1" noChangeArrowheads="1"/>
              </p:cNvSpPr>
              <p:nvPr/>
            </p:nvSpPr>
            <p:spPr bwMode="auto">
              <a:xfrm>
                <a:off x="2016" y="1296"/>
                <a:ext cx="1728" cy="1728"/>
              </a:xfrm>
              <a:prstGeom prst="ellipse">
                <a:avLst/>
              </a:prstGeom>
              <a:solidFill>
                <a:srgbClr val="FF9999"/>
              </a:solidFill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744" y="216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rot="10800000">
                <a:off x="1872" y="216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rot="5400000">
                <a:off x="2808" y="309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rot="16200000">
                <a:off x="2808" y="122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rot="18900000">
                <a:off x="3470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rot="29700000">
                <a:off x="2146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rot="24300000">
                <a:off x="3469" y="28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rot="35100000">
                <a:off x="2146" y="14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rot="20280000">
                <a:off x="3676" y="18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rot="31080000">
                <a:off x="1940" y="2510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rot="25680000">
                <a:off x="3158" y="302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rot="36480000">
                <a:off x="2457" y="129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rot="39180000">
                <a:off x="3174" y="129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5" name="Line 21"/>
              <p:cNvSpPr>
                <a:spLocks noChangeShapeType="1"/>
              </p:cNvSpPr>
              <p:nvPr/>
            </p:nvSpPr>
            <p:spPr bwMode="auto">
              <a:xfrm rot="49980000">
                <a:off x="2442" y="302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 rot="44580000">
                <a:off x="3669" y="252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 rot="55380000">
                <a:off x="1946" y="179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8" name="Line 24"/>
              <p:cNvSpPr>
                <a:spLocks noChangeShapeType="1"/>
              </p:cNvSpPr>
              <p:nvPr/>
            </p:nvSpPr>
            <p:spPr bwMode="auto">
              <a:xfrm rot="660000">
                <a:off x="3726" y="2339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" name="Line 25"/>
              <p:cNvSpPr>
                <a:spLocks noChangeShapeType="1"/>
              </p:cNvSpPr>
              <p:nvPr/>
            </p:nvSpPr>
            <p:spPr bwMode="auto">
              <a:xfrm rot="11460000">
                <a:off x="1889" y="198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0" name="Line 26"/>
              <p:cNvSpPr>
                <a:spLocks noChangeShapeType="1"/>
              </p:cNvSpPr>
              <p:nvPr/>
            </p:nvSpPr>
            <p:spPr bwMode="auto">
              <a:xfrm rot="6060000">
                <a:off x="2629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1" name="Line 27"/>
              <p:cNvSpPr>
                <a:spLocks noChangeShapeType="1"/>
              </p:cNvSpPr>
              <p:nvPr/>
            </p:nvSpPr>
            <p:spPr bwMode="auto">
              <a:xfrm rot="16860000">
                <a:off x="2986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2" name="Line 28"/>
              <p:cNvSpPr>
                <a:spLocks noChangeShapeType="1"/>
              </p:cNvSpPr>
              <p:nvPr/>
            </p:nvSpPr>
            <p:spPr bwMode="auto">
              <a:xfrm rot="19560000">
                <a:off x="3584" y="1637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3" name="Line 29"/>
              <p:cNvSpPr>
                <a:spLocks noChangeShapeType="1"/>
              </p:cNvSpPr>
              <p:nvPr/>
            </p:nvSpPr>
            <p:spPr bwMode="auto">
              <a:xfrm rot="30360000">
                <a:off x="2032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 rot="24960000">
                <a:off x="3331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 rot="35760000">
                <a:off x="2284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 rot="20940000">
                <a:off x="3726" y="1982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 rot="31740000">
                <a:off x="1889" y="233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 rot="26340000">
                <a:off x="2986" y="3078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 rot="37140000">
                <a:off x="2629" y="1241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 rot="39840000">
                <a:off x="3332" y="1384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 rot="50640000">
                <a:off x="2284" y="2935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 rot="45240000">
                <a:off x="3583" y="2683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 rot="56040000">
                <a:off x="2032" y="1636"/>
                <a:ext cx="144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7" name="Text Box 40"/>
            <p:cNvSpPr txBox="1">
              <a:spLocks noChangeArrowheads="1"/>
            </p:cNvSpPr>
            <p:nvPr/>
          </p:nvSpPr>
          <p:spPr bwMode="auto">
            <a:xfrm>
              <a:off x="1473" y="2064"/>
              <a:ext cx="1183" cy="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>
                  <a:latin typeface="Trebuchet MS" pitchFamily="34" charset="0"/>
                </a:rPr>
                <a:t>Dissociated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Material</a:t>
              </a:r>
            </a:p>
            <a:p>
              <a:pPr algn="ctr"/>
              <a:r>
                <a:rPr lang="en-US">
                  <a:latin typeface="Trebuchet MS" pitchFamily="34" charset="0"/>
                </a:rPr>
                <a:t>(n, p, e, </a:t>
              </a:r>
              <a:r>
                <a:rPr lang="en-US" b="1">
                  <a:latin typeface="Symbol" pitchFamily="18" charset="2"/>
                </a:rPr>
                <a:t>n</a:t>
              </a:r>
              <a:r>
                <a:rPr lang="en-US">
                  <a:latin typeface="Trebuchet MS" pitchFamily="34" charset="0"/>
                </a:rPr>
                <a:t>)</a:t>
              </a:r>
            </a:p>
          </p:txBody>
        </p:sp>
        <p:sp>
          <p:nvSpPr>
            <p:cNvPr id="8" name="WordArt 4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932" y="1338"/>
              <a:ext cx="2264" cy="221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454460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Collapsed Core</a:t>
              </a:r>
            </a:p>
          </p:txBody>
        </p:sp>
        <p:sp>
          <p:nvSpPr>
            <p:cNvPr id="9" name="WordArt 4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853" y="1259"/>
              <a:ext cx="2423" cy="237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Down">
                <a:avLst>
                  <a:gd name="adj" fmla="val 2276433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Undissociated Iron</a:t>
              </a:r>
            </a:p>
          </p:txBody>
        </p:sp>
        <p:sp>
          <p:nvSpPr>
            <p:cNvPr id="10" name="WordArt 4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325" y="1723"/>
              <a:ext cx="1478" cy="1449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spcFirstLastPara="1" wrap="none" fromWordArt="1">
              <a:prstTxWarp prst="textArchUp">
                <a:avLst>
                  <a:gd name="adj" fmla="val 13179085"/>
                </a:avLst>
              </a:prstTxWarp>
            </a:bodyPr>
            <a:lstStyle/>
            <a:p>
              <a:pPr algn="dist"/>
              <a:r>
                <a:rPr lang="en-US" b="1" kern="10"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/>
                  <a:latin typeface="Trebuchet MS"/>
                </a:rPr>
                <a:t>Shock Wave</a:t>
              </a:r>
            </a:p>
          </p:txBody>
        </p:sp>
      </p:grpSp>
      <p:sp>
        <p:nvSpPr>
          <p:cNvPr id="44" name="AutoShape 44"/>
          <p:cNvSpPr>
            <a:spLocks noChangeArrowheads="1"/>
          </p:cNvSpPr>
          <p:nvPr/>
        </p:nvSpPr>
        <p:spPr bwMode="auto">
          <a:xfrm>
            <a:off x="6192732" y="719607"/>
            <a:ext cx="2880320" cy="1655994"/>
          </a:xfrm>
          <a:prstGeom prst="wedgeRectCallout">
            <a:avLst>
              <a:gd name="adj1" fmla="val -99324"/>
              <a:gd name="adj2" fmla="val 102444"/>
            </a:avLst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0.1 M</a:t>
            </a:r>
            <a:r>
              <a:rPr lang="en-US" sz="24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</a:t>
            </a:r>
            <a:r>
              <a:rPr lang="en-US" sz="2000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iron has a 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nuclear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binding energy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 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1.7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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10</a:t>
            </a:r>
            <a:r>
              <a:rPr lang="en-US" sz="24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erg</a:t>
            </a:r>
          </a:p>
          <a:p>
            <a:pPr defTabSz="921018">
              <a:buFontTx/>
              <a:buChar char="•"/>
            </a:pP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Comparable to</a:t>
            </a:r>
          </a:p>
          <a:p>
            <a:pPr defTabSz="921018"/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explosion energy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6120802" y="4249137"/>
            <a:ext cx="2880320" cy="237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+mn-lt"/>
              </a:rPr>
              <a:t> Shock wave forms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within the iron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core</a:t>
            </a:r>
          </a:p>
          <a:p>
            <a:endParaRPr lang="en-US" sz="800" b="1" smtClean="0">
              <a:solidFill>
                <a:srgbClr val="C00000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b="1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>
                <a:solidFill>
                  <a:srgbClr val="C00000"/>
                </a:solidFill>
                <a:latin typeface="+mn-lt"/>
              </a:rPr>
              <a:t>Dissipates its energy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by dissociating the 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  remaining layer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of</a:t>
            </a:r>
          </a:p>
          <a:p>
            <a:r>
              <a:rPr lang="en-US" b="1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smtClean="0">
                <a:solidFill>
                  <a:srgbClr val="C00000"/>
                </a:solidFill>
                <a:latin typeface="+mn-lt"/>
              </a:rPr>
              <a:t>  iron  </a:t>
            </a:r>
            <a:endParaRPr lang="en-US" b="1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28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Some Reviews on Supernova Neutrinos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6471" y="929388"/>
            <a:ext cx="88566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ym typeface="Symbol" panose="05050102010706020507" pitchFamily="18" charset="2"/>
              </a:rPr>
              <a:t>  </a:t>
            </a:r>
            <a:r>
              <a:rPr lang="en-US" sz="2400" smtClean="0"/>
              <a:t>Mirizzi, Tamborra, Janka, Saviano &amp; Scholberg:</a:t>
            </a:r>
          </a:p>
          <a:p>
            <a:r>
              <a:rPr lang="en-US" sz="2400" b="1" smtClean="0"/>
              <a:t>    Supernova </a:t>
            </a:r>
            <a:r>
              <a:rPr lang="en-US" sz="2400" b="1"/>
              <a:t>Neutrinos: Production, Oscillations and </a:t>
            </a:r>
            <a:r>
              <a:rPr lang="en-US" sz="2400" b="1" smtClean="0"/>
              <a:t>Detection</a:t>
            </a:r>
          </a:p>
          <a:p>
            <a:r>
              <a:rPr lang="en-US" sz="2400" b="1" smtClean="0">
                <a:sym typeface="Symbol" panose="05050102010706020507" pitchFamily="18" charset="2"/>
              </a:rPr>
              <a:t>      </a:t>
            </a:r>
            <a:r>
              <a:rPr lang="en-US" sz="2400" smtClean="0">
                <a:hlinkClick r:id="rId3"/>
              </a:rPr>
              <a:t>arXiv:1508.00785</a:t>
            </a:r>
            <a:endParaRPr lang="en-US" sz="2400" smtClean="0"/>
          </a:p>
          <a:p>
            <a:endParaRPr lang="en-US" sz="1200" smtClean="0">
              <a:sym typeface="Symbol" panose="05050102010706020507" pitchFamily="18" charset="2"/>
            </a:endParaRPr>
          </a:p>
          <a:p>
            <a:r>
              <a:rPr lang="en-US" sz="2400" smtClean="0">
                <a:sym typeface="Symbol" panose="05050102010706020507" pitchFamily="18" charset="2"/>
              </a:rPr>
              <a:t>  </a:t>
            </a:r>
            <a:r>
              <a:rPr lang="en-US" sz="2400" smtClean="0"/>
              <a:t>Burrows &amp; Vartanyan:  </a:t>
            </a:r>
            <a:r>
              <a:rPr lang="en-US" sz="2400" b="1" smtClean="0"/>
              <a:t>Core-Collapse </a:t>
            </a:r>
            <a:r>
              <a:rPr lang="en-US" sz="2400" b="1"/>
              <a:t>Supernova Explosion Theory</a:t>
            </a:r>
          </a:p>
          <a:p>
            <a:r>
              <a:rPr lang="en-US" sz="2400" b="1" smtClean="0">
                <a:sym typeface="Symbol" panose="05050102010706020507" pitchFamily="18" charset="2"/>
              </a:rPr>
              <a:t>      </a:t>
            </a:r>
            <a:r>
              <a:rPr lang="en-US" sz="2400" smtClean="0">
                <a:hlinkClick r:id="rId4"/>
              </a:rPr>
              <a:t>arXiv:2009.14157</a:t>
            </a:r>
            <a:endParaRPr lang="en-US" sz="2400" smtClean="0"/>
          </a:p>
          <a:p>
            <a:endParaRPr lang="en-US" sz="1200"/>
          </a:p>
          <a:p>
            <a:r>
              <a:rPr lang="en-US" sz="2400" smtClean="0">
                <a:sym typeface="Symbol" panose="05050102010706020507" pitchFamily="18" charset="2"/>
              </a:rPr>
              <a:t>  </a:t>
            </a:r>
            <a:r>
              <a:rPr lang="en-US" sz="2400" smtClean="0"/>
              <a:t>Janka:  </a:t>
            </a:r>
            <a:r>
              <a:rPr lang="en-US" sz="2400" b="1" smtClean="0"/>
              <a:t>Neutrino </a:t>
            </a:r>
            <a:r>
              <a:rPr lang="en-US" sz="2400" b="1"/>
              <a:t>Emission from </a:t>
            </a:r>
            <a:r>
              <a:rPr lang="en-US" sz="2400" b="1" smtClean="0"/>
              <a:t>Supernovae</a:t>
            </a:r>
          </a:p>
          <a:p>
            <a:r>
              <a:rPr lang="en-US" sz="2400" b="1" smtClean="0">
                <a:sym typeface="Symbol" panose="05050102010706020507" pitchFamily="18" charset="2"/>
              </a:rPr>
              <a:t>      </a:t>
            </a:r>
            <a:r>
              <a:rPr lang="en-US" sz="2400" smtClean="0">
                <a:hlinkClick r:id="rId5"/>
              </a:rPr>
              <a:t>arXiv:1702.08713</a:t>
            </a:r>
            <a:endParaRPr lang="en-US" sz="2400" smtClean="0"/>
          </a:p>
          <a:p>
            <a:endParaRPr lang="en-US" sz="1200" b="1"/>
          </a:p>
          <a:p>
            <a:r>
              <a:rPr lang="en-US" sz="2400" smtClean="0">
                <a:sym typeface="Symbol" panose="05050102010706020507" pitchFamily="18" charset="2"/>
              </a:rPr>
              <a:t>  </a:t>
            </a:r>
            <a:r>
              <a:rPr lang="en-US" sz="2400" smtClean="0"/>
              <a:t>Beacom:  </a:t>
            </a:r>
            <a:r>
              <a:rPr lang="en-US" sz="2400" b="1" smtClean="0"/>
              <a:t>The </a:t>
            </a:r>
            <a:r>
              <a:rPr lang="en-US" sz="2400" b="1"/>
              <a:t>Diffuse Supernova Neutrino </a:t>
            </a:r>
            <a:r>
              <a:rPr lang="en-US" sz="2400" b="1" smtClean="0"/>
              <a:t>Background</a:t>
            </a:r>
          </a:p>
          <a:p>
            <a:r>
              <a:rPr lang="en-US" sz="2400" b="1" smtClean="0"/>
              <a:t>    </a:t>
            </a:r>
            <a:r>
              <a:rPr lang="en-US" sz="2400" smtClean="0">
                <a:sym typeface="Symbol" panose="05050102010706020507" pitchFamily="18" charset="2"/>
              </a:rPr>
              <a:t>  </a:t>
            </a:r>
            <a:r>
              <a:rPr lang="en-US" sz="2400" smtClean="0">
                <a:hlinkClick r:id="rId6"/>
              </a:rPr>
              <a:t>arXiv:1004.3311</a:t>
            </a:r>
            <a:endParaRPr lang="en-US" sz="2400" smtClean="0"/>
          </a:p>
          <a:p>
            <a:endParaRPr lang="en-US" sz="1200" smtClean="0"/>
          </a:p>
          <a:p>
            <a:r>
              <a:rPr lang="en-US" sz="2400" smtClean="0">
                <a:sym typeface="Symbol" panose="05050102010706020507" pitchFamily="18" charset="2"/>
              </a:rPr>
              <a:t>  </a:t>
            </a:r>
            <a:r>
              <a:rPr lang="en-US" sz="2400" smtClean="0"/>
              <a:t>Himmel &amp; Scholberg:  </a:t>
            </a:r>
            <a:r>
              <a:rPr lang="en-US" sz="2400" b="1" smtClean="0"/>
              <a:t>Supernova </a:t>
            </a:r>
            <a:r>
              <a:rPr lang="en-US" sz="2400" b="1"/>
              <a:t>Neutrino </a:t>
            </a:r>
            <a:r>
              <a:rPr lang="en-US" sz="2400" b="1" smtClean="0"/>
              <a:t>Detection</a:t>
            </a:r>
          </a:p>
          <a:p>
            <a:r>
              <a:rPr lang="en-US" sz="2400" b="1"/>
              <a:t> </a:t>
            </a:r>
            <a:r>
              <a:rPr lang="en-US" sz="2400" b="1" smtClean="0"/>
              <a:t>   </a:t>
            </a:r>
            <a:r>
              <a:rPr lang="en-US" sz="2400" smtClean="0">
                <a:sym typeface="Symbol" panose="05050102010706020507" pitchFamily="18" charset="2"/>
              </a:rPr>
              <a:t>  </a:t>
            </a:r>
            <a:r>
              <a:rPr lang="en-US" sz="2400" smtClean="0">
                <a:hlinkClick r:id="rId7"/>
              </a:rPr>
              <a:t>arXiv:1205.6003</a:t>
            </a:r>
            <a:endParaRPr lang="en-US" sz="2400" b="1"/>
          </a:p>
          <a:p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41348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End</a:t>
            </a: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" y="-1"/>
            <a:ext cx="9217025" cy="6911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smtClean="0"/>
              <a:t>Bonus </a:t>
            </a:r>
          </a:p>
          <a:p>
            <a:pPr algn="ctr"/>
            <a:r>
              <a:rPr lang="en-US" sz="16600" b="1" smtClean="0"/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22881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z="3600" smtClean="0">
                <a:solidFill>
                  <a:srgbClr val="FFFF00"/>
                </a:solidFill>
              </a:rPr>
              <a:t>Axions and Stellar Structure</a:t>
            </a:r>
            <a:endParaRPr lang="en-US" sz="3600">
              <a:solidFill>
                <a:srgbClr val="FFFF00"/>
              </a:solidFill>
            </a:endParaRPr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1" y="6624427"/>
            <a:ext cx="9217024" cy="28754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Adapted from Andi Weiler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00122" y="3311967"/>
            <a:ext cx="2448340" cy="13681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smtClean="0"/>
              <a:t>Neutron Star</a:t>
            </a:r>
          </a:p>
          <a:p>
            <a:pPr algn="ctr"/>
            <a:r>
              <a:rPr lang="en-US" sz="2400" b="1" smtClean="0"/>
              <a:t>White Darf</a:t>
            </a:r>
            <a:endParaRPr lang="en-US" sz="2400" b="1"/>
          </a:p>
        </p:txBody>
      </p:sp>
      <p:sp>
        <p:nvSpPr>
          <p:cNvPr id="6" name="Oval 5"/>
          <p:cNvSpPr/>
          <p:nvPr/>
        </p:nvSpPr>
        <p:spPr>
          <a:xfrm>
            <a:off x="4968562" y="3311967"/>
            <a:ext cx="2448340" cy="13681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smtClean="0"/>
              <a:t>Scalar Field</a:t>
            </a:r>
            <a:endParaRPr lang="en-US" sz="2400" b="1"/>
          </a:p>
        </p:txBody>
      </p:sp>
      <p:sp>
        <p:nvSpPr>
          <p:cNvPr id="8" name="Curved Down Arrow 7"/>
          <p:cNvSpPr/>
          <p:nvPr/>
        </p:nvSpPr>
        <p:spPr>
          <a:xfrm>
            <a:off x="2880272" y="2375837"/>
            <a:ext cx="345648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 flipV="1">
            <a:off x="2880272" y="4884767"/>
            <a:ext cx="3456480" cy="731520"/>
          </a:xfrm>
          <a:prstGeom prst="curved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2082" y="935637"/>
            <a:ext cx="6204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92D050"/>
                </a:solidFill>
              </a:rPr>
              <a:t>Coupled systems are coupled:</a:t>
            </a:r>
          </a:p>
          <a:p>
            <a:r>
              <a:rPr lang="en-US" sz="2400" b="1" smtClean="0">
                <a:solidFill>
                  <a:srgbClr val="92D050"/>
                </a:solidFill>
              </a:rPr>
              <a:t>Stars destabilize axions, axions destabilize stars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2832" y="4590463"/>
            <a:ext cx="2241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bg1">
                    <a:lumMod val="85000"/>
                  </a:schemeClr>
                </a:solidFill>
              </a:rPr>
              <a:t>Axion condensation</a:t>
            </a:r>
          </a:p>
          <a:p>
            <a:r>
              <a:rPr lang="en-US" sz="2000" smtClean="0">
                <a:solidFill>
                  <a:schemeClr val="bg1">
                    <a:lumMod val="85000"/>
                  </a:schemeClr>
                </a:solidFill>
              </a:rPr>
              <a:t>(aka axion sourcing,</a:t>
            </a:r>
          </a:p>
          <a:p>
            <a:r>
              <a:rPr lang="en-US" sz="200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bg1">
                    <a:lumMod val="85000"/>
                  </a:schemeClr>
                </a:solidFill>
              </a:rPr>
              <a:t>bubble formation) </a:t>
            </a:r>
            <a:endParaRPr lang="en-US" sz="200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2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Potential in Vacuum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262" y="719607"/>
            <a:ext cx="4373870" cy="2429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6263" y="719607"/>
                <a:ext cx="3271986" cy="8570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Non-perturbative effects</a:t>
                </a:r>
              </a:p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generate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</m:sSub>
                  </m:oMath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63" y="719607"/>
                <a:ext cx="3271986" cy="857094"/>
              </a:xfrm>
              <a:prstGeom prst="rect">
                <a:avLst/>
              </a:prstGeom>
              <a:blipFill>
                <a:blip r:embed="rId4"/>
                <a:stretch>
                  <a:fillRect l="-2985" t="-5674" r="-2239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40072" y="1713995"/>
                <a:ext cx="1728240" cy="8058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72" y="1713995"/>
                <a:ext cx="1728240" cy="8058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512082" y="3588961"/>
                <a:ext cx="5976831" cy="2297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r>
                                        <a:rPr lang="en-US" sz="24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24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≃−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82" y="3588961"/>
                <a:ext cx="5976831" cy="22978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667479" y="1943777"/>
            <a:ext cx="55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UV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972" y="3930452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IR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792022" y="2693609"/>
            <a:ext cx="288000" cy="1008000"/>
          </a:xfrm>
          <a:prstGeom prst="downArrow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664242" y="6057376"/>
                <a:ext cx="10022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242" y="6057376"/>
                <a:ext cx="1002262" cy="461665"/>
              </a:xfrm>
              <a:prstGeom prst="rect">
                <a:avLst/>
              </a:prstGeom>
              <a:blipFill>
                <a:blip r:embed="rId7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 rot="5400000">
            <a:off x="3092531" y="5396496"/>
            <a:ext cx="28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rgbClr val="FF0000"/>
                </a:solidFill>
              </a:rPr>
              <a:t>}</a:t>
            </a:r>
            <a:endParaRPr lang="en-US" sz="60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976702" y="5256237"/>
                <a:ext cx="30964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 periodic potential</a:t>
                </a:r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6702" y="5256237"/>
                <a:ext cx="3096430" cy="461665"/>
              </a:xfrm>
              <a:prstGeom prst="rect">
                <a:avLst/>
              </a:prstGeom>
              <a:blipFill>
                <a:blip r:embed="rId8"/>
                <a:stretch>
                  <a:fillRect l="-394" t="-10526" r="-196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4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Potential in Dense Medium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962" y="719607"/>
            <a:ext cx="646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Nuclear chiral perturbation theory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with QCD axion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80022" y="1367697"/>
                <a:ext cx="7489040" cy="4294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chiral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en-US" sz="240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2" y="1367697"/>
                <a:ext cx="7489040" cy="4294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47962" y="2087797"/>
            <a:ext cx="550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Leads to </a:t>
            </a:r>
            <a:r>
              <a:rPr lang="en-US" sz="2400" smtClean="0">
                <a:solidFill>
                  <a:srgbClr val="FF0000"/>
                </a:solidFill>
              </a:rPr>
              <a:t>non-derivative nucleon couplings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80022" y="2735887"/>
                <a:ext cx="4824670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⊃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  <m:acc>
                        <m:accPr>
                          <m:chr m:val="̅"/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400" b="0" i="1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2" y="2735887"/>
                <a:ext cx="4824670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47962" y="3786432"/>
                <a:ext cx="820115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chemeClr val="accent1">
                        <a:lumMod val="75000"/>
                      </a:schemeClr>
                    </a:solidFill>
                  </a:rPr>
                  <a:t>For nonvanishing nucleon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=〈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〉</m:t>
                    </m:r>
                  </m:oMath>
                </a14:m>
                <a:r>
                  <a:rPr lang="en-US" sz="240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an axion potential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62" y="3786432"/>
                <a:ext cx="8201156" cy="461665"/>
              </a:xfrm>
              <a:prstGeom prst="rect">
                <a:avLst/>
              </a:prstGeom>
              <a:blipFill>
                <a:blip r:embed="rId5"/>
                <a:stretch>
                  <a:fillRect l="-1114" t="-10526" r="-892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80021" y="4418892"/>
                <a:ext cx="5976831" cy="837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  <m:r>
                            <a:rPr lang="en-US" sz="24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21" y="4418892"/>
                <a:ext cx="5976831" cy="8373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52782" y="2898785"/>
                <a:ext cx="21447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≃50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2898785"/>
                <a:ext cx="2144754" cy="461665"/>
              </a:xfrm>
              <a:prstGeom prst="rect">
                <a:avLst/>
              </a:prstGeom>
              <a:blipFill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 rot="5400000">
            <a:off x="4329579" y="4760278"/>
            <a:ext cx="28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</a:rPr>
              <a:t>}</a:t>
            </a:r>
            <a:endParaRPr lang="en-US" sz="72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873434" y="5751712"/>
                <a:ext cx="31922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b="0" smtClean="0">
                    <a:solidFill>
                      <a:srgbClr val="FF0000"/>
                    </a:solidFill>
                  </a:rPr>
                  <a:t> at nuclear density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34" y="5751712"/>
                <a:ext cx="3192284" cy="461665"/>
              </a:xfrm>
              <a:prstGeom prst="rect">
                <a:avLst/>
              </a:prstGeom>
              <a:blipFill>
                <a:blip r:embed="rId8"/>
                <a:stretch>
                  <a:fillRect l="-382" t="-10667" r="-1908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580" y="6327105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Hook &amp; Huang </a:t>
            </a:r>
            <a:r>
              <a:rPr lang="en-US" smtClean="0">
                <a:hlinkClick r:id="rId9"/>
              </a:rPr>
              <a:t>1708.08464</a:t>
            </a:r>
            <a:r>
              <a:rPr lang="en-US" smtClean="0"/>
              <a:t>, Balkin+ </a:t>
            </a:r>
            <a:r>
              <a:rPr lang="en-US" smtClean="0">
                <a:hlinkClick r:id="rId10"/>
              </a:rPr>
              <a:t>2105.13354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Light QCD Axions at Finite Density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87912" y="890402"/>
                <a:ext cx="5976831" cy="8373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𝝐</m:t>
                          </m:r>
                          <m:r>
                            <a:rPr lang="en-US" sz="24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chemeClr val="tx1">
                                              <a:lumMod val="65000"/>
                                              <a:lumOff val="3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  <m:r>
                            <a:rPr lang="en-US" sz="24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b="0" smtClean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890402"/>
                <a:ext cx="5976831" cy="8373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32" y="1943777"/>
            <a:ext cx="3600000" cy="20256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632" y="4248097"/>
            <a:ext cx="3600000" cy="2025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6052" y="1831707"/>
            <a:ext cx="2952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Axions with smaller mass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95002" y="1511717"/>
            <a:ext cx="0" cy="3600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91092" y="2344071"/>
                <a:ext cx="2565510" cy="895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1092" y="2344071"/>
                <a:ext cx="2565510" cy="895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43492" y="5233865"/>
                <a:ext cx="2565510" cy="895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4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492" y="5233865"/>
                <a:ext cx="2565510" cy="895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543557" y="6192367"/>
                <a:ext cx="8157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557" y="6192367"/>
                <a:ext cx="815736" cy="400110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890942" y="6192367"/>
                <a:ext cx="8157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0942" y="6192367"/>
                <a:ext cx="815736" cy="400110"/>
              </a:xfrm>
              <a:prstGeom prst="rect">
                <a:avLst/>
              </a:prstGeom>
              <a:blipFill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368062" y="4464127"/>
            <a:ext cx="4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 </a:t>
            </a:r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215902" y="4320107"/>
            <a:ext cx="480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New minima appear at large density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090744" y="3455987"/>
                <a:ext cx="13956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2.1 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fm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744" y="3455987"/>
                <a:ext cx="139563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 rot="5400000">
            <a:off x="4604750" y="2769760"/>
            <a:ext cx="288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>
                <a:solidFill>
                  <a:schemeClr val="accent1">
                    <a:lumMod val="75000"/>
                  </a:schemeClr>
                </a:solidFill>
              </a:rPr>
              <a:t>}</a:t>
            </a:r>
            <a:endParaRPr lang="en-US" sz="60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580" y="6327105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Hook &amp; Huang </a:t>
            </a:r>
            <a:r>
              <a:rPr lang="en-US" smtClean="0">
                <a:hlinkClick r:id="rId11"/>
              </a:rPr>
              <a:t>1708.08464</a:t>
            </a:r>
            <a:r>
              <a:rPr lang="en-US" smtClean="0"/>
              <a:t>, Balkin+ </a:t>
            </a:r>
            <a:r>
              <a:rPr lang="en-US" smtClean="0">
                <a:hlinkClick r:id="rId12"/>
              </a:rPr>
              <a:t>2105.13354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9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Profile of a Neutron Star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893350"/>
            <a:ext cx="8638731" cy="3858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42" y="4949080"/>
            <a:ext cx="2559161" cy="14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86" y="4968397"/>
            <a:ext cx="2559161" cy="14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7352" y="5754809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Hook &amp; Huang </a:t>
            </a:r>
            <a:r>
              <a:rPr lang="en-US" smtClean="0">
                <a:hlinkClick r:id="rId6"/>
              </a:rPr>
              <a:t>1708.08464</a:t>
            </a:r>
            <a:endParaRPr lang="en-US" smtClean="0"/>
          </a:p>
          <a:p>
            <a:r>
              <a:rPr lang="en-US" smtClean="0"/>
              <a:t>Balkin+ </a:t>
            </a:r>
            <a:r>
              <a:rPr lang="en-US" smtClean="0">
                <a:hlinkClick r:id="rId7"/>
              </a:rPr>
              <a:t>2105.13354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87912" y="3874653"/>
                <a:ext cx="291297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FF0000"/>
                    </a:solidFill>
                  </a:rPr>
                  <a:t>Nucleon mass shifted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874653"/>
                <a:ext cx="2912977" cy="830997"/>
              </a:xfrm>
              <a:prstGeom prst="rect">
                <a:avLst/>
              </a:prstGeom>
              <a:blipFill>
                <a:blip r:embed="rId8"/>
                <a:stretch>
                  <a:fillRect l="-3138" t="-5882" r="-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618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864120"/>
          </a:xfrm>
        </p:spPr>
        <p:txBody>
          <a:bodyPr/>
          <a:lstStyle/>
          <a:p>
            <a:r>
              <a:rPr lang="en-US" sz="4000"/>
              <a:t>Binary Neutron Star Merger GW 170817</a:t>
            </a:r>
          </a:p>
        </p:txBody>
      </p:sp>
      <p:pic>
        <p:nvPicPr>
          <p:cNvPr id="4" name="GW1708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8" y="935637"/>
            <a:ext cx="9217152" cy="518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543135"/>
            <a:ext cx="9217025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85000"/>
                  </a:schemeClr>
                </a:solidFill>
              </a:rPr>
              <a:t>https://physics.aps.org/articles/v10/114</a:t>
            </a:r>
          </a:p>
        </p:txBody>
      </p:sp>
    </p:spTree>
    <p:extLst>
      <p:ext uri="{BB962C8B-B14F-4D97-AF65-F5344CB8AC3E}">
        <p14:creationId xmlns:p14="http://schemas.microsoft.com/office/powerpoint/2010/main" val="137107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Binary Neutron Star Merger GW 170817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0" y="719607"/>
            <a:ext cx="3816532" cy="55623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23320" y="6290381"/>
            <a:ext cx="26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LIGO &amp; Virgo, </a:t>
            </a:r>
            <a:r>
              <a:rPr lang="en-DE" smtClean="0">
                <a:hlinkClick r:id="rId4"/>
              </a:rPr>
              <a:t>1710.05832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24542" y="4127918"/>
            <a:ext cx="432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First Constraints on Nuclear Coupling of Axionlike Particles from the Binary Neutron Star Gravitational Wave Event </a:t>
            </a:r>
            <a:r>
              <a:rPr lang="en-US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GW 170817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J.Zhang+,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5"/>
              </a:rPr>
              <a:t>2105.13963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02" y="815458"/>
            <a:ext cx="4503812" cy="31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Changed Equation of State (EoS)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Weiler &amp; Springmann</a:t>
            </a:r>
            <a:endParaRPr lang="en-US" sz="1200" b="1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1727747"/>
            <a:ext cx="8425043" cy="4497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7293" y="4988822"/>
                <a:ext cx="13943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293" y="4988822"/>
                <a:ext cx="1394356" cy="369332"/>
              </a:xfrm>
              <a:prstGeom prst="rect">
                <a:avLst/>
              </a:prstGeom>
              <a:blipFill>
                <a:blip r:embed="rId4"/>
                <a:stretch>
                  <a:fillRect l="-2620" r="-131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43469" y="2201057"/>
                <a:ext cx="51494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</m:oMath>
                  </m:oMathPara>
                </a14:m>
                <a:endParaRPr lang="en-US" sz="2400" b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69" y="2201057"/>
                <a:ext cx="514948" cy="369332"/>
              </a:xfrm>
              <a:prstGeom prst="rect">
                <a:avLst/>
              </a:prstGeom>
              <a:blipFill>
                <a:blip r:embed="rId5"/>
                <a:stretch>
                  <a:fillRect l="-8333" r="-4762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26764" y="834022"/>
            <a:ext cx="2205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Energy/nucleon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36752" y="834022"/>
            <a:ext cx="128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accent5">
                    <a:lumMod val="75000"/>
                  </a:schemeClr>
                </a:solidFill>
              </a:rPr>
              <a:t>Pressure</a:t>
            </a:r>
            <a:endParaRPr lang="en-US" sz="2400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>
            <a:spLocks noChangeAspect="1"/>
          </p:cNvSpPr>
          <p:nvPr/>
        </p:nvSpPr>
        <p:spPr>
          <a:xfrm>
            <a:off x="2448212" y="-479423"/>
            <a:ext cx="8209140" cy="8209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Shock Revival by Neutrinos</a:t>
            </a:r>
            <a:endParaRPr lang="en-US"/>
          </a:p>
        </p:txBody>
      </p:sp>
      <p:sp>
        <p:nvSpPr>
          <p:cNvPr id="8" name="Oval 7"/>
          <p:cNvSpPr>
            <a:spLocks noChangeAspect="1"/>
          </p:cNvSpPr>
          <p:nvPr/>
        </p:nvSpPr>
        <p:spPr>
          <a:xfrm>
            <a:off x="3744392" y="792421"/>
            <a:ext cx="5615976" cy="56159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S</a:t>
            </a:r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968562" y="2015787"/>
            <a:ext cx="3096430" cy="3096430"/>
          </a:xfrm>
          <a:prstGeom prst="ellipse">
            <a:avLst/>
          </a:prstGeom>
          <a:noFill/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252042" y="3299267"/>
            <a:ext cx="588780" cy="58878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6042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8209012" y="3600007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6156727" y="147571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-5400000">
            <a:off x="6156727" y="5724302"/>
            <a:ext cx="792110" cy="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24542" y="170859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Si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4542" y="4815482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Si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2814" y="1223677"/>
            <a:ext cx="479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</a:rPr>
              <a:t>O</a:t>
            </a:r>
            <a:endParaRPr lang="en-US" sz="3200" b="1">
              <a:solidFill>
                <a:schemeClr val="bg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6264782" y="468011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-5400000">
            <a:off x="6264782" y="244788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4489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>
            <a:off x="5112662" y="3600007"/>
            <a:ext cx="576000" cy="0"/>
          </a:xfrm>
          <a:prstGeom prst="straightConnector1">
            <a:avLst/>
          </a:prstGeom>
          <a:ln w="10160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488912" y="4588942"/>
            <a:ext cx="1188146" cy="7393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Shock</a:t>
            </a:r>
          </a:p>
          <a:p>
            <a:pPr>
              <a:lnSpc>
                <a:spcPts val="2400"/>
              </a:lnSpc>
            </a:pPr>
            <a:r>
              <a:rPr lang="en-US" sz="3200" b="1" smtClean="0">
                <a:solidFill>
                  <a:schemeClr val="bg1"/>
                </a:solidFill>
              </a:rPr>
              <a:t>wave</a:t>
            </a:r>
            <a:endParaRPr lang="en-US" sz="3200" b="1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91408" y="3411382"/>
            <a:ext cx="696024" cy="404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PNS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07" y="719607"/>
            <a:ext cx="27346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003399"/>
                </a:solidFill>
              </a:rPr>
              <a:t>Stalled </a:t>
            </a:r>
            <a:r>
              <a:rPr lang="en-US" sz="2000" smtClean="0">
                <a:solidFill>
                  <a:srgbClr val="003399"/>
                </a:solidFill>
              </a:rPr>
              <a:t>shock wave </a:t>
            </a:r>
            <a:r>
              <a:rPr lang="en-US" sz="2000">
                <a:solidFill>
                  <a:srgbClr val="003399"/>
                </a:solidFill>
              </a:rPr>
              <a:t>must</a:t>
            </a:r>
          </a:p>
          <a:p>
            <a:r>
              <a:rPr lang="en-US" sz="2000">
                <a:solidFill>
                  <a:srgbClr val="003399"/>
                </a:solidFill>
              </a:rPr>
              <a:t>receive energy </a:t>
            </a:r>
            <a:r>
              <a:rPr lang="en-US" sz="2000" smtClean="0">
                <a:solidFill>
                  <a:srgbClr val="003399"/>
                </a:solidFill>
              </a:rPr>
              <a:t>to start re-expansion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against ram pressure </a:t>
            </a:r>
            <a:r>
              <a:rPr lang="en-US" sz="2000">
                <a:solidFill>
                  <a:srgbClr val="003399"/>
                </a:solidFill>
              </a:rPr>
              <a:t>of</a:t>
            </a:r>
          </a:p>
          <a:p>
            <a:r>
              <a:rPr lang="en-US" sz="2000">
                <a:solidFill>
                  <a:srgbClr val="003399"/>
                </a:solidFill>
              </a:rPr>
              <a:t>infalling </a:t>
            </a:r>
            <a:r>
              <a:rPr lang="en-US" sz="2000" smtClean="0">
                <a:solidFill>
                  <a:srgbClr val="003399"/>
                </a:solidFill>
              </a:rPr>
              <a:t>stellar core</a:t>
            </a:r>
            <a:endParaRPr lang="en-US" sz="2000">
              <a:solidFill>
                <a:srgbClr val="003399"/>
              </a:solidFill>
            </a:endParaRPr>
          </a:p>
          <a:p>
            <a:endParaRPr lang="en-US" sz="2000"/>
          </a:p>
          <a:p>
            <a:r>
              <a:rPr lang="en-US" sz="2000" b="1">
                <a:solidFill>
                  <a:srgbClr val="C00000"/>
                </a:solidFill>
              </a:rPr>
              <a:t>Shock </a:t>
            </a:r>
            <a:r>
              <a:rPr lang="en-US" sz="2000" b="1" smtClean="0">
                <a:solidFill>
                  <a:srgbClr val="C00000"/>
                </a:solidFill>
              </a:rPr>
              <a:t>can receive</a:t>
            </a:r>
          </a:p>
          <a:p>
            <a:r>
              <a:rPr lang="en-US" sz="2000" b="1" smtClean="0">
                <a:solidFill>
                  <a:srgbClr val="C00000"/>
                </a:solidFill>
              </a:rPr>
              <a:t>fresh</a:t>
            </a:r>
            <a:r>
              <a:rPr lang="en-US" sz="2000" b="1">
                <a:solidFill>
                  <a:srgbClr val="C00000"/>
                </a:solidFill>
              </a:rPr>
              <a:t> </a:t>
            </a:r>
            <a:r>
              <a:rPr lang="en-US" sz="2000" b="1" smtClean="0">
                <a:solidFill>
                  <a:srgbClr val="C00000"/>
                </a:solidFill>
              </a:rPr>
              <a:t>energy </a:t>
            </a:r>
            <a:r>
              <a:rPr lang="en-US" sz="2000" b="1">
                <a:solidFill>
                  <a:srgbClr val="C00000"/>
                </a:solidFill>
              </a:rPr>
              <a:t>from</a:t>
            </a:r>
          </a:p>
          <a:p>
            <a:r>
              <a:rPr lang="en-US" sz="2000" b="1">
                <a:solidFill>
                  <a:srgbClr val="C00000"/>
                </a:solidFill>
              </a:rPr>
              <a:t>neutrinos!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5760672" y="2879907"/>
            <a:ext cx="648090" cy="55325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768812" y="2651346"/>
            <a:ext cx="252035" cy="64792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976702" y="3888047"/>
            <a:ext cx="540076" cy="50407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984842" y="223181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72632" y="251985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76494" y="4228947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FF00"/>
                </a:solidFill>
                <a:latin typeface="Symbol" pitchFamily="18" charset="2"/>
              </a:rPr>
              <a:t>n</a:t>
            </a:r>
            <a:endParaRPr lang="en-US" sz="2800">
              <a:solidFill>
                <a:srgbClr val="FFFF00"/>
              </a:solidFill>
              <a:latin typeface="Symbol" pitchFamily="18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Supernova Neutrinos, ISAPP 2017, 13–24 June 2017</a:t>
            </a:r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16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White-Dwarf Mass-Radius Relation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91" y="863627"/>
            <a:ext cx="7201000" cy="49826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40" y="6255095"/>
            <a:ext cx="907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R.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Balkin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J. Serra,  K. Springmann, S. Stelzl &amp; A. Weiler,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2211.02661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40572" y="2166385"/>
                <a:ext cx="116955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0572" y="2166385"/>
                <a:ext cx="1169551" cy="307777"/>
              </a:xfrm>
              <a:prstGeom prst="rect">
                <a:avLst/>
              </a:prstGeom>
              <a:blipFill>
                <a:blip r:embed="rId5"/>
                <a:stretch>
                  <a:fillRect l="-2604" r="-156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63732" y="2536191"/>
                <a:ext cx="1219821" cy="3350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WD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732" y="2536191"/>
                <a:ext cx="1219821" cy="335092"/>
              </a:xfrm>
              <a:prstGeom prst="rect">
                <a:avLst/>
              </a:prstGeom>
              <a:blipFill>
                <a:blip r:embed="rId6"/>
                <a:stretch>
                  <a:fillRect l="-4500" r="-2500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14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 from Stellar Structure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1440" y="6255095"/>
            <a:ext cx="9073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R. </a:t>
            </a: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Balkin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, J. Serra,  K. Springmann, S. Stelzl &amp; A. Weiler, </a:t>
            </a:r>
            <a:r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2211.02661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0" y="791617"/>
            <a:ext cx="7561182" cy="509940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76202" y="1655737"/>
            <a:ext cx="4392610" cy="3384470"/>
            <a:chOff x="2376202" y="1655737"/>
            <a:chExt cx="4392610" cy="3384470"/>
          </a:xfrm>
        </p:grpSpPr>
        <p:sp>
          <p:nvSpPr>
            <p:cNvPr id="3" name="Right Arrow 2"/>
            <p:cNvSpPr/>
            <p:nvPr/>
          </p:nvSpPr>
          <p:spPr>
            <a:xfrm>
              <a:off x="5184592" y="1655737"/>
              <a:ext cx="1584220" cy="1152160"/>
            </a:xfrm>
            <a:prstGeom prst="rightArrow">
              <a:avLst>
                <a:gd name="adj1" fmla="val 5469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Not dense enough </a:t>
              </a:r>
              <a:endParaRPr lang="en-US" sz="2000"/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2160172" y="3672017"/>
              <a:ext cx="1584220" cy="1152160"/>
            </a:xfrm>
            <a:prstGeom prst="rightArrow">
              <a:avLst>
                <a:gd name="adj1" fmla="val 54695"/>
                <a:gd name="adj2" fmla="val 50000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/>
                <a:t> </a:t>
              </a:r>
              <a:endParaRPr lang="en-US" sz="20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466412" y="3725634"/>
              <a:ext cx="97174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Not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large</a:t>
              </a:r>
            </a:p>
            <a:p>
              <a:pPr algn="ctr"/>
              <a:r>
                <a:rPr lang="en-US" sz="2000" smtClean="0">
                  <a:solidFill>
                    <a:schemeClr val="bg1"/>
                  </a:solidFill>
                </a:rPr>
                <a:t>enough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0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530"/>
            <a:ext cx="9217025" cy="5973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Peccei-Quinn Scale vs. Axion Mass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22936" y="6157118"/>
            <a:ext cx="2527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hlinkClick r:id="rId4"/>
              </a:rPr>
              <a:t>Ciaran </a:t>
            </a:r>
            <a:r>
              <a:rPr lang="en-US" b="1" smtClean="0">
                <a:hlinkClick r:id="rId4"/>
              </a:rPr>
              <a:t>O'Hare @ Github 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6970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0" y="600529"/>
            <a:ext cx="9217024" cy="6311445"/>
          </a:xfrm>
          <a:prstGeom prst="rect">
            <a:avLst/>
          </a:prstGeom>
          <a:solidFill>
            <a:schemeClr val="bg1"/>
          </a:solidFill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1"/>
            <a:ext cx="9217024" cy="1008063"/>
          </a:xfrm>
          <a:solidFill>
            <a:schemeClr val="bg1"/>
          </a:solidFill>
        </p:spPr>
        <p:txBody>
          <a:bodyPr/>
          <a:lstStyle/>
          <a:p>
            <a:r>
              <a:rPr lang="en-US" sz="4400" smtClean="0">
                <a:solidFill>
                  <a:srgbClr val="FF0000"/>
                </a:solidFill>
              </a:rPr>
              <a:t>Superradiance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734"/>
            <a:ext cx="9217025" cy="4369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9" y="6192367"/>
            <a:ext cx="921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Superradiance: New Frontiers in Black Hole Physics (2020 edition)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Brito,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V. Cardoso &amp; P. Pani,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4"/>
              </a:rPr>
              <a:t>1501.06570v8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(8 Jan 2021)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1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92" y="959827"/>
            <a:ext cx="2883424" cy="2068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Rotational Superradiance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932863"/>
            <a:ext cx="1944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3676351"/>
            <a:ext cx="1944000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87912" y="3171921"/>
            <a:ext cx="1944000" cy="3529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Roger Penrose</a:t>
            </a:r>
            <a:endParaRPr lang="en-US" sz="1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912" y="5908301"/>
            <a:ext cx="1944000" cy="35294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9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Yakov B. Zeldovich</a:t>
            </a:r>
            <a:endParaRPr lang="en-US" sz="1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76201" y="4608147"/>
            <a:ext cx="6696931" cy="180025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 smtClean="0">
                <a:latin typeface="+mj-lt"/>
              </a:rPr>
              <a:t>Generation of Waves by a Rotating Body</a:t>
            </a:r>
          </a:p>
          <a:p>
            <a:r>
              <a:rPr lang="nn-NO">
                <a:hlinkClick r:id="rId6"/>
              </a:rPr>
              <a:t>JETP Lett. </a:t>
            </a:r>
            <a:r>
              <a:rPr lang="nn-NO" smtClean="0">
                <a:hlinkClick r:id="rId6"/>
              </a:rPr>
              <a:t>14 (1971) 180</a:t>
            </a:r>
            <a:endParaRPr lang="en-US" sz="2000" b="1" smtClean="0">
              <a:latin typeface="+mj-lt"/>
            </a:endParaRPr>
          </a:p>
          <a:p>
            <a:endParaRPr lang="en-US" sz="1000" b="1" smtClean="0">
              <a:latin typeface="+mj-lt"/>
            </a:endParaRPr>
          </a:p>
          <a:p>
            <a:r>
              <a:rPr lang="en-US" sz="2000" b="1" smtClean="0">
                <a:latin typeface="+mj-lt"/>
              </a:rPr>
              <a:t>Amplification </a:t>
            </a:r>
            <a:r>
              <a:rPr lang="en-US" sz="2000" b="1">
                <a:latin typeface="+mj-lt"/>
              </a:rPr>
              <a:t>of Cylindrical Electromagnetic Waves Reflected </a:t>
            </a:r>
            <a:endParaRPr lang="en-US" sz="2000" b="1" smtClean="0">
              <a:latin typeface="+mj-lt"/>
            </a:endParaRPr>
          </a:p>
          <a:p>
            <a:r>
              <a:rPr lang="en-US" sz="2000" b="1" smtClean="0">
                <a:latin typeface="+mj-lt"/>
              </a:rPr>
              <a:t>from a Rotating Body</a:t>
            </a:r>
          </a:p>
          <a:p>
            <a:r>
              <a:rPr lang="en-US" sz="2000">
                <a:latin typeface="+mj-lt"/>
                <a:hlinkClick r:id="rId7"/>
              </a:rPr>
              <a:t>Zh. Eksp. </a:t>
            </a:r>
            <a:r>
              <a:rPr lang="en-US" sz="2000" smtClean="0">
                <a:latin typeface="+mj-lt"/>
                <a:hlinkClick r:id="rId7"/>
              </a:rPr>
              <a:t>Teor</a:t>
            </a:r>
            <a:r>
              <a:rPr lang="en-US" sz="2000">
                <a:latin typeface="+mj-lt"/>
                <a:hlinkClick r:id="rId7"/>
              </a:rPr>
              <a:t>. Fiz. </a:t>
            </a:r>
            <a:r>
              <a:rPr lang="en-US" sz="2000" smtClean="0">
                <a:latin typeface="+mj-lt"/>
                <a:hlinkClick r:id="rId7"/>
              </a:rPr>
              <a:t>62</a:t>
            </a:r>
            <a:r>
              <a:rPr lang="en-US" sz="2000">
                <a:latin typeface="+mj-lt"/>
                <a:hlinkClick r:id="rId7"/>
              </a:rPr>
              <a:t> </a:t>
            </a:r>
            <a:r>
              <a:rPr lang="en-US" sz="2000">
                <a:hlinkClick r:id="rId7"/>
              </a:rPr>
              <a:t>(</a:t>
            </a:r>
            <a:r>
              <a:rPr lang="en-US" sz="2000" smtClean="0">
                <a:hlinkClick r:id="rId7"/>
              </a:rPr>
              <a:t>1972) </a:t>
            </a:r>
            <a:r>
              <a:rPr lang="en-US" sz="2000" smtClean="0">
                <a:latin typeface="+mj-lt"/>
                <a:hlinkClick r:id="rId7"/>
              </a:rPr>
              <a:t>2076</a:t>
            </a:r>
            <a:endParaRPr lang="en-US" sz="200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6202" y="2630925"/>
            <a:ext cx="6696931" cy="108015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2000" b="1"/>
              <a:t>Gravitational Collapse: The Role of </a:t>
            </a:r>
            <a:r>
              <a:rPr lang="en-US" sz="2000" b="1" smtClean="0"/>
              <a:t>General Relativity</a:t>
            </a:r>
          </a:p>
          <a:p>
            <a:r>
              <a:rPr lang="it-IT" sz="2000" smtClean="0"/>
              <a:t>Riv. Nuovo Cim., Num. Spez. </a:t>
            </a:r>
            <a:r>
              <a:rPr lang="it-IT" sz="2000"/>
              <a:t>1</a:t>
            </a:r>
            <a:r>
              <a:rPr lang="it-IT" sz="2000" smtClean="0"/>
              <a:t> (1969) 257</a:t>
            </a:r>
            <a:endParaRPr lang="en-US" sz="2000" b="1">
              <a:hlinkClick r:id="rId6"/>
            </a:endParaRPr>
          </a:p>
          <a:p>
            <a:r>
              <a:rPr lang="en-US" sz="2000" smtClean="0"/>
              <a:t>Reprinted in </a:t>
            </a:r>
            <a:r>
              <a:rPr lang="en-US" sz="2000" smtClean="0">
                <a:hlinkClick r:id="rId8"/>
              </a:rPr>
              <a:t>Gen. Rel. Grav. 34 (2002) 1141</a:t>
            </a:r>
            <a:endParaRPr lang="en-US" sz="2000" b="1" smtClean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26785" y="901466"/>
            <a:ext cx="7970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>
                <a:hlinkClick r:id="rId9"/>
              </a:rPr>
              <a:t>0711.4416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6601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Superradiance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3466" y="5976337"/>
            <a:ext cx="7145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Superradiance: New Frontiers in Black Hole Physics (2020 edition)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Brito,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V. Cardoso &amp; P. Pani,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1501.06570v8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 (8 Jan 2021)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97" y="719138"/>
            <a:ext cx="4636225" cy="2088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532" y="3311967"/>
            <a:ext cx="2448340" cy="1872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Extraction of rotational energy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from spinning object by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l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ow-frequency modes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000" b="1" i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o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f an external bosonic field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1268428"/>
                <a:ext cx="3436518" cy="1323439"/>
              </a:xfrm>
              <a:prstGeom prst="rect">
                <a:avLst/>
              </a:prstGeom>
              <a:blipFill>
                <a:blip r:embed="rId6"/>
                <a:stretch>
                  <a:fillRect l="-1773" t="-2304" r="-1241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Bosons with mass get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gravitationally bound 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S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uperradiant run-away mode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e>
                    </m:d>
                    <m:sSub>
                      <m:sSub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𝒍𝒎𝒏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d>
                    <m:sSup>
                      <m:sSupPr>
                        <m:ctrlP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  <m:r>
                          <a:rPr lang="en-US" sz="2000" b="1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sup>
                    </m:sSup>
                  </m:oMath>
                </a14:m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“Bosonic atom”</a:t>
                </a:r>
              </a:p>
              <a:p>
                <a:r>
                  <a:rPr lang="en-DE" sz="2000" b="1">
                    <a:solidFill>
                      <a:schemeClr val="accent1">
                        <a:lumMod val="75000"/>
                      </a:schemeClr>
                    </a:solidFill>
                  </a:rPr>
                  <a:t>•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Transitions </a:t>
                </a:r>
                <a:r>
                  <a:rPr lang="en-DE" sz="2000" b="1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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Gravitational waves</a:t>
                </a:r>
                <a:endParaRPr lang="en-US" sz="2000" b="1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1" y="3120951"/>
                <a:ext cx="4392611" cy="1944507"/>
              </a:xfrm>
              <a:prstGeom prst="rect">
                <a:avLst/>
              </a:prstGeom>
              <a:blipFill>
                <a:blip r:embed="rId7"/>
                <a:stretch>
                  <a:fillRect l="-1387" t="-1881" b="-4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Jamie McDonald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83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Signatures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900" y="719138"/>
            <a:ext cx="483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000" b="1" smtClean="0">
                <a:solidFill>
                  <a:schemeClr val="accent1">
                    <a:lumMod val="75000"/>
                  </a:schemeClr>
                </a:solidFill>
              </a:rPr>
              <a:t>•</a:t>
            </a:r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Constraints on light particles from BH spin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445" y="2663877"/>
            <a:ext cx="5296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DE"/>
              <a:t>•</a:t>
            </a:r>
            <a:r>
              <a:rPr lang="en-US"/>
              <a:t> </a:t>
            </a:r>
            <a:r>
              <a:rPr lang="en-US" smtClean="0"/>
              <a:t>Gravitational </a:t>
            </a:r>
            <a:r>
              <a:rPr lang="en-US"/>
              <a:t>waves </a:t>
            </a:r>
            <a:r>
              <a:rPr lang="en-US" smtClean="0"/>
              <a:t>from “</a:t>
            </a:r>
            <a:r>
              <a:rPr lang="en-US"/>
              <a:t>atomic transitions”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900" y="4392117"/>
            <a:ext cx="2318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DE"/>
              <a:t>•</a:t>
            </a:r>
            <a:r>
              <a:rPr lang="en-US"/>
              <a:t> </a:t>
            </a:r>
            <a:r>
              <a:rPr lang="en-US" smtClean="0"/>
              <a:t>Effects on binaries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56352" y="5920752"/>
            <a:ext cx="49077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Probing Ultralight Bosons with Binary Black </a:t>
            </a:r>
            <a:r>
              <a:rPr 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Holes</a:t>
            </a:r>
          </a:p>
          <a:p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Baumann, Chia &amp; Porto, </a:t>
            </a:r>
            <a:r>
              <a:rPr lang="en-DE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1804.03208</a:t>
            </a:r>
            <a:endParaRPr lang="en-DE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031" y="4392117"/>
            <a:ext cx="5448081" cy="1423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52" y="2666597"/>
            <a:ext cx="2592936" cy="14585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16635" y="1084551"/>
            <a:ext cx="52720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Exploring the </a:t>
            </a:r>
            <a:r>
              <a:rPr lang="en-US" sz="1600" smtClean="0"/>
              <a:t>string axiverse </a:t>
            </a:r>
            <a:r>
              <a:rPr lang="en-US" sz="1600"/>
              <a:t>with </a:t>
            </a:r>
            <a:r>
              <a:rPr lang="en-US" sz="1600" smtClean="0"/>
              <a:t>precision black hole physics</a:t>
            </a:r>
            <a:endParaRPr lang="en-US" sz="1600"/>
          </a:p>
          <a:p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Arvanitaki &amp; Dubovsky, </a:t>
            </a:r>
            <a:r>
              <a:rPr lang="en-DE" sz="1600" smtClean="0">
                <a:hlinkClick r:id="rId6"/>
              </a:rPr>
              <a:t>1004.3558</a:t>
            </a:r>
            <a:endParaRPr lang="en-US" sz="1600" smtClean="0"/>
          </a:p>
          <a:p>
            <a:r>
              <a:rPr lang="en-US" sz="1600" smtClean="0"/>
              <a:t>Discovering </a:t>
            </a:r>
            <a:r>
              <a:rPr lang="en-US" sz="1600"/>
              <a:t>the QCD </a:t>
            </a:r>
            <a:r>
              <a:rPr lang="en-US" sz="1600" smtClean="0"/>
              <a:t>axion </a:t>
            </a:r>
            <a:r>
              <a:rPr lang="en-US" sz="1600"/>
              <a:t>with </a:t>
            </a:r>
            <a:r>
              <a:rPr lang="en-US" sz="1600" smtClean="0"/>
              <a:t>black </a:t>
            </a:r>
            <a:r>
              <a:rPr lang="en-US" sz="1600"/>
              <a:t>h</a:t>
            </a:r>
            <a:r>
              <a:rPr lang="en-US" sz="1600" smtClean="0"/>
              <a:t>oles </a:t>
            </a:r>
            <a:r>
              <a:rPr lang="en-US" sz="1600"/>
              <a:t>and </a:t>
            </a:r>
            <a:r>
              <a:rPr lang="en-US" sz="1600" smtClean="0"/>
              <a:t>gravitational</a:t>
            </a:r>
          </a:p>
          <a:p>
            <a:r>
              <a:rPr lang="en-US" sz="1600"/>
              <a:t>w</a:t>
            </a:r>
            <a:r>
              <a:rPr lang="en-US" sz="1600" smtClean="0"/>
              <a:t>aves,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Baryakhtar &amp; Huang, 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  <a:hlinkClick r:id="rId7"/>
              </a:rPr>
              <a:t>1411.2263</a:t>
            </a:r>
            <a:r>
              <a:rPr lang="en-US" sz="1600" smtClean="0">
                <a:solidFill>
                  <a:schemeClr val="accent1">
                    <a:lumMod val="75000"/>
                  </a:schemeClr>
                </a:solidFill>
              </a:rPr>
              <a:t>   </a:t>
            </a:r>
            <a:endParaRPr lang="en-US" sz="16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11" y="738537"/>
            <a:ext cx="2884949" cy="18837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127" y="6696437"/>
            <a:ext cx="2448000" cy="216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 anchorCtr="0">
            <a:noAutofit/>
          </a:bodyPr>
          <a:lstStyle/>
          <a:p>
            <a:r>
              <a:rPr lang="en-US" sz="1200" b="1" smtClean="0">
                <a:solidFill>
                  <a:schemeClr val="bg1"/>
                </a:solidFill>
              </a:rPr>
              <a:t>Adapted from Jamie McDonald</a:t>
            </a:r>
            <a:endParaRPr lang="en-US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Impact on Black Hole Spins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048347"/>
            <a:ext cx="9217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Discovering the QCD axion with black holes and </a:t>
            </a:r>
            <a:r>
              <a:rPr lang="en-US" smtClean="0"/>
              <a:t>gravitational waves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, Baryakhtar &amp; Huang,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1411.2263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62" y="719606"/>
            <a:ext cx="7561001" cy="492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8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Constraints from Black Hole Spins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" y="6327105"/>
            <a:ext cx="9217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Arvanitaki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, Baryakhtar &amp; Huang, 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hlinkClick r:id="rId3"/>
              </a:rPr>
              <a:t>1411.2263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91" y="648246"/>
            <a:ext cx="6714623" cy="38872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2" y="4728547"/>
            <a:ext cx="8542239" cy="16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8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105365"/>
            <a:ext cx="9217024" cy="45719"/>
          </a:xfrm>
        </p:spPr>
        <p:txBody>
          <a:bodyPr/>
          <a:lstStyle/>
          <a:p>
            <a:r>
              <a:rPr lang="en-US" smtClean="0"/>
              <a:t>Gravitational Wave Signals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6696437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</a:rPr>
              <a:t>Masha Baryakhtar, Talk at Invisibles 2016, https://indico.cern.ch/event/464402/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" y="-215538"/>
            <a:ext cx="9216687" cy="6911975"/>
          </a:xfrm>
          <a:prstGeom prst="rect">
            <a:avLst/>
          </a:prstGeom>
        </p:spPr>
      </p:pic>
      <p:sp>
        <p:nvSpPr>
          <p:cNvPr id="3" name="Rectangle 1">
            <a:hlinkClick r:id="rId3"/>
          </p:cNvPr>
          <p:cNvSpPr>
            <a:spLocks noChangeArrowheads="1"/>
          </p:cNvSpPr>
          <p:nvPr/>
        </p:nvSpPr>
        <p:spPr bwMode="auto">
          <a:xfrm>
            <a:off x="0" y="5256237"/>
            <a:ext cx="92170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Arvanitaki,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Baryakhtar, Dimopoulos,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Dubovsky</a:t>
            </a:r>
            <a:r>
              <a:rPr kumimoji="0" lang="en-US" altLang="en-US" sz="20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 &amp;</a:t>
            </a:r>
            <a:r>
              <a:rPr lang="en-US" altLang="en-US" sz="2000">
                <a:cs typeface="Arial" charset="0"/>
              </a:rPr>
              <a:t> </a:t>
            </a:r>
            <a:r>
              <a:rPr kumimoji="0" lang="en-US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cs typeface="Arial" charset="0"/>
              </a:rPr>
              <a:t>Lasenby, </a:t>
            </a:r>
            <a:r>
              <a:rPr lang="en-US" sz="2000"/>
              <a:t>arXiv:1604.03958</a:t>
            </a:r>
            <a:endParaRPr kumimoji="0" lang="en-US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7335</TotalTime>
  <Words>7673</Words>
  <Application>Microsoft Office PowerPoint</Application>
  <PresentationFormat>Custom</PresentationFormat>
  <Paragraphs>1248</Paragraphs>
  <Slides>115</Slides>
  <Notes>46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115</vt:i4>
      </vt:variant>
    </vt:vector>
  </HeadingPairs>
  <TitlesOfParts>
    <vt:vector size="131" baseType="lpstr">
      <vt:lpstr>Arial</vt:lpstr>
      <vt:lpstr>Arial Unicode MS</vt:lpstr>
      <vt:lpstr>Calibri</vt:lpstr>
      <vt:lpstr>Calibri Light</vt:lpstr>
      <vt:lpstr>Cambria Math</vt:lpstr>
      <vt:lpstr>CMR9</vt:lpstr>
      <vt:lpstr>CMTT9</vt:lpstr>
      <vt:lpstr>Comic Sans MS</vt:lpstr>
      <vt:lpstr>msmincho</vt:lpstr>
      <vt:lpstr>Symbol</vt:lpstr>
      <vt:lpstr>Trebuchet MS</vt:lpstr>
      <vt:lpstr>Office Theme</vt:lpstr>
      <vt:lpstr>Custom Design</vt:lpstr>
      <vt:lpstr>CorelPhotoPaint.Image.10</vt:lpstr>
      <vt:lpstr>CorelPhotoPaint.Image.9</vt:lpstr>
      <vt:lpstr>PHOTO-PAINT</vt:lpstr>
      <vt:lpstr>Crab Nebula – Remnant of SN 1054</vt:lpstr>
      <vt:lpstr>Evolution of Stars</vt:lpstr>
      <vt:lpstr>Crab Nebula – Remnant of SN 1054</vt:lpstr>
      <vt:lpstr>Stellar Collapse and Supernova Explosion</vt:lpstr>
      <vt:lpstr>Stellar Collapse and Supernova Explosion</vt:lpstr>
      <vt:lpstr>Stellar Collapse and Supernova Explosion</vt:lpstr>
      <vt:lpstr>Thermonuclear  vs.  Core-Collapse Supernovae</vt:lpstr>
      <vt:lpstr>Why No Prompt Explosion?</vt:lpstr>
      <vt:lpstr>Shock Revival by Neutrinos</vt:lpstr>
      <vt:lpstr>Supernova Delayed Explosion Scenario</vt:lpstr>
      <vt:lpstr>What determines the time scale?</vt:lpstr>
      <vt:lpstr>Inner Structure of a Typical Supernova Model</vt:lpstr>
      <vt:lpstr>Three Phases of Neutrino Emission</vt:lpstr>
      <vt:lpstr>Livermore Fluxes and Spectra</vt:lpstr>
      <vt:lpstr>What is an x-neutrino?</vt:lpstr>
      <vt:lpstr>Muonisation of a Supernova Core</vt:lpstr>
      <vt:lpstr>      Muons in Supernovae</vt:lpstr>
      <vt:lpstr>Flavor Conversion in Core-Collapse Supernovae</vt:lpstr>
      <vt:lpstr>Neutrino-Driven Mechanism – Modern Version</vt:lpstr>
      <vt:lpstr>Breaking Spherical Symmetry (3D Effects)</vt:lpstr>
      <vt:lpstr>High-Velocity Pulsars</vt:lpstr>
      <vt:lpstr>Delayed (Neutrino-Driven) Explosion</vt:lpstr>
      <vt:lpstr>Successful 3D Explosion</vt:lpstr>
      <vt:lpstr>Neutrino Signal of a Failed Supernova (40 MSUN)</vt:lpstr>
      <vt:lpstr>Death Watch of a Million Supergiants</vt:lpstr>
      <vt:lpstr>Empirical Fraction of Black-Hole Formation</vt:lpstr>
      <vt:lpstr>Sanduleak -69 202</vt:lpstr>
      <vt:lpstr>Sanduleak before and after</vt:lpstr>
      <vt:lpstr>HST SN 1987A</vt:lpstr>
      <vt:lpstr>SN 1987A Rings (Hubble Space Telescope 4/1994)</vt:lpstr>
      <vt:lpstr>SN 1987A Explosion Hits Inner Ring</vt:lpstr>
      <vt:lpstr>Distance Determination with Inner Ring</vt:lpstr>
      <vt:lpstr>SN 1987A Rings (Hubble Space Telescope 4/1994)</vt:lpstr>
      <vt:lpstr>Neutrino Signal of Supernova 1987A</vt:lpstr>
      <vt:lpstr>Irvine-Michigan-Brookhaven (IMB) Detector</vt:lpstr>
      <vt:lpstr>SN 1987A Event No.9 in Kamiokande </vt:lpstr>
      <vt:lpstr>SN 1987A Data</vt:lpstr>
      <vt:lpstr>Neutrino Signal of Supernova 1987A</vt:lpstr>
      <vt:lpstr>Generic Time-Integrated Analysis</vt:lpstr>
      <vt:lpstr>Time-Integrated Analysis with Pinched Spectra</vt:lpstr>
      <vt:lpstr>IMB and Kam-II SN 1987A Neutrino Observations</vt:lpstr>
      <vt:lpstr>Do Neutrinos Gravitate?</vt:lpstr>
      <vt:lpstr>Supernova 1987A Energy-Loss Argument</vt:lpstr>
      <vt:lpstr>SN 1987A Axion Limits</vt:lpstr>
      <vt:lpstr>Axion Emission from a Nuclear Medium</vt:lpstr>
      <vt:lpstr>Axion-Nucleon Couplings</vt:lpstr>
      <vt:lpstr>New Analysis</vt:lpstr>
      <vt:lpstr>Axion Couplings in Dense Nuclear Medium</vt:lpstr>
      <vt:lpstr>SN 1987A Axion Limits from Burst Duration</vt:lpstr>
      <vt:lpstr>Where is the Neutron Star of SN 1987A?</vt:lpstr>
      <vt:lpstr>New Interest in SN 1987A as Particle Lab</vt:lpstr>
      <vt:lpstr>New Analysis</vt:lpstr>
      <vt:lpstr>Signal Duration of Suite of Garching Models</vt:lpstr>
      <vt:lpstr>Cumulative Event Distributions</vt:lpstr>
      <vt:lpstr>Long-Term Cooling of EC SN (Garching 2009)</vt:lpstr>
      <vt:lpstr>Proto-Neutron Star Convection</vt:lpstr>
      <vt:lpstr>Proto-Neutron Star Convection</vt:lpstr>
      <vt:lpstr>Supernova Bounds on Radiative Particle Decays</vt:lpstr>
      <vt:lpstr>Gamma-Ray Observations of SMM Satellite</vt:lpstr>
      <vt:lpstr>Low-Energy Supernovae</vt:lpstr>
      <vt:lpstr>Constraints on Massive ALPs</vt:lpstr>
      <vt:lpstr>Fireballs</vt:lpstr>
      <vt:lpstr>Strong Supernova 1987A Constraints on Bosons Decaying to Neutrinos</vt:lpstr>
      <vt:lpstr>Cosmic Star Formation and Core Collapse Rates</vt:lpstr>
      <vt:lpstr>DSNB Prediction</vt:lpstr>
      <vt:lpstr>Search for the Diffuse SN Neutrino Background</vt:lpstr>
      <vt:lpstr>Neutron Star Cooling</vt:lpstr>
      <vt:lpstr>Neutron Star Cooling</vt:lpstr>
      <vt:lpstr>Axion Limits from Neutron Star Cooling</vt:lpstr>
      <vt:lpstr>Cooling of Neutron Star in Cas A</vt:lpstr>
      <vt:lpstr>Cooling Simulations of Five Neutron Stars</vt:lpstr>
      <vt:lpstr>Neutron-Star Cooling Bounds</vt:lpstr>
      <vt:lpstr>Astrophysical Axion Bounds and Opportunities</vt:lpstr>
      <vt:lpstr>Particles from Stars: What to expect?</vt:lpstr>
      <vt:lpstr>End</vt:lpstr>
      <vt:lpstr>Axion Reviews: Theory &amp; Cosmology</vt:lpstr>
      <vt:lpstr>Axion Reviews: Experiments &amp; Searches</vt:lpstr>
      <vt:lpstr>Axion Reviews: Astrophysical Methods</vt:lpstr>
      <vt:lpstr>Bounds on Low-Mass Bosons</vt:lpstr>
      <vt:lpstr>Some Reviews on Supernova Neutrinos</vt:lpstr>
      <vt:lpstr>End</vt:lpstr>
      <vt:lpstr>Axions and Stellar Structure</vt:lpstr>
      <vt:lpstr>Axion Potential in Vacuum</vt:lpstr>
      <vt:lpstr>Axion Potential in Dense Medium</vt:lpstr>
      <vt:lpstr>Light QCD Axions at Finite Density</vt:lpstr>
      <vt:lpstr>Axion Profile of a Neutron Star</vt:lpstr>
      <vt:lpstr>Binary Neutron Star Merger GW 170817</vt:lpstr>
      <vt:lpstr>Binary Neutron Star Merger GW 170817</vt:lpstr>
      <vt:lpstr>Changed Equation of State (EoS)</vt:lpstr>
      <vt:lpstr>White-Dwarf Mass-Radius Relation</vt:lpstr>
      <vt:lpstr>Axion Bounds from Stellar Structure</vt:lpstr>
      <vt:lpstr>Peccei-Quinn Scale vs. Axion Mass</vt:lpstr>
      <vt:lpstr>Superradiance</vt:lpstr>
      <vt:lpstr>Rotational Superradiance</vt:lpstr>
      <vt:lpstr>Superradiance</vt:lpstr>
      <vt:lpstr>Signatures</vt:lpstr>
      <vt:lpstr>Impact on Black Hole Spins</vt:lpstr>
      <vt:lpstr>Constraints from Black Hole Spins</vt:lpstr>
      <vt:lpstr>Gravitational Wave Signals</vt:lpstr>
      <vt:lpstr>LIGO Limits</vt:lpstr>
      <vt:lpstr>Superradiance in Neutron Stars</vt:lpstr>
      <vt:lpstr>Peccei-Quinn Scale vs. Axion Mass</vt:lpstr>
      <vt:lpstr>Looking forward to the next galactic supernova</vt:lpstr>
      <vt:lpstr>Operational Detectors for Supernova Neutrinos</vt:lpstr>
      <vt:lpstr>Local Group of Galaxies</vt:lpstr>
      <vt:lpstr>Core-Collapse SN Rate in the Milky Way</vt:lpstr>
      <vt:lpstr>High and Low Supernova Rates in Nearby Galaxies</vt:lpstr>
      <vt:lpstr>SuperNova Early Warning System (SNEWS)</vt:lpstr>
      <vt:lpstr>IceCube Neutrino Telescope at the South Pole</vt:lpstr>
      <vt:lpstr>IceCube as a Supernova Neutrino Detector</vt:lpstr>
      <vt:lpstr>SASI Detection Perspectives (27 MSUN Model)</vt:lpstr>
      <vt:lpstr>Next Generation Very-Large-Scale Detectors (2020+)</vt:lpstr>
      <vt:lpstr>Xenon Dark Matter Detectors</vt:lpstr>
      <vt:lpstr>Five Phases – Yet More Opportunities</vt:lpstr>
      <vt:lpstr>Shifting Targets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850</cp:revision>
  <cp:lastPrinted>2011-04-10T14:40:34Z</cp:lastPrinted>
  <dcterms:created xsi:type="dcterms:W3CDTF">2006-08-16T00:00:00Z</dcterms:created>
  <dcterms:modified xsi:type="dcterms:W3CDTF">2023-09-09T06:56:14Z</dcterms:modified>
</cp:coreProperties>
</file>