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70"/>
  </p:notesMasterIdLst>
  <p:handoutMasterIdLst>
    <p:handoutMasterId r:id="rId71"/>
  </p:handoutMasterIdLst>
  <p:sldIdLst>
    <p:sldId id="714" r:id="rId3"/>
    <p:sldId id="922" r:id="rId4"/>
    <p:sldId id="968" r:id="rId5"/>
    <p:sldId id="900" r:id="rId6"/>
    <p:sldId id="923" r:id="rId7"/>
    <p:sldId id="904" r:id="rId8"/>
    <p:sldId id="730" r:id="rId9"/>
    <p:sldId id="934" r:id="rId10"/>
    <p:sldId id="906" r:id="rId11"/>
    <p:sldId id="907" r:id="rId12"/>
    <p:sldId id="908" r:id="rId13"/>
    <p:sldId id="740" r:id="rId14"/>
    <p:sldId id="866" r:id="rId15"/>
    <p:sldId id="924" r:id="rId16"/>
    <p:sldId id="910" r:id="rId17"/>
    <p:sldId id="911" r:id="rId18"/>
    <p:sldId id="912" r:id="rId19"/>
    <p:sldId id="914" r:id="rId20"/>
    <p:sldId id="969" r:id="rId21"/>
    <p:sldId id="920" r:id="rId22"/>
    <p:sldId id="918" r:id="rId23"/>
    <p:sldId id="926" r:id="rId24"/>
    <p:sldId id="764" r:id="rId25"/>
    <p:sldId id="778" r:id="rId26"/>
    <p:sldId id="779" r:id="rId27"/>
    <p:sldId id="970" r:id="rId28"/>
    <p:sldId id="872" r:id="rId29"/>
    <p:sldId id="929" r:id="rId30"/>
    <p:sldId id="927" r:id="rId31"/>
    <p:sldId id="787" r:id="rId32"/>
    <p:sldId id="931" r:id="rId33"/>
    <p:sldId id="932" r:id="rId34"/>
    <p:sldId id="935" r:id="rId35"/>
    <p:sldId id="930" r:id="rId36"/>
    <p:sldId id="892" r:id="rId37"/>
    <p:sldId id="874" r:id="rId38"/>
    <p:sldId id="877" r:id="rId39"/>
    <p:sldId id="879" r:id="rId40"/>
    <p:sldId id="953" r:id="rId41"/>
    <p:sldId id="882" r:id="rId42"/>
    <p:sldId id="893" r:id="rId43"/>
    <p:sldId id="946" r:id="rId44"/>
    <p:sldId id="947" r:id="rId45"/>
    <p:sldId id="939" r:id="rId46"/>
    <p:sldId id="967" r:id="rId47"/>
    <p:sldId id="952" r:id="rId48"/>
    <p:sldId id="955" r:id="rId49"/>
    <p:sldId id="954" r:id="rId50"/>
    <p:sldId id="949" r:id="rId51"/>
    <p:sldId id="951" r:id="rId52"/>
    <p:sldId id="941" r:id="rId53"/>
    <p:sldId id="966" r:id="rId54"/>
    <p:sldId id="945" r:id="rId55"/>
    <p:sldId id="948" r:id="rId56"/>
    <p:sldId id="895" r:id="rId57"/>
    <p:sldId id="964" r:id="rId58"/>
    <p:sldId id="956" r:id="rId59"/>
    <p:sldId id="957" r:id="rId60"/>
    <p:sldId id="959" r:id="rId61"/>
    <p:sldId id="958" r:id="rId62"/>
    <p:sldId id="960" r:id="rId63"/>
    <p:sldId id="840" r:id="rId64"/>
    <p:sldId id="936" r:id="rId65"/>
    <p:sldId id="885" r:id="rId66"/>
    <p:sldId id="886" r:id="rId67"/>
    <p:sldId id="887" r:id="rId68"/>
    <p:sldId id="888" r:id="rId69"/>
  </p:sldIdLst>
  <p:sldSz cx="9217025" cy="6911975"/>
  <p:notesSz cx="6781800" cy="9926638"/>
  <p:custDataLst>
    <p:tags r:id="rId72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" userDrawn="1">
          <p15:clr>
            <a:srgbClr val="A4A3A4"/>
          </p15:clr>
        </p15:guide>
        <p15:guide id="3" orient="horz" pos="4127" userDrawn="1">
          <p15:clr>
            <a:srgbClr val="A4A3A4"/>
          </p15:clr>
        </p15:guide>
        <p15:guide id="4" pos="227" userDrawn="1">
          <p15:clr>
            <a:srgbClr val="A4A3A4"/>
          </p15:clr>
        </p15:guide>
        <p15:guide id="5" pos="5534" userDrawn="1">
          <p15:clr>
            <a:srgbClr val="A4A3A4"/>
          </p15:clr>
        </p15:guide>
        <p15:guide id="6" pos="1406" userDrawn="1">
          <p15:clr>
            <a:srgbClr val="A4A3A4"/>
          </p15:clr>
        </p15:guide>
        <p15:guide id="7" orient="horz" pos="3901" userDrawn="1">
          <p15:clr>
            <a:srgbClr val="A4A3A4"/>
          </p15:clr>
        </p15:guide>
        <p15:guide id="8" orient="horz" pos="32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7"/>
    <a:srgbClr val="336699"/>
    <a:srgbClr val="C00000"/>
    <a:srgbClr val="0033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3" autoAdjust="0"/>
    <p:restoredTop sz="94219" autoAdjust="0"/>
  </p:normalViewPr>
  <p:slideViewPr>
    <p:cSldViewPr>
      <p:cViewPr varScale="1">
        <p:scale>
          <a:sx n="67" d="100"/>
          <a:sy n="67" d="100"/>
        </p:scale>
        <p:origin x="684" y="46"/>
      </p:cViewPr>
      <p:guideLst>
        <p:guide orient="horz" pos="907"/>
        <p:guide orient="horz" pos="4127"/>
        <p:guide pos="227"/>
        <p:guide pos="5534"/>
        <p:guide pos="1406"/>
        <p:guide orient="horz" pos="3901"/>
        <p:guide orient="horz" pos="3220"/>
      </p:guideLst>
    </p:cSldViewPr>
  </p:slideViewPr>
  <p:outlineViewPr>
    <p:cViewPr>
      <p:scale>
        <a:sx n="33" d="100"/>
        <a:sy n="33" d="100"/>
      </p:scale>
      <p:origin x="0" y="-154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600"/>
    </p:cViewPr>
  </p:sorterViewPr>
  <p:notesViewPr>
    <p:cSldViewPr showGuides="1">
      <p:cViewPr varScale="1">
        <p:scale>
          <a:sx n="60" d="100"/>
          <a:sy n="60" d="100"/>
        </p:scale>
        <p:origin x="3053" y="48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AEC7-EF61-444C-B814-3320AB1B3DD6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CB6C-CCE9-413E-A472-E93EE2EA2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6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9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98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41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0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5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05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42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1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84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98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70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05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24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59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4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16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3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946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8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41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58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73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15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979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32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19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301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8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7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15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80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9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39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2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28" y="6696075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b="1" dirty="0" smtClean="0">
                <a:solidFill>
                  <a:schemeClr val="bg1"/>
                </a:solidFill>
              </a:rPr>
              <a:t> / 55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DESY Colloquium 8 Feb. </a:t>
            </a:r>
            <a:r>
              <a:rPr lang="en-US" sz="1200" b="1" smtClean="0">
                <a:solidFill>
                  <a:schemeClr val="bg1"/>
                </a:solidFill>
              </a:rPr>
              <a:t>2022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1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6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1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368300"/>
            <a:ext cx="1987550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368300"/>
            <a:ext cx="5810250" cy="5857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Georg Raffelt, MPI Physics,</a:t>
            </a:r>
            <a:r>
              <a:rPr lang="en-US" sz="1200" b="1" baseline="0" smtClean="0">
                <a:solidFill>
                  <a:schemeClr val="bg1"/>
                </a:solidFill>
              </a:rPr>
              <a:t> Munich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6696075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t>‹#›</a:t>
            </a:fld>
            <a:r>
              <a:rPr lang="en-US" sz="1200" b="1" dirty="0" smtClean="0">
                <a:solidFill>
                  <a:schemeClr val="bg1"/>
                </a:solidFill>
              </a:rPr>
              <a:t> / 55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DESY Colloquium 8 Feb. </a:t>
            </a:r>
            <a:r>
              <a:rPr lang="en-US" sz="1200" b="1" smtClean="0">
                <a:solidFill>
                  <a:schemeClr val="bg1"/>
                </a:solidFill>
              </a:rPr>
              <a:t>2022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46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525" y="1131888"/>
            <a:ext cx="6911975" cy="2405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3630613"/>
            <a:ext cx="6911975" cy="16684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2438"/>
            <a:ext cx="7950200" cy="28765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625975"/>
            <a:ext cx="7950200" cy="1511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2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839913"/>
            <a:ext cx="3898900" cy="43862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839913"/>
            <a:ext cx="3898900" cy="43862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68300"/>
            <a:ext cx="7950200" cy="1335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1693863"/>
            <a:ext cx="3898900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" y="2524125"/>
            <a:ext cx="3898900" cy="3714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663" y="1693863"/>
            <a:ext cx="3919537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5663" y="2524125"/>
            <a:ext cx="3919537" cy="3714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9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08-Feb-22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413" y="368300"/>
            <a:ext cx="7950200" cy="133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39913"/>
            <a:ext cx="795020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413" y="6407150"/>
            <a:ext cx="2074862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05D2-F7C3-4FBA-8F69-A27F3D73922F}" type="datetimeFigureOut">
              <a:rPr lang="en-US" smtClean="0"/>
              <a:t>08-Feb-22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2763" y="6407150"/>
            <a:ext cx="31115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8750" y="6407150"/>
            <a:ext cx="207486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708.0224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910.1187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hyperlink" Target="https://arxiv.org/abs/2006.09721" TargetMode="Externa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3.pn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ajohare.github.io/IAXOmass/" TargetMode="Externa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embed/XY2lFDXz8aQ?fs=1" TargetMode="External"/><Relationship Id="rId3" Type="http://schemas.openxmlformats.org/officeDocument/2006/relationships/image" Target="../media/image57.jpg"/><Relationship Id="rId7" Type="http://schemas.openxmlformats.org/officeDocument/2006/relationships/image" Target="../media/image6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" Type="http://schemas.openxmlformats.org/officeDocument/2006/relationships/image" Target="../media/image11.jpg"/><Relationship Id="rId21" Type="http://schemas.openxmlformats.org/officeDocument/2006/relationships/image" Target="../media/image200.png"/><Relationship Id="rId34" Type="http://schemas.openxmlformats.org/officeDocument/2006/relationships/image" Target="../media/image24.jpg"/><Relationship Id="rId7" Type="http://schemas.openxmlformats.org/officeDocument/2006/relationships/image" Target="../media/image15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24" Type="http://schemas.openxmlformats.org/officeDocument/2006/relationships/image" Target="../media/image231.png"/><Relationship Id="rId32" Type="http://schemas.openxmlformats.org/officeDocument/2006/relationships/image" Target="../media/image22.jpg"/><Relationship Id="rId37" Type="http://schemas.openxmlformats.org/officeDocument/2006/relationships/image" Target="../media/image27.jpg"/><Relationship Id="rId5" Type="http://schemas.openxmlformats.org/officeDocument/2006/relationships/image" Target="../media/image13.jpg"/><Relationship Id="rId23" Type="http://schemas.openxmlformats.org/officeDocument/2006/relationships/image" Target="../media/image223.png"/><Relationship Id="rId28" Type="http://schemas.openxmlformats.org/officeDocument/2006/relationships/image" Target="../media/image18.jpg"/><Relationship Id="rId36" Type="http://schemas.openxmlformats.org/officeDocument/2006/relationships/image" Target="../media/image26.jpg"/><Relationship Id="rId19" Type="http://schemas.openxmlformats.org/officeDocument/2006/relationships/image" Target="../media/image180.png"/><Relationship Id="rId31" Type="http://schemas.openxmlformats.org/officeDocument/2006/relationships/image" Target="../media/image21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20.jpg"/><Relationship Id="rId35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4.00011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arxiv.org/abs/2107.0122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arthspacecircle.blogspot.com/2013/07/stellar-evolution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2.0970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dsabs.harvard.edu/pdf/1992A%26A...264..536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91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76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hyperlink" Target="https://arxiv.org/abs/2010.03833" TargetMode="External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" Type="http://schemas.openxmlformats.org/officeDocument/2006/relationships/image" Target="../media/image11.jpg"/><Relationship Id="rId21" Type="http://schemas.openxmlformats.org/officeDocument/2006/relationships/image" Target="../media/image200.png"/><Relationship Id="rId34" Type="http://schemas.openxmlformats.org/officeDocument/2006/relationships/image" Target="../media/image24.jpg"/><Relationship Id="rId7" Type="http://schemas.openxmlformats.org/officeDocument/2006/relationships/image" Target="../media/image15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24" Type="http://schemas.openxmlformats.org/officeDocument/2006/relationships/image" Target="../media/image231.png"/><Relationship Id="rId32" Type="http://schemas.openxmlformats.org/officeDocument/2006/relationships/image" Target="../media/image22.jpg"/><Relationship Id="rId37" Type="http://schemas.openxmlformats.org/officeDocument/2006/relationships/hyperlink" Target="https://arxiv.org/abs/2102.12143" TargetMode="External"/><Relationship Id="rId5" Type="http://schemas.openxmlformats.org/officeDocument/2006/relationships/image" Target="../media/image13.jpg"/><Relationship Id="rId23" Type="http://schemas.openxmlformats.org/officeDocument/2006/relationships/image" Target="../media/image223.png"/><Relationship Id="rId28" Type="http://schemas.openxmlformats.org/officeDocument/2006/relationships/image" Target="../media/image18.jpg"/><Relationship Id="rId36" Type="http://schemas.openxmlformats.org/officeDocument/2006/relationships/image" Target="../media/image26.jpg"/><Relationship Id="rId19" Type="http://schemas.openxmlformats.org/officeDocument/2006/relationships/image" Target="../media/image180.png"/><Relationship Id="rId31" Type="http://schemas.openxmlformats.org/officeDocument/2006/relationships/image" Target="../media/image21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20.jpg"/><Relationship Id="rId35" Type="http://schemas.openxmlformats.org/officeDocument/2006/relationships/image" Target="../media/image2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12.04510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hyperlink" Target="https://arxiv.org/abs/2106.15656" TargetMode="External"/><Relationship Id="rId4" Type="http://schemas.openxmlformats.org/officeDocument/2006/relationships/hyperlink" Target="https://arxiv.org/abs/2103.01183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707.09355" TargetMode="External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83.png"/><Relationship Id="rId10" Type="http://schemas.openxmlformats.org/officeDocument/2006/relationships/image" Target="../media/image111.png"/><Relationship Id="rId4" Type="http://schemas.openxmlformats.org/officeDocument/2006/relationships/hyperlink" Target="https://arxiv.org/abs/2007.03694" TargetMode="External"/><Relationship Id="rId9" Type="http://schemas.openxmlformats.org/officeDocument/2006/relationships/hyperlink" Target="https://arxiv.org/abs/1707.09355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arxiv.org/abs/2105.04565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arthspacecircle.blogspot.com/2013/07/stellar-evolution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0.png"/><Relationship Id="rId5" Type="http://schemas.openxmlformats.org/officeDocument/2006/relationships/image" Target="../media/image650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emf"/><Relationship Id="rId4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bc.com/news/science-environment-50473482" TargetMode="External"/><Relationship Id="rId4" Type="http://schemas.openxmlformats.org/officeDocument/2006/relationships/image" Target="../media/image9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be.com/embed/i-Ly8aCoF7E?fs=1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011.01948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14.png"/><Relationship Id="rId4" Type="http://schemas.openxmlformats.org/officeDocument/2006/relationships/hyperlink" Target="https://arxiv.org/abs/2201.09890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://earthspacecircle.blogspot.com/2013/07/stellar-evolution.html" TargetMode="External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109.03244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3" Type="http://schemas.openxmlformats.org/officeDocument/2006/relationships/image" Target="../media/image118.png"/><Relationship Id="rId7" Type="http://schemas.openxmlformats.org/officeDocument/2006/relationships/hyperlink" Target="https://arxiv.org/abs/1403.0007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502.02024" TargetMode="External"/><Relationship Id="rId5" Type="http://schemas.openxmlformats.org/officeDocument/2006/relationships/hyperlink" Target="https://arxiv.org/abs/1405.0458" TargetMode="External"/><Relationship Id="rId4" Type="http://schemas.openxmlformats.org/officeDocument/2006/relationships/hyperlink" Target="https://arxiv.org/abs/0804.4008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hyperlink" Target="https://arxiv.org/abs/2109.11174" TargetMode="External"/><Relationship Id="rId4" Type="http://schemas.openxmlformats.org/officeDocument/2006/relationships/hyperlink" Target="https://arxiv.org/abs/2010.04728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1.12920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g"/><Relationship Id="rId5" Type="http://schemas.openxmlformats.org/officeDocument/2006/relationships/image" Target="../media/image121.png"/><Relationship Id="rId4" Type="http://schemas.openxmlformats.org/officeDocument/2006/relationships/image" Target="../media/image12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hyperlink" Target="https://arxiv.org/abs/2202.00523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hyperlink" Target="https://arxiv.org/abs/1611.07784" TargetMode="External"/><Relationship Id="rId4" Type="http://schemas.openxmlformats.org/officeDocument/2006/relationships/image" Target="../media/image13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54.png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446953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a.tecnico.ulisboa.pt/network/grit/files/superradiantbounds/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501.0657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3892" y="2015787"/>
            <a:ext cx="8929240" cy="2238670"/>
          </a:xfrm>
          <a:effectLst/>
        </p:spPr>
        <p:txBody>
          <a:bodyPr/>
          <a:lstStyle/>
          <a:p>
            <a:r>
              <a:rPr lang="en-US" sz="4500" smtClean="0"/>
              <a:t>Stars as Particle-Physics Laboratories</a:t>
            </a:r>
            <a:br>
              <a:rPr lang="en-US" sz="4500" smtClean="0"/>
            </a:br>
            <a:r>
              <a:rPr lang="en-US" sz="3600" smtClean="0"/>
              <a:t>Old Ideas and New Developments</a:t>
            </a:r>
            <a:endParaRPr lang="en-US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2" y="61924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900" b="1">
                <a:solidFill>
                  <a:schemeClr val="bg1"/>
                </a:solidFill>
              </a:rPr>
              <a:t>Georg G. Raffelt, Max-Planck-Institut f</a:t>
            </a:r>
            <a:r>
              <a:rPr lang="de-DE" sz="2900" b="1">
                <a:solidFill>
                  <a:schemeClr val="bg1"/>
                </a:solidFill>
              </a:rPr>
              <a:t>ür Physik, München</a:t>
            </a:r>
            <a:endParaRPr lang="en-US" sz="29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Gravity Waves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22" y="4844494"/>
            <a:ext cx="1337099" cy="1071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52" y="4844494"/>
            <a:ext cx="1585974" cy="11076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32" y="4844027"/>
            <a:ext cx="2261292" cy="108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0" y="4824177"/>
            <a:ext cx="1410242" cy="11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Neutrinos from Nuclear Reactions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879602"/>
            <a:ext cx="5904820" cy="5631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4170" y="679547"/>
            <a:ext cx="475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Vitagliano, Tamborra &amp; Raffelt, arXiv:1910.11878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5112" y="942335"/>
            <a:ext cx="2811988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All components of pp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hains (blue)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have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been measured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Very recently direct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xperimental evidence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or CNO fluxes (orange)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Borexino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arXiv:2006.15115 (06/2020)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Nature 587 (2020) 577</a:t>
            </a: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Favors higher flux, but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annot decide between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“high” and “low” CNO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abundance</a:t>
            </a:r>
          </a:p>
        </p:txBody>
      </p:sp>
    </p:spTree>
    <p:extLst>
      <p:ext uri="{BB962C8B-B14F-4D97-AF65-F5344CB8AC3E}">
        <p14:creationId xmlns:p14="http://schemas.microsoft.com/office/powerpoint/2010/main" val="388323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 Spectroscopy with Borexino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12" y="1001661"/>
            <a:ext cx="3744520" cy="3606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4467" y="4164143"/>
            <a:ext cx="465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Region of interest: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Crucial background beta decay of 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210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Reduction and stabilization by controlling convective flows in scintillator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6258" y="4715039"/>
            <a:ext cx="3898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Borexino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Collaboration:</a:t>
            </a:r>
          </a:p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Experimental evidence of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neutrinos pro-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duced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in the CNO fusion cycle in the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Sun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Nature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587 (2020) 577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687182"/>
            <a:ext cx="5090972" cy="3344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6" y="4857547"/>
            <a:ext cx="2856227" cy="393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748134" y="3849407"/>
            <a:ext cx="0" cy="28804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5616287"/>
            <a:ext cx="816896" cy="1002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1319" y="6258421"/>
            <a:ext cx="485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Borexino now being decommissioned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Thermal </a:t>
            </a:r>
            <a:r>
              <a:rPr lang="en-US" smtClean="0"/>
              <a:t>Neutrinos: </a:t>
            </a:r>
            <a:r>
              <a:rPr lang="en-US"/>
              <a:t>Production </a:t>
            </a:r>
            <a:r>
              <a:rPr lang="en-US" smtClean="0"/>
              <a:t>Processes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4" y="1089383"/>
            <a:ext cx="8928100" cy="4526904"/>
          </a:xfrm>
          <a:prstGeom prst="rect">
            <a:avLst/>
          </a:prstGeom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144463" y="6120357"/>
            <a:ext cx="892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Vitagliano, Redondo &amp; Raffelt, arXiv:1708.02248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Grand Unified Neutrino Spectrum (GUNS) at Earth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177591"/>
            <a:ext cx="8920595" cy="5302816"/>
          </a:xfrm>
          <a:prstGeom prst="rect">
            <a:avLst/>
          </a:prstGeom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-1" y="719607"/>
            <a:ext cx="92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Vitagliano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Tamborra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&amp; Raffelt, arXiv:1910.11878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062" y="4608147"/>
            <a:ext cx="3816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You can design your own version with data and/or Mathematica notebook attached to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arXiv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paper</a:t>
            </a:r>
          </a:p>
        </p:txBody>
      </p:sp>
    </p:spTree>
    <p:extLst>
      <p:ext uri="{BB962C8B-B14F-4D97-AF65-F5344CB8AC3E}">
        <p14:creationId xmlns:p14="http://schemas.microsoft.com/office/powerpoint/2010/main" val="1143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Observation of Excess Electronic Recoil Events in XENON1T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2" y="1133903"/>
            <a:ext cx="3615391" cy="2898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9368" y="1173926"/>
            <a:ext cx="1626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3.5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 excess</a:t>
            </a:r>
            <a:endParaRPr lang="en-US" sz="24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03" y="1184003"/>
            <a:ext cx="3732211" cy="2534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hlinkClick r:id="rId5"/>
          </p:cNvPr>
          <p:cNvSpPr txBox="1"/>
          <p:nvPr/>
        </p:nvSpPr>
        <p:spPr>
          <a:xfrm>
            <a:off x="144463" y="647597"/>
            <a:ext cx="892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arXiv:2006.09721 (17 June 2020),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370 citations inSPIRE (Jan 2022)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892" y="4074472"/>
            <a:ext cx="892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</a:rPr>
              <a:t>Caused by solar neutrinos or axions from the Sun?</a:t>
            </a:r>
            <a:endParaRPr lang="en-US" sz="2400" b="1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89" y="4608147"/>
            <a:ext cx="2247778" cy="862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28454" y="5544277"/>
                <a:ext cx="4140108" cy="109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Solar neutrinos with dipole moments</a:t>
                </a:r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𝟐𝟗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sub>
                    </m:sSub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(90% CL)</a:t>
                </a:r>
              </a:p>
              <a:p>
                <a:endParaRPr lang="en-US" sz="4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(Astro bound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sSub>
                      <m:sSubPr>
                        <m:ctrlP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0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sub>
                    </m:sSub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54" y="5544277"/>
                <a:ext cx="4140108" cy="1091196"/>
              </a:xfrm>
              <a:prstGeom prst="rect">
                <a:avLst/>
              </a:prstGeom>
              <a:blipFill>
                <a:blip r:embed="rId7"/>
                <a:stretch>
                  <a:fillRect l="-1620" t="-2793" r="-884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688662" y="4464127"/>
            <a:ext cx="2376330" cy="1333022"/>
            <a:chOff x="5688662" y="4713553"/>
            <a:chExt cx="2376330" cy="1333022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976702" y="5542505"/>
              <a:ext cx="863836" cy="28804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840538" y="5542505"/>
              <a:ext cx="936414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76702" y="4966425"/>
              <a:ext cx="859228" cy="576080"/>
            </a:xfrm>
            <a:prstGeom prst="line">
              <a:avLst/>
            </a:prstGeom>
            <a:ln w="285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690336" y="4713553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smtClean="0"/>
                <a:t>a</a:t>
              </a:r>
              <a:endParaRPr lang="en-US" sz="2400" i="1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88662" y="5584910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smtClean="0"/>
                <a:t>e</a:t>
              </a:r>
              <a:endParaRPr lang="en-US" sz="2400" i="1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21628" y="5296870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smtClean="0"/>
                <a:t>e</a:t>
              </a:r>
              <a:endParaRPr lang="en-US" sz="2400" i="1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256602" y="5890879"/>
            <a:ext cx="3214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Solar axions (keV energies)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(Also violates astro bounds) 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2170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μ</a:t>
            </a:r>
            <a:r>
              <a:rPr kumimoji="0" lang="en-US" altLang="en-US" sz="3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ν</a:t>
            </a:r>
            <a:r>
              <a:rPr kumimoji="0" lang="en-US" altLang="en-US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∈(1.4,2.9)×10</a:t>
            </a:r>
            <a:r>
              <a:rPr kumimoji="0" lang="en-US" altLang="en-US" sz="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−11</a:t>
            </a:r>
            <a:r>
              <a:rPr kumimoji="0" lang="en-US" altLang="en-US" sz="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μ</a:t>
            </a:r>
            <a:r>
              <a:rPr kumimoji="0" lang="en-US" altLang="en-US" sz="3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B</a:t>
            </a:r>
            <a:r>
              <a:rPr kumimoji="0" lang="en-US" altLang="en-US" sz="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(90% C.L.)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22089" cy="3816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888047"/>
            <a:ext cx="3316655" cy="252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72381" y="3744027"/>
                <a:ext cx="554464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>
                    <a:solidFill>
                      <a:srgbClr val="C00000"/>
                    </a:solidFill>
                  </a:rPr>
                  <a:t>First discussion of Primakoff</a:t>
                </a: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effect for WW axions </a:t>
                </a:r>
                <a:r>
                  <a:rPr lang="en-US" sz="2400" b="0" smtClean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≫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en-US" sz="2400" smtClean="0">
                    <a:solidFill>
                      <a:srgbClr val="C00000"/>
                    </a:solidFill>
                  </a:rPr>
                  <a:t>)</a:t>
                </a:r>
                <a:endParaRPr lang="en-US" sz="2400">
                  <a:solidFill>
                    <a:srgbClr val="C00000"/>
                  </a:solidFill>
                </a:endParaRPr>
              </a:p>
              <a:p>
                <a:endParaRPr lang="en-US" sz="2400">
                  <a:solidFill>
                    <a:srgbClr val="003399"/>
                  </a:solidFill>
                </a:endParaRP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For “invisible axions”</a:t>
                </a:r>
                <a:r>
                  <a:rPr lang="en-US" sz="2400">
                    <a:solidFill>
                      <a:srgbClr val="003399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≪</m:t>
                    </m:r>
                    <m:r>
                      <a:rPr lang="en-US" sz="2400" i="1">
                        <a:solidFill>
                          <a:srgbClr val="003399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)</a:t>
                </a: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Plasma screening effects crucial</a:t>
                </a: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in G.Raffelt’s PhD work &amp; PRD 33,897:1986</a:t>
                </a:r>
                <a:endParaRPr lang="en-US" sz="2400">
                  <a:solidFill>
                    <a:srgbClr val="C00000"/>
                  </a:solidFill>
                </a:endParaRP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Still used today  </a:t>
                </a:r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381" y="3744027"/>
                <a:ext cx="5544643" cy="2677656"/>
              </a:xfrm>
              <a:prstGeom prst="rect">
                <a:avLst/>
              </a:prstGeom>
              <a:blipFill>
                <a:blip r:embed="rId5"/>
                <a:stretch>
                  <a:fillRect l="-1648" t="-1822" r="-110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2016153" y="5472267"/>
            <a:ext cx="1656228" cy="216030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16902" y="593789"/>
            <a:ext cx="1712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Rocky Kolb’s</a:t>
            </a:r>
          </a:p>
          <a:p>
            <a:r>
              <a:rPr lang="en-US" sz="2400" smtClean="0">
                <a:solidFill>
                  <a:srgbClr val="C00000"/>
                </a:solidFill>
              </a:rPr>
              <a:t>PhD work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72" y="5960665"/>
            <a:ext cx="648090" cy="6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8" y="2591867"/>
            <a:ext cx="7128990" cy="1851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" y="4515719"/>
            <a:ext cx="2484225" cy="2128963"/>
          </a:xfrm>
          <a:prstGeom prst="rect">
            <a:avLst/>
          </a:prstGeom>
        </p:spPr>
      </p:pic>
      <p:sp>
        <p:nvSpPr>
          <p:cNvPr id="10" name="Rectangle 9">
            <a:hlinkClick r:id="rId5"/>
          </p:cNvPr>
          <p:cNvSpPr/>
          <p:nvPr/>
        </p:nvSpPr>
        <p:spPr>
          <a:xfrm>
            <a:off x="3315090" y="6264102"/>
            <a:ext cx="3317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https://cajohare.github.io/IAXOmass/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64492" y="4464127"/>
            <a:ext cx="4679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●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Large coherence length overcomes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small coupling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Axion-photon conversion in B-field similar to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neutrino flavor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oscillation,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PRD 37 (1988)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1237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Can be enhanced with gas filling </a:t>
            </a:r>
            <a:endParaRPr lang="en-US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van Bibber+ PRD 39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(1989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2089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5651" y="5380520"/>
            <a:ext cx="888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accent1">
                    <a:lumMod val="75000"/>
                  </a:schemeClr>
                </a:solidFill>
              </a:rPr>
              <a:t>Primakoff</a:t>
            </a:r>
            <a:endParaRPr lang="en-US" sz="1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Pointing a Magnet to the Sun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8" y="5327755"/>
            <a:ext cx="9215839" cy="158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-7301"/>
          <a:stretch/>
        </p:blipFill>
        <p:spPr>
          <a:xfrm>
            <a:off x="-128" y="-494"/>
            <a:ext cx="4464620" cy="3348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2280" y="1685892"/>
            <a:ext cx="1540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Sebastian Baum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2" y="1968460"/>
            <a:ext cx="3528000" cy="2337301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2" y="4462598"/>
            <a:ext cx="3528000" cy="229669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24542" y="196233"/>
                <a:ext cx="4260910" cy="132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Rochester-Brookhaven-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FermiLab</a:t>
                </a: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dirty="0" smtClean="0"/>
                  <a:t>  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Lazarus+ PRL 69 (1992) 2333 </a:t>
                </a:r>
              </a:p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Few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hours of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data, fixed magnet 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b="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&lt;0.77×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196233"/>
                <a:ext cx="4260910" cy="1320361"/>
              </a:xfrm>
              <a:prstGeom prst="rect">
                <a:avLst/>
              </a:prstGeom>
              <a:blipFill>
                <a:blip r:embed="rId5"/>
                <a:stretch>
                  <a:fillRect l="-2146" t="-3687" r="-715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29323" y="2785334"/>
                <a:ext cx="3539239" cy="1597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Tokyo Helioscope (Sumico)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Fully stearable, 2.3 m long, 4 Tesla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Moriyama+ [hep-ex/9805026]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&lt;0.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   See also Ohta+ [1201.4622]</a:t>
                </a:r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23" y="2785334"/>
                <a:ext cx="3539239" cy="1597360"/>
              </a:xfrm>
              <a:prstGeom prst="rect">
                <a:avLst/>
              </a:prstGeom>
              <a:blipFill>
                <a:blip r:embed="rId6"/>
                <a:stretch>
                  <a:fillRect l="-2582" t="-3053" r="-861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20145" y="4450987"/>
                <a:ext cx="3332387" cy="132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CAST (1998–2021) 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Stearable, 9.26 m long, 9 Tesla</a:t>
                </a:r>
              </a:p>
              <a:p>
                <a:r>
                  <a:rPr lang="en-US" smtClean="0"/>
                  <a:t>   Anastassopoulos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+ </a:t>
                </a:r>
                <a:r>
                  <a:rPr lang="en-US"/>
                  <a:t>[</a:t>
                </a:r>
                <a:r>
                  <a:rPr lang="en-US" smtClean="0"/>
                  <a:t>1705.02290]</a:t>
                </a:r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&lt;0.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66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145" y="4450987"/>
                <a:ext cx="3332387" cy="1320361"/>
              </a:xfrm>
              <a:prstGeom prst="rect">
                <a:avLst/>
              </a:prstGeom>
              <a:blipFill>
                <a:blip r:embed="rId7"/>
                <a:stretch>
                  <a:fillRect l="-2925" t="-3687" r="-731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hlinkClick r:id="rId8"/>
          </p:cNvPr>
          <p:cNvSpPr txBox="1"/>
          <p:nvPr/>
        </p:nvSpPr>
        <p:spPr>
          <a:xfrm>
            <a:off x="1511873" y="5983264"/>
            <a:ext cx="338467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CAST Movie on YouTube</a:t>
            </a:r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https://youtu.be/XY2lFDXz8aQ</a:t>
            </a:r>
          </a:p>
        </p:txBody>
      </p:sp>
    </p:spTree>
    <p:extLst>
      <p:ext uri="{BB962C8B-B14F-4D97-AF65-F5344CB8AC3E}">
        <p14:creationId xmlns:p14="http://schemas.microsoft.com/office/powerpoint/2010/main" val="11349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(Baby) IAXO Sensitivity Forecast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2" y="791617"/>
            <a:ext cx="5377468" cy="5073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52" y="3665090"/>
            <a:ext cx="2113098" cy="1751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41" y="863627"/>
            <a:ext cx="2242129" cy="2160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76138" y="3036141"/>
            <a:ext cx="218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Baby IAXO @ DESY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Operation 2024+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274" y="5916541"/>
            <a:ext cx="896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arXiv:1401.3233</a:t>
            </a:r>
          </a:p>
          <a:p>
            <a:r>
              <a:rPr lang="en-US" sz="2000"/>
              <a:t>• Conceptual Design of </a:t>
            </a:r>
            <a:r>
              <a:rPr lang="en-US" sz="2000" smtClean="0"/>
              <a:t>BabyIAXO, arXiv:2010.12076</a:t>
            </a: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4018861" y="4104077"/>
            <a:ext cx="202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Discovery potential</a:t>
            </a:r>
          </a:p>
          <a:p>
            <a:r>
              <a:rPr lang="en-US" b="1" smtClean="0">
                <a:solidFill>
                  <a:srgbClr val="FF0000"/>
                </a:solidFill>
              </a:rPr>
              <a:t>for QCD axions</a:t>
            </a:r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84592" y="3311967"/>
            <a:ext cx="0" cy="79211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2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52" y="-2"/>
            <a:ext cx="9216000" cy="6912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9217024" cy="1007647"/>
          </a:xfrm>
          <a:noFill/>
        </p:spPr>
        <p:txBody>
          <a:bodyPr/>
          <a:lstStyle/>
          <a:p>
            <a:r>
              <a:rPr lang="en-US" smtClean="0"/>
              <a:t>Dark Matter Axion-Photon </a:t>
            </a:r>
            <a:r>
              <a:rPr lang="en-US"/>
              <a:t>Conversion in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Neutron Star </a:t>
            </a:r>
            <a:r>
              <a:rPr lang="en-US"/>
              <a:t>Magnetospheres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968609"/>
            <a:ext cx="3684587" cy="2775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>
          <a:xfrm>
            <a:off x="4032432" y="4464127"/>
            <a:ext cx="5328740" cy="2592360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ight Arrow 4"/>
              <p:cNvSpPr/>
              <p:nvPr/>
            </p:nvSpPr>
            <p:spPr>
              <a:xfrm flipH="1">
                <a:off x="3686487" y="1007647"/>
                <a:ext cx="3370365" cy="1656230"/>
              </a:xfrm>
              <a:prstGeom prst="rightArrow">
                <a:avLst>
                  <a:gd name="adj1" fmla="val 59648"/>
                  <a:gd name="adj2" fmla="val 50000"/>
                </a:avLst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dirty="0" smtClean="0">
                    <a:solidFill>
                      <a:srgbClr val="FFFF00"/>
                    </a:solidFill>
                  </a:rPr>
                  <a:t>  Dark matter </a:t>
                </a:r>
                <a:r>
                  <a:rPr lang="en-US" sz="2000" dirty="0" err="1" smtClean="0">
                    <a:solidFill>
                      <a:srgbClr val="FFFF00"/>
                    </a:solidFill>
                  </a:rPr>
                  <a:t>axions</a:t>
                </a:r>
                <a:endParaRPr lang="en-US" sz="2000" dirty="0" smtClean="0">
                  <a:solidFill>
                    <a:srgbClr val="FFFF00"/>
                  </a:solidFill>
                </a:endParaRPr>
              </a:p>
              <a:p>
                <a:r>
                  <a:rPr lang="en-US" sz="2000" b="0" dirty="0" smtClean="0">
                    <a:solidFill>
                      <a:srgbClr val="FFFF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μeV</m:t>
                    </m:r>
                  </m:oMath>
                </a14:m>
                <a:r>
                  <a:rPr lang="en-US" sz="2000" dirty="0" smtClean="0">
                    <a:solidFill>
                      <a:srgbClr val="FFFF00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Right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686487" y="1007647"/>
                <a:ext cx="3370365" cy="1656230"/>
              </a:xfrm>
              <a:prstGeom prst="rightArrow">
                <a:avLst>
                  <a:gd name="adj1" fmla="val 59648"/>
                  <a:gd name="adj2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 rot="1789549">
            <a:off x="3107375" y="3050526"/>
            <a:ext cx="2940220" cy="1656230"/>
          </a:xfrm>
          <a:prstGeom prst="rightArrow">
            <a:avLst>
              <a:gd name="adj1" fmla="val 59648"/>
              <a:gd name="adj2" fmla="val 5000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</a:rPr>
              <a:t>    Very narrow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radio line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902" y="4485857"/>
            <a:ext cx="37445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Axion</a:t>
            </a:r>
            <a:r>
              <a:rPr lang="en-US" sz="2000" dirty="0" smtClean="0">
                <a:solidFill>
                  <a:srgbClr val="FFFF00"/>
                </a:solidFill>
              </a:rPr>
              <a:t> mass and plasma frequency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Degenerate near NS surface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→ Resonant conversion</a:t>
            </a:r>
          </a:p>
        </p:txBody>
      </p:sp>
    </p:spTree>
    <p:extLst>
      <p:ext uri="{BB962C8B-B14F-4D97-AF65-F5344CB8AC3E}">
        <p14:creationId xmlns:p14="http://schemas.microsoft.com/office/powerpoint/2010/main" val="15740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394"/>
          <p:cNvGrpSpPr/>
          <p:nvPr/>
        </p:nvGrpSpPr>
        <p:grpSpPr>
          <a:xfrm>
            <a:off x="4075721" y="1252937"/>
            <a:ext cx="3640715" cy="801164"/>
            <a:chOff x="4075721" y="1252937"/>
            <a:chExt cx="3640715" cy="801164"/>
          </a:xfrm>
        </p:grpSpPr>
        <p:sp>
          <p:nvSpPr>
            <p:cNvPr id="396" name="Rectangle 395"/>
            <p:cNvSpPr/>
            <p:nvPr/>
          </p:nvSpPr>
          <p:spPr>
            <a:xfrm>
              <a:off x="4075721" y="1548362"/>
              <a:ext cx="3069780" cy="5057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5471439" y="1252937"/>
              <a:ext cx="224499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Cosmic rays</a:t>
              </a:r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8389697" y="2088343"/>
            <a:ext cx="648000" cy="496209"/>
            <a:chOff x="8389697" y="2088343"/>
            <a:chExt cx="648000" cy="496209"/>
          </a:xfrm>
        </p:grpSpPr>
        <p:sp>
          <p:nvSpPr>
            <p:cNvPr id="778" name="TextBox 777"/>
            <p:cNvSpPr txBox="1"/>
            <p:nvPr/>
          </p:nvSpPr>
          <p:spPr>
            <a:xfrm>
              <a:off x="8389697" y="2224552"/>
              <a:ext cx="648000" cy="360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600" smtClean="0"/>
                <a:t>22 </a:t>
              </a:r>
              <a:r>
                <a:rPr lang="en-US" sz="1600" smtClean="0">
                  <a:latin typeface="Symbol" panose="05050102010706020507" pitchFamily="18" charset="2"/>
                </a:rPr>
                <a:t>m</a:t>
              </a:r>
              <a:r>
                <a:rPr lang="en-US" sz="1600" smtClean="0"/>
                <a:t>g</a:t>
              </a:r>
              <a:endParaRPr lang="en-US" sz="1600"/>
            </a:p>
          </p:txBody>
        </p:sp>
        <p:cxnSp>
          <p:nvCxnSpPr>
            <p:cNvPr id="779" name="Straight Arrow Connector 778"/>
            <p:cNvCxnSpPr/>
            <p:nvPr/>
          </p:nvCxnSpPr>
          <p:spPr>
            <a:xfrm flipV="1">
              <a:off x="8713082" y="208834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4536502" y="2160017"/>
            <a:ext cx="3449407" cy="1996632"/>
            <a:chOff x="4536502" y="2160017"/>
            <a:chExt cx="3449407" cy="1996632"/>
          </a:xfrm>
        </p:grpSpPr>
        <p:pic>
          <p:nvPicPr>
            <p:cNvPr id="399" name="Picture 398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2" b="592"/>
            <a:stretch/>
          </p:blipFill>
          <p:spPr>
            <a:xfrm>
              <a:off x="5215371" y="2160017"/>
              <a:ext cx="2585545" cy="15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0" name="Right Arrow 399"/>
            <p:cNvSpPr/>
            <p:nvPr/>
          </p:nvSpPr>
          <p:spPr>
            <a:xfrm>
              <a:off x="4536502" y="3672017"/>
              <a:ext cx="5521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5106275" y="3672017"/>
              <a:ext cx="287963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chemeClr val="accent1">
                      <a:lumMod val="50000"/>
                    </a:schemeClr>
                  </a:solidFill>
                </a:rPr>
                <a:t>High-Energy Frontier</a:t>
              </a:r>
              <a:endParaRPr lang="en-US" sz="25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6912832" y="2160017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</a:rPr>
                <a:t>CERN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92775" y="2892121"/>
            <a:ext cx="2803527" cy="1264528"/>
            <a:chOff x="292775" y="2892121"/>
            <a:chExt cx="2803527" cy="1264528"/>
          </a:xfrm>
        </p:grpSpPr>
        <p:grpSp>
          <p:nvGrpSpPr>
            <p:cNvPr id="404" name="Group 403"/>
            <p:cNvGrpSpPr/>
            <p:nvPr/>
          </p:nvGrpSpPr>
          <p:grpSpPr>
            <a:xfrm>
              <a:off x="420167" y="3672017"/>
              <a:ext cx="2676135" cy="484632"/>
              <a:chOff x="647962" y="3672017"/>
              <a:chExt cx="2676135" cy="484632"/>
            </a:xfrm>
          </p:grpSpPr>
          <p:sp>
            <p:nvSpPr>
              <p:cNvPr id="406" name="Right Arrow 405"/>
              <p:cNvSpPr/>
              <p:nvPr/>
            </p:nvSpPr>
            <p:spPr>
              <a:xfrm flipH="1">
                <a:off x="647962" y="3672017"/>
                <a:ext cx="552108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1239680" y="3672017"/>
                <a:ext cx="208441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smtClean="0">
                    <a:solidFill>
                      <a:schemeClr val="accent1">
                        <a:lumMod val="50000"/>
                      </a:schemeClr>
                    </a:solidFill>
                  </a:rPr>
                  <a:t>Low-E Frontier</a:t>
                </a:r>
                <a:endParaRPr lang="en-US" sz="25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05" name="TextBox 404"/>
            <p:cNvSpPr txBox="1"/>
            <p:nvPr/>
          </p:nvSpPr>
          <p:spPr>
            <a:xfrm>
              <a:off x="292775" y="2892121"/>
              <a:ext cx="233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“Intensity Frontier”</a:t>
              </a:r>
            </a:p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(feeble interactions)</a:t>
              </a:r>
              <a:endParaRPr lang="en-US" sz="20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94" name="Group 393"/>
          <p:cNvGrpSpPr/>
          <p:nvPr/>
        </p:nvGrpSpPr>
        <p:grpSpPr>
          <a:xfrm>
            <a:off x="5659766" y="688059"/>
            <a:ext cx="584488" cy="824132"/>
            <a:chOff x="5676095" y="687039"/>
            <a:chExt cx="584488" cy="824132"/>
          </a:xfrm>
        </p:grpSpPr>
        <p:cxnSp>
          <p:nvCxnSpPr>
            <p:cNvPr id="408" name="Straight Arrow Connector 407"/>
            <p:cNvCxnSpPr/>
            <p:nvPr/>
          </p:nvCxnSpPr>
          <p:spPr>
            <a:xfrm>
              <a:off x="5957385" y="1295687"/>
              <a:ext cx="0" cy="21548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" name="Picture 408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5" y="687039"/>
              <a:ext cx="584488" cy="568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2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Telescope Limits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3"/>
            <a:ext cx="9217024" cy="1807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0" y="1943777"/>
            <a:ext cx="1744442" cy="2250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4" y="4320107"/>
            <a:ext cx="1730041" cy="2232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42" y="1891222"/>
            <a:ext cx="5946180" cy="3875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1458" y="6250257"/>
            <a:ext cx="1207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Effelsberg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2685" y="3600007"/>
            <a:ext cx="824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Green</a:t>
            </a:r>
          </a:p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Bank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6937" y="5941802"/>
            <a:ext cx="550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Detecting QCD axions requires more observation time and/or larger telescopes (FAST, SKA)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hlinkClick r:id="rId7"/>
          </p:cNvPr>
          <p:cNvSpPr txBox="1"/>
          <p:nvPr/>
        </p:nvSpPr>
        <p:spPr>
          <a:xfrm>
            <a:off x="6034421" y="215537"/>
            <a:ext cx="3182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See also Battye+ 2107.01225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>
            <a:hlinkClick r:id="rId8"/>
          </p:cNvPr>
          <p:cNvSpPr/>
          <p:nvPr/>
        </p:nvSpPr>
        <p:spPr>
          <a:xfrm>
            <a:off x="2527656" y="212647"/>
            <a:ext cx="2025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arXiv:2004.00011</a:t>
            </a:r>
          </a:p>
        </p:txBody>
      </p:sp>
    </p:spTree>
    <p:extLst>
      <p:ext uri="{BB962C8B-B14F-4D97-AF65-F5344CB8AC3E}">
        <p14:creationId xmlns:p14="http://schemas.microsoft.com/office/powerpoint/2010/main" val="14339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smtClean="0"/>
              <a:t>Thermal imaging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28" y="-493"/>
            <a:ext cx="9217153" cy="6912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77" y="3600007"/>
            <a:ext cx="5557875" cy="3112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-493"/>
            <a:ext cx="4896680" cy="489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40322" y="791617"/>
            <a:ext cx="590482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What can we learn from this discontinuous evolution?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Galactic Globular Cluster M55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2" y="1008247"/>
            <a:ext cx="4320000" cy="43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7" y="1007752"/>
            <a:ext cx="4320495" cy="43204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43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4016" y="792681"/>
            <a:ext cx="5256585" cy="3194305"/>
            <a:chOff x="144016" y="792681"/>
            <a:chExt cx="5256585" cy="3194305"/>
          </a:xfrm>
        </p:grpSpPr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144016" y="863627"/>
              <a:ext cx="2232248" cy="239849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buFontTx/>
                <a:buChar char="•"/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Stars with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so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large that they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have burnt out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in </a:t>
              </a: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Hubble time</a:t>
              </a:r>
              <a:endPara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buFontTx/>
                <a:buChar char="•"/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No new star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formation in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globular clusters</a:t>
              </a:r>
              <a:endPara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 rot="2676419">
              <a:off x="3744417" y="3383988"/>
              <a:ext cx="1656184" cy="602998"/>
            </a:xfrm>
            <a:prstGeom prst="leftArrow">
              <a:avLst>
                <a:gd name="adj1" fmla="val 52741"/>
                <a:gd name="adj2" fmla="val 50005"/>
              </a:avLst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 rot="3104344">
              <a:off x="2599901" y="1721923"/>
              <a:ext cx="1943993" cy="8551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0433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 smtClean="0">
                  <a:solidFill>
                    <a:schemeClr val="bg1"/>
                  </a:solidFill>
                  <a:latin typeface="+mj-lt"/>
                </a:rPr>
                <a:t>Red </a:t>
              </a:r>
              <a:r>
                <a:rPr lang="en-US" sz="2000">
                  <a:solidFill>
                    <a:schemeClr val="bg1"/>
                  </a:solidFill>
                  <a:latin typeface="+mj-lt"/>
                </a:rPr>
                <a:t>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1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  <p:sp>
        <p:nvSpPr>
          <p:cNvPr id="45" name="AutoShape 42"/>
          <p:cNvSpPr>
            <a:spLocks noChangeArrowheads="1"/>
          </p:cNvSpPr>
          <p:nvPr/>
        </p:nvSpPr>
        <p:spPr bwMode="auto">
          <a:xfrm>
            <a:off x="1368152" y="3311988"/>
            <a:ext cx="3672408" cy="1799993"/>
          </a:xfrm>
          <a:prstGeom prst="rightArrow">
            <a:avLst>
              <a:gd name="adj1" fmla="val 56500"/>
              <a:gd name="adj2" fmla="val 50169"/>
            </a:avLst>
          </a:prstGeom>
          <a:gradFill rotWithShape="0">
            <a:gsLst>
              <a:gs pos="0">
                <a:srgbClr val="40404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 Particle emission reduces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helium burning lifetime,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i.e. number of  HB stars</a:t>
            </a:r>
            <a:endParaRPr lang="en-US" sz="1900">
              <a:solidFill>
                <a:schemeClr val="bg1"/>
              </a:solidFill>
            </a:endParaRPr>
          </a:p>
        </p:txBody>
      </p:sp>
      <p:sp>
        <p:nvSpPr>
          <p:cNvPr id="46" name="AutoShape 43"/>
          <p:cNvSpPr>
            <a:spLocks noChangeArrowheads="1"/>
          </p:cNvSpPr>
          <p:nvPr/>
        </p:nvSpPr>
        <p:spPr bwMode="auto">
          <a:xfrm flipH="1">
            <a:off x="4680521" y="791997"/>
            <a:ext cx="3096344" cy="1799993"/>
          </a:xfrm>
          <a:prstGeom prst="rightArrow">
            <a:avLst>
              <a:gd name="adj1" fmla="val 57676"/>
              <a:gd name="adj2" fmla="val 49920"/>
            </a:avLst>
          </a:prstGeom>
          <a:gradFill rotWithShape="0">
            <a:gsLst>
              <a:gs pos="0">
                <a:srgbClr val="FF0000"/>
              </a:gs>
              <a:gs pos="100000">
                <a:srgbClr val="40404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chemeClr val="bg1"/>
                </a:solidFill>
              </a:rPr>
              <a:t>Particle </a:t>
            </a:r>
            <a:r>
              <a:rPr lang="en-US" sz="2000" smtClean="0">
                <a:solidFill>
                  <a:schemeClr val="bg1"/>
                </a:solidFill>
              </a:rPr>
              <a:t>cooling delays 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He </a:t>
            </a:r>
            <a:r>
              <a:rPr lang="en-US" sz="2000">
                <a:solidFill>
                  <a:schemeClr val="bg1"/>
                </a:solidFill>
              </a:rPr>
              <a:t>ignition, </a:t>
            </a:r>
            <a:r>
              <a:rPr lang="en-US" sz="2000" smtClean="0">
                <a:solidFill>
                  <a:schemeClr val="bg1"/>
                </a:solidFill>
              </a:rPr>
              <a:t>stars at tip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of RGB brighter </a:t>
            </a: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TRGB in 46 Globular Clusters [Cerny+ </a:t>
            </a:r>
            <a:r>
              <a:rPr lang="en-DE" smtClean="0"/>
              <a:t>2012.09701</a:t>
            </a:r>
            <a:r>
              <a:rPr lang="en-US" smtClean="0"/>
              <a:t>]</a:t>
            </a:r>
            <a:endParaRPr lang="en-US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" y="716492"/>
            <a:ext cx="8459314" cy="59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Brightness and Core Mass at TRGB</a:t>
            </a:r>
            <a:endParaRPr lang="en-US" dirty="0"/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143891" y="638315"/>
            <a:ext cx="8928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Raffelt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Weiss,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Astron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Astrophys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 264 (1992) 536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C:\Users\Georg Raffelt\Desktop\Pages from 1992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2" y="1140342"/>
            <a:ext cx="8209140" cy="325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3942" y="4536137"/>
                <a:ext cx="7766742" cy="2011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Parametric study:  Vary standard neutrino losses with a fudge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                           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standard,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no losses at all,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etc.)</a:t>
                </a:r>
              </a:p>
              <a:p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• Helium ignition point (mass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ℳ</m:t>
                        </m:r>
                      </m:e>
                      <m:sub>
                        <m: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𝑖𝑔</m:t>
                        </m:r>
                      </m:sub>
                    </m:sSub>
                  </m:oMath>
                </a14:m>
                <a:r>
                  <a:rPr lang="en-US" sz="2000" b="0" smtClean="0">
                    <a:solidFill>
                      <a:srgbClr val="C00000"/>
                    </a:solidFill>
                  </a:rPr>
                  <a:t>) moves away from center</a:t>
                </a:r>
                <a:endParaRPr lang="en-US" sz="2000" dirty="0" smtClean="0">
                  <a:solidFill>
                    <a:srgbClr val="C00000"/>
                  </a:solidFill>
                </a:endParaRPr>
              </a:p>
              <a:p>
                <a:r>
                  <a:rPr lang="en-US" sz="2000" smtClean="0">
                    <a:solidFill>
                      <a:srgbClr val="C00000"/>
                    </a:solidFill>
                  </a:rPr>
                  <a:t> • 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Core mass at ignition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ℳ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𝑡𝑖𝑝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grows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</a:rPr>
                  <a:t> • 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Bolometric brightness at ignition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𝑡𝑖𝑝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increases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4536137"/>
                <a:ext cx="7766742" cy="2011256"/>
              </a:xfrm>
              <a:prstGeom prst="rect">
                <a:avLst/>
              </a:prstGeom>
              <a:blipFill>
                <a:blip r:embed="rId5"/>
                <a:stretch>
                  <a:fillRect l="-863" t="-1515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53" y="2116186"/>
            <a:ext cx="1296180" cy="691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0884" y="2696676"/>
            <a:ext cx="1442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Plasmon Decay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012366"/>
            <a:ext cx="5544201" cy="3735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New TRGB Calibration from 22 Globular Clusters</a:t>
            </a:r>
            <a:endParaRPr lang="en-US"/>
          </a:p>
        </p:txBody>
      </p:sp>
      <p:sp>
        <p:nvSpPr>
          <p:cNvPr id="11" name="TextBox 10">
            <a:hlinkClick r:id="rId4"/>
          </p:cNvPr>
          <p:cNvSpPr txBox="1"/>
          <p:nvPr/>
        </p:nvSpPr>
        <p:spPr>
          <a:xfrm>
            <a:off x="143891" y="607537"/>
            <a:ext cx="89286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Straniero+ arXiv:2010.03833 (8 Oct. 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21234196">
                <a:off x="1296052" y="1443231"/>
                <a:ext cx="352849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Including Axion Losses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b>
                    </m:sSub>
                    <m:r>
                      <a:rPr lang="en-US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b="1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:r>
                  <a:rPr lang="en-US" sz="1600" b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(XENON1T needs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6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𝟑𝟎</m:t>
                    </m:r>
                  </m:oMath>
                </a14:m>
                <a:r>
                  <a:rPr lang="en-US" sz="1600" b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</a:t>
                </a:r>
                <a:endParaRPr 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34196">
                <a:off x="1296052" y="1443231"/>
                <a:ext cx="3528490" cy="615553"/>
              </a:xfrm>
              <a:prstGeom prst="rect">
                <a:avLst/>
              </a:prstGeom>
              <a:blipFill>
                <a:blip r:embed="rId5"/>
                <a:stretch>
                  <a:fillRect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304192" y="4534203"/>
            <a:ext cx="21903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Metallicity [M/H]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73" y="1793836"/>
            <a:ext cx="2379709" cy="17527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04692" y="1007647"/>
            <a:ext cx="3276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Emission of axions &amp; friends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with direct electron coupling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48712" y="3616948"/>
            <a:ext cx="288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Bremsstrahlung emission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by</a:t>
            </a:r>
          </a:p>
          <a:p>
            <a:pPr algn="ctr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  degenerate electrons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556729" y="2569007"/>
                <a:ext cx="4956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𝒂𝒆</m:t>
                          </m:r>
                        </m:sub>
                      </m:sSub>
                    </m:oMath>
                  </m:oMathPara>
                </a14:m>
                <a:endParaRPr lang="en-US" sz="2000" b="1" smtClean="0">
                  <a:solidFill>
                    <a:srgbClr val="FF0000"/>
                  </a:solidFill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729" y="2569007"/>
                <a:ext cx="495690" cy="400110"/>
              </a:xfrm>
              <a:prstGeom prst="rect">
                <a:avLst/>
              </a:prstGeom>
              <a:blipFill>
                <a:blip r:embed="rId7"/>
                <a:stretch>
                  <a:fillRect l="-1235" r="-7407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 rot="21031135">
            <a:off x="1374382" y="3105223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Theoretical  Prediction</a:t>
            </a:r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922" y="5937283"/>
                <a:ext cx="2487412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ae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bar>
                        <m:barPr>
                          <m:pos m:val="top"/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ba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937283"/>
                <a:ext cx="2487412" cy="632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24292" y="5219367"/>
                <a:ext cx="1346522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ae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292" y="5219367"/>
                <a:ext cx="1346522" cy="6321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43908" y="5904327"/>
                <a:ext cx="1348574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908" y="5904327"/>
                <a:ext cx="1348574" cy="6176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 rot="21031135">
            <a:off x="1526782" y="2466511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TRGB in 22 GCs</a:t>
            </a:r>
            <a:endParaRPr lang="en-US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60172" y="3715594"/>
                <a:ext cx="3496571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𝒂𝒆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𝟒𝟖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rgbClr val="FF0000"/>
                    </a:solidFill>
                  </a:rPr>
                  <a:t>  (95% CL)</a:t>
                </a:r>
                <a:endParaRPr lang="en-US" sz="2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172" y="3715594"/>
                <a:ext cx="3496571" cy="407099"/>
              </a:xfrm>
              <a:prstGeom prst="rect">
                <a:avLst/>
              </a:prstGeom>
              <a:blipFill>
                <a:blip r:embed="rId11"/>
                <a:stretch>
                  <a:fillRect t="-6061" r="-104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16074" y="4752167"/>
            <a:ext cx="172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DFSZ Axions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4469229" y="5054767"/>
            <a:ext cx="499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chemeClr val="tx1">
                    <a:lumMod val="65000"/>
                    <a:lumOff val="35000"/>
                  </a:schemeClr>
                </a:solidFill>
              </a:rPr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96552" y="5470139"/>
                <a:ext cx="4072082" cy="856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  <m:sup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>
                          <a:solidFill>
                            <a:srgbClr val="FF0000"/>
                          </a:solidFill>
                        </a:rPr>
                        <m:t>GeV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52" y="5470139"/>
                <a:ext cx="4072082" cy="8569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1206" y="5160787"/>
                <a:ext cx="2327560" cy="671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=6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6" y="5160787"/>
                <a:ext cx="2327560" cy="671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394"/>
          <p:cNvGrpSpPr/>
          <p:nvPr/>
        </p:nvGrpSpPr>
        <p:grpSpPr>
          <a:xfrm>
            <a:off x="4075721" y="1252937"/>
            <a:ext cx="3640715" cy="801164"/>
            <a:chOff x="4075721" y="1252937"/>
            <a:chExt cx="3640715" cy="801164"/>
          </a:xfrm>
        </p:grpSpPr>
        <p:sp>
          <p:nvSpPr>
            <p:cNvPr id="396" name="Rectangle 395"/>
            <p:cNvSpPr/>
            <p:nvPr/>
          </p:nvSpPr>
          <p:spPr>
            <a:xfrm>
              <a:off x="4075721" y="1548362"/>
              <a:ext cx="3069780" cy="5057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5471439" y="1252937"/>
              <a:ext cx="224499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Cosmic rays</a:t>
              </a:r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8389697" y="2088343"/>
            <a:ext cx="648000" cy="496209"/>
            <a:chOff x="8389697" y="2088343"/>
            <a:chExt cx="648000" cy="496209"/>
          </a:xfrm>
        </p:grpSpPr>
        <p:sp>
          <p:nvSpPr>
            <p:cNvPr id="778" name="TextBox 777"/>
            <p:cNvSpPr txBox="1"/>
            <p:nvPr/>
          </p:nvSpPr>
          <p:spPr>
            <a:xfrm>
              <a:off x="8389697" y="2224552"/>
              <a:ext cx="648000" cy="360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600" smtClean="0"/>
                <a:t>22 </a:t>
              </a:r>
              <a:r>
                <a:rPr lang="en-US" sz="1600" smtClean="0">
                  <a:latin typeface="Symbol" panose="05050102010706020507" pitchFamily="18" charset="2"/>
                </a:rPr>
                <a:t>m</a:t>
              </a:r>
              <a:r>
                <a:rPr lang="en-US" sz="1600" smtClean="0"/>
                <a:t>g</a:t>
              </a:r>
              <a:endParaRPr lang="en-US" sz="1600"/>
            </a:p>
          </p:txBody>
        </p:sp>
        <p:cxnSp>
          <p:nvCxnSpPr>
            <p:cNvPr id="779" name="Straight Arrow Connector 778"/>
            <p:cNvCxnSpPr/>
            <p:nvPr/>
          </p:nvCxnSpPr>
          <p:spPr>
            <a:xfrm flipV="1">
              <a:off x="8713082" y="208834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4536502" y="2160017"/>
            <a:ext cx="3449407" cy="1996632"/>
            <a:chOff x="4536502" y="2160017"/>
            <a:chExt cx="3449407" cy="1996632"/>
          </a:xfrm>
        </p:grpSpPr>
        <p:pic>
          <p:nvPicPr>
            <p:cNvPr id="399" name="Picture 398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2" b="592"/>
            <a:stretch/>
          </p:blipFill>
          <p:spPr>
            <a:xfrm>
              <a:off x="5215371" y="2160017"/>
              <a:ext cx="2585545" cy="15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0" name="Right Arrow 399"/>
            <p:cNvSpPr/>
            <p:nvPr/>
          </p:nvSpPr>
          <p:spPr>
            <a:xfrm>
              <a:off x="4536502" y="3672017"/>
              <a:ext cx="5521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5106275" y="3672017"/>
              <a:ext cx="287963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chemeClr val="accent1">
                      <a:lumMod val="50000"/>
                    </a:schemeClr>
                  </a:solidFill>
                </a:rPr>
                <a:t>High-Energy Frontier</a:t>
              </a:r>
              <a:endParaRPr lang="en-US" sz="25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6912832" y="2160017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</a:rPr>
                <a:t>CERN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92775" y="2892121"/>
            <a:ext cx="2803527" cy="1264528"/>
            <a:chOff x="292775" y="2892121"/>
            <a:chExt cx="2803527" cy="1264528"/>
          </a:xfrm>
        </p:grpSpPr>
        <p:grpSp>
          <p:nvGrpSpPr>
            <p:cNvPr id="404" name="Group 403"/>
            <p:cNvGrpSpPr/>
            <p:nvPr/>
          </p:nvGrpSpPr>
          <p:grpSpPr>
            <a:xfrm>
              <a:off x="420167" y="3672017"/>
              <a:ext cx="2676135" cy="484632"/>
              <a:chOff x="647962" y="3672017"/>
              <a:chExt cx="2676135" cy="484632"/>
            </a:xfrm>
          </p:grpSpPr>
          <p:sp>
            <p:nvSpPr>
              <p:cNvPr id="406" name="Right Arrow 405"/>
              <p:cNvSpPr/>
              <p:nvPr/>
            </p:nvSpPr>
            <p:spPr>
              <a:xfrm flipH="1">
                <a:off x="647962" y="3672017"/>
                <a:ext cx="552108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1239680" y="3672017"/>
                <a:ext cx="208441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smtClean="0">
                    <a:solidFill>
                      <a:schemeClr val="accent1">
                        <a:lumMod val="50000"/>
                      </a:schemeClr>
                    </a:solidFill>
                  </a:rPr>
                  <a:t>Low-E Frontier</a:t>
                </a:r>
                <a:endParaRPr lang="en-US" sz="25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05" name="TextBox 404"/>
            <p:cNvSpPr txBox="1"/>
            <p:nvPr/>
          </p:nvSpPr>
          <p:spPr>
            <a:xfrm>
              <a:off x="292775" y="2892121"/>
              <a:ext cx="233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“Intensity Frontier”</a:t>
              </a:r>
            </a:p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(feeble interactions)</a:t>
              </a:r>
              <a:endParaRPr lang="en-US" sz="20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130" y="4448725"/>
            <a:ext cx="8812032" cy="2182500"/>
            <a:chOff x="403130" y="4448725"/>
            <a:chExt cx="8812032" cy="2182500"/>
          </a:xfrm>
        </p:grpSpPr>
        <p:sp>
          <p:nvSpPr>
            <p:cNvPr id="3" name="Left Arrow 2"/>
            <p:cNvSpPr/>
            <p:nvPr/>
          </p:nvSpPr>
          <p:spPr>
            <a:xfrm>
              <a:off x="403130" y="4536137"/>
              <a:ext cx="3483968" cy="4846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1260" y="5040207"/>
              <a:ext cx="42719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Neutrinos (active &amp; sterile)</a:t>
              </a:r>
            </a:p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Axions &amp; friends</a:t>
              </a:r>
            </a:p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Dark photons, fuzzy dark matter, </a:t>
              </a:r>
            </a:p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muon-philic bosons, </a:t>
              </a:r>
              <a:r>
                <a:rPr lang="en-DE" sz="2400" smtClean="0">
                  <a:solidFill>
                    <a:schemeClr val="accent1">
                      <a:lumMod val="50000"/>
                    </a:schemeClr>
                  </a:solidFill>
                </a:rPr>
                <a:t>…</a:t>
              </a:r>
              <a:endParaRPr lang="en-US" sz="2400" smtClean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48069" y="4448725"/>
              <a:ext cx="2543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Muons in SN cores</a:t>
              </a:r>
            </a:p>
            <a:p>
              <a:r>
                <a:rPr lang="en-US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and neutron stars</a:t>
              </a:r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2" name="TextBox 391">
              <a:hlinkClick r:id="rId37"/>
            </p:cNvPr>
            <p:cNvSpPr txBox="1"/>
            <p:nvPr/>
          </p:nvSpPr>
          <p:spPr>
            <a:xfrm>
              <a:off x="4896552" y="5424098"/>
              <a:ext cx="43186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Feebly-interacting particles (FIPs)</a:t>
              </a:r>
            </a:p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(e.g. CERN 2020 workshop report  </a:t>
              </a:r>
            </a:p>
            <a:p>
              <a:r>
                <a:rPr lang="en-US" sz="240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arXiv:2102.12143)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4392482" y="5307786"/>
              <a:ext cx="4993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1">
                      <a:lumMod val="50000"/>
                    </a:schemeClr>
                  </a:solidFill>
                </a:rPr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8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Tip of the Red-Giant Branch in the Galaxy NGC 4258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710109"/>
            <a:ext cx="8237913" cy="4258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84" y="1295687"/>
            <a:ext cx="2016280" cy="2016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9819" y="4160457"/>
            <a:ext cx="16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Color (HST Filters)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880" y="2481345"/>
            <a:ext cx="213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I-Band Brightness (HST)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2781" y="5136058"/>
            <a:ext cx="6138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NGC 4258 hosts a water megamaser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Quasi-geometric distance determination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Among the best absolute TRGB calibrations 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Hubble Tension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667769"/>
            <a:ext cx="4112322" cy="5690670"/>
          </a:xfrm>
          <a:prstGeom prst="rect">
            <a:avLst/>
          </a:prstGeom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5801368" y="6289783"/>
            <a:ext cx="32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Di Valentino+ </a:t>
            </a:r>
            <a:r>
              <a:rPr lang="pt-BR" smtClean="0">
                <a:solidFill>
                  <a:schemeClr val="accent1">
                    <a:lumMod val="75000"/>
                  </a:schemeClr>
                </a:solidFill>
              </a:rPr>
              <a:t>arXiv:2103.01183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hlinkClick r:id="rId5"/>
          </p:cNvPr>
          <p:cNvSpPr txBox="1"/>
          <p:nvPr/>
        </p:nvSpPr>
        <p:spPr>
          <a:xfrm>
            <a:off x="277606" y="6271121"/>
            <a:ext cx="435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Freedman ApJ 919 (2021) 16 [2106.15656]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6" y="3023927"/>
            <a:ext cx="4203015" cy="3136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" y="719607"/>
            <a:ext cx="4337527" cy="2060506"/>
          </a:xfrm>
          <a:prstGeom prst="rect">
            <a:avLst/>
          </a:prstGeom>
        </p:spPr>
      </p:pic>
      <p:sp>
        <p:nvSpPr>
          <p:cNvPr id="11" name="TextBox 10">
            <a:hlinkClick r:id="rId8"/>
          </p:cNvPr>
          <p:cNvSpPr txBox="1"/>
          <p:nvPr/>
        </p:nvSpPr>
        <p:spPr>
          <a:xfrm>
            <a:off x="3109759" y="863627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See also Riess+</a:t>
            </a:r>
          </a:p>
          <a:p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arXiv:2112.04510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92" y="1981719"/>
            <a:ext cx="1747213" cy="1286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TRGB Calibrations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24542" y="916229"/>
                <a:ext cx="3689793" cy="2268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Bounds from “water megamaser”</a:t>
                </a:r>
              </a:p>
              <a:p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g</a:t>
                </a:r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alaxy NGC 4258, compared with</a:t>
                </a:r>
              </a:p>
              <a:p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s</a:t>
                </a:r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tellar evolution theory </a:t>
                </a:r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(95% CL)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&lt;1.6×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DFSZ-axions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2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&gt;1.1×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FF0000"/>
                          </a:solidFill>
                        </a:rPr>
                        <m:t>GeV</m:t>
                      </m:r>
                    </m:oMath>
                  </m:oMathPara>
                </a14:m>
                <a:endParaRPr lang="en-US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916229"/>
                <a:ext cx="3689793" cy="2268185"/>
              </a:xfrm>
              <a:prstGeom prst="rect">
                <a:avLst/>
              </a:prstGeom>
              <a:blipFill>
                <a:blip r:embed="rId3"/>
                <a:stretch>
                  <a:fillRect l="-1650" t="-1344" r="-1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hlinkClick r:id="rId4"/>
          </p:cNvPr>
          <p:cNvSpPr txBox="1"/>
          <p:nvPr/>
        </p:nvSpPr>
        <p:spPr>
          <a:xfrm>
            <a:off x="574645" y="5844531"/>
            <a:ext cx="3889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Updated TRGB Calibrations</a:t>
            </a:r>
          </a:p>
          <a:p>
            <a:pPr algn="ctr"/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Capozzi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&amp;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Raffelt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/>
              <a:t>arXiv:2007.03694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1007647"/>
            <a:ext cx="4193764" cy="4753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3414" y="664799"/>
            <a:ext cx="180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953737"/>
                </a:solidFill>
              </a:rPr>
              <a:t>Hubble tension</a:t>
            </a:r>
            <a:endParaRPr lang="en-US" sz="2000" b="1">
              <a:solidFill>
                <a:srgbClr val="953737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57288" y="879359"/>
            <a:ext cx="944562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38" y="3384211"/>
            <a:ext cx="1893309" cy="1010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52532" y="4248097"/>
                <a:ext cx="4193896" cy="3727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&lt;1.5×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FF0000"/>
                    </a:solidFill>
                  </a:rPr>
                  <a:t> (95% CL)</a:t>
                </a:r>
                <a:endParaRPr lang="en-US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32" y="4248097"/>
                <a:ext cx="4193896" cy="372731"/>
              </a:xfrm>
              <a:prstGeom prst="rect">
                <a:avLst/>
              </a:prstGeom>
              <a:blipFill>
                <a:blip r:embed="rId7"/>
                <a:stretch>
                  <a:fillRect l="-2180" t="-132787" b="-20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24542" y="3271907"/>
            <a:ext cx="2913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50000"/>
                  </a:schemeClr>
                </a:solidFill>
              </a:rPr>
              <a:t>Neutrino Dipole Moments</a:t>
            </a:r>
            <a:endParaRPr lang="en-US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4542" y="4841380"/>
            <a:ext cx="4286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</a:rPr>
              <a:t>eutrino-electron scattering (Borexino)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hlinkClick r:id="rId8"/>
              </p:cNvPr>
              <p:cNvSpPr txBox="1"/>
              <p:nvPr/>
            </p:nvSpPr>
            <p:spPr>
              <a:xfrm>
                <a:off x="5126272" y="5201430"/>
                <a:ext cx="3874850" cy="414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&lt;28</m:t>
                    </m:r>
                    <m:r>
                      <a:rPr lang="en-US" sz="20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(90% CL)</a:t>
                </a:r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hlinkClick r:id="rId9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272" y="5201430"/>
                <a:ext cx="3874850" cy="414857"/>
              </a:xfrm>
              <a:prstGeom prst="rect">
                <a:avLst/>
              </a:prstGeom>
              <a:blipFill>
                <a:blip r:embed="rId10"/>
                <a:stretch>
                  <a:fillRect t="-2941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6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Dark Photon Limits</a:t>
            </a:r>
            <a:endParaRPr lang="en-US"/>
          </a:p>
        </p:txBody>
      </p:sp>
      <p:sp>
        <p:nvSpPr>
          <p:cNvPr id="11" name="TextBox 10">
            <a:hlinkClick r:id="rId2"/>
          </p:cNvPr>
          <p:cNvSpPr txBox="1"/>
          <p:nvPr/>
        </p:nvSpPr>
        <p:spPr>
          <a:xfrm>
            <a:off x="1732794" y="6152307"/>
            <a:ext cx="573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Caputo, Millar, O’Hare &amp; Vitagliano, </a:t>
            </a:r>
            <a:r>
              <a:rPr lang="en-US" sz="2000"/>
              <a:t>arXiv:2105.04565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8" y="781898"/>
            <a:ext cx="7329327" cy="5194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8678" y="4310388"/>
            <a:ext cx="864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8000"/>
                </a:solidFill>
              </a:rPr>
              <a:t>Stellar</a:t>
            </a:r>
          </a:p>
          <a:p>
            <a:r>
              <a:rPr lang="en-US" sz="2000" b="1" smtClean="0">
                <a:solidFill>
                  <a:srgbClr val="008000"/>
                </a:solidFill>
              </a:rPr>
              <a:t>Limits</a:t>
            </a:r>
            <a:endParaRPr lang="en-US" sz="2000" b="1">
              <a:solidFill>
                <a:srgbClr val="008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80608" y="4447208"/>
            <a:ext cx="447469" cy="209923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3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493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40322" y="4032067"/>
            <a:ext cx="590482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What can we learn from this discontinuous evolution?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 smtClean="0"/>
              <a:t>Crab Nebula – Remnant of SN 1054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28" y="143527"/>
            <a:ext cx="9217151" cy="4824188"/>
            <a:chOff x="-128" y="143527"/>
            <a:chExt cx="9217151" cy="4824188"/>
          </a:xfrm>
        </p:grpSpPr>
        <p:pic>
          <p:nvPicPr>
            <p:cNvPr id="4" name="Picture 4" descr="C:\Users\Georg Raffelt\Desktop\chines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583727"/>
              <a:ext cx="2376264" cy="338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-128" y="143527"/>
              <a:ext cx="9217151" cy="575587"/>
            </a:xfrm>
            <a:prstGeom prst="rect">
              <a:avLst/>
            </a:prstGeom>
            <a:noFill/>
          </p:spPr>
          <p:txBody>
            <a:bodyPr vert="horz" lIns="92144" tIns="46072" rIns="92144" bIns="46072" rtlCol="0" anchor="ctr">
              <a:noAutofit/>
            </a:bodyPr>
            <a:lstStyle>
              <a:lvl1pPr algn="ctr" defTabSz="921451" rtl="0" eaLnBrk="1" latinLnBrk="0" hangingPunct="1">
                <a:spcBef>
                  <a:spcPct val="0"/>
                </a:spcBef>
                <a:buNone/>
                <a:defRPr sz="3200" b="1" kern="1200">
                  <a:ln w="6350">
                    <a:noFill/>
                  </a:ln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mtClean="0"/>
                <a:t>Crab Nebula – Remnant of SN 1054</a:t>
              </a:r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18500" y="3456479"/>
            <a:ext cx="4698652" cy="3455988"/>
            <a:chOff x="4518500" y="3456479"/>
            <a:chExt cx="4698652" cy="34559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680522" y="3456479"/>
              <a:ext cx="2788297" cy="4310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18500" y="3802324"/>
              <a:ext cx="1746242" cy="188597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112582" y="6081470"/>
              <a:ext cx="4104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FF00"/>
                  </a:solidFill>
                </a:rPr>
                <a:t>Crab Pulsar</a:t>
              </a:r>
            </a:p>
            <a:p>
              <a:r>
                <a:rPr lang="en-US" sz="2400" smtClean="0">
                  <a:solidFill>
                    <a:srgbClr val="FFFF00"/>
                  </a:solidFill>
                </a:rPr>
                <a:t>Chandra X-ray composite image</a:t>
              </a:r>
              <a:endParaRPr lang="en-US" sz="2400">
                <a:solidFill>
                  <a:srgbClr val="FFFF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12" y="3456479"/>
              <a:ext cx="3059089" cy="3047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4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/>
          <p:cNvCxnSpPr/>
          <p:nvPr/>
        </p:nvCxnSpPr>
        <p:spPr>
          <a:xfrm>
            <a:off x="3640265" y="2622531"/>
            <a:ext cx="2236163" cy="50270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646378" y="3633690"/>
            <a:ext cx="2236163" cy="50270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5679994" y="2536204"/>
            <a:ext cx="2270588" cy="58362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latin typeface="+mn-lt"/>
              </a:rPr>
              <a:t>Core-Collapse Supernova Explosion</a:t>
            </a:r>
            <a:endParaRPr lang="en-US" dirty="0">
              <a:latin typeface="+mn-lt"/>
            </a:endParaRPr>
          </a:p>
        </p:txBody>
      </p:sp>
      <p:sp>
        <p:nvSpPr>
          <p:cNvPr id="13" name="Oval 17" descr="C:\PICS\mysketches\bigstar.jpg"/>
          <p:cNvSpPr>
            <a:spLocks noChangeAspect="1" noChangeArrowheads="1"/>
          </p:cNvSpPr>
          <p:nvPr/>
        </p:nvSpPr>
        <p:spPr bwMode="auto">
          <a:xfrm>
            <a:off x="143892" y="2304127"/>
            <a:ext cx="2160972" cy="21600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5" descr="C:\vortrag\material\usedpics\implosion.tif"/>
          <p:cNvSpPr>
            <a:spLocks noChangeAspect="1" noChangeArrowheads="1"/>
          </p:cNvSpPr>
          <p:nvPr/>
        </p:nvSpPr>
        <p:spPr bwMode="auto">
          <a:xfrm>
            <a:off x="2664242" y="2591098"/>
            <a:ext cx="1584183" cy="15840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7" name="Group 12"/>
          <p:cNvGrpSpPr>
            <a:grpSpLocks noChangeAspect="1"/>
          </p:cNvGrpSpPr>
          <p:nvPr/>
        </p:nvGrpSpPr>
        <p:grpSpPr bwMode="auto">
          <a:xfrm>
            <a:off x="4680522" y="2303385"/>
            <a:ext cx="2160000" cy="2159753"/>
            <a:chOff x="336" y="1295"/>
            <a:chExt cx="2496" cy="2496"/>
          </a:xfrm>
        </p:grpSpPr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2400" y="2544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>
              <a:off x="336" y="2544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rot="-5400000">
              <a:off x="1367" y="1511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 rot="16200000" flipH="1">
              <a:off x="1367" y="3575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 rot="1800000">
              <a:off x="2261" y="3059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 rot="1800000" flipH="1">
              <a:off x="474" y="2027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rot="-3600000">
              <a:off x="1883" y="1650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 rot="18000000" flipH="1">
              <a:off x="851" y="3437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22"/>
            <p:cNvSpPr>
              <a:spLocks noChangeShapeType="1"/>
            </p:cNvSpPr>
            <p:nvPr/>
          </p:nvSpPr>
          <p:spPr bwMode="auto">
            <a:xfrm rot="19800000">
              <a:off x="2261" y="2027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 rot="19800000" flipH="1">
              <a:off x="474" y="3060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 rot="14400000">
              <a:off x="851" y="1650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 rot="14400000" flipH="1">
              <a:off x="1884" y="3437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>
            <a:spLocks noChangeAspect="1"/>
          </p:cNvSpPr>
          <p:nvPr/>
        </p:nvSpPr>
        <p:spPr>
          <a:xfrm>
            <a:off x="5040772" y="2663088"/>
            <a:ext cx="1440000" cy="14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92080" y="2618197"/>
            <a:ext cx="2223162" cy="42036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18082" y="3731945"/>
            <a:ext cx="2227495" cy="42036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638322" y="3638023"/>
            <a:ext cx="2270588" cy="58362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7"/>
          <p:cNvSpPr>
            <a:spLocks noChangeAspect="1" noChangeArrowheads="1"/>
          </p:cNvSpPr>
          <p:nvPr/>
        </p:nvSpPr>
        <p:spPr bwMode="auto">
          <a:xfrm>
            <a:off x="5472941" y="3095028"/>
            <a:ext cx="575771" cy="576000"/>
          </a:xfrm>
          <a:prstGeom prst="ellipse">
            <a:avLst/>
          </a:prstGeom>
          <a:solidFill>
            <a:srgbClr val="4D4D4D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27"/>
          <p:cNvSpPr>
            <a:spLocks noChangeAspect="1" noChangeArrowheads="1"/>
          </p:cNvSpPr>
          <p:nvPr/>
        </p:nvSpPr>
        <p:spPr bwMode="auto">
          <a:xfrm>
            <a:off x="7201800" y="2519108"/>
            <a:ext cx="1727312" cy="172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" name="Group 12"/>
          <p:cNvGrpSpPr>
            <a:grpSpLocks noChangeAspect="1"/>
          </p:cNvGrpSpPr>
          <p:nvPr/>
        </p:nvGrpSpPr>
        <p:grpSpPr bwMode="auto">
          <a:xfrm>
            <a:off x="7128907" y="2446858"/>
            <a:ext cx="1872215" cy="1872000"/>
            <a:chOff x="336" y="1295"/>
            <a:chExt cx="2496" cy="2496"/>
          </a:xfrm>
        </p:grpSpPr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2400" y="2544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5"/>
            <p:cNvSpPr>
              <a:spLocks noChangeShapeType="1"/>
            </p:cNvSpPr>
            <p:nvPr/>
          </p:nvSpPr>
          <p:spPr bwMode="auto">
            <a:xfrm flipH="1">
              <a:off x="336" y="2544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6"/>
            <p:cNvSpPr>
              <a:spLocks noChangeShapeType="1"/>
            </p:cNvSpPr>
            <p:nvPr/>
          </p:nvSpPr>
          <p:spPr bwMode="auto">
            <a:xfrm rot="-5400000">
              <a:off x="1367" y="1511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7"/>
            <p:cNvSpPr>
              <a:spLocks noChangeShapeType="1"/>
            </p:cNvSpPr>
            <p:nvPr/>
          </p:nvSpPr>
          <p:spPr bwMode="auto">
            <a:xfrm rot="16200000" flipH="1">
              <a:off x="1367" y="3575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 rot="1800000">
              <a:off x="2261" y="3059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9"/>
            <p:cNvSpPr>
              <a:spLocks noChangeShapeType="1"/>
            </p:cNvSpPr>
            <p:nvPr/>
          </p:nvSpPr>
          <p:spPr bwMode="auto">
            <a:xfrm rot="1800000" flipH="1">
              <a:off x="474" y="2027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 rot="-3600000">
              <a:off x="1883" y="1650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 rot="18000000" flipH="1">
              <a:off x="851" y="3437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 rot="19800000">
              <a:off x="2261" y="2027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 rot="19800000" flipH="1">
              <a:off x="474" y="3060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24"/>
            <p:cNvSpPr>
              <a:spLocks noChangeShapeType="1"/>
            </p:cNvSpPr>
            <p:nvPr/>
          </p:nvSpPr>
          <p:spPr bwMode="auto">
            <a:xfrm rot="14400000">
              <a:off x="851" y="1650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 rot="14400000" flipH="1">
              <a:off x="1884" y="3437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7129463" y="2958852"/>
            <a:ext cx="1871660" cy="83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b="1">
                <a:solidFill>
                  <a:srgbClr val="FFC000"/>
                </a:solidFill>
                <a:effectLst/>
                <a:latin typeface="Trebuchet MS" pitchFamily="34" charset="0"/>
              </a:rPr>
              <a:t>Neutrino</a:t>
            </a:r>
          </a:p>
          <a:p>
            <a:pPr algn="ctr"/>
            <a:r>
              <a:rPr lang="de-DE" sz="1600" b="1" smtClean="0">
                <a:solidFill>
                  <a:srgbClr val="FFC000"/>
                </a:solidFill>
                <a:effectLst/>
                <a:latin typeface="Trebuchet MS" pitchFamily="34" charset="0"/>
              </a:rPr>
              <a:t>cooling by</a:t>
            </a:r>
          </a:p>
          <a:p>
            <a:pPr algn="ctr"/>
            <a:r>
              <a:rPr lang="de-DE" sz="1600" b="1" smtClean="0">
                <a:solidFill>
                  <a:srgbClr val="FFC000"/>
                </a:solidFill>
                <a:latin typeface="Trebuchet MS" pitchFamily="34" charset="0"/>
              </a:rPr>
              <a:t>diffusion</a:t>
            </a:r>
            <a:endParaRPr lang="de-DE" sz="1600" b="1"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/>
              <p:cNvSpPr txBox="1"/>
              <p:nvPr/>
            </p:nvSpPr>
            <p:spPr>
              <a:xfrm>
                <a:off x="144463" y="802842"/>
                <a:ext cx="2159729" cy="1296000"/>
              </a:xfrm>
              <a:prstGeom prst="rect">
                <a:avLst/>
              </a:prstGeom>
              <a:solidFill>
                <a:srgbClr val="336699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End state of a</a:t>
                </a:r>
              </a:p>
              <a:p>
                <a:r>
                  <a:rPr lang="en-US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massive star</a:t>
                </a:r>
              </a:p>
              <a:p>
                <a:r>
                  <a:rPr lang="en-US" sz="2000" b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M</m:t>
                    </m:r>
                    <m: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≳8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M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⊙</m:t>
                        </m:r>
                      </m:sub>
                    </m:sSub>
                  </m:oMath>
                </a14:m>
                <a:endPara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802842"/>
                <a:ext cx="2159729" cy="1296000"/>
              </a:xfrm>
              <a:prstGeom prst="rect">
                <a:avLst/>
              </a:prstGeom>
              <a:blipFill>
                <a:blip r:embed="rId4"/>
                <a:stretch>
                  <a:fillRect t="-280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521802" y="790628"/>
            <a:ext cx="1870811" cy="1296000"/>
          </a:xfrm>
          <a:prstGeom prst="rect">
            <a:avLst/>
          </a:prstGeom>
          <a:solidFill>
            <a:srgbClr val="336699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 of</a:t>
            </a:r>
          </a:p>
          <a:p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degenerate 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608802" y="790627"/>
                <a:ext cx="2088000" cy="1296000"/>
              </a:xfrm>
              <a:prstGeom prst="rect">
                <a:avLst/>
              </a:prstGeom>
              <a:solidFill>
                <a:srgbClr val="336699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Bounce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nuc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Shock wave forms</a:t>
                </a:r>
              </a:p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explodes the star </a:t>
                </a: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802" y="790627"/>
                <a:ext cx="2088000" cy="1296000"/>
              </a:xfrm>
              <a:prstGeom prst="rect">
                <a:avLst/>
              </a:prstGeom>
              <a:blipFill rotWithShape="1">
                <a:blip r:embed="rId5"/>
                <a:stretch>
                  <a:fillRect l="-290" t="-2336" r="-46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913122" y="790628"/>
                <a:ext cx="2088000" cy="1296000"/>
              </a:xfrm>
              <a:prstGeom prst="rect">
                <a:avLst/>
              </a:prstGeom>
              <a:solidFill>
                <a:srgbClr val="336699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Grav. binding E </a:t>
                </a:r>
              </a:p>
              <a:p>
                <a:r>
                  <a:rPr lang="en-US" sz="2000" b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~ 3×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53</m:t>
                        </m:r>
                      </m:sup>
                    </m:sSup>
                    <m: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erg</m:t>
                    </m:r>
                  </m:oMath>
                </a14:m>
                <a:endPara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emitted as nus</a:t>
                </a:r>
              </a:p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of all flavors</a:t>
                </a: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22" y="790628"/>
                <a:ext cx="2088000" cy="1296000"/>
              </a:xfrm>
              <a:prstGeom prst="rect">
                <a:avLst/>
              </a:prstGeom>
              <a:blipFill rotWithShape="1">
                <a:blip r:embed="rId6"/>
                <a:stretch>
                  <a:fillRect t="-2336" b="-116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2547375" y="4608147"/>
            <a:ext cx="37171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• Huge rate of low-E neutrinos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 (tens of MeV) over few seconds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 in large-volume detectors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A few core-collapse SNe in our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galaxy per century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Once-in-a-lifetime opportunity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94" y="4608148"/>
            <a:ext cx="2653927" cy="19389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7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Sanduleak -69 202</a:t>
            </a:r>
            <a:endParaRPr lang="en-US"/>
          </a:p>
        </p:txBody>
      </p:sp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Sanduleak  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69 202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8512" y="492"/>
            <a:ext cx="4608513" cy="6911975"/>
            <a:chOff x="4608512" y="-493"/>
            <a:chExt cx="4608513" cy="6911975"/>
          </a:xfrm>
        </p:grpSpPr>
        <p:pic>
          <p:nvPicPr>
            <p:cNvPr id="1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pPr algn="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pPr algn="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4016" y="673398"/>
            <a:ext cx="4464496" cy="117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/>
          <a:p>
            <a:pPr defTabSz="921018">
              <a:spcBef>
                <a:spcPct val="50000"/>
              </a:spcBef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Tarantula Nebula</a:t>
            </a:r>
          </a:p>
          <a:p>
            <a:pPr defTabSz="921018">
              <a:lnSpc>
                <a:spcPts val="2000"/>
              </a:lnSpc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Large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Magellanic Cloud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50 kpc      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(160.000 light years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61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Detection Opportunities from Stars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249002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882" y="575587"/>
            <a:ext cx="9057231" cy="1382561"/>
            <a:chOff x="71882" y="575587"/>
            <a:chExt cx="9057231" cy="1382561"/>
          </a:xfrm>
        </p:grpSpPr>
        <p:sp>
          <p:nvSpPr>
            <p:cNvPr id="51" name="Text Box 194"/>
            <p:cNvSpPr txBox="1">
              <a:spLocks noChangeArrowheads="1"/>
            </p:cNvSpPr>
            <p:nvPr/>
          </p:nvSpPr>
          <p:spPr bwMode="auto">
            <a:xfrm>
              <a:off x="583278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9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2" name="Text Box 195"/>
            <p:cNvSpPr txBox="1">
              <a:spLocks noChangeArrowheads="1"/>
            </p:cNvSpPr>
            <p:nvPr/>
          </p:nvSpPr>
          <p:spPr bwMode="auto">
            <a:xfrm>
              <a:off x="410444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12</a:t>
              </a:r>
              <a:endParaRPr lang="de-DE" sz="32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3" name="Text Box 196"/>
            <p:cNvSpPr txBox="1">
              <a:spLocks noChangeArrowheads="1"/>
            </p:cNvSpPr>
            <p:nvPr/>
          </p:nvSpPr>
          <p:spPr bwMode="auto">
            <a:xfrm>
              <a:off x="71882" y="1239579"/>
              <a:ext cx="53388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  <a:r>
                <a:rPr lang="en-US" sz="2800" b="1" i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de-DE" sz="2400" b="1" i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54" name="Group 197"/>
            <p:cNvGrpSpPr>
              <a:grpSpLocks/>
            </p:cNvGrpSpPr>
            <p:nvPr/>
          </p:nvGrpSpPr>
          <p:grpSpPr bwMode="auto">
            <a:xfrm flipH="1">
              <a:off x="6768876" y="1743649"/>
              <a:ext cx="576064" cy="214499"/>
              <a:chOff x="2880" y="3360"/>
              <a:chExt cx="2400" cy="240"/>
            </a:xfrm>
          </p:grpSpPr>
          <p:sp>
            <p:nvSpPr>
              <p:cNvPr id="231" name="Line 19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" name="Line 19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3" name="Line 20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4" name="Line 20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" name="Line 20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0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0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0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9" name="Line 20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0" name="Line 20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1" name="Line 20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" name="Group 209"/>
            <p:cNvGrpSpPr>
              <a:grpSpLocks/>
            </p:cNvGrpSpPr>
            <p:nvPr/>
          </p:nvGrpSpPr>
          <p:grpSpPr bwMode="auto">
            <a:xfrm flipH="1">
              <a:off x="6192812" y="1743649"/>
              <a:ext cx="576064" cy="214499"/>
              <a:chOff x="2880" y="3360"/>
              <a:chExt cx="2400" cy="240"/>
            </a:xfrm>
          </p:grpSpPr>
          <p:sp>
            <p:nvSpPr>
              <p:cNvPr id="220" name="Line 21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1" name="Line 21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Line 21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Line 21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Line 21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" name="Line 21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6" name="Line 21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Line 21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Line 21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Line 219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0" name="Line 22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" name="Group 221"/>
            <p:cNvGrpSpPr>
              <a:grpSpLocks/>
            </p:cNvGrpSpPr>
            <p:nvPr/>
          </p:nvGrpSpPr>
          <p:grpSpPr bwMode="auto">
            <a:xfrm flipH="1">
              <a:off x="5616748" y="1743649"/>
              <a:ext cx="576064" cy="214499"/>
              <a:chOff x="2880" y="3360"/>
              <a:chExt cx="2400" cy="240"/>
            </a:xfrm>
          </p:grpSpPr>
          <p:sp>
            <p:nvSpPr>
              <p:cNvPr id="209" name="Line 22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Line 22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1" name="Line 22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Line 22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Line 22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Line 22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" name="Line 22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" name="Line 22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Line 23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Line 231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Line 23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3"/>
            <p:cNvGrpSpPr>
              <a:grpSpLocks/>
            </p:cNvGrpSpPr>
            <p:nvPr/>
          </p:nvGrpSpPr>
          <p:grpSpPr bwMode="auto">
            <a:xfrm flipH="1">
              <a:off x="5048185" y="1743649"/>
              <a:ext cx="576064" cy="208499"/>
              <a:chOff x="2880" y="3360"/>
              <a:chExt cx="2400" cy="240"/>
            </a:xfrm>
          </p:grpSpPr>
          <p:sp>
            <p:nvSpPr>
              <p:cNvPr id="198" name="Line 23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Line 2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Line 23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1" name="Line 23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Line 23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Line 23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Line 24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Line 24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24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Line 243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Line 24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5"/>
            <p:cNvGrpSpPr>
              <a:grpSpLocks/>
            </p:cNvGrpSpPr>
            <p:nvPr/>
          </p:nvGrpSpPr>
          <p:grpSpPr bwMode="auto">
            <a:xfrm flipH="1">
              <a:off x="4464620" y="1743649"/>
              <a:ext cx="576064" cy="214499"/>
              <a:chOff x="2880" y="3360"/>
              <a:chExt cx="2400" cy="240"/>
            </a:xfrm>
          </p:grpSpPr>
          <p:sp>
            <p:nvSpPr>
              <p:cNvPr id="187" name="Line 24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Line 2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Line 24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Line 24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1" name="Line 25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Line 25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Line 25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Line 25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Line 25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Line 25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Line 25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57"/>
            <p:cNvGrpSpPr>
              <a:grpSpLocks/>
            </p:cNvGrpSpPr>
            <p:nvPr/>
          </p:nvGrpSpPr>
          <p:grpSpPr bwMode="auto">
            <a:xfrm flipH="1">
              <a:off x="3888556" y="1743649"/>
              <a:ext cx="576064" cy="214499"/>
              <a:chOff x="2880" y="3360"/>
              <a:chExt cx="2400" cy="240"/>
            </a:xfrm>
          </p:grpSpPr>
          <p:sp>
            <p:nvSpPr>
              <p:cNvPr id="176" name="Line 25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Line 2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Line 26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Line 26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Line 26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Line 26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Line 26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3" name="Line 26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Line 26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Line 26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Line 26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0" name="Group 269"/>
            <p:cNvGrpSpPr>
              <a:grpSpLocks/>
            </p:cNvGrpSpPr>
            <p:nvPr/>
          </p:nvGrpSpPr>
          <p:grpSpPr bwMode="auto">
            <a:xfrm flipH="1">
              <a:off x="3312492" y="1743649"/>
              <a:ext cx="576064" cy="214499"/>
              <a:chOff x="2880" y="3360"/>
              <a:chExt cx="2400" cy="240"/>
            </a:xfrm>
          </p:grpSpPr>
          <p:sp>
            <p:nvSpPr>
              <p:cNvPr id="165" name="Line 27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6" name="Line 2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7" name="Line 27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8" name="Line 27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9" name="Line 27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0" name="Line 27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1" name="Line 27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2" name="Line 27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Line 27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Line 27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Line 28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" name="Group 281"/>
            <p:cNvGrpSpPr>
              <a:grpSpLocks/>
            </p:cNvGrpSpPr>
            <p:nvPr/>
          </p:nvGrpSpPr>
          <p:grpSpPr bwMode="auto">
            <a:xfrm flipH="1">
              <a:off x="2736428" y="1743649"/>
              <a:ext cx="576064" cy="214499"/>
              <a:chOff x="2880" y="3360"/>
              <a:chExt cx="2400" cy="240"/>
            </a:xfrm>
          </p:grpSpPr>
          <p:sp>
            <p:nvSpPr>
              <p:cNvPr id="154" name="Line 28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5" name="Line 2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" name="Line 28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7" name="Line 28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8" name="Line 28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9" name="Line 28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0" name="Line 28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" name="Line 28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2" name="Line 29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" name="Line 29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" name="Line 29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2" name="Group 293"/>
            <p:cNvGrpSpPr>
              <a:grpSpLocks/>
            </p:cNvGrpSpPr>
            <p:nvPr/>
          </p:nvGrpSpPr>
          <p:grpSpPr bwMode="auto">
            <a:xfrm flipH="1">
              <a:off x="2160363" y="1743649"/>
              <a:ext cx="576064" cy="214499"/>
              <a:chOff x="2880" y="3360"/>
              <a:chExt cx="2400" cy="240"/>
            </a:xfrm>
          </p:grpSpPr>
          <p:sp>
            <p:nvSpPr>
              <p:cNvPr id="143" name="Line 29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Line 2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Line 29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Line 29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Line 29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Line 29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Line 30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Line 30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Line 30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Line 303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Line 30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3" name="Group 305"/>
            <p:cNvGrpSpPr>
              <a:grpSpLocks/>
            </p:cNvGrpSpPr>
            <p:nvPr/>
          </p:nvGrpSpPr>
          <p:grpSpPr bwMode="auto">
            <a:xfrm flipH="1">
              <a:off x="1584299" y="1743649"/>
              <a:ext cx="576064" cy="214499"/>
              <a:chOff x="2880" y="3360"/>
              <a:chExt cx="2400" cy="240"/>
            </a:xfrm>
          </p:grpSpPr>
          <p:sp>
            <p:nvSpPr>
              <p:cNvPr id="132" name="Line 30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Line 3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Line 30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30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Line 31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Line 31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Line 31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Line 31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Line 31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Line 31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" name="Line 31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4" name="Group 317"/>
            <p:cNvGrpSpPr>
              <a:grpSpLocks/>
            </p:cNvGrpSpPr>
            <p:nvPr/>
          </p:nvGrpSpPr>
          <p:grpSpPr bwMode="auto">
            <a:xfrm flipH="1">
              <a:off x="1008235" y="1743649"/>
              <a:ext cx="576064" cy="214499"/>
              <a:chOff x="2880" y="3360"/>
              <a:chExt cx="2400" cy="240"/>
            </a:xfrm>
          </p:grpSpPr>
          <p:sp>
            <p:nvSpPr>
              <p:cNvPr id="121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5" name="Group 329"/>
            <p:cNvGrpSpPr>
              <a:grpSpLocks/>
            </p:cNvGrpSpPr>
            <p:nvPr/>
          </p:nvGrpSpPr>
          <p:grpSpPr bwMode="auto">
            <a:xfrm flipH="1">
              <a:off x="7344940" y="1743649"/>
              <a:ext cx="576064" cy="214499"/>
              <a:chOff x="2880" y="3360"/>
              <a:chExt cx="2400" cy="240"/>
            </a:xfrm>
          </p:grpSpPr>
          <p:sp>
            <p:nvSpPr>
              <p:cNvPr id="110" name="Line 33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Line 3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Line 33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Line 33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Line 33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Line 33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33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33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Line 33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33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Line 34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6" name="Group 341"/>
            <p:cNvGrpSpPr>
              <a:grpSpLocks/>
            </p:cNvGrpSpPr>
            <p:nvPr/>
          </p:nvGrpSpPr>
          <p:grpSpPr bwMode="auto">
            <a:xfrm flipH="1">
              <a:off x="7921004" y="1743649"/>
              <a:ext cx="576064" cy="214499"/>
              <a:chOff x="2880" y="3360"/>
              <a:chExt cx="2400" cy="240"/>
            </a:xfrm>
          </p:grpSpPr>
          <p:sp>
            <p:nvSpPr>
              <p:cNvPr id="99" name="Line 34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Line 3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Line 34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Line 34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Line 34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Line 34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Line 34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Line 34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Line 35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Line 35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Line 35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7" name="Line 353"/>
            <p:cNvSpPr>
              <a:spLocks noChangeShapeType="1"/>
            </p:cNvSpPr>
            <p:nvPr/>
          </p:nvSpPr>
          <p:spPr bwMode="auto">
            <a:xfrm flipH="1">
              <a:off x="143892" y="1743649"/>
              <a:ext cx="36004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3" name="Group 359"/>
            <p:cNvGrpSpPr>
              <a:grpSpLocks/>
            </p:cNvGrpSpPr>
            <p:nvPr/>
          </p:nvGrpSpPr>
          <p:grpSpPr bwMode="auto">
            <a:xfrm flipH="1">
              <a:off x="8497068" y="1743649"/>
              <a:ext cx="576064" cy="214499"/>
              <a:chOff x="2880" y="3360"/>
              <a:chExt cx="2400" cy="240"/>
            </a:xfrm>
          </p:grpSpPr>
          <p:sp>
            <p:nvSpPr>
              <p:cNvPr id="88" name="Line 3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Line 36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Line 36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Line 36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Line 36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Line 36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Line 36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Line 36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Line 36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Line 36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Line 37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5" name="Group 317"/>
            <p:cNvGrpSpPr>
              <a:grpSpLocks/>
            </p:cNvGrpSpPr>
            <p:nvPr/>
          </p:nvGrpSpPr>
          <p:grpSpPr bwMode="auto">
            <a:xfrm flipH="1">
              <a:off x="431948" y="1743649"/>
              <a:ext cx="576064" cy="214499"/>
              <a:chOff x="2880" y="3360"/>
              <a:chExt cx="2400" cy="240"/>
            </a:xfrm>
          </p:grpSpPr>
          <p:sp>
            <p:nvSpPr>
              <p:cNvPr id="386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7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8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9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0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1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2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3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5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7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8" name="Text Box 194"/>
            <p:cNvSpPr txBox="1">
              <a:spLocks noChangeArrowheads="1"/>
            </p:cNvSpPr>
            <p:nvPr/>
          </p:nvSpPr>
          <p:spPr bwMode="auto">
            <a:xfrm>
              <a:off x="237620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15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9" name="Text Box 194"/>
            <p:cNvSpPr txBox="1">
              <a:spLocks noChangeArrowheads="1"/>
            </p:cNvSpPr>
            <p:nvPr/>
          </p:nvSpPr>
          <p:spPr bwMode="auto">
            <a:xfrm>
              <a:off x="64796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18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0" name="Text Box 194"/>
            <p:cNvSpPr txBox="1">
              <a:spLocks noChangeArrowheads="1"/>
            </p:cNvSpPr>
            <p:nvPr/>
          </p:nvSpPr>
          <p:spPr bwMode="auto">
            <a:xfrm>
              <a:off x="756102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6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1" name="Text Box 196"/>
            <p:cNvSpPr txBox="1">
              <a:spLocks noChangeArrowheads="1"/>
            </p:cNvSpPr>
            <p:nvPr/>
          </p:nvSpPr>
          <p:spPr bwMode="auto">
            <a:xfrm>
              <a:off x="8409140" y="1303638"/>
              <a:ext cx="719973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GeV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3" name="Text Box 196"/>
            <p:cNvSpPr txBox="1">
              <a:spLocks noChangeArrowheads="1"/>
            </p:cNvSpPr>
            <p:nvPr/>
          </p:nvSpPr>
          <p:spPr bwMode="auto">
            <a:xfrm>
              <a:off x="151392" y="575587"/>
              <a:ext cx="1206268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r>
                <a:rPr lang="en-US" sz="2800" b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Planck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9651" y="999245"/>
              <a:ext cx="26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210706" y="3255859"/>
            <a:ext cx="5342076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Opportunities for detection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2" name="Rectangle 401"/>
          <p:cNvSpPr>
            <a:spLocks noChangeArrowheads="1"/>
          </p:cNvSpPr>
          <p:nvPr/>
        </p:nvSpPr>
        <p:spPr bwMode="auto">
          <a:xfrm>
            <a:off x="6336360" y="3255949"/>
            <a:ext cx="2809228" cy="64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400622" y="4176087"/>
            <a:ext cx="3858015" cy="1584220"/>
            <a:chOff x="5400622" y="4176087"/>
            <a:chExt cx="3858015" cy="1584220"/>
          </a:xfrm>
        </p:grpSpPr>
        <p:pic>
          <p:nvPicPr>
            <p:cNvPr id="408" name="Picture 4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622" y="4176087"/>
              <a:ext cx="1910862" cy="1584220"/>
            </a:xfrm>
            <a:prstGeom prst="rect">
              <a:avLst/>
            </a:prstGeom>
          </p:spPr>
        </p:pic>
        <p:sp>
          <p:nvSpPr>
            <p:cNvPr id="406" name="TextBox 405"/>
            <p:cNvSpPr txBox="1"/>
            <p:nvPr/>
          </p:nvSpPr>
          <p:spPr>
            <a:xfrm>
              <a:off x="7362990" y="4970786"/>
              <a:ext cx="18956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75000"/>
                    </a:schemeClr>
                  </a:solidFill>
                </a:rPr>
                <a:t>IAXO Solar</a:t>
              </a:r>
            </a:p>
            <a:p>
              <a:r>
                <a:rPr lang="en-US" sz="2000" b="1" smtClean="0">
                  <a:solidFill>
                    <a:schemeClr val="accent1">
                      <a:lumMod val="75000"/>
                    </a:schemeClr>
                  </a:solidFill>
                </a:rPr>
                <a:t>Axion Telescope</a:t>
              </a:r>
              <a:endParaRPr lang="en-US" sz="20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0974" y="3239957"/>
            <a:ext cx="1103997" cy="2088290"/>
            <a:chOff x="180974" y="3383977"/>
            <a:chExt cx="1114425" cy="2088290"/>
          </a:xfrm>
        </p:grpSpPr>
        <p:sp>
          <p:nvSpPr>
            <p:cNvPr id="404" name="Rectangle 403"/>
            <p:cNvSpPr>
              <a:spLocks noChangeArrowheads="1"/>
            </p:cNvSpPr>
            <p:nvPr/>
          </p:nvSpPr>
          <p:spPr bwMode="auto">
            <a:xfrm>
              <a:off x="180974" y="3383977"/>
              <a:ext cx="1114425" cy="648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</a:t>
              </a:r>
            </a:p>
            <a:p>
              <a:pPr defTabSz="921018">
                <a:lnSpc>
                  <a:spcPct val="80000"/>
                </a:lnSpc>
                <a:defRPr/>
              </a:pPr>
              <a:r>
                <a: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adiance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80974" y="4557867"/>
              <a:ext cx="1114425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Black</a:t>
              </a:r>
            </a:p>
            <a:p>
              <a:pPr algn="ctr"/>
              <a:r>
                <a:rPr lang="en-US" smtClean="0"/>
                <a:t>Hole</a:t>
              </a:r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403357" y="4248149"/>
              <a:ext cx="665401" cy="227349"/>
            </a:xfrm>
            <a:prstGeom prst="arc">
              <a:avLst>
                <a:gd name="adj1" fmla="val 6791915"/>
                <a:gd name="adj2" fmla="val 4061886"/>
              </a:avLst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28397" y="3983285"/>
            <a:ext cx="6385081" cy="2742757"/>
            <a:chOff x="2928397" y="3983285"/>
            <a:chExt cx="6385081" cy="27427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73" y="5414375"/>
              <a:ext cx="1872000" cy="842400"/>
            </a:xfrm>
            <a:prstGeom prst="rect">
              <a:avLst/>
            </a:prstGeom>
          </p:spPr>
        </p:pic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73" y="3983285"/>
              <a:ext cx="1872000" cy="14100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28397" y="6264377"/>
              <a:ext cx="6385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Axion conversion in neutron star magnetospheres</a:t>
              </a:r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Some Early Papers on Stellar Particle Physics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1931" y="3888047"/>
            <a:ext cx="878509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Vysotsky, </a:t>
            </a:r>
            <a:r>
              <a:rPr lang="en-US" altLang="en-US" smtClean="0">
                <a:solidFill>
                  <a:schemeClr val="accent1">
                    <a:lumMod val="50000"/>
                  </a:schemeClr>
                </a:solidFill>
              </a:rPr>
              <a:t>Zeldovich, Khlopov &amp; Chechetkin</a:t>
            </a:r>
            <a:r>
              <a:rPr lang="en-US" altLang="en-US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Some astrophysical limitations </a:t>
            </a:r>
            <a:r>
              <a:rPr lang="en-US" altLang="en-US">
                <a:solidFill>
                  <a:schemeClr val="accent6">
                    <a:lumMod val="50000"/>
                  </a:schemeClr>
                </a:solidFill>
              </a:rPr>
              <a:t>on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the axion mass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Pisma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Zh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Eksp. Teor. Fiz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. 27 (1978)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533  [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JETP Lett. 27 (1978)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502</a:t>
            </a:r>
            <a:r>
              <a:rPr lang="en-US" altLang="en-US" smtClean="0"/>
              <a:t>]</a:t>
            </a:r>
          </a:p>
          <a:p>
            <a:endParaRPr lang="en-US" sz="30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</a:rPr>
              <a:t>Dicus, Kolb, Teplitz &amp; </a:t>
            </a:r>
            <a:r>
              <a:rPr lang="en-US" altLang="en-US" smtClean="0">
                <a:solidFill>
                  <a:schemeClr val="accent1">
                    <a:lumMod val="75000"/>
                  </a:schemeClr>
                </a:solidFill>
              </a:rPr>
              <a:t>Wagoner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Astrophysical bounds </a:t>
            </a:r>
            <a:r>
              <a:rPr lang="en-US" altLang="en-US">
                <a:solidFill>
                  <a:schemeClr val="accent6">
                    <a:lumMod val="50000"/>
                  </a:schemeClr>
                </a:solidFill>
              </a:rPr>
              <a:t>on the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masses </a:t>
            </a:r>
            <a:r>
              <a:rPr lang="en-US" altLang="en-US">
                <a:solidFill>
                  <a:schemeClr val="accent6">
                    <a:lumMod val="50000"/>
                  </a:schemeClr>
                </a:solidFill>
              </a:rPr>
              <a:t>of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axions </a:t>
            </a:r>
            <a:r>
              <a:rPr lang="en-US" altLang="en-US">
                <a:solidFill>
                  <a:schemeClr val="accent6">
                    <a:lumMod val="50000"/>
                  </a:schemeClr>
                </a:solidFill>
              </a:rPr>
              <a:t>and Higgs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particles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PRD 18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(1978)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1829</a:t>
            </a:r>
          </a:p>
          <a:p>
            <a:endParaRPr lang="en-US" altLang="en-US" sz="3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K. O. Mikaelian: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Astrophysical 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implications of new light Higgs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bosons,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PRD 18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(1978)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3605</a:t>
            </a:r>
          </a:p>
          <a:p>
            <a:endParaRPr lang="en-US" altLang="en-US" sz="3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K. Sato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Astrophysical 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constraints on the axion mass and the number of quark flavors,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Prog. Theor. Phys.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 (1978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1942</a:t>
            </a:r>
            <a:endParaRPr lang="en-US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931" y="1044289"/>
            <a:ext cx="763306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mtClean="0">
                <a:solidFill>
                  <a:schemeClr val="accent1">
                    <a:lumMod val="75000"/>
                  </a:schemeClr>
                </a:solidFill>
              </a:rPr>
              <a:t>Bernstein, Ruderman &amp; Feinberg:</a:t>
            </a:r>
          </a:p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Electromagnetic properties of the neutrino,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Phys. Rev. 132 (1963) 1227</a:t>
            </a:r>
          </a:p>
          <a:p>
            <a:endParaRPr lang="en-US" altLang="en-US" sz="3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Gribov &amp; Pontecorvo: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Neutrino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astronomy and lepton charge</a:t>
            </a:r>
            <a:r>
              <a:rPr lang="en-US" altLang="en-US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PLB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 </a:t>
            </a:r>
            <a:r>
              <a:rPr lang="en-DE">
                <a:solidFill>
                  <a:schemeClr val="tx1">
                    <a:lumMod val="75000"/>
                    <a:lumOff val="25000"/>
                  </a:schemeClr>
                </a:solidFill>
              </a:rPr>
              <a:t>(1969)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493</a:t>
            </a: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0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Cowsik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  Limits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on the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radiative decay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neutrinos</a:t>
            </a:r>
            <a:r>
              <a:rPr lang="en-US" altLang="en-US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PRL 39 (1978) 511</a:t>
            </a: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Falk &amp;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Schramm: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Limits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from supernovae on neutrino radiative lifetimes</a:t>
            </a:r>
            <a:r>
              <a:rPr lang="en-US" altLang="en-US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PLB </a:t>
            </a:r>
            <a:r>
              <a:rPr lang="en-DE">
                <a:solidFill>
                  <a:schemeClr val="tx1">
                    <a:lumMod val="75000"/>
                    <a:lumOff val="25000"/>
                  </a:schemeClr>
                </a:solidFill>
              </a:rPr>
              <a:t>79 (1978)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511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828" y="647597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Neutrinos</a:t>
            </a:r>
            <a:endParaRPr lang="en-US" sz="2000" b="1"/>
          </a:p>
        </p:txBody>
      </p:sp>
      <p:sp>
        <p:nvSpPr>
          <p:cNvPr id="10" name="TextBox 9"/>
          <p:cNvSpPr txBox="1"/>
          <p:nvPr/>
        </p:nvSpPr>
        <p:spPr>
          <a:xfrm>
            <a:off x="461200" y="3527997"/>
            <a:ext cx="3324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Axions &amp; light Higgs (ca 1978)</a:t>
            </a:r>
            <a:endParaRPr lang="en-US" sz="2000" b="1"/>
          </a:p>
        </p:txBody>
      </p:sp>
      <p:sp>
        <p:nvSpPr>
          <p:cNvPr id="3" name="Explosion 2 2"/>
          <p:cNvSpPr/>
          <p:nvPr/>
        </p:nvSpPr>
        <p:spPr>
          <a:xfrm>
            <a:off x="6120722" y="1439707"/>
            <a:ext cx="3384469" cy="1080150"/>
          </a:xfrm>
          <a:prstGeom prst="irregularSeal2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oscillations!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0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Axion Limits from Burst Duration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Raffelt,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Lect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Notes Phys. 741 (2008)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51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[hep-ph/0611350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]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Burst duration calibrated by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early numerical studies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“Generic” emission rates inspired by OPE rates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≲16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blipFill>
                <a:blip r:embed="rId3"/>
                <a:stretch>
                  <a:fillRect l="-745" t="-3211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Chang, Essig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&amp; McDermott, </a:t>
                </a:r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JHEP 1809 (2018) 051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[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1803.00993]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Various correction factors to emission rates, specific SN core models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blipFill>
                <a:blip r:embed="rId4"/>
                <a:stretch>
                  <a:fillRect l="-745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</a:t>
                </a:r>
                <a:r>
                  <a:rPr lang="it-IT" sz="2000">
                    <a:solidFill>
                      <a:schemeClr val="accent1">
                        <a:lumMod val="75000"/>
                      </a:schemeClr>
                    </a:solidFill>
                  </a:rPr>
                  <a:t>Fischer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, Giannotti,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Guo, Martínez-Pinedo &amp; Mirizzi, 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JCAP 10 (2019) 016 &amp; Erratum [1906.11844v3]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Beyond OPE emission rates, specific SN core models: similar to Chang et al.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blipFill>
                <a:blip r:embed="rId5"/>
                <a:stretch>
                  <a:fillRect l="-745" t="-3226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4019" y="5400257"/>
            <a:ext cx="892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Bar, Blum &amp; D'Amico,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Is there a supernova bound on axions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? [1907.05020]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Alternative picture of SN explosion (thermonuclear event)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Observed signal not PNS cooling. SN1987A neutron star (or pulsar) not yet found.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(but see “NS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1987A in SN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1987A”, Page et al. arXiv:2004.06078)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Fore, Giannotti, Mirizzi &amp; Reddy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[arXiv:2010.02943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]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smtClean="0">
                    <a:solidFill>
                      <a:schemeClr val="tx1"/>
                    </a:solidFill>
                  </a:rPr>
                  <a:t>Including thermal pions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  (factor 3 larger emission)</a:t>
                </a:r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blipFill>
                <a:blip r:embed="rId6"/>
                <a:stretch>
                  <a:fillRect l="-751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6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Where is the Neutron Star of SN 1987A?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3891" y="719607"/>
            <a:ext cx="892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No pulsar or neutron star has been seen until now (35 years later)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Infra-red excess observed by ALMA: In “the blob” strong indication for NS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expected position, remnant hidden by dust  [Cigan+ arXiv:1910.02960]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Most plausible model: Thermally cooling non-pulsar NS [Page+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arXiv:2004.06078]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4113077"/>
            <a:ext cx="4336606" cy="2439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3" y="2231817"/>
            <a:ext cx="4319796" cy="4319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908735" y="2120746"/>
            <a:ext cx="369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75000"/>
                  </a:schemeClr>
                </a:solidFill>
                <a:hlinkClick r:id="rId5"/>
              </a:rPr>
              <a:t>https://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www.bbc.com/news/science-environment-50473482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260" y="3416633"/>
            <a:ext cx="4321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Atacama Large Millimeter/Submillimeter Array (ALMA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at ESO in Chile</a:t>
            </a:r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2238" y="5930631"/>
            <a:ext cx="14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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19222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2" y="1800317"/>
            <a:ext cx="8064000" cy="40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Operational Detectors for Supernova 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4632" y="6120417"/>
            <a:ext cx="1728000" cy="43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 (10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5952" y="71960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HALO (30)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SNO+ (300)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4392" y="719607"/>
            <a:ext cx="172798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 (400)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Borexino (100)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4782" y="719717"/>
            <a:ext cx="1008000" cy="79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Baksan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24791" y="719607"/>
            <a:ext cx="2015971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Super-K (4000) 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KamLAND (400)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53" idx="2"/>
          </p:cNvCxnSpPr>
          <p:nvPr/>
        </p:nvCxnSpPr>
        <p:spPr>
          <a:xfrm flipH="1">
            <a:off x="7263442" y="1511717"/>
            <a:ext cx="369335" cy="12228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2"/>
          </p:cNvCxnSpPr>
          <p:nvPr/>
        </p:nvCxnSpPr>
        <p:spPr>
          <a:xfrm flipH="1">
            <a:off x="5508715" y="1511717"/>
            <a:ext cx="540067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2"/>
          </p:cNvCxnSpPr>
          <p:nvPr/>
        </p:nvCxnSpPr>
        <p:spPr>
          <a:xfrm>
            <a:off x="4608382" y="1511717"/>
            <a:ext cx="28817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159861" y="1511300"/>
            <a:ext cx="1083671" cy="11025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608512" y="5832257"/>
            <a:ext cx="0" cy="2881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054"/>
          <p:cNvSpPr>
            <a:spLocks noChangeArrowheads="1"/>
          </p:cNvSpPr>
          <p:nvPr/>
        </p:nvSpPr>
        <p:spPr bwMode="auto">
          <a:xfrm>
            <a:off x="6638132" y="5662563"/>
            <a:ext cx="2054696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In brackets events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for a “fiducial SN”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at distance 10 kpc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072" y="5184227"/>
            <a:ext cx="1583909" cy="1368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Other small 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some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sensitivity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952" y="259186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MicroBooNE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sz="2400" b="1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160981" y="2760453"/>
            <a:ext cx="806506" cy="2274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5952" y="165573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 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(4000 + BKG)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60172" y="2087797"/>
            <a:ext cx="798688" cy="62089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32182" y="719607"/>
            <a:ext cx="143980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(100)</a:t>
            </a:r>
          </a:p>
          <a:p>
            <a:endParaRPr lang="en-US" sz="2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52282" y="1511717"/>
            <a:ext cx="180025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744392" y="582932"/>
            <a:ext cx="1656230" cy="1072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4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9217024" cy="575586"/>
          </a:xfrm>
          <a:noFill/>
        </p:spPr>
        <p:txBody>
          <a:bodyPr/>
          <a:lstStyle/>
          <a:p>
            <a:r>
              <a:rPr lang="en-US" smtClean="0"/>
              <a:t>Local Group of Galaxies</a:t>
            </a:r>
            <a:endParaRPr lang="en-US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62052" y="461998"/>
            <a:ext cx="4245472" cy="4115985"/>
          </a:xfrm>
          <a:prstGeom prst="ellipse">
            <a:avLst/>
          </a:prstGeom>
          <a:noFill/>
          <a:ln w="5472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3602" tIns="41801" rIns="83602" bIns="41801" anchor="ctr"/>
          <a:lstStyle/>
          <a:p>
            <a:pPr defTabSz="411008" hangingPunct="0">
              <a:lnSpc>
                <a:spcPct val="104000"/>
              </a:lnSpc>
              <a:buClr>
                <a:srgbClr val="000000"/>
              </a:buClr>
              <a:buSzPct val="100000"/>
            </a:pPr>
            <a:endParaRPr lang="en-US" sz="2600" b="1">
              <a:solidFill>
                <a:schemeClr val="bg1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1088" y="4608147"/>
            <a:ext cx="3591394" cy="10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Current </a:t>
            </a:r>
            <a:r>
              <a:rPr lang="en-US" sz="2400" smtClean="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and most next-generation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 smtClean="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neutrino detectors</a:t>
            </a:r>
            <a:endParaRPr lang="en-US" sz="2400">
              <a:solidFill>
                <a:srgbClr val="FFFFFF"/>
              </a:solidFill>
              <a:latin typeface="+mn-lt"/>
              <a:ea typeface="msmincho" charset="0"/>
              <a:cs typeface="msmincho" charset="0"/>
            </a:endParaRP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sensitive out to few 100 kpc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56602" y="1655737"/>
            <a:ext cx="3528392" cy="63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With megatonne class (30 x SK)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60 events from Andromeda</a:t>
            </a:r>
          </a:p>
        </p:txBody>
      </p:sp>
    </p:spTree>
    <p:extLst>
      <p:ext uri="{BB962C8B-B14F-4D97-AF65-F5344CB8AC3E}">
        <p14:creationId xmlns:p14="http://schemas.microsoft.com/office/powerpoint/2010/main" val="3288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>
          <a:xfrm>
            <a:off x="2448212" y="-479423"/>
            <a:ext cx="8209140" cy="8209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Shock Revival by Neutrinos</a:t>
            </a:r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744392" y="792421"/>
            <a:ext cx="5615976" cy="56159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</a:t>
            </a:r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968562" y="2015787"/>
            <a:ext cx="3096430" cy="309643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968562" y="2015787"/>
            <a:ext cx="3096430" cy="3096430"/>
          </a:xfrm>
          <a:prstGeom prst="ellipse">
            <a:avLst/>
          </a:prstGeom>
          <a:noFill/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252042" y="3299267"/>
            <a:ext cx="588780" cy="5887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60422" y="3600007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8209012" y="3600007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6156727" y="1475712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-5400000">
            <a:off x="6156727" y="5724302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24542" y="1708597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Si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4542" y="4815482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Si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2814" y="1223677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O</a:t>
            </a:r>
            <a:endParaRPr lang="en-US" sz="3200" b="1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6264782" y="468011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-5400000">
            <a:off x="6264782" y="244788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44892" y="360000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5112662" y="360000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88912" y="4588942"/>
            <a:ext cx="1188146" cy="739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Shock</a:t>
            </a:r>
          </a:p>
          <a:p>
            <a:pPr>
              <a:lnSpc>
                <a:spcPts val="24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wave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1408" y="3411382"/>
            <a:ext cx="696024" cy="404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smtClean="0">
                <a:solidFill>
                  <a:schemeClr val="bg1"/>
                </a:solidFill>
              </a:rPr>
              <a:t>PNS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07" y="719607"/>
            <a:ext cx="27346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Stalled </a:t>
            </a:r>
            <a:r>
              <a:rPr lang="en-US" sz="2000" smtClean="0">
                <a:solidFill>
                  <a:srgbClr val="003399"/>
                </a:solidFill>
              </a:rPr>
              <a:t>shock wave </a:t>
            </a:r>
            <a:r>
              <a:rPr lang="en-US" sz="2000">
                <a:solidFill>
                  <a:srgbClr val="003399"/>
                </a:solidFill>
              </a:rPr>
              <a:t>must</a:t>
            </a:r>
          </a:p>
          <a:p>
            <a:r>
              <a:rPr lang="en-US" sz="2000">
                <a:solidFill>
                  <a:srgbClr val="003399"/>
                </a:solidFill>
              </a:rPr>
              <a:t>receive energy </a:t>
            </a:r>
            <a:r>
              <a:rPr lang="en-US" sz="2000" smtClean="0">
                <a:solidFill>
                  <a:srgbClr val="003399"/>
                </a:solidFill>
              </a:rPr>
              <a:t>to start re-expansion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against ram pressure </a:t>
            </a:r>
            <a:r>
              <a:rPr lang="en-US" sz="2000">
                <a:solidFill>
                  <a:srgbClr val="003399"/>
                </a:solidFill>
              </a:rPr>
              <a:t>of</a:t>
            </a:r>
          </a:p>
          <a:p>
            <a:r>
              <a:rPr lang="en-US" sz="2000">
                <a:solidFill>
                  <a:srgbClr val="003399"/>
                </a:solidFill>
              </a:rPr>
              <a:t>infalling </a:t>
            </a:r>
            <a:r>
              <a:rPr lang="en-US" sz="2000" smtClean="0">
                <a:solidFill>
                  <a:srgbClr val="003399"/>
                </a:solidFill>
              </a:rPr>
              <a:t>stellar core</a:t>
            </a:r>
            <a:endParaRPr lang="en-US" sz="2000">
              <a:solidFill>
                <a:srgbClr val="003399"/>
              </a:solidFill>
            </a:endParaRPr>
          </a:p>
          <a:p>
            <a:endParaRPr lang="en-US" sz="2000"/>
          </a:p>
          <a:p>
            <a:r>
              <a:rPr lang="en-US" sz="2000" b="1">
                <a:solidFill>
                  <a:srgbClr val="C00000"/>
                </a:solidFill>
              </a:rPr>
              <a:t>Shock </a:t>
            </a:r>
            <a:r>
              <a:rPr lang="en-US" sz="2000" b="1" smtClean="0">
                <a:solidFill>
                  <a:srgbClr val="C00000"/>
                </a:solidFill>
              </a:rPr>
              <a:t>can receive</a:t>
            </a:r>
          </a:p>
          <a:p>
            <a:r>
              <a:rPr lang="en-US" sz="2000" b="1" smtClean="0">
                <a:solidFill>
                  <a:srgbClr val="C00000"/>
                </a:solidFill>
              </a:rPr>
              <a:t>fresh</a:t>
            </a:r>
            <a:r>
              <a:rPr lang="en-US" sz="2000" b="1">
                <a:solidFill>
                  <a:srgbClr val="C00000"/>
                </a:solidFill>
              </a:rPr>
              <a:t> </a:t>
            </a:r>
            <a:r>
              <a:rPr lang="en-US" sz="2000" b="1" smtClean="0">
                <a:solidFill>
                  <a:srgbClr val="C00000"/>
                </a:solidFill>
              </a:rPr>
              <a:t>energy </a:t>
            </a:r>
            <a:r>
              <a:rPr lang="en-US" sz="2000" b="1">
                <a:solidFill>
                  <a:srgbClr val="C00000"/>
                </a:solidFill>
              </a:rPr>
              <a:t>from</a:t>
            </a:r>
          </a:p>
          <a:p>
            <a:r>
              <a:rPr lang="en-US" sz="2000" b="1">
                <a:solidFill>
                  <a:srgbClr val="C00000"/>
                </a:solidFill>
              </a:rPr>
              <a:t>neutrinos!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760672" y="2879907"/>
            <a:ext cx="648090" cy="55325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768812" y="2651346"/>
            <a:ext cx="252035" cy="64792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976702" y="3888047"/>
            <a:ext cx="540076" cy="50407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84842" y="223181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2632" y="251985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76494" y="422894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 smtClean="0">
                <a:solidFill>
                  <a:srgbClr val="FFFFFF"/>
                </a:solidFill>
              </a:rPr>
              <a:t>Supernova Neutrinos, ISAPP 2017, 13–24 June 2017</a:t>
            </a:r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Hydrodynamic Instabilities (3D Simulations)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7" y="1403077"/>
            <a:ext cx="3934295" cy="3384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72" y="1625263"/>
            <a:ext cx="3384470" cy="42637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7982" y="719607"/>
            <a:ext cx="1613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2"/>
                </a:solidFill>
              </a:rPr>
              <a:t>Convection</a:t>
            </a:r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9788" y="719607"/>
            <a:ext cx="3931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SASI</a:t>
            </a:r>
          </a:p>
          <a:p>
            <a:pPr algn="ctr"/>
            <a:r>
              <a:rPr lang="en-US" sz="2000" b="1" smtClean="0">
                <a:solidFill>
                  <a:schemeClr val="tx2"/>
                </a:solidFill>
              </a:rPr>
              <a:t>Standing accretion shock instability</a:t>
            </a:r>
            <a:endParaRPr lang="en-US" sz="2000" b="1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972" y="5622878"/>
            <a:ext cx="1835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Images: Tobias Melson</a:t>
            </a:r>
            <a:endParaRPr lang="en-US" sz="1400"/>
          </a:p>
        </p:txBody>
      </p:sp>
      <p:sp>
        <p:nvSpPr>
          <p:cNvPr id="9" name="TextBox 8">
            <a:hlinkClick r:id="rId4"/>
          </p:cNvPr>
          <p:cNvSpPr txBox="1"/>
          <p:nvPr/>
        </p:nvSpPr>
        <p:spPr>
          <a:xfrm>
            <a:off x="2592388" y="5782976"/>
            <a:ext cx="403225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3D Model of Princeton Group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https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://youtu.be/ i-Ly8aCoF7E</a:t>
            </a:r>
          </a:p>
        </p:txBody>
      </p:sp>
    </p:spTree>
    <p:extLst>
      <p:ext uri="{BB962C8B-B14F-4D97-AF65-F5344CB8AC3E}">
        <p14:creationId xmlns:p14="http://schemas.microsoft.com/office/powerpoint/2010/main" val="6300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512776" y="446195"/>
            <a:ext cx="6912962" cy="691296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232879" y="1166295"/>
            <a:ext cx="5472759" cy="547275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024988" y="1958404"/>
            <a:ext cx="3888540" cy="388854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Rectangle 16"/>
          <p:cNvSpPr/>
          <p:nvPr/>
        </p:nvSpPr>
        <p:spPr>
          <a:xfrm rot="20329989">
            <a:off x="2838208" y="921271"/>
            <a:ext cx="2293287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MSW region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465188" y="3398604"/>
            <a:ext cx="1008140" cy="10081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/>
          <p:cNvSpPr/>
          <p:nvPr/>
        </p:nvSpPr>
        <p:spPr>
          <a:xfrm>
            <a:off x="2853491" y="1598354"/>
            <a:ext cx="4231532" cy="12365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eigenstates are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 eigenstates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3128" y="5098269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Shock wave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922" y="1166294"/>
            <a:ext cx="2418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• Adiabatic flavor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conversion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922" y="2774355"/>
            <a:ext cx="2726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• </a:t>
            </a:r>
            <a:r>
              <a:rPr lang="en-US" sz="2400" b="1" smtClean="0">
                <a:solidFill>
                  <a:srgbClr val="C00000"/>
                </a:solidFill>
              </a:rPr>
              <a:t>Slow self-induced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flavor conversion?</a:t>
            </a:r>
          </a:p>
          <a:p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2400" b="1" smtClean="0">
                <a:solidFill>
                  <a:srgbClr val="C00000"/>
                </a:solidFill>
              </a:rPr>
              <a:t>  (Spectral splits …)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922" y="4622774"/>
            <a:ext cx="3218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• </a:t>
            </a:r>
            <a:r>
              <a:rPr lang="en-US" sz="2400" b="1" smtClean="0">
                <a:solidFill>
                  <a:srgbClr val="C00000"/>
                </a:solidFill>
              </a:rPr>
              <a:t>Fast self-induced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flavor conversion?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(Flavor equilibration?)</a:t>
            </a:r>
            <a:endParaRPr lang="en-US" sz="2400" b="1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60172" y="1704274"/>
            <a:ext cx="845197" cy="2541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16279" y="3974686"/>
            <a:ext cx="782585" cy="360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254892" y="4622774"/>
            <a:ext cx="778236" cy="5467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32612" y="2966547"/>
            <a:ext cx="1872154" cy="1872086"/>
            <a:chOff x="3672435" y="2951917"/>
            <a:chExt cx="1872154" cy="187208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5112582" y="388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3672435" y="388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4392000" y="460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>
              <a:off x="4392000" y="316792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900000">
              <a:off x="5087983" y="4074367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900000" flipH="1">
              <a:off x="3696908" y="370163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6300000">
              <a:off x="4205604" y="458333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6300000" flipH="1">
              <a:off x="4578324" y="319232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800000">
              <a:off x="5016037" y="424803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800000" flipH="1">
              <a:off x="3768834" y="3527958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7200000">
              <a:off x="4031995" y="4511279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7200000" flipH="1">
              <a:off x="4752035" y="326413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2700000">
              <a:off x="4901702" y="4397157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700000" flipH="1">
              <a:off x="3883364" y="3378819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8100000">
              <a:off x="3883057" y="4396746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8100000" flipH="1">
              <a:off x="4901346" y="3378456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3600000">
              <a:off x="4752458" y="4511582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3600000" flipH="1">
              <a:off x="4032384" y="3264378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9000000">
              <a:off x="3768628" y="424754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9000000" flipH="1">
              <a:off x="5015773" y="35275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20700000">
              <a:off x="5088003" y="370180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20700000" flipH="1">
              <a:off x="3696928" y="407454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4500000">
              <a:off x="4578324" y="458377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4500000" flipH="1">
              <a:off x="4205605" y="319276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4032559" y="2606494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sphere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0672" y="3210352"/>
                <a:ext cx="6996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9933"/>
                          </a:solidFill>
                          <a:latin typeface="Cambria Math"/>
                        </a:rPr>
                        <m:t>𝜈</m:t>
                      </m:r>
                      <m:r>
                        <a:rPr lang="en-US" sz="2400" b="0" i="1" smtClean="0">
                          <a:solidFill>
                            <a:srgbClr val="FF9933"/>
                          </a:solidFill>
                          <a:latin typeface="Cambria Math"/>
                        </a:rPr>
                        <m:t>, </m:t>
                      </m:r>
                      <m:bar>
                        <m:barPr>
                          <m:pos m:val="top"/>
                          <m:ctrlPr>
                            <a:rPr lang="en-US" sz="2400" i="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400" b="0" i="1" smtClean="0">
                              <a:solidFill>
                                <a:srgbClr val="FF9933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sz="2400">
                  <a:solidFill>
                    <a:srgbClr val="FF9933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72" y="3210352"/>
                <a:ext cx="699679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Flavor Conversion in Core-Collapse </a:t>
            </a:r>
            <a:r>
              <a:rPr lang="en-US" smtClean="0"/>
              <a:t>Supernovae</a:t>
            </a:r>
            <a:endParaRPr lang="en-US"/>
          </a:p>
        </p:txBody>
      </p:sp>
      <p:sp>
        <p:nvSpPr>
          <p:cNvPr id="55" name="TextBox 54">
            <a:hlinkClick r:id="rId4"/>
          </p:cNvPr>
          <p:cNvSpPr txBox="1"/>
          <p:nvPr/>
        </p:nvSpPr>
        <p:spPr>
          <a:xfrm>
            <a:off x="5882008" y="4680157"/>
            <a:ext cx="3335144" cy="18774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Nonlinear flavor evolution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caused by </a:t>
            </a:r>
            <a:r>
              <a:rPr lang="el-GR" sz="2000" b="1" smtClean="0">
                <a:solidFill>
                  <a:schemeClr val="bg1"/>
                </a:solidFill>
              </a:rPr>
              <a:t>ν</a:t>
            </a:r>
            <a:r>
              <a:rPr lang="en-US" sz="2000" b="1" smtClean="0">
                <a:solidFill>
                  <a:schemeClr val="bg1"/>
                </a:solidFill>
              </a:rPr>
              <a:t>-</a:t>
            </a:r>
            <a:r>
              <a:rPr lang="el-GR" sz="2000" b="1" smtClean="0">
                <a:solidFill>
                  <a:schemeClr val="bg1"/>
                </a:solidFill>
              </a:rPr>
              <a:t>ν</a:t>
            </a:r>
            <a:r>
              <a:rPr lang="en-US" sz="2000" b="1" smtClean="0">
                <a:solidFill>
                  <a:schemeClr val="bg1"/>
                </a:solidFill>
              </a:rPr>
              <a:t> interaction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an active field of theoretical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investigation!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A lecture in its own right!</a:t>
            </a:r>
          </a:p>
          <a:p>
            <a:r>
              <a:rPr lang="en-US" sz="1600" smtClean="0">
                <a:solidFill>
                  <a:schemeClr val="bg1"/>
                </a:solidFill>
              </a:rPr>
              <a:t>(e.g. Tamborra &amp; Shalgar 2011.01948)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Supernova </a:t>
            </a:r>
            <a:r>
              <a:rPr lang="en-US"/>
              <a:t>Bounds on Radiative Particle Decays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02" y="4467544"/>
            <a:ext cx="1944270" cy="1436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37" y="652836"/>
            <a:ext cx="2805455" cy="2083051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r="662"/>
          <a:stretch/>
        </p:blipFill>
        <p:spPr>
          <a:xfrm>
            <a:off x="0" y="719608"/>
            <a:ext cx="4464000" cy="547276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68062" y="3095937"/>
            <a:ext cx="720100" cy="72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 rot="19120022">
            <a:off x="1641321" y="2557944"/>
            <a:ext cx="1584000" cy="424842"/>
            <a:chOff x="5040572" y="3183242"/>
            <a:chExt cx="2026271" cy="5434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5040572" y="3455987"/>
              <a:ext cx="825903" cy="1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 rot="20965361">
            <a:off x="1888363" y="2797085"/>
            <a:ext cx="3960550" cy="543466"/>
            <a:chOff x="3106293" y="3183242"/>
            <a:chExt cx="3960550" cy="54346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106293" y="3449459"/>
              <a:ext cx="2760182" cy="6529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1137203">
            <a:off x="1803717" y="3951176"/>
            <a:ext cx="3960550" cy="543466"/>
            <a:chOff x="3106293" y="3183242"/>
            <a:chExt cx="3960550" cy="54346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106293" y="3449459"/>
              <a:ext cx="2760182" cy="6529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345353" y="2820768"/>
            <a:ext cx="121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Collapsed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core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52032" y="4764381"/>
            <a:ext cx="131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Progenitor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mantle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21731" y="1144144"/>
            <a:ext cx="1208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to 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Explosion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96004" y="4104077"/>
            <a:ext cx="2240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>
                    <a:lumMod val="85000"/>
                  </a:schemeClr>
                </a:solidFill>
              </a:rPr>
              <a:t>Solar Maximum Mission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4692" y="5844531"/>
            <a:ext cx="308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excess gamma rays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SN 1987A neutrino burst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32682" y="2735887"/>
            <a:ext cx="3486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gamma ray background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all past supernovae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10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Low-Energy Supernovae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50" y="3259627"/>
            <a:ext cx="4248590" cy="3220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3"/>
            <a:ext cx="9216000" cy="1012124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144463" y="1007647"/>
            <a:ext cx="892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solidFill>
                  <a:srgbClr val="808080"/>
                </a:solidFill>
              </a:rPr>
              <a:t>arXiv:2201.09890 (24 </a:t>
            </a:r>
            <a:r>
              <a:rPr lang="en-US" sz="2000">
                <a:solidFill>
                  <a:srgbClr val="808080"/>
                </a:solidFill>
              </a:rPr>
              <a:t>Jan </a:t>
            </a:r>
            <a:r>
              <a:rPr lang="en-US" sz="2000" smtClean="0">
                <a:solidFill>
                  <a:srgbClr val="808080"/>
                </a:solidFill>
              </a:rPr>
              <a:t>2022)</a:t>
            </a:r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143892" y="3167947"/>
            <a:ext cx="370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Typical SN explosion energy 1–2 B</a:t>
            </a:r>
            <a:endParaRPr lang="en-US" sz="2000"/>
          </a:p>
        </p:txBody>
      </p:sp>
      <p:sp>
        <p:nvSpPr>
          <p:cNvPr id="52" name="TextBox 51"/>
          <p:cNvSpPr txBox="1"/>
          <p:nvPr/>
        </p:nvSpPr>
        <p:spPr>
          <a:xfrm>
            <a:off x="143892" y="5536754"/>
            <a:ext cx="432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1 B (bethe) = 10</a:t>
            </a:r>
            <a:r>
              <a:rPr lang="en-US" sz="2000" baseline="30000" smtClean="0"/>
              <a:t>51</a:t>
            </a:r>
            <a:r>
              <a:rPr lang="en-US" sz="2000" smtClean="0"/>
              <a:t> erg</a:t>
            </a:r>
          </a:p>
          <a:p>
            <a:r>
              <a:rPr lang="en-US" sz="2000" smtClean="0"/>
              <a:t>Neutron-star binding energy 200–400 B</a:t>
            </a:r>
          </a:p>
          <a:p>
            <a:r>
              <a:rPr lang="en-US" sz="2000" smtClean="0"/>
              <a:t>(0.11–0.22 M</a:t>
            </a:r>
            <a:r>
              <a:rPr lang="en-US" sz="2000" baseline="-25000" smtClean="0"/>
              <a:t>SUN</a:t>
            </a:r>
            <a:r>
              <a:rPr lang="en-US" sz="2000" smtClean="0"/>
              <a:t>)</a:t>
            </a:r>
            <a:endParaRPr lang="en-US" sz="2000"/>
          </a:p>
        </p:txBody>
      </p:sp>
      <p:sp>
        <p:nvSpPr>
          <p:cNvPr id="53" name="TextBox 52"/>
          <p:cNvSpPr txBox="1"/>
          <p:nvPr/>
        </p:nvSpPr>
        <p:spPr>
          <a:xfrm>
            <a:off x="143892" y="3672017"/>
            <a:ext cx="3927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Some SNe have very small observed</a:t>
            </a:r>
          </a:p>
          <a:p>
            <a:r>
              <a:rPr lang="en-US" sz="2000" smtClean="0"/>
              <a:t>explosion energies &lt; 0.1 B</a:t>
            </a:r>
          </a:p>
          <a:p>
            <a:r>
              <a:rPr lang="en-US" sz="2000" smtClean="0"/>
              <a:t>(e.g. subluminous type II-P SNe)</a:t>
            </a:r>
            <a:endParaRPr lang="en-US" sz="2000"/>
          </a:p>
        </p:txBody>
      </p:sp>
      <p:sp>
        <p:nvSpPr>
          <p:cNvPr id="54" name="TextBox 53"/>
          <p:cNvSpPr txBox="1"/>
          <p:nvPr/>
        </p:nvSpPr>
        <p:spPr>
          <a:xfrm>
            <a:off x="143892" y="4752167"/>
            <a:ext cx="4169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Restrictive limits on energy deposition</a:t>
            </a:r>
          </a:p>
          <a:p>
            <a:r>
              <a:rPr lang="en-US" sz="2000" smtClean="0"/>
              <a:t>in progenitor star by particle decays!</a:t>
            </a:r>
            <a:endParaRPr lang="en-US" sz="2000"/>
          </a:p>
        </p:txBody>
      </p:sp>
      <p:grpSp>
        <p:nvGrpSpPr>
          <p:cNvPr id="61" name="Group 60"/>
          <p:cNvGrpSpPr/>
          <p:nvPr/>
        </p:nvGrpSpPr>
        <p:grpSpPr>
          <a:xfrm>
            <a:off x="5040572" y="1727747"/>
            <a:ext cx="1960206" cy="473178"/>
            <a:chOff x="490881" y="4663459"/>
            <a:chExt cx="1960206" cy="4731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>
              <a:off x="503942" y="4663459"/>
              <a:ext cx="1080000" cy="1317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>
              <a:off x="490881" y="5004896"/>
              <a:ext cx="1080000" cy="131741"/>
            </a:xfrm>
            <a:prstGeom prst="rect">
              <a:avLst/>
            </a:prstGeom>
          </p:spPr>
        </p:pic>
        <p:sp>
          <p:nvSpPr>
            <p:cNvPr id="24" name="Oval 23"/>
            <p:cNvSpPr>
              <a:spLocks noChangeAspect="1"/>
            </p:cNvSpPr>
            <p:nvPr/>
          </p:nvSpPr>
          <p:spPr>
            <a:xfrm flipH="1">
              <a:off x="1512082" y="482417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1586967" y="4895951"/>
              <a:ext cx="864120" cy="2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 flipH="1">
            <a:off x="7112926" y="2550749"/>
            <a:ext cx="1960206" cy="473178"/>
            <a:chOff x="490881" y="4663459"/>
            <a:chExt cx="1960206" cy="47317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>
              <a:off x="503942" y="4663459"/>
              <a:ext cx="1080000" cy="13174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000">
              <a:off x="490881" y="5004896"/>
              <a:ext cx="1080000" cy="131741"/>
            </a:xfrm>
            <a:prstGeom prst="rect">
              <a:avLst/>
            </a:prstGeom>
          </p:spPr>
        </p:pic>
        <p:sp>
          <p:nvSpPr>
            <p:cNvPr id="65" name="Oval 64"/>
            <p:cNvSpPr>
              <a:spLocks noChangeAspect="1"/>
            </p:cNvSpPr>
            <p:nvPr/>
          </p:nvSpPr>
          <p:spPr>
            <a:xfrm flipH="1">
              <a:off x="1512082" y="482417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586967" y="4895951"/>
              <a:ext cx="864120" cy="2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7017059" y="1595941"/>
            <a:ext cx="212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Production of</a:t>
            </a:r>
          </a:p>
          <a:p>
            <a:r>
              <a:rPr lang="en-US" sz="2000" smtClean="0"/>
              <a:t>axion-like particles</a:t>
            </a:r>
            <a:endParaRPr lang="en-US" sz="2000"/>
          </a:p>
        </p:txBody>
      </p:sp>
      <p:sp>
        <p:nvSpPr>
          <p:cNvPr id="68" name="TextBox 67"/>
          <p:cNvSpPr txBox="1"/>
          <p:nvPr/>
        </p:nvSpPr>
        <p:spPr>
          <a:xfrm>
            <a:off x="5956393" y="2551807"/>
            <a:ext cx="1235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ALP decay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904692" y="1977010"/>
                <a:ext cx="670825" cy="398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92" y="1977010"/>
                <a:ext cx="670825" cy="398827"/>
              </a:xfrm>
              <a:prstGeom prst="rect">
                <a:avLst/>
              </a:prstGeom>
              <a:blipFill>
                <a:blip r:embed="rId6"/>
                <a:stretch>
                  <a:fillRect l="-10909" r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xplosion 1 2"/>
          <p:cNvSpPr/>
          <p:nvPr/>
        </p:nvSpPr>
        <p:spPr>
          <a:xfrm rot="20465290">
            <a:off x="149236" y="1098875"/>
            <a:ext cx="2610572" cy="1622490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4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2" y="143527"/>
            <a:ext cx="6552910" cy="6552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4442" y="4392117"/>
            <a:ext cx="4872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Muons very abundant in SN core!</a:t>
            </a:r>
          </a:p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(but only recently muonic SN models)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Muon-Philic Bosons from Supernovae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0191" y="3527997"/>
            <a:ext cx="240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Photo-production</a:t>
            </a:r>
          </a:p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SN core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6402" y="3744027"/>
                <a:ext cx="7782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402" y="3744027"/>
                <a:ext cx="77822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77190" y="719607"/>
            <a:ext cx="3823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 rays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SN 1987A 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from all past supernovae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6402" y="275972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loop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6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≳8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blipFill>
                <a:blip r:embed="rId5"/>
                <a:stretch>
                  <a:fillRect r="-2994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≲8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kg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blipFill>
                <a:blip r:embed="rId6"/>
                <a:stretch>
                  <a:fillRect l="-3943" r="-6452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∼0.6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i="1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 smtClean="0">
                    <a:solidFill>
                      <a:schemeClr val="bg1"/>
                    </a:solidFill>
                  </a:rPr>
                  <a:t>R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5000 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km</a:t>
                </a:r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blipFill>
                <a:blip r:embed="rId7"/>
                <a:stretch>
                  <a:fillRect l="-10326" r="-5978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 smtClean="0">
                    <a:solidFill>
                      <a:schemeClr val="bg1"/>
                    </a:solidFill>
                  </a:rPr>
                  <a:t> = 1–2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i="1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 smtClean="0">
                    <a:solidFill>
                      <a:schemeClr val="bg1"/>
                    </a:solidFill>
                  </a:rPr>
                  <a:t>R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12 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km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blipFill>
                <a:blip r:embed="rId8"/>
                <a:stretch>
                  <a:fillRect t="-12195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0" smtClean="0">
                    <a:solidFill>
                      <a:schemeClr val="bg1"/>
                    </a:solidFill>
                  </a:rPr>
                  <a:t>few-tens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b="0" smtClean="0">
                  <a:solidFill>
                    <a:schemeClr val="bg1"/>
                  </a:solidFill>
                </a:endParaRPr>
              </a:p>
              <a:p>
                <a:r>
                  <a:rPr lang="en-US" sz="1600" smtClean="0">
                    <a:solidFill>
                      <a:schemeClr val="bg1"/>
                    </a:solidFill>
                  </a:rPr>
                  <a:t>few km</a:t>
                </a:r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blipFill>
                <a:blip r:embed="rId9"/>
                <a:stretch>
                  <a:fillRect l="-10448" t="-10843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776952" y="719607"/>
            <a:ext cx="13681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Compact</a:t>
            </a:r>
          </a:p>
          <a:p>
            <a:r>
              <a:rPr lang="en-US" b="1" smtClean="0">
                <a:solidFill>
                  <a:srgbClr val="FFFF00"/>
                </a:solidFill>
              </a:rPr>
              <a:t>Remnants: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12832" y="6192367"/>
            <a:ext cx="10801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BR </a:t>
            </a:r>
            <a:r>
              <a:rPr lang="en-US" sz="1600" smtClean="0">
                <a:solidFill>
                  <a:schemeClr val="bg1"/>
                </a:solidFill>
                <a:sym typeface="Symbol" panose="05050102010706020507" pitchFamily="18" charset="2"/>
              </a:rPr>
              <a:t> 25% (?)</a:t>
            </a:r>
            <a:endParaRPr lang="en-US" sz="1600" b="0" smtClean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06417" y="2879907"/>
            <a:ext cx="7210079" cy="1810536"/>
            <a:chOff x="2006417" y="2879907"/>
            <a:chExt cx="7210079" cy="1810536"/>
          </a:xfrm>
        </p:grpSpPr>
        <p:sp>
          <p:nvSpPr>
            <p:cNvPr id="16" name="TextBox 15"/>
            <p:cNvSpPr txBox="1"/>
            <p:nvPr/>
          </p:nvSpPr>
          <p:spPr>
            <a:xfrm>
              <a:off x="2006417" y="3167946"/>
              <a:ext cx="2745698" cy="70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66FF66"/>
                  </a:solidFill>
                </a:rPr>
                <a:t>Surface T </a:t>
              </a:r>
              <a:r>
                <a:rPr lang="en-US" sz="2000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z="2000" smtClean="0">
                  <a:solidFill>
                    <a:srgbClr val="66FF66"/>
                  </a:solidFill>
                </a:rPr>
                <a:t> eV (IR to UV)</a:t>
              </a:r>
            </a:p>
            <a:p>
              <a:r>
                <a:rPr lang="en-US" sz="2000" smtClean="0">
                  <a:solidFill>
                    <a:srgbClr val="66FF66"/>
                  </a:solidFill>
                </a:rPr>
                <a:t>Inner  T </a:t>
              </a:r>
              <a:r>
                <a:rPr lang="en-US" sz="200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 </a:t>
              </a:r>
              <a:r>
                <a:rPr lang="en-US" sz="2000" smtClean="0">
                  <a:solidFill>
                    <a:srgbClr val="66FF66"/>
                  </a:solidFill>
                </a:rPr>
                <a:t>1–100 keV</a:t>
              </a:r>
              <a:endParaRPr lang="en-US" sz="2000">
                <a:solidFill>
                  <a:srgbClr val="66FF66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16851" y="4320106"/>
              <a:ext cx="1870289" cy="370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66FF66"/>
                  </a:solidFill>
                </a:rPr>
                <a:t>Inner T </a:t>
              </a:r>
              <a:r>
                <a:rPr lang="en-US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mtClean="0">
                  <a:solidFill>
                    <a:srgbClr val="66FF66"/>
                  </a:solidFill>
                </a:rPr>
                <a:t> 30 MeV </a:t>
              </a:r>
              <a:endParaRPr lang="en-US">
                <a:solidFill>
                  <a:srgbClr val="66FF6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9458" y="2879907"/>
              <a:ext cx="1667038" cy="648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66FF66"/>
                  </a:solidFill>
                </a:rPr>
                <a:t>Surface T </a:t>
              </a:r>
              <a:r>
                <a:rPr lang="en-US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mtClean="0">
                  <a:solidFill>
                    <a:srgbClr val="66FF66"/>
                  </a:solidFill>
                </a:rPr>
                <a:t> keV</a:t>
              </a:r>
            </a:p>
            <a:p>
              <a:r>
                <a:rPr lang="en-US">
                  <a:solidFill>
                    <a:srgbClr val="66FF66"/>
                  </a:solidFill>
                </a:rPr>
                <a:t>Nuclear </a:t>
              </a:r>
              <a:r>
                <a:rPr lang="en-US" smtClean="0">
                  <a:solidFill>
                    <a:srgbClr val="66FF66"/>
                  </a:solidFill>
                </a:rPr>
                <a:t>density </a:t>
              </a:r>
              <a:endParaRPr lang="en-US">
                <a:solidFill>
                  <a:srgbClr val="66FF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6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err="1" smtClean="0"/>
              <a:t>Muonic</a:t>
            </a:r>
            <a:r>
              <a:rPr lang="en-US" dirty="0" smtClean="0"/>
              <a:t> </a:t>
            </a:r>
            <a:r>
              <a:rPr lang="en-US" dirty="0"/>
              <a:t>Boson Limits: Supernova </a:t>
            </a:r>
            <a:r>
              <a:rPr lang="en-US" dirty="0" err="1"/>
              <a:t>Redux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439707"/>
            <a:ext cx="8928100" cy="4573574"/>
          </a:xfrm>
          <a:prstGeom prst="rect">
            <a:avLst/>
          </a:prstGeom>
        </p:spPr>
      </p:pic>
      <p:sp>
        <p:nvSpPr>
          <p:cNvPr id="14" name="TextBox 13">
            <a:hlinkClick r:id="rId4"/>
          </p:cNvPr>
          <p:cNvSpPr txBox="1"/>
          <p:nvPr/>
        </p:nvSpPr>
        <p:spPr>
          <a:xfrm>
            <a:off x="144463" y="6152307"/>
            <a:ext cx="892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Caputo, Raffelt &amp; Vitagliano, arXiv:2109.03244 (30 pages)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7201" y="719607"/>
            <a:ext cx="564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Excludes explanation of muon magnetic-moment anomaly</a:t>
            </a:r>
          </a:p>
          <a:p>
            <a:r>
              <a:rPr lang="en-US" smtClean="0">
                <a:solidFill>
                  <a:srgbClr val="C00000"/>
                </a:solidFill>
              </a:rPr>
              <a:t>by a scalar-boson (muon-philic boson) contribution</a:t>
            </a:r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>
            <a:stCxn id="3" idx="2"/>
          </p:cNvCxnSpPr>
          <p:nvPr/>
        </p:nvCxnSpPr>
        <p:spPr>
          <a:xfrm>
            <a:off x="6269609" y="1365938"/>
            <a:ext cx="931263" cy="10819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xplosion 1 6"/>
          <p:cNvSpPr/>
          <p:nvPr/>
        </p:nvSpPr>
        <p:spPr>
          <a:xfrm rot="20465290">
            <a:off x="-221034" y="-54987"/>
            <a:ext cx="2610572" cy="1685552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8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Cosmic Star Formation and Core Collapse Rates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344288"/>
            <a:ext cx="4104570" cy="3171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1312970"/>
            <a:ext cx="3881382" cy="3367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042" y="719607"/>
            <a:ext cx="3066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Star-formation rate (1)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8612" y="719607"/>
            <a:ext cx="3470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Core-collapse distribution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0772" y="1770152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(1)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8279" y="2218425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(2)</a:t>
            </a:r>
            <a:endParaRPr lang="en-US" sz="2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732" y="2536693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3">
                    <a:lumMod val="50000"/>
                  </a:schemeClr>
                </a:solidFill>
              </a:rPr>
              <a:t>(3)</a:t>
            </a:r>
            <a:endParaRPr lang="en-US" sz="20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9856" y="3135444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(4)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8246" y="4580888"/>
            <a:ext cx="36162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(1) Y</a:t>
            </a:r>
            <a:r>
              <a:rPr lang="de-DE" sz="2000" smtClean="0"/>
              <a:t>üksel</a:t>
            </a:r>
            <a:r>
              <a:rPr lang="en-US" sz="2000" smtClean="0"/>
              <a:t>+        </a:t>
            </a:r>
            <a:r>
              <a:rPr lang="en-US" sz="2000" smtClean="0">
                <a:hlinkClick r:id="rId4"/>
              </a:rPr>
              <a:t>arXiv:0804.4008</a:t>
            </a:r>
            <a:endParaRPr lang="en-US" sz="2000" smtClean="0"/>
          </a:p>
          <a:p>
            <a:r>
              <a:rPr lang="en-US" sz="2000" smtClean="0"/>
              <a:t>(2) Mathews+   </a:t>
            </a:r>
            <a:r>
              <a:rPr lang="en-US" sz="2000" smtClean="0">
                <a:hlinkClick r:id="rId5"/>
              </a:rPr>
              <a:t>arXiv:1405.0458</a:t>
            </a:r>
            <a:endParaRPr lang="en-US" sz="2000" smtClean="0"/>
          </a:p>
          <a:p>
            <a:r>
              <a:rPr lang="en-US" sz="2000" smtClean="0"/>
              <a:t>(3) Robertson+ </a:t>
            </a:r>
            <a:r>
              <a:rPr lang="en-US" sz="2000" smtClean="0">
                <a:hlinkClick r:id="rId6"/>
              </a:rPr>
              <a:t>arXiv:1502.02024</a:t>
            </a:r>
            <a:endParaRPr lang="en-US" sz="2000" smtClean="0"/>
          </a:p>
          <a:p>
            <a:r>
              <a:rPr lang="en-US" sz="2000" smtClean="0"/>
              <a:t>(4) Madau+       </a:t>
            </a:r>
            <a:r>
              <a:rPr lang="en-US" sz="2000" smtClean="0">
                <a:hlinkClick r:id="rId7"/>
              </a:rPr>
              <a:t>arXiv:1403.0007</a:t>
            </a:r>
            <a:r>
              <a:rPr lang="en-US" sz="2000" smtClean="0"/>
              <a:t> 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49291" y="5040207"/>
                <a:ext cx="29757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C00000"/>
                    </a:solidFill>
                  </a:rPr>
                  <a:t>Total cc density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0.6−1×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Mp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400" b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291" y="5040207"/>
                <a:ext cx="2975751" cy="830997"/>
              </a:xfrm>
              <a:prstGeom prst="rect">
                <a:avLst/>
              </a:prstGeom>
              <a:blipFill>
                <a:blip r:embed="rId8"/>
                <a:stretch>
                  <a:fillRect l="-3279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DSNB Prediction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0" y="1583727"/>
            <a:ext cx="6806802" cy="4176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8239" y="719607"/>
            <a:ext cx="5936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Kresse</a:t>
            </a:r>
            <a:r>
              <a:rPr lang="en-US" sz="2400" dirty="0"/>
              <a:t>+, </a:t>
            </a:r>
            <a:r>
              <a:rPr lang="en-US" sz="2400" dirty="0" smtClean="0">
                <a:hlinkClick r:id="rId4"/>
              </a:rPr>
              <a:t>arXiv:2010.04728</a:t>
            </a:r>
            <a:endParaRPr lang="en-US" sz="2400" dirty="0" smtClean="0"/>
          </a:p>
          <a:p>
            <a:r>
              <a:rPr lang="en-US" sz="2400" dirty="0" smtClean="0"/>
              <a:t>For latest </a:t>
            </a:r>
            <a:r>
              <a:rPr lang="en-US" sz="2400" dirty="0"/>
              <a:t>Super-K limits see </a:t>
            </a:r>
            <a:r>
              <a:rPr lang="en-US" sz="2400" dirty="0" smtClean="0">
                <a:hlinkClick r:id="rId5"/>
              </a:rPr>
              <a:t>arXiv:2109.11174</a:t>
            </a:r>
            <a:r>
              <a:rPr lang="en-US" sz="2400" dirty="0" smtClean="0"/>
              <a:t>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10151" y="5976337"/>
                <a:ext cx="6526851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In the detection window, essentially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151" y="5976337"/>
                <a:ext cx="6526851" cy="624273"/>
              </a:xfrm>
              <a:prstGeom prst="rect">
                <a:avLst/>
              </a:prstGeom>
              <a:blipFill>
                <a:blip r:embed="rId6"/>
                <a:stretch>
                  <a:fillRect l="-1401"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>
            <a:off x="3528362" y="5976337"/>
            <a:ext cx="2892556" cy="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9595" y="1883981"/>
            <a:ext cx="102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A80000"/>
                </a:solidFill>
              </a:rPr>
              <a:t>Super-K</a:t>
            </a:r>
          </a:p>
          <a:p>
            <a:r>
              <a:rPr lang="en-US" sz="2000" b="1" smtClean="0">
                <a:solidFill>
                  <a:srgbClr val="A80000"/>
                </a:solidFill>
              </a:rPr>
              <a:t>Limits</a:t>
            </a:r>
            <a:endParaRPr lang="en-US" sz="2000" b="1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Search for the Diffuse SN Neutrino Background</a:t>
            </a:r>
            <a:endParaRPr lang="en-US"/>
          </a:p>
        </p:txBody>
      </p:sp>
      <p:sp>
        <p:nvSpPr>
          <p:cNvPr id="7" name="TextBox 6">
            <a:hlinkClick r:id="rId3"/>
          </p:cNvPr>
          <p:cNvSpPr txBox="1"/>
          <p:nvPr/>
        </p:nvSpPr>
        <p:spPr>
          <a:xfrm>
            <a:off x="4500492" y="4032067"/>
            <a:ext cx="460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Li, Vagins &amp; Wurm: </a:t>
            </a:r>
          </a:p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Prospects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for the detection of the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DSNB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with the experiments 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SK-Gd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JUNO</a:t>
            </a:r>
          </a:p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arXiv:2201.12920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647597"/>
            <a:ext cx="4156745" cy="2937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65" y="647597"/>
            <a:ext cx="4939467" cy="3464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1920" y="2772172"/>
            <a:ext cx="1809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Water Cherenkov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22.5 kt fiducial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Sk-Gd since 2020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7969" y="5489411"/>
            <a:ext cx="1803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JUNO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Liquid Scintillator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17 kt fiducial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Data taking 2023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3672017"/>
            <a:ext cx="2090201" cy="29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Particles from Stars: What to expect?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971922"/>
            <a:ext cx="288000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044" y="935218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Ideas ...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982" y="1439807"/>
            <a:ext cx="7920038" cy="6480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Extension &amp; refinements of existing arguments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(ordinary stars, Red Giants, (variable) white dwarfs, neutron star cooling, ...)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982" y="439216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Next galactic supernova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 </a:t>
            </a:r>
            <a:r>
              <a:rPr lang="en-US" sz="2000" b="1" smtClean="0">
                <a:solidFill>
                  <a:srgbClr val="C00000"/>
                </a:solidFill>
              </a:rPr>
              <a:t>(3% chance every year!)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982" y="489623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Theoretical developments in collective neutrino flavor evolution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982" y="540030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Diffuse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Supernova Neutrino Background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1982" y="223186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 for solar axions: (baby) IAXO, XENON 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tonne, ...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043" y="3600057"/>
            <a:ext cx="8207509" cy="6480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Radio search for axion dark matter conversion in neutron star magnetospheres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(new detetectors SKA, ...)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982" y="2735937"/>
            <a:ext cx="7920038" cy="72005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 for magnetically converted ALPs </a:t>
            </a:r>
          </a:p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magnetic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white dwarfs &amp; neutron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stars (x-ray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satellites)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044" y="590437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Gravitational-wave evidence for superradiance from black holes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511717"/>
            <a:ext cx="288000" cy="28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2289353"/>
            <a:ext cx="288000" cy="28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2951957"/>
            <a:ext cx="288000" cy="28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3744067"/>
            <a:ext cx="288000" cy="28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464167"/>
            <a:ext cx="288000" cy="28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927183"/>
            <a:ext cx="288000" cy="28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5449060"/>
            <a:ext cx="288000" cy="28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596087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3892" y="3167947"/>
            <a:ext cx="8929240" cy="2238670"/>
          </a:xfrm>
          <a:effectLst/>
        </p:spPr>
        <p:txBody>
          <a:bodyPr/>
          <a:lstStyle/>
          <a:p>
            <a:r>
              <a:rPr lang="en-US" sz="16600" smtClean="0"/>
              <a:t>Thanks!</a:t>
            </a:r>
            <a:endParaRPr lang="en-US" sz="1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Gravity Waves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5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CustomShape 1"/>
          <p:cNvSpPr/>
          <p:nvPr/>
        </p:nvSpPr>
        <p:spPr>
          <a:xfrm>
            <a:off x="0" y="-360"/>
            <a:ext cx="9216360" cy="58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 smtClean="0">
                <a:latin typeface="Calibri"/>
              </a:rPr>
              <a:t>End</a:t>
            </a:r>
            <a:endParaRPr lang="de-DE" sz="3200" b="0" strike="noStrike" spc="-1">
              <a:latin typeface="Calibri"/>
            </a:endParaRPr>
          </a:p>
        </p:txBody>
      </p:sp>
      <p:sp>
        <p:nvSpPr>
          <p:cNvPr id="1569" name="CustomShape 2"/>
          <p:cNvSpPr/>
          <p:nvPr/>
        </p:nvSpPr>
        <p:spPr>
          <a:xfrm>
            <a:off x="1152" y="0"/>
            <a:ext cx="9216000" cy="6911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de-DE" sz="16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53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 Spectroscopy with Borexino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82" y="1032398"/>
            <a:ext cx="6264870" cy="4511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8339" y="719607"/>
            <a:ext cx="1211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Vacuum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6260" y="719607"/>
            <a:ext cx="876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MSW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176" y="6336387"/>
            <a:ext cx="551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M.Wurm, Solar Neutrino Spectroscopy, arXiv:</a:t>
            </a:r>
            <a:r>
              <a:rPr lang="en-DE">
                <a:solidFill>
                  <a:schemeClr val="accent1">
                    <a:lumMod val="75000"/>
                  </a:schemeClr>
                </a:solidFill>
              </a:rPr>
              <a:t>1704.06331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3007" y="5472267"/>
            <a:ext cx="7451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Energy-dependent flavor conversion probability confirms</a:t>
            </a:r>
          </a:p>
          <a:p>
            <a:pPr algn="ctr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neutrino refraction in matter!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 (</a:t>
            </a:r>
            <a:r>
              <a:rPr lang="en-US" smtClean="0"/>
              <a:t>IAXO)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274" y="5688297"/>
            <a:ext cx="896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arXiv:1401.3233</a:t>
            </a:r>
          </a:p>
          <a:p>
            <a:r>
              <a:rPr lang="en-US" sz="2000"/>
              <a:t>• </a:t>
            </a:r>
            <a:r>
              <a:rPr lang="en-US" sz="2000" smtClean="0"/>
              <a:t>Physics </a:t>
            </a:r>
            <a:r>
              <a:rPr lang="en-US" sz="2000"/>
              <a:t>potential of the International Axion Observatory (IAXO</a:t>
            </a:r>
            <a:r>
              <a:rPr lang="en-US" sz="2000" smtClean="0"/>
              <a:t>), </a:t>
            </a:r>
            <a:r>
              <a:rPr lang="en-US" altLang="en-US" sz="2000" smtClean="0"/>
              <a:t>arXiv:1904.09155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" y="1055804"/>
            <a:ext cx="2618620" cy="261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10567" y="3720174"/>
                <a:ext cx="2741715" cy="196812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Need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 w/</a:t>
                </a:r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bigger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aperture: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Lighter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(no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iron yoke)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Bores at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</a:t>
                </a:r>
                <a:r>
                  <a:rPr lang="en-US" sz="2400" baseline="-25000" smtClean="0">
                    <a:solidFill>
                      <a:srgbClr val="003399"/>
                    </a:solidFill>
                  </a:rPr>
                  <a:t>room</a:t>
                </a:r>
                <a:endParaRPr lang="en-US" sz="2400" baseline="-25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67" y="3720174"/>
                <a:ext cx="2741715" cy="1968123"/>
              </a:xfrm>
              <a:prstGeom prst="rect">
                <a:avLst/>
              </a:prstGeom>
              <a:blipFill>
                <a:blip r:embed="rId3"/>
                <a:stretch>
                  <a:fillRect l="-2673" r="-44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82" y="1056273"/>
            <a:ext cx="6148751" cy="3845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62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Magnetic WDs and NSs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2" y="791617"/>
            <a:ext cx="3134103" cy="2088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3095937"/>
            <a:ext cx="4608640" cy="225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1050344"/>
            <a:ext cx="4174265" cy="3197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892" y="5449942"/>
            <a:ext cx="89292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● Buschmann, Co, Dessert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&amp; Safdi: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X-Ray </a:t>
            </a:r>
            <a:r>
              <a:rPr lang="en-US" i="1">
                <a:solidFill>
                  <a:schemeClr val="accent1">
                    <a:lumMod val="75000"/>
                  </a:schemeClr>
                </a:solidFill>
              </a:rPr>
              <a:t>Search for Axions from Nearby Isolated Neutron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Stars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, arXiv:1910.04164</a:t>
            </a:r>
          </a:p>
          <a:p>
            <a:endParaRPr lang="en-US" sz="3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Dessert, Long &amp; Safdi: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X-Ray </a:t>
            </a:r>
            <a:r>
              <a:rPr lang="en-US" i="1">
                <a:solidFill>
                  <a:schemeClr val="accent1">
                    <a:lumMod val="75000"/>
                  </a:schemeClr>
                </a:solidFill>
              </a:rPr>
              <a:t>Signatures of Axion Conversion in Magnetic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White Dwarf Stars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PRL 123 (2019) 061104, arXiv:1903.05088, see also Dessert+ arXiv:2104.12772, 26 Apr 2021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4591" y="664049"/>
            <a:ext cx="3886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Magnetic White Dwarf</a:t>
            </a:r>
            <a:endParaRPr lang="en-US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4904301" y="4346877"/>
            <a:ext cx="388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Magnificent Seven Neutron Stars</a:t>
            </a:r>
          </a:p>
          <a:p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X-Ray limits and excess</a:t>
            </a:r>
            <a:endParaRPr lang="en-US" sz="20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215967" cy="6911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6552417"/>
            <a:ext cx="3002562" cy="36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50564" y="6532680"/>
            <a:ext cx="197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FF66"/>
                </a:solidFill>
              </a:rPr>
              <a:t>Core-collapse supernova</a:t>
            </a:r>
            <a:endParaRPr lang="en-US" sz="1400">
              <a:solidFill>
                <a:srgbClr val="FFFF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9" y="-493"/>
            <a:ext cx="9217153" cy="583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143892" y="215537"/>
            <a:ext cx="2552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Particles from the Sun:</a:t>
            </a:r>
          </a:p>
          <a:p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Direct search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B</a:t>
            </a:r>
            <a:r>
              <a:rPr lang="en-US" sz="2000" smtClean="0">
                <a:solidFill>
                  <a:srgbClr val="FF66CC"/>
                </a:solidFill>
              </a:rPr>
              <a:t>ack-reaction on Sun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4292" y="242171"/>
            <a:ext cx="5952592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Lifetime of horizontal-branch stars in globular clusters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Brightness of tip of red-giant branch (TRGB)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1065" y="1079657"/>
            <a:ext cx="3736087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White dwarf luminosity function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Period decrease of variable WDs</a:t>
            </a:r>
            <a:endParaRPr lang="en-US" sz="2000" smtClean="0">
              <a:solidFill>
                <a:srgbClr val="FF66CC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24912" y="950057"/>
            <a:ext cx="0" cy="34563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24782" y="1292351"/>
            <a:ext cx="936130" cy="56166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60922" y="5360197"/>
            <a:ext cx="172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Superradiance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05312" y="4712107"/>
            <a:ext cx="1656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CC"/>
                </a:solidFill>
              </a:rPr>
              <a:t>Cooling speed</a:t>
            </a:r>
            <a:endParaRPr lang="en-US" sz="2000" dirty="0">
              <a:solidFill>
                <a:srgbClr val="FF66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4792" y="2879907"/>
            <a:ext cx="266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DM axion conversion in</a:t>
            </a:r>
          </a:p>
          <a:p>
            <a:r>
              <a:rPr lang="en-US" sz="2000" smtClean="0">
                <a:solidFill>
                  <a:srgbClr val="FF66CC"/>
                </a:solidFill>
              </a:rPr>
              <a:t>pulsar magnetosphere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8612" y="3894944"/>
            <a:ext cx="136819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392483" y="3527997"/>
            <a:ext cx="3672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Nus from SN 1987A &amp; future SN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Explosion energy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Radiation from all past SNe</a:t>
            </a:r>
            <a:endParaRPr lang="en-US" sz="2000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Shining TeV Gamma Rays through the Universe</a:t>
            </a:r>
            <a:endParaRPr lang="en-US"/>
          </a:p>
        </p:txBody>
      </p:sp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1007647"/>
            <a:ext cx="6000000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0882" y="935637"/>
            <a:ext cx="324045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Figure from a talk by</a:t>
            </a:r>
          </a:p>
          <a:p>
            <a:r>
              <a:rPr lang="en-US" smtClean="0">
                <a:solidFill>
                  <a:schemeClr val="bg1"/>
                </a:solidFill>
              </a:rPr>
              <a:t>Manuel Meyer (Univ. Hamburg)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62" y="6336387"/>
            <a:ext cx="9145142" cy="566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6352" y="4824177"/>
            <a:ext cx="1728240" cy="1007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1007647"/>
            <a:ext cx="6000000" cy="4320000"/>
          </a:xfrm>
          <a:prstGeom prst="rect">
            <a:avLst/>
          </a:prstGeom>
        </p:spPr>
      </p:pic>
      <p:sp>
        <p:nvSpPr>
          <p:cNvPr id="10" name="TextBox 9">
            <a:hlinkClick r:id="rId5"/>
          </p:cNvPr>
          <p:cNvSpPr txBox="1"/>
          <p:nvPr/>
        </p:nvSpPr>
        <p:spPr>
          <a:xfrm>
            <a:off x="4968562" y="3374695"/>
            <a:ext cx="41765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Meyer (Fermi-LAT Coll.) arXiv:1611.07784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2" y="3782785"/>
            <a:ext cx="4892532" cy="3129189"/>
          </a:xfrm>
          <a:prstGeom prst="rect">
            <a:avLst/>
          </a:prstGeom>
        </p:spPr>
      </p:pic>
      <p:sp>
        <p:nvSpPr>
          <p:cNvPr id="13" name="TextBox 12">
            <a:hlinkClick r:id="rId7"/>
          </p:cNvPr>
          <p:cNvSpPr txBox="1"/>
          <p:nvPr/>
        </p:nvSpPr>
        <p:spPr>
          <a:xfrm>
            <a:off x="0" y="5989137"/>
            <a:ext cx="432047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See also Biteau &amp; Meyer: </a:t>
            </a:r>
          </a:p>
          <a:p>
            <a:r>
              <a:rPr lang="en-US" i="1" smtClean="0">
                <a:solidFill>
                  <a:schemeClr val="bg1"/>
                </a:solidFill>
              </a:rPr>
              <a:t>Gamma-Ray </a:t>
            </a:r>
            <a:r>
              <a:rPr lang="en-US" i="1">
                <a:solidFill>
                  <a:schemeClr val="bg1"/>
                </a:solidFill>
              </a:rPr>
              <a:t>Cosmology and Tests of Fundamental </a:t>
            </a:r>
            <a:r>
              <a:rPr lang="en-US" i="1" smtClean="0">
                <a:solidFill>
                  <a:schemeClr val="bg1"/>
                </a:solidFill>
              </a:rPr>
              <a:t>Physics  </a:t>
            </a:r>
            <a:r>
              <a:rPr lang="en-US" smtClean="0">
                <a:solidFill>
                  <a:schemeClr val="bg1"/>
                </a:solidFill>
              </a:rPr>
              <a:t>[arXiv:2202.00523]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634"/>
          <a:stretch/>
        </p:blipFill>
        <p:spPr>
          <a:xfrm>
            <a:off x="7489152" y="1633616"/>
            <a:ext cx="1728000" cy="1174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/>
              <a:t>Bounds on axionlike particles from the </a:t>
            </a:r>
            <a:r>
              <a:rPr lang="en-US" b="0" smtClean="0"/>
              <a:t>diffuse SN flux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-35736"/>
            <a:ext cx="9216000" cy="1366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0884" y="-72503"/>
            <a:ext cx="18261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arXiv:2008.11741</a:t>
            </a:r>
          </a:p>
          <a:p>
            <a:pPr algn="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2110.03679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3610461"/>
            <a:ext cx="4320600" cy="3013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" y="1367697"/>
            <a:ext cx="7128990" cy="18518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24792" y="2977948"/>
            <a:ext cx="100814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>
          <a:xfrm>
            <a:off x="4968562" y="3312437"/>
            <a:ext cx="4032560" cy="338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0072" y="2943917"/>
            <a:ext cx="1171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past SNe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137284" y="3125433"/>
            <a:ext cx="3600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24292" y="2015787"/>
            <a:ext cx="4320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64242" y="1619732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Hubble time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992216" y="1633615"/>
            <a:ext cx="3600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4792" y="1317183"/>
            <a:ext cx="1101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amma ray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1018" y="277213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Galactic B field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73084" y="2772757"/>
            <a:ext cx="101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Fermi-LAT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Neutron Star Cooling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22" y="719607"/>
            <a:ext cx="5400750" cy="5380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6192367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Potekhin &amp; Chabrier: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Magnetic neutron star cooling and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microphysics [1711.07662]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Limits from Neutron Star Cooling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7912" y="575587"/>
                <a:ext cx="6704143" cy="5447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Selection of pulsars at different age:</a:t>
                </a:r>
              </a:p>
              <a:p>
                <a:endParaRPr lang="en-US" sz="4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Umeda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Iwamoto, Tsuruta, Qin &amp; Nomoto, astro-ph/9806337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A. Sedrakian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arXiv:1512.07828 (hadronic axions)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Sedrakian,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arXiv:1810.00190 (non-hadronic axions)</a:t>
                </a:r>
              </a:p>
              <a:p>
                <a:endParaRPr lang="en-US" sz="800"/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Supernova Remnant Cas A (320 years)</a:t>
                </a:r>
              </a:p>
              <a:p>
                <a:endParaRPr lang="en-US" sz="4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Leinson, arXiv: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1405.6873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Hamaguchi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Nagata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Yanagi &amp; Zheng, arXiv:1806.07151 </a:t>
                </a:r>
                <a:endParaRPr lang="en-US" sz="20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/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Supernova Remnant HESS J1731-347 (27 kyears)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Beznogov, Rrapaj, Page &amp; Reddy, arXiv: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1806.07991</a:t>
                </a:r>
              </a:p>
              <a:p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  <m:sup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&lt;0.77×</m:t>
                    </m:r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endParaRPr lang="en-US" alt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Leinson, arXiv:1909.03941</a:t>
                </a:r>
              </a:p>
              <a:p>
                <a:r>
                  <a:rPr lang="en-US" alt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endParaRPr lang="en-US" alt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Magnificent Seven &amp; PSR</a:t>
                </a:r>
                <a:r>
                  <a:rPr lang="en-US" sz="2000" b="1" smtClean="0"/>
                  <a:t> J0659 (ages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years)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Buschmann et al.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arXiv:2111.09892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  </a:t>
                </a:r>
              </a:p>
              <a:p>
                <a:r>
                  <a:rPr lang="en-US" altLang="en-US" sz="2000" b="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16 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(95% CL)  for KSVZ axions</a:t>
                </a:r>
                <a:endParaRPr lang="en-US" alt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575587"/>
                <a:ext cx="6704143" cy="5447645"/>
              </a:xfrm>
              <a:prstGeom prst="rect">
                <a:avLst/>
              </a:prstGeom>
              <a:blipFill>
                <a:blip r:embed="rId3"/>
                <a:stretch>
                  <a:fillRect l="-909" t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32432" y="4084340"/>
                <a:ext cx="17050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32" y="4084340"/>
                <a:ext cx="1705019" cy="307777"/>
              </a:xfrm>
              <a:prstGeom prst="rect">
                <a:avLst/>
              </a:prstGeom>
              <a:blipFill>
                <a:blip r:embed="rId4"/>
                <a:stretch>
                  <a:fillRect l="-2857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8513" y="5844531"/>
                <a:ext cx="867059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Limits broadly comparable to SN 1987A bounds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 tens of meV range)</a:t>
                </a:r>
              </a:p>
              <a:p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with different systematics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13" y="5844531"/>
                <a:ext cx="8670599" cy="707886"/>
              </a:xfrm>
              <a:prstGeom prst="rect">
                <a:avLst/>
              </a:prstGeom>
              <a:blipFill>
                <a:blip r:embed="rId5"/>
                <a:stretch>
                  <a:fillRect l="-70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2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Super-Radiance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</a:t>
            </a:r>
            <a:r>
              <a:rPr lang="en-US" sz="1200" b="1" smtClean="0">
                <a:solidFill>
                  <a:schemeClr val="bg1"/>
                </a:solidFill>
              </a:rPr>
              <a:t>Baryakhtar, Talk at Invisibles </a:t>
            </a:r>
            <a:r>
              <a:rPr lang="en-US" sz="1200" b="1">
                <a:solidFill>
                  <a:schemeClr val="bg1"/>
                </a:solidFill>
              </a:rPr>
              <a:t>2016, https://indico.cern.ch/event/464402/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"/>
            <a:ext cx="9217025" cy="65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7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Super-Radiance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0"/>
            <a:ext cx="9216687" cy="6911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</a:t>
            </a:r>
            <a:r>
              <a:rPr lang="en-US" sz="1200" b="1" smtClean="0">
                <a:solidFill>
                  <a:schemeClr val="bg1"/>
                </a:solidFill>
              </a:rPr>
              <a:t>Baryakhtar, Talk at Invisibles </a:t>
            </a:r>
            <a:r>
              <a:rPr lang="en-US" sz="1200" b="1">
                <a:solidFill>
                  <a:schemeClr val="bg1"/>
                </a:solidFill>
              </a:rPr>
              <a:t>2016, https://indico.cern.ch/event/464402/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28" y="5833490"/>
            <a:ext cx="921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accent6">
                    <a:lumMod val="50000"/>
                  </a:schemeClr>
                </a:solidFill>
              </a:rPr>
              <a:t>Arvanitaki </a:t>
            </a:r>
            <a:r>
              <a:rPr lang="en-US" sz="2200" smtClean="0">
                <a:solidFill>
                  <a:schemeClr val="accent6">
                    <a:lumMod val="50000"/>
                  </a:schemeClr>
                </a:solidFill>
              </a:rPr>
              <a:t>, Baryakhtar &amp; Huang, </a:t>
            </a:r>
            <a:r>
              <a:rPr lang="en-US" sz="2200">
                <a:solidFill>
                  <a:schemeClr val="accent6">
                    <a:lumMod val="50000"/>
                  </a:schemeClr>
                </a:solidFill>
              </a:rPr>
              <a:t>arXiv:1411.2263, PRD </a:t>
            </a:r>
            <a:r>
              <a:rPr lang="en-US" sz="2200" smtClean="0">
                <a:solidFill>
                  <a:schemeClr val="accent6">
                    <a:lumMod val="50000"/>
                  </a:schemeClr>
                </a:solidFill>
              </a:rPr>
              <a:t>91 (2015) 084011</a:t>
            </a:r>
          </a:p>
          <a:p>
            <a:pPr algn="ctr"/>
            <a:r>
              <a:rPr lang="en-US" sz="2200" smtClean="0">
                <a:solidFill>
                  <a:schemeClr val="accent1">
                    <a:lumMod val="75000"/>
                  </a:schemeClr>
                </a:solidFill>
              </a:rPr>
              <a:t>But see Fernandez, Ghalsasi &amp; Profumo, arXiv:1911.07862</a:t>
            </a:r>
            <a:endParaRPr lang="en-US" sz="22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0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105365"/>
            <a:ext cx="9217024" cy="45719"/>
          </a:xfrm>
        </p:spPr>
        <p:txBody>
          <a:bodyPr/>
          <a:lstStyle/>
          <a:p>
            <a:r>
              <a:rPr lang="en-US" smtClean="0"/>
              <a:t>Gravitational Wave Signals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Baryakhtar, Talk at Invisibles 2016, https://indico.cern.ch/event/464402/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-215538"/>
            <a:ext cx="9216687" cy="6911975"/>
          </a:xfrm>
          <a:prstGeom prst="rect">
            <a:avLst/>
          </a:prstGeom>
        </p:spPr>
      </p:pic>
      <p:sp>
        <p:nvSpPr>
          <p:cNvPr id="3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5256237"/>
            <a:ext cx="9217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Arvanitaki,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Baryakhtar, Dimopoulos,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Dubovsky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&amp;</a:t>
            </a:r>
            <a:r>
              <a:rPr lang="en-US" altLang="en-US" sz="2000"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Lasenby, </a:t>
            </a:r>
            <a:r>
              <a:rPr lang="en-US" sz="2000"/>
              <a:t>arXiv:1604.03958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Superradiance Review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7025" cy="6938278"/>
          </a:xfrm>
          <a:prstGeom prst="rect">
            <a:avLst/>
          </a:prstGeom>
        </p:spPr>
      </p:pic>
      <p:sp>
        <p:nvSpPr>
          <p:cNvPr id="8" name="TextBox 7">
            <a:hlinkClick r:id="rId3"/>
          </p:cNvPr>
          <p:cNvSpPr txBox="1"/>
          <p:nvPr/>
        </p:nvSpPr>
        <p:spPr>
          <a:xfrm>
            <a:off x="6336752" y="104640"/>
            <a:ext cx="2772939" cy="830997"/>
          </a:xfrm>
          <a:prstGeom prst="rect">
            <a:avLst/>
          </a:prstGeom>
          <a:solidFill>
            <a:srgbClr val="3366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bg1"/>
                </a:solidFill>
              </a:rPr>
              <a:t>Latest Bounds</a:t>
            </a:r>
          </a:p>
          <a:p>
            <a:r>
              <a:rPr lang="en-US" sz="2400" b="1" smtClean="0">
                <a:solidFill>
                  <a:schemeClr val="bg1"/>
                </a:solidFill>
              </a:rPr>
              <a:t>on low-mass bosons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rId4"/>
          </p:cNvPr>
          <p:cNvSpPr txBox="1"/>
          <p:nvPr/>
        </p:nvSpPr>
        <p:spPr>
          <a:xfrm>
            <a:off x="107333" y="104640"/>
            <a:ext cx="2776722" cy="461665"/>
          </a:xfrm>
          <a:prstGeom prst="rect">
            <a:avLst/>
          </a:prstGeom>
          <a:solidFill>
            <a:srgbClr val="3366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bg1"/>
                </a:solidFill>
              </a:rPr>
              <a:t>arXiv:1501.06570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z="3600" smtClean="0"/>
              <a:t>Particles from the Sun</a:t>
            </a:r>
            <a:endParaRPr lang="en-US" sz="3600"/>
          </a:p>
        </p:txBody>
      </p:sp>
      <p:sp>
        <p:nvSpPr>
          <p:cNvPr id="5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664242" y="96257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4392" y="962578"/>
            <a:ext cx="543809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2002 Solar Neutrinos (R.Davis, M.Koshiba)</a:t>
            </a:r>
          </a:p>
          <a:p>
            <a:endParaRPr lang="en-US" sz="1000" smtClean="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2015 Solar Nu </a:t>
            </a:r>
            <a:r>
              <a:rPr lang="en-US" sz="2400" smtClean="0">
                <a:solidFill>
                  <a:schemeClr val="bg1"/>
                </a:solidFill>
              </a:rPr>
              <a:t>Oscillations (A.McDonald)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96" y="2375837"/>
            <a:ext cx="1910862" cy="1584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2" y="4504502"/>
            <a:ext cx="3047822" cy="1975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2303827"/>
            <a:ext cx="2448340" cy="2301440"/>
          </a:xfrm>
          <a:prstGeom prst="rect">
            <a:avLst/>
          </a:prstGeom>
        </p:spPr>
      </p:pic>
      <p:sp>
        <p:nvSpPr>
          <p:cNvPr id="10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835670" y="125061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51334" y="2408960"/>
            <a:ext cx="3505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Search for solar axions</a:t>
            </a:r>
          </a:p>
          <a:p>
            <a:r>
              <a:rPr lang="en-US" sz="2400">
                <a:solidFill>
                  <a:schemeClr val="bg1"/>
                </a:solidFill>
              </a:rPr>
              <a:t>w</a:t>
            </a:r>
            <a:r>
              <a:rPr lang="en-US" sz="2400" smtClean="0">
                <a:solidFill>
                  <a:schemeClr val="bg1"/>
                </a:solidFill>
              </a:rPr>
              <a:t>ith CAST and future IAXO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444" y="4536137"/>
            <a:ext cx="2886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Excess events in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XENON1T DM search.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Solar axions?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arXiv:</a:t>
            </a:r>
            <a:r>
              <a:rPr lang="en-US" sz="2400">
                <a:solidFill>
                  <a:schemeClr val="bg1"/>
                </a:solidFill>
              </a:rPr>
              <a:t>2006.09721</a:t>
            </a:r>
          </a:p>
        </p:txBody>
      </p:sp>
    </p:spTree>
    <p:extLst>
      <p:ext uri="{BB962C8B-B14F-4D97-AF65-F5344CB8AC3E}">
        <p14:creationId xmlns:p14="http://schemas.microsoft.com/office/powerpoint/2010/main" val="71698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Nature Paper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5998067"/>
            <a:ext cx="921702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9" y="0"/>
            <a:ext cx="5199273" cy="6911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4692" y="215537"/>
            <a:ext cx="28890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Borexino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has for the first time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observed  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solar neutrinos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from the CNO 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hydrogen fusion cycle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Hydrogen </a:t>
            </a:r>
            <a:r>
              <a:rPr lang="en-US" smtClean="0"/>
              <a:t>Burning in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686726"/>
            <a:ext cx="2887056" cy="3849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07" y="3689760"/>
            <a:ext cx="3264895" cy="2862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5688298"/>
            <a:ext cx="2370852" cy="863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6252" y="2778292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</a:t>
            </a:r>
            <a:r>
              <a:rPr 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p-I Chain</a:t>
            </a:r>
            <a:endParaRPr lang="en-US" sz="2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372" y="4968197"/>
            <a:ext cx="149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CNO Cycle</a:t>
            </a:r>
            <a:endParaRPr lang="en-US" sz="2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71" y="719607"/>
            <a:ext cx="3816741" cy="31211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8685" y="6264377"/>
            <a:ext cx="244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Picture credit Wikipedia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5514</TotalTime>
  <Words>4155</Words>
  <Application>Microsoft Office PowerPoint</Application>
  <PresentationFormat>Custom</PresentationFormat>
  <Paragraphs>780</Paragraphs>
  <Slides>67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Arial Unicode MS</vt:lpstr>
      <vt:lpstr>Arial</vt:lpstr>
      <vt:lpstr>Calibri</vt:lpstr>
      <vt:lpstr>Calibri Light</vt:lpstr>
      <vt:lpstr>Cambria Math</vt:lpstr>
      <vt:lpstr>MathJax_Main</vt:lpstr>
      <vt:lpstr>MathJax_Math</vt:lpstr>
      <vt:lpstr>msmincho</vt:lpstr>
      <vt:lpstr>Symbol</vt:lpstr>
      <vt:lpstr>Trebuchet MS</vt:lpstr>
      <vt:lpstr>Office Theme</vt:lpstr>
      <vt:lpstr>Custom Design</vt:lpstr>
      <vt:lpstr>Stars as Particle-Physics Laboratories Old Ideas and New Developments</vt:lpstr>
      <vt:lpstr>High- and Low-Energy Frontiers in Particle Physics</vt:lpstr>
      <vt:lpstr>High- and Low-Energy Frontiers in Particle Physics</vt:lpstr>
      <vt:lpstr>Some Early Papers on Stellar Particle Physics</vt:lpstr>
      <vt:lpstr>Evolution of Stars</vt:lpstr>
      <vt:lpstr>Evolution of Stars</vt:lpstr>
      <vt:lpstr>Particles from the Sun</vt:lpstr>
      <vt:lpstr>Nature Paper</vt:lpstr>
      <vt:lpstr>Hydrogen Burning in Stars</vt:lpstr>
      <vt:lpstr>Solar Neutrinos from Nuclear Reactions</vt:lpstr>
      <vt:lpstr>Solar Neutrino Spectroscopy with Borexino</vt:lpstr>
      <vt:lpstr>Thermal Neutrinos: Production Processes</vt:lpstr>
      <vt:lpstr>Grand Unified Neutrino Spectrum (GUNS) at Earth</vt:lpstr>
      <vt:lpstr>Observation of Excess Electronic Recoil Events in XENON1T</vt:lpstr>
      <vt:lpstr>PowerPoint Presentation</vt:lpstr>
      <vt:lpstr>Experimental Tests of Invisible Axions</vt:lpstr>
      <vt:lpstr>Pointing a Magnet to the Sun</vt:lpstr>
      <vt:lpstr>(Baby) IAXO Sensitivity Forecast</vt:lpstr>
      <vt:lpstr>Dark Matter Axion-Photon Conversion in  Neutron Star Magnetospheres</vt:lpstr>
      <vt:lpstr>Telescope Limits</vt:lpstr>
      <vt:lpstr>Thermal imaging</vt:lpstr>
      <vt:lpstr>Evolution of Stars</vt:lpstr>
      <vt:lpstr>Galactic Globular Cluster M55</vt:lpstr>
      <vt:lpstr>Color-Magnitude Diagram for Globular Clusters</vt:lpstr>
      <vt:lpstr>Color-Magnitude Diagram for Globular Clusters</vt:lpstr>
      <vt:lpstr>Color-Magnitude Diagram for Globular Clusters</vt:lpstr>
      <vt:lpstr>TRGB in 46 Globular Clusters [Cerny+ 2012.09701]</vt:lpstr>
      <vt:lpstr>Brightness and Core Mass at TRGB</vt:lpstr>
      <vt:lpstr>New TRGB Calibration from 22 Globular Clusters</vt:lpstr>
      <vt:lpstr>Tip of the Red-Giant Branch in the Galaxy NGC 4258</vt:lpstr>
      <vt:lpstr>Hubble Tension</vt:lpstr>
      <vt:lpstr>Axion Bounds from TRGB Calibrations</vt:lpstr>
      <vt:lpstr>Dark Photon Limits</vt:lpstr>
      <vt:lpstr>Evolution of Stars</vt:lpstr>
      <vt:lpstr>Crab Nebula – Remnant of SN 1054</vt:lpstr>
      <vt:lpstr>Core-Collapse Supernova Explosion</vt:lpstr>
      <vt:lpstr>Sanduleak -69 202</vt:lpstr>
      <vt:lpstr>Supernova 1987A Energy-Loss Argument</vt:lpstr>
      <vt:lpstr>Axion Detection Opportunities from Stars</vt:lpstr>
      <vt:lpstr>SN 1987A Axion Limits from Burst Duration</vt:lpstr>
      <vt:lpstr>Where is the Neutron Star of SN 1987A?</vt:lpstr>
      <vt:lpstr>Operational Detectors for Supernova Neutrinos</vt:lpstr>
      <vt:lpstr>Local Group of Galaxies</vt:lpstr>
      <vt:lpstr>Shock Revival by Neutrinos</vt:lpstr>
      <vt:lpstr>Hydrodynamic Instabilities (3D Simulations)</vt:lpstr>
      <vt:lpstr>Flavor Conversion in Core-Collapse Supernovae</vt:lpstr>
      <vt:lpstr>Supernova Bounds on Radiative Particle Decays</vt:lpstr>
      <vt:lpstr>Low-Energy Supernovae</vt:lpstr>
      <vt:lpstr>Muon-Philic Bosons from Supernovae </vt:lpstr>
      <vt:lpstr>                       Muonic Boson Limits: Supernova Redux</vt:lpstr>
      <vt:lpstr>Cosmic Star Formation and Core Collapse Rates</vt:lpstr>
      <vt:lpstr>DSNB Prediction</vt:lpstr>
      <vt:lpstr>Search for the Diffuse SN Neutrino Background</vt:lpstr>
      <vt:lpstr>Particles from Stars: What to expect?</vt:lpstr>
      <vt:lpstr>Thanks!</vt:lpstr>
      <vt:lpstr>PowerPoint Presentation</vt:lpstr>
      <vt:lpstr>Solar Neutrino Spectroscopy with Borexino</vt:lpstr>
      <vt:lpstr>Next Generation Axion Helioscope (IAXO)</vt:lpstr>
      <vt:lpstr>Axion Bounds from Magnetic WDs and NSs</vt:lpstr>
      <vt:lpstr>Shining TeV Gamma Rays through the Universe</vt:lpstr>
      <vt:lpstr>Bounds on axionlike particles from the diffuse SN flux</vt:lpstr>
      <vt:lpstr>Neutron Star Cooling</vt:lpstr>
      <vt:lpstr>Axion Limits from Neutron Star Cooling</vt:lpstr>
      <vt:lpstr>Super-Radiance</vt:lpstr>
      <vt:lpstr>Super-Radiance</vt:lpstr>
      <vt:lpstr>Gravitational Wave Signals</vt:lpstr>
      <vt:lpstr>Superradiance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</cp:lastModifiedBy>
  <cp:revision>690</cp:revision>
  <cp:lastPrinted>2011-04-10T14:40:34Z</cp:lastPrinted>
  <dcterms:created xsi:type="dcterms:W3CDTF">2006-08-16T00:00:00Z</dcterms:created>
  <dcterms:modified xsi:type="dcterms:W3CDTF">2022-02-08T14:48:42Z</dcterms:modified>
</cp:coreProperties>
</file>