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7"/>
  </p:notesMasterIdLst>
  <p:sldIdLst>
    <p:sldId id="714" r:id="rId2"/>
    <p:sldId id="850" r:id="rId3"/>
    <p:sldId id="717" r:id="rId4"/>
    <p:sldId id="722" r:id="rId5"/>
    <p:sldId id="721" r:id="rId6"/>
    <p:sldId id="802" r:id="rId7"/>
    <p:sldId id="730" r:id="rId8"/>
    <p:sldId id="732" r:id="rId9"/>
    <p:sldId id="733" r:id="rId10"/>
    <p:sldId id="851" r:id="rId11"/>
    <p:sldId id="734" r:id="rId12"/>
    <p:sldId id="736" r:id="rId13"/>
    <p:sldId id="738" r:id="rId14"/>
    <p:sldId id="740" r:id="rId15"/>
    <p:sldId id="739" r:id="rId16"/>
    <p:sldId id="737" r:id="rId17"/>
    <p:sldId id="728" r:id="rId18"/>
    <p:sldId id="729" r:id="rId19"/>
    <p:sldId id="742" r:id="rId20"/>
    <p:sldId id="743" r:id="rId21"/>
    <p:sldId id="744" r:id="rId22"/>
    <p:sldId id="750" r:id="rId23"/>
    <p:sldId id="749" r:id="rId24"/>
    <p:sldId id="751" r:id="rId25"/>
    <p:sldId id="752" r:id="rId26"/>
    <p:sldId id="753" r:id="rId27"/>
    <p:sldId id="754" r:id="rId28"/>
    <p:sldId id="758" r:id="rId29"/>
    <p:sldId id="760" r:id="rId30"/>
    <p:sldId id="756" r:id="rId31"/>
    <p:sldId id="757" r:id="rId32"/>
    <p:sldId id="759" r:id="rId33"/>
    <p:sldId id="761" r:id="rId34"/>
    <p:sldId id="763" r:id="rId35"/>
    <p:sldId id="768" r:id="rId36"/>
    <p:sldId id="770" r:id="rId37"/>
    <p:sldId id="852" r:id="rId38"/>
    <p:sldId id="771" r:id="rId39"/>
    <p:sldId id="773" r:id="rId40"/>
    <p:sldId id="774" r:id="rId41"/>
    <p:sldId id="775" r:id="rId42"/>
    <p:sldId id="776" r:id="rId43"/>
    <p:sldId id="777" r:id="rId44"/>
    <p:sldId id="815" r:id="rId45"/>
    <p:sldId id="764" r:id="rId46"/>
    <p:sldId id="778" r:id="rId47"/>
    <p:sldId id="779" r:id="rId48"/>
    <p:sldId id="780" r:id="rId49"/>
    <p:sldId id="781" r:id="rId50"/>
    <p:sldId id="790" r:id="rId51"/>
    <p:sldId id="791" r:id="rId52"/>
    <p:sldId id="782" r:id="rId53"/>
    <p:sldId id="861" r:id="rId54"/>
    <p:sldId id="785" r:id="rId55"/>
    <p:sldId id="766" r:id="rId56"/>
    <p:sldId id="792" r:id="rId57"/>
    <p:sldId id="765" r:id="rId58"/>
    <p:sldId id="787" r:id="rId59"/>
    <p:sldId id="783" r:id="rId60"/>
    <p:sldId id="788" r:id="rId61"/>
    <p:sldId id="789" r:id="rId62"/>
    <p:sldId id="793" r:id="rId63"/>
    <p:sldId id="784" r:id="rId64"/>
    <p:sldId id="794" r:id="rId65"/>
    <p:sldId id="795" r:id="rId66"/>
    <p:sldId id="796" r:id="rId67"/>
    <p:sldId id="797" r:id="rId68"/>
    <p:sldId id="798" r:id="rId69"/>
    <p:sldId id="799" r:id="rId70"/>
    <p:sldId id="800" r:id="rId71"/>
    <p:sldId id="801" r:id="rId72"/>
    <p:sldId id="803" r:id="rId73"/>
    <p:sldId id="816" r:id="rId74"/>
    <p:sldId id="805" r:id="rId75"/>
    <p:sldId id="807" r:id="rId76"/>
    <p:sldId id="808" r:id="rId77"/>
    <p:sldId id="809" r:id="rId78"/>
    <p:sldId id="810" r:id="rId79"/>
    <p:sldId id="811" r:id="rId80"/>
    <p:sldId id="853" r:id="rId81"/>
    <p:sldId id="813" r:id="rId82"/>
    <p:sldId id="814" r:id="rId83"/>
    <p:sldId id="818" r:id="rId84"/>
    <p:sldId id="806" r:id="rId85"/>
    <p:sldId id="820" r:id="rId86"/>
    <p:sldId id="821" r:id="rId87"/>
    <p:sldId id="856" r:id="rId88"/>
    <p:sldId id="857" r:id="rId89"/>
    <p:sldId id="858" r:id="rId90"/>
    <p:sldId id="859" r:id="rId91"/>
    <p:sldId id="860" r:id="rId92"/>
    <p:sldId id="826" r:id="rId93"/>
    <p:sldId id="837" r:id="rId94"/>
    <p:sldId id="828" r:id="rId95"/>
    <p:sldId id="843" r:id="rId96"/>
    <p:sldId id="829" r:id="rId97"/>
    <p:sldId id="831" r:id="rId98"/>
    <p:sldId id="838" r:id="rId99"/>
    <p:sldId id="839" r:id="rId100"/>
    <p:sldId id="844" r:id="rId101"/>
    <p:sldId id="854" r:id="rId102"/>
    <p:sldId id="855" r:id="rId103"/>
    <p:sldId id="840" r:id="rId104"/>
    <p:sldId id="841" r:id="rId105"/>
    <p:sldId id="842" r:id="rId106"/>
    <p:sldId id="845" r:id="rId107"/>
    <p:sldId id="846" r:id="rId108"/>
    <p:sldId id="847" r:id="rId109"/>
    <p:sldId id="848" r:id="rId110"/>
    <p:sldId id="849" r:id="rId111"/>
    <p:sldId id="723" r:id="rId112"/>
    <p:sldId id="724" r:id="rId113"/>
    <p:sldId id="725" r:id="rId114"/>
    <p:sldId id="726" r:id="rId115"/>
    <p:sldId id="727" r:id="rId116"/>
  </p:sldIdLst>
  <p:sldSz cx="9217025" cy="6911975"/>
  <p:notesSz cx="6781800" cy="9926638"/>
  <p:custDataLst>
    <p:tags r:id="rId118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 userDrawn="1">
          <p15:clr>
            <a:srgbClr val="A4A3A4"/>
          </p15:clr>
        </p15:guide>
        <p15:guide id="3" orient="horz" pos="3719" userDrawn="1">
          <p15:clr>
            <a:srgbClr val="A4A3A4"/>
          </p15:clr>
        </p15:guide>
        <p15:guide id="4" pos="729" userDrawn="1">
          <p15:clr>
            <a:srgbClr val="A4A3A4"/>
          </p15:clr>
        </p15:guide>
        <p15:guide id="5" pos="1324" userDrawn="1">
          <p15:clr>
            <a:srgbClr val="A4A3A4"/>
          </p15:clr>
        </p15:guide>
        <p15:guide id="6" pos="2903" userDrawn="1">
          <p15:clr>
            <a:srgbClr val="A4A3A4"/>
          </p15:clr>
        </p15:guide>
        <p15:guide id="7" orient="horz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7"/>
    <a:srgbClr val="336699"/>
    <a:srgbClr val="C00000"/>
    <a:srgbClr val="0033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53" autoAdjust="0"/>
    <p:restoredTop sz="94239" autoAdjust="0"/>
  </p:normalViewPr>
  <p:slideViewPr>
    <p:cSldViewPr>
      <p:cViewPr varScale="1">
        <p:scale>
          <a:sx n="110" d="100"/>
          <a:sy n="110" d="100"/>
        </p:scale>
        <p:origin x="120" y="336"/>
      </p:cViewPr>
      <p:guideLst>
        <p:guide orient="horz" pos="656"/>
        <p:guide orient="horz" pos="3719"/>
        <p:guide pos="729"/>
        <p:guide pos="1324"/>
        <p:guide pos="2903"/>
        <p:guide orient="horz"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81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gs" Target="tags/tag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980161664233321E-2"/>
          <c:y val="2.9409423858025897E-2"/>
          <c:w val="0.89153383351411408"/>
          <c:h val="0.81535565967353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Sheet1!$A$2:$A$31</c:f>
              <c:numCache>
                <c:formatCode>0</c:formatCode>
                <c:ptCount val="30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</c:numCache>
            </c:numRef>
          </c:cat>
          <c:val>
            <c:numRef>
              <c:f>Sheet1!$B$2:$B$31</c:f>
              <c:numCache>
                <c:formatCode>0</c:formatCode>
                <c:ptCount val="30"/>
                <c:pt idx="0">
                  <c:v>103</c:v>
                </c:pt>
                <c:pt idx="1">
                  <c:v>129</c:v>
                </c:pt>
                <c:pt idx="2">
                  <c:v>83</c:v>
                </c:pt>
                <c:pt idx="3">
                  <c:v>60</c:v>
                </c:pt>
                <c:pt idx="4">
                  <c:v>48</c:v>
                </c:pt>
                <c:pt idx="5">
                  <c:v>42</c:v>
                </c:pt>
                <c:pt idx="6">
                  <c:v>28</c:v>
                </c:pt>
                <c:pt idx="7">
                  <c:v>23</c:v>
                </c:pt>
                <c:pt idx="8">
                  <c:v>35</c:v>
                </c:pt>
                <c:pt idx="9">
                  <c:v>42</c:v>
                </c:pt>
                <c:pt idx="10">
                  <c:v>38</c:v>
                </c:pt>
                <c:pt idx="11">
                  <c:v>35</c:v>
                </c:pt>
                <c:pt idx="12">
                  <c:v>34</c:v>
                </c:pt>
                <c:pt idx="13">
                  <c:v>40</c:v>
                </c:pt>
                <c:pt idx="14">
                  <c:v>40</c:v>
                </c:pt>
                <c:pt idx="15">
                  <c:v>42</c:v>
                </c:pt>
                <c:pt idx="16">
                  <c:v>58</c:v>
                </c:pt>
                <c:pt idx="17">
                  <c:v>45</c:v>
                </c:pt>
                <c:pt idx="18">
                  <c:v>39</c:v>
                </c:pt>
                <c:pt idx="19">
                  <c:v>38</c:v>
                </c:pt>
                <c:pt idx="20">
                  <c:v>51</c:v>
                </c:pt>
                <c:pt idx="21">
                  <c:v>62</c:v>
                </c:pt>
                <c:pt idx="22">
                  <c:v>47</c:v>
                </c:pt>
                <c:pt idx="23">
                  <c:v>77</c:v>
                </c:pt>
                <c:pt idx="24">
                  <c:v>118</c:v>
                </c:pt>
                <c:pt idx="25">
                  <c:v>98</c:v>
                </c:pt>
                <c:pt idx="26">
                  <c:v>55</c:v>
                </c:pt>
                <c:pt idx="27">
                  <c:v>59</c:v>
                </c:pt>
                <c:pt idx="28">
                  <c:v>61</c:v>
                </c:pt>
                <c:pt idx="29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5D-4F8E-866E-4B0285FB1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317696"/>
        <c:axId val="170319232"/>
      </c:barChart>
      <c:catAx>
        <c:axId val="17031769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70319232"/>
        <c:crosses val="autoZero"/>
        <c:auto val="1"/>
        <c:lblAlgn val="ctr"/>
        <c:lblOffset val="100"/>
        <c:noMultiLvlLbl val="0"/>
      </c:catAx>
      <c:valAx>
        <c:axId val="17031923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70317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20-Oct-20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3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37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27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2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2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80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3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2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49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73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61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26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98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47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6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8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00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17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1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14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3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30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74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72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07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9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32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9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9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4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t>‹#›</a:t>
            </a:fld>
            <a:endParaRPr lang="en-US" sz="1200" b="1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mtClean="0">
                <a:solidFill>
                  <a:schemeClr val="bg1"/>
                </a:solidFill>
              </a:rPr>
              <a:t>KEK-PH Lectures and Workshops 2020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 smtClean="0">
                <a:solidFill>
                  <a:schemeClr val="bg1"/>
                </a:solidFill>
              </a:rPr>
              <a:t> Munich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t>‹#›</a:t>
            </a:fld>
            <a:endParaRPr lang="en-US" sz="1200" b="1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mtClean="0">
                <a:solidFill>
                  <a:schemeClr val="bg1"/>
                </a:solidFill>
              </a:rPr>
              <a:t>KEK-PH Lectures and Workshops 2020</a:t>
            </a:r>
          </a:p>
        </p:txBody>
      </p:sp>
    </p:spTree>
    <p:extLst>
      <p:ext uri="{BB962C8B-B14F-4D97-AF65-F5344CB8AC3E}">
        <p14:creationId xmlns:p14="http://schemas.microsoft.com/office/powerpoint/2010/main" val="3522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20-Oct-20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1.png"/><Relationship Id="rId4" Type="http://schemas.openxmlformats.org/officeDocument/2006/relationships/image" Target="../media/image74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0670/" TargetMode="External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hyperlink" Target="https://indico.cern.ch/event/950670/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hyperlink" Target="https://indico.cern.ch/event/950670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50670/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46953" TargetMode="Externa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XY2lFDXz8aQ?fs=1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rticlebites.com/?p=7260" TargetMode="External"/><Relationship Id="rId3" Type="http://schemas.openxmlformats.org/officeDocument/2006/relationships/hyperlink" Target="http://resonaances.blogspot.com/" TargetMode="External"/><Relationship Id="rId7" Type="http://schemas.openxmlformats.org/officeDocument/2006/relationships/hyperlink" Target="https://www.hjkc.de/_blog/2020/06/22/15595-astronomie-observation-of-excess-events-in-the-xenon1t-dark-matter-experiment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hysicsworld.com/a/xenon1t-may-have-detected-something-very-interesting-or-maybe-not/" TargetMode="External"/><Relationship Id="rId5" Type="http://schemas.openxmlformats.org/officeDocument/2006/relationships/hyperlink" Target="https://cosmoquest.org/x/2020/06/observation-of-excess-events-in-the-xenon1t-dark-matter-experiment/" TargetMode="External"/><Relationship Id="rId4" Type="http://schemas.openxmlformats.org/officeDocument/2006/relationships/hyperlink" Target="https://motls.blogspot.com/2020/06/xenon1t-our-excess-is-due-to-tritium.html" TargetMode="External"/><Relationship Id="rId9" Type="http://schemas.openxmlformats.org/officeDocument/2006/relationships/hyperlink" Target="https://www.alphagalileo.org/en-gb/Item-Display/ItemId/19461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arthspacecircle.blogspot.com/2013/07/stellar-evolution.htm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90.png"/><Relationship Id="rId5" Type="http://schemas.openxmlformats.org/officeDocument/2006/relationships/image" Target="../media/image61.png"/><Relationship Id="rId10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1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0.png"/><Relationship Id="rId4" Type="http://schemas.openxmlformats.org/officeDocument/2006/relationships/image" Target="../media/image4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4.png"/><Relationship Id="rId2" Type="http://schemas.openxmlformats.org/officeDocument/2006/relationships/video" Target="file:///C:\Users\georg\Nextcloud\KEK-Talk\whtdwrf.mov" TargetMode="External"/><Relationship Id="rId1" Type="http://schemas.microsoft.com/office/2007/relationships/media" Target="file:///C:\Users\georg\Nextcloud\KEK-Talk\whtdwrf.mov" TargetMode="External"/><Relationship Id="rId6" Type="http://schemas.openxmlformats.org/officeDocument/2006/relationships/image" Target="../media/image3500.png"/><Relationship Id="rId5" Type="http://schemas.openxmlformats.org/officeDocument/2006/relationships/image" Target="../media/image3400.png"/><Relationship Id="rId4" Type="http://schemas.openxmlformats.org/officeDocument/2006/relationships/image" Target="../media/image33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410.png"/><Relationship Id="rId4" Type="http://schemas.openxmlformats.org/officeDocument/2006/relationships/image" Target="../media/image8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1.png"/><Relationship Id="rId5" Type="http://schemas.openxmlformats.org/officeDocument/2006/relationships/image" Target="../media/image501.png"/><Relationship Id="rId4" Type="http://schemas.openxmlformats.org/officeDocument/2006/relationships/image" Target="../media/image4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0.png"/><Relationship Id="rId5" Type="http://schemas.openxmlformats.org/officeDocument/2006/relationships/image" Target="../media/image1140.png"/><Relationship Id="rId4" Type="http://schemas.openxmlformats.org/officeDocument/2006/relationships/image" Target="../media/image1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\Nextcloud\KEK-Talk\crab-short.mov" TargetMode="External"/><Relationship Id="rId1" Type="http://schemas.microsoft.com/office/2007/relationships/media" Target="file:///C:\Users\georg\Nextcloud\KEK-Talk\crab-short.mov" TargetMode="External"/><Relationship Id="rId5" Type="http://schemas.openxmlformats.org/officeDocument/2006/relationships/image" Target="../media/image126.png"/><Relationship Id="rId4" Type="http://schemas.openxmlformats.org/officeDocument/2006/relationships/image" Target="../media/image12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0.png"/><Relationship Id="rId4" Type="http://schemas.openxmlformats.org/officeDocument/2006/relationships/image" Target="../media/image13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embed/i-Ly8aCoF7E?fs=1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georg\Desktop\KEK-Talk\s20_final_mpeg.mp4" TargetMode="External"/><Relationship Id="rId1" Type="http://schemas.microsoft.com/office/2007/relationships/media" Target="file:///C:\Users\georg\Desktop\KEK-Talk\s20_final_mpeg.mp4" TargetMode="External"/><Relationship Id="rId5" Type="http://schemas.openxmlformats.org/officeDocument/2006/relationships/image" Target="../media/image133.png"/><Relationship Id="rId4" Type="http://schemas.openxmlformats.org/officeDocument/2006/relationships/image" Target="../media/image22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2.jpg"/><Relationship Id="rId4" Type="http://schemas.openxmlformats.org/officeDocument/2006/relationships/image" Target="../media/image14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0.png"/><Relationship Id="rId4" Type="http://schemas.openxmlformats.org/officeDocument/2006/relationships/image" Target="../media/image1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2015787"/>
            <a:ext cx="8929240" cy="2238670"/>
          </a:xfrm>
          <a:effectLst/>
        </p:spPr>
        <p:txBody>
          <a:bodyPr/>
          <a:lstStyle/>
          <a:p>
            <a:r>
              <a:rPr lang="en-US" sz="7200" smtClean="0"/>
              <a:t>Particle-Physics </a:t>
            </a:r>
            <a:r>
              <a:rPr lang="en-US" sz="7200"/>
              <a:t>C</a:t>
            </a:r>
            <a:r>
              <a:rPr lang="en-US" sz="7200" smtClean="0"/>
              <a:t>onstraints </a:t>
            </a:r>
            <a:r>
              <a:rPr lang="en-US" sz="7200"/>
              <a:t>from </a:t>
            </a:r>
            <a:r>
              <a:rPr lang="en-US" sz="7200" smtClean="0"/>
              <a:t>Stars</a:t>
            </a:r>
            <a:endParaRPr lang="en-US" sz="7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</a:rPr>
              <a:t>ür Physik, München</a:t>
            </a:r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Gravity Waves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6" y="4518992"/>
            <a:ext cx="1728240" cy="1385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26" y="4470487"/>
            <a:ext cx="2112255" cy="1475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46" y="4535488"/>
            <a:ext cx="2863556" cy="13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Neutrinos from the Sun</a:t>
            </a:r>
          </a:p>
        </p:txBody>
      </p:sp>
      <p:pic>
        <p:nvPicPr>
          <p:cNvPr id="15" name="Picture 4" descr="C:\Users\Georg Raffelt\Desktop\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7"/>
            <a:ext cx="2952328" cy="28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Georg Raffelt\Desktop\BET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" y="3599987"/>
            <a:ext cx="3096805" cy="30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68312" y="720120"/>
            <a:ext cx="5904657" cy="3599987"/>
            <a:chOff x="3168312" y="720120"/>
            <a:chExt cx="5904657" cy="3599987"/>
          </a:xfrm>
        </p:grpSpPr>
        <p:pic>
          <p:nvPicPr>
            <p:cNvPr id="7" name="Picture 14" descr="C:\Users\Georg Raffelt\Desktop\sol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312" y="720120"/>
              <a:ext cx="5904657" cy="359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775886" y="2227493"/>
              <a:ext cx="1195426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Reaction-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chains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7308216" y="2281492"/>
              <a:ext cx="1208828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Energy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26.7 MeV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7852284" y="815997"/>
              <a:ext cx="1200813" cy="46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Helium</a:t>
              </a:r>
            </a:p>
          </p:txBody>
        </p: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168352" y="4392291"/>
            <a:ext cx="5904657" cy="1223996"/>
          </a:xfrm>
          <a:prstGeom prst="rect">
            <a:avLst/>
          </a:prstGeom>
          <a:solidFill>
            <a:srgbClr val="1C1C1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Solar radiation: 98 % 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light (photons)</a:t>
            </a:r>
            <a:endParaRPr lang="en-US" sz="2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               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</a:t>
            </a:r>
            <a:r>
              <a:rPr 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 </a:t>
            </a:r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%  neutrinos</a:t>
            </a:r>
          </a:p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 Earth 66 billion neutrinos/cm</a:t>
            </a:r>
            <a:r>
              <a:rPr lang="en-US" sz="26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sec</a:t>
            </a:r>
            <a:endParaRPr lang="en-GB" sz="2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168352" y="5917500"/>
            <a:ext cx="5904657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Hans Bethe (1906</a:t>
            </a:r>
            <a:r>
              <a:rPr lang="en-US" sz="2000">
                <a:latin typeface="Symbol" pitchFamily="18" charset="2"/>
              </a:rPr>
              <a:t>-</a:t>
            </a:r>
            <a:r>
              <a:rPr lang="en-US" sz="2000">
                <a:latin typeface="Trebuchet MS" pitchFamily="34" charset="0"/>
              </a:rPr>
              <a:t>2005, Nobel prize 1967)</a:t>
            </a:r>
          </a:p>
          <a:p>
            <a:r>
              <a:rPr lang="en-US" sz="2000">
                <a:latin typeface="Trebuchet MS" pitchFamily="34" charset="0"/>
              </a:rPr>
              <a:t>Thermonuclear reaction chains (1938)</a:t>
            </a:r>
            <a:endParaRPr lang="en-GB" sz="20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2" y="1800317"/>
            <a:ext cx="8064000" cy="40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Operational Detectors for Supernova 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4632" y="6120417"/>
            <a:ext cx="1728000" cy="4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(10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5952" y="71960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(30)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SNO+ (300)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04192" y="719607"/>
            <a:ext cx="172798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 (400)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Borexino 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76452" y="719717"/>
            <a:ext cx="1008000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Baksan</a:t>
            </a:r>
          </a:p>
          <a:p>
            <a:r>
              <a:rPr lang="en-US" sz="2000" b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(100)</a:t>
            </a:r>
            <a:endParaRPr lang="en-US" sz="2000" b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4791" y="719607"/>
            <a:ext cx="2015971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Super-K (4000)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KamLAND (400)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28612" y="719607"/>
            <a:ext cx="115184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Daya Bay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53" idx="2"/>
          </p:cNvCxnSpPr>
          <p:nvPr/>
        </p:nvCxnSpPr>
        <p:spPr>
          <a:xfrm flipH="1">
            <a:off x="7263442" y="1511717"/>
            <a:ext cx="369335" cy="12228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4" idx="2"/>
          </p:cNvCxnSpPr>
          <p:nvPr/>
        </p:nvCxnSpPr>
        <p:spPr>
          <a:xfrm>
            <a:off x="5904537" y="1511717"/>
            <a:ext cx="1224325" cy="172824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</p:cNvCxnSpPr>
          <p:nvPr/>
        </p:nvCxnSpPr>
        <p:spPr>
          <a:xfrm>
            <a:off x="4680452" y="1511717"/>
            <a:ext cx="828263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2"/>
          </p:cNvCxnSpPr>
          <p:nvPr/>
        </p:nvCxnSpPr>
        <p:spPr>
          <a:xfrm>
            <a:off x="3168182" y="1511717"/>
            <a:ext cx="172837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59861" y="1511300"/>
            <a:ext cx="1083671" cy="11025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608512" y="5832257"/>
            <a:ext cx="0" cy="2881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054"/>
          <p:cNvSpPr>
            <a:spLocks noChangeArrowheads="1"/>
          </p:cNvSpPr>
          <p:nvPr/>
        </p:nvSpPr>
        <p:spPr bwMode="auto">
          <a:xfrm>
            <a:off x="6638132" y="5662563"/>
            <a:ext cx="2054696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 brackets events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for a “fiducial SN”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at distance 10 kpc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072" y="5184227"/>
            <a:ext cx="1583909" cy="1368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Other small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some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sensitivity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952" y="259186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MicroBooNE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sz="2400" b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60981" y="2760453"/>
            <a:ext cx="806506" cy="227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5952" y="165573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(4000 + BKG)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60172" y="2087797"/>
            <a:ext cx="798688" cy="62089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2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9217024" cy="575586"/>
          </a:xfrm>
          <a:noFill/>
        </p:spPr>
        <p:txBody>
          <a:bodyPr/>
          <a:lstStyle/>
          <a:p>
            <a:r>
              <a:rPr lang="en-US" smtClean="0"/>
              <a:t>Local Group of Galaxies</a:t>
            </a:r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62052" y="461998"/>
            <a:ext cx="4245472" cy="4115985"/>
          </a:xfrm>
          <a:prstGeom prst="ellipse">
            <a:avLst/>
          </a:prstGeom>
          <a:noFill/>
          <a:ln w="5472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602" tIns="41801" rIns="83602" bIns="41801" anchor="ctr"/>
          <a:lstStyle/>
          <a:p>
            <a:pPr defTabSz="411008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en-US" sz="2600" b="1">
              <a:solidFill>
                <a:schemeClr val="bg1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1088" y="4608147"/>
            <a:ext cx="3591394" cy="10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Current </a:t>
            </a: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and most next-generation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neutrino detectors</a:t>
            </a:r>
            <a:endParaRPr lang="en-US" sz="2400">
              <a:solidFill>
                <a:srgbClr val="FFFFFF"/>
              </a:solidFill>
              <a:latin typeface="+mn-lt"/>
              <a:ea typeface="msmincho" charset="0"/>
              <a:cs typeface="msmincho" charset="0"/>
            </a:endParaRP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sensitive out to few 100 kpc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6602" y="1655737"/>
            <a:ext cx="3528392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With megatonne class (30 x SK)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60 events from Andromeda</a:t>
            </a:r>
          </a:p>
        </p:txBody>
      </p:sp>
    </p:spTree>
    <p:extLst>
      <p:ext uri="{BB962C8B-B14F-4D97-AF65-F5344CB8AC3E}">
        <p14:creationId xmlns:p14="http://schemas.microsoft.com/office/powerpoint/2010/main" val="160858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Looking forward to the next galactic supernova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39939" y="5184227"/>
            <a:ext cx="7777213" cy="17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large detectors online for next decades</a:t>
            </a:r>
          </a:p>
          <a:p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year a 3% chance</a:t>
            </a:r>
          </a:p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optimistic to see more SN neutrinos!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" y="5400257"/>
            <a:ext cx="1417810" cy="12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 Star Cooling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22" y="719607"/>
            <a:ext cx="5400750" cy="5380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619236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Potekhin &amp; Chabrier: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Magnetic neutron star cooling and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microphysics [1711.07662]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Limits from Neutron Star Cooling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7912" y="863627"/>
                <a:ext cx="6704143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Selection of pulsars at different age:</a:t>
                </a:r>
              </a:p>
              <a:p>
                <a:endParaRPr lang="en-US" sz="4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Umeda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Iwamoto, Tsuruta, Qin &amp; Nomoto, astro-ph/9806337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A. Sedrakian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arXiv:1512.07828 (hadronic axions)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Sedrakian,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arXiv:1810.00190 (non-hadronic axions)</a:t>
                </a:r>
              </a:p>
              <a:p>
                <a:endParaRPr lang="en-US" sz="12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Cas A (320 years)</a:t>
                </a:r>
              </a:p>
              <a:p>
                <a:endParaRPr lang="en-US" sz="4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Leinson, arXiv: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1405.6873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Hamaguchi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Nagata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Yanagi &amp; Zheng, arXiv:1806.07151 </a:t>
                </a:r>
                <a:endParaRPr lang="en-US" sz="20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12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HESS J1731-347 (27 kyears)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Beznogov, Rrapaj, Page &amp; Reddy, arXiv: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1806.07991</a:t>
                </a:r>
              </a:p>
              <a:p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Leinson, arXiv:1909.03941</a:t>
                </a:r>
              </a:p>
              <a:p>
                <a:r>
                  <a:rPr lang="en-US" alt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863627"/>
                <a:ext cx="6704143" cy="4339650"/>
              </a:xfrm>
              <a:prstGeom prst="rect">
                <a:avLst/>
              </a:prstGeom>
              <a:blipFill>
                <a:blip r:embed="rId3"/>
                <a:stretch>
                  <a:fillRect l="-909" t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0522" y="5400257"/>
                <a:ext cx="86705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Limits broadly comparable to SN 1987A bounds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 tens of meV range)</a:t>
                </a:r>
              </a:p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• Protons superconducting – bremsstrahlung from neutrons</a:t>
                </a:r>
              </a:p>
              <a:p>
                <a:r>
                  <a:rPr lang="en-US" sz="2000">
                    <a:solidFill>
                      <a:schemeClr val="accent6">
                        <a:lumMod val="50000"/>
                      </a:schemeClr>
                    </a:solidFill>
                  </a:rPr>
                  <a:t>• Neutron-axion coupling can be very small or vanish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22" y="5400257"/>
                <a:ext cx="8670599" cy="1015663"/>
              </a:xfrm>
              <a:prstGeom prst="rect">
                <a:avLst/>
              </a:prstGeom>
              <a:blipFill>
                <a:blip r:embed="rId4"/>
                <a:stretch>
                  <a:fillRect l="-703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78319" y="4392117"/>
                <a:ext cx="23864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319" y="4392117"/>
                <a:ext cx="238642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108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Cooling of Neutron Star in Cas A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319" y="6152307"/>
            <a:ext cx="8929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Leinson, arXiv:1405.6873</a:t>
            </a:r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738028"/>
            <a:ext cx="4393756" cy="4260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06" y="738028"/>
            <a:ext cx="2624543" cy="2624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8562" y="647597"/>
            <a:ext cx="1309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/>
              <a:t>Chandra</a:t>
            </a:r>
          </a:p>
          <a:p>
            <a:pPr algn="r"/>
            <a:r>
              <a:rPr lang="en-US" sz="2000" smtClean="0"/>
              <a:t>x-ray</a:t>
            </a:r>
          </a:p>
          <a:p>
            <a:pPr algn="r"/>
            <a:r>
              <a:rPr lang="en-US" sz="2000" smtClean="0"/>
              <a:t>image of</a:t>
            </a:r>
          </a:p>
          <a:p>
            <a:pPr algn="r"/>
            <a:r>
              <a:rPr lang="en-US" sz="2000" smtClean="0"/>
              <a:t>non-pulsar</a:t>
            </a:r>
          </a:p>
          <a:p>
            <a:pPr algn="r"/>
            <a:r>
              <a:rPr lang="en-US" sz="2000" smtClean="0"/>
              <a:t>compact</a:t>
            </a:r>
          </a:p>
          <a:p>
            <a:pPr algn="r"/>
            <a:r>
              <a:rPr lang="en-US" sz="2000" smtClean="0"/>
              <a:t>remnant</a:t>
            </a:r>
            <a:endParaRPr lang="en-US" sz="20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06526" y="1414693"/>
            <a:ext cx="1312271" cy="643013"/>
          </a:xfrm>
          <a:prstGeom prst="straightConnector1">
            <a:avLst/>
          </a:prstGeom>
          <a:ln w="95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8481" y="5176704"/>
            <a:ext cx="8856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Measured surface temperature over 10 years reveals unusually fast cooling rate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Neutron Cooper pair breaking and formation (PBF) as neutrino emission process?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Evidence for extra cooling (by axions)?</a:t>
            </a:r>
            <a:endParaRPr lang="en-US" sz="200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31632" y="3775977"/>
                <a:ext cx="20756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∼2.4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632" y="3775977"/>
                <a:ext cx="2075632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4464492" y="3967239"/>
            <a:ext cx="720100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0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Magnetic WDs and NSs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2" y="791617"/>
            <a:ext cx="3134103" cy="2088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3095937"/>
            <a:ext cx="4608640" cy="225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050344"/>
            <a:ext cx="4174265" cy="31977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892" y="5449942"/>
            <a:ext cx="89292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● Buschmann, Co, Dessert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&amp; Safdi: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X-Ray 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Search for Axions from Nearby Isolated Neutron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Stars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, arXiv:1910.04164</a:t>
            </a:r>
          </a:p>
          <a:p>
            <a:endParaRPr lang="en-US" sz="3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Dessert, Long &amp; Safdi: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X-Ray 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Signatures of Axion Conversion in Magnetic 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</a:rPr>
              <a:t>White Dwarf Stars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PRL 123 (2019) 061104, arXiv:1903.05088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4591" y="664049"/>
            <a:ext cx="3886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Magnetic White Dwarf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4904301" y="4346877"/>
            <a:ext cx="388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Magnificent Seven Neutron Stars</a:t>
            </a:r>
          </a:p>
          <a:p>
            <a:r>
              <a:rPr lang="en-US" sz="2000" b="1" smtClean="0">
                <a:solidFill>
                  <a:schemeClr val="accent6">
                    <a:lumMod val="50000"/>
                  </a:schemeClr>
                </a:solidFill>
              </a:rPr>
              <a:t>X-Ray limits and excess</a:t>
            </a:r>
            <a:endParaRPr lang="en-US" sz="20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Radio Search for Axion Dark Matter in Pulsars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883129"/>
            <a:ext cx="8928671" cy="5021198"/>
          </a:xfrm>
          <a:prstGeom prst="rect">
            <a:avLst/>
          </a:prstGeom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1" y="6264377"/>
            <a:ext cx="9217024" cy="64759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See Josh </a:t>
            </a:r>
            <a:r>
              <a:rPr lang="en-US" sz="2400" smtClean="0">
                <a:solidFill>
                  <a:schemeClr val="bg1"/>
                </a:solidFill>
              </a:rPr>
              <a:t>Foster, 9 Oct 2020,  https</a:t>
            </a:r>
            <a:r>
              <a:rPr lang="en-US" sz="2400">
                <a:solidFill>
                  <a:schemeClr val="bg1"/>
                </a:solidFill>
              </a:rPr>
              <a:t>://indico.cern.ch/event/950670/</a:t>
            </a:r>
          </a:p>
        </p:txBody>
      </p:sp>
    </p:spTree>
    <p:extLst>
      <p:ext uri="{BB962C8B-B14F-4D97-AF65-F5344CB8AC3E}">
        <p14:creationId xmlns:p14="http://schemas.microsoft.com/office/powerpoint/2010/main" val="25721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Radio Search for Axion Dark Matter in Pulsars</a:t>
            </a:r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1" y="6264377"/>
            <a:ext cx="9217024" cy="64759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See Josh </a:t>
            </a:r>
            <a:r>
              <a:rPr lang="en-US" sz="2400" smtClean="0">
                <a:solidFill>
                  <a:schemeClr val="bg1"/>
                </a:solidFill>
              </a:rPr>
              <a:t>Foster, 9 Oct 2020,  https</a:t>
            </a:r>
            <a:r>
              <a:rPr lang="en-US" sz="2400">
                <a:solidFill>
                  <a:schemeClr val="bg1"/>
                </a:solidFill>
              </a:rPr>
              <a:t>://indico.cern.ch/event/950670/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883272"/>
            <a:ext cx="8928416" cy="50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Radio Search for Axion Dark Matter in Pulsars</a:t>
            </a:r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1" y="6264377"/>
            <a:ext cx="9217024" cy="64759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See Josh </a:t>
            </a:r>
            <a:r>
              <a:rPr lang="en-US" sz="2400" smtClean="0">
                <a:solidFill>
                  <a:schemeClr val="bg1"/>
                </a:solidFill>
              </a:rPr>
              <a:t>Foster, 9 Oct 2020,  https</a:t>
            </a:r>
            <a:r>
              <a:rPr lang="en-US" sz="2400">
                <a:solidFill>
                  <a:schemeClr val="bg1"/>
                </a:solidFill>
              </a:rPr>
              <a:t>://indico.cern.ch/event/950670/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2" y="883450"/>
            <a:ext cx="8928100" cy="502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Hydrogen </a:t>
            </a:r>
            <a:r>
              <a:rPr lang="en-US" smtClean="0"/>
              <a:t>Burning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719607"/>
            <a:ext cx="4392039" cy="5856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75" y="2517901"/>
            <a:ext cx="4519287" cy="3962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02" y="719607"/>
            <a:ext cx="3361836" cy="1224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8470" y="1151667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PP-I Chain</a:t>
            </a:r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6048712" y="4290502"/>
            <a:ext cx="1492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CNO Cycle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920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Radio Search for Axion Dark Matter in Pulsars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380828"/>
            <a:ext cx="8936095" cy="4163449"/>
          </a:xfrm>
          <a:prstGeom prst="rect">
            <a:avLst/>
          </a:prstGeom>
        </p:spPr>
      </p:pic>
      <p:sp>
        <p:nvSpPr>
          <p:cNvPr id="49" name="TextBox 48">
            <a:hlinkClick r:id="rId3"/>
          </p:cNvPr>
          <p:cNvSpPr txBox="1"/>
          <p:nvPr/>
        </p:nvSpPr>
        <p:spPr>
          <a:xfrm>
            <a:off x="1" y="6264377"/>
            <a:ext cx="9217024" cy="64759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See Josh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Foster, 9 Oct 2020,  https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://indico.cern.ch/event/950670/</a:t>
            </a:r>
          </a:p>
        </p:txBody>
      </p:sp>
    </p:spTree>
    <p:extLst>
      <p:ext uri="{BB962C8B-B14F-4D97-AF65-F5344CB8AC3E}">
        <p14:creationId xmlns:p14="http://schemas.microsoft.com/office/powerpoint/2010/main" val="39618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"/>
            <a:ext cx="9217025" cy="65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Super-Radiance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0"/>
            <a:ext cx="9216687" cy="6911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</a:t>
            </a:r>
            <a:r>
              <a:rPr lang="en-US" sz="1200" b="1" smtClean="0">
                <a:solidFill>
                  <a:schemeClr val="bg1"/>
                </a:solidFill>
              </a:rPr>
              <a:t>Baryakhtar, Talk at Invisibles </a:t>
            </a:r>
            <a:r>
              <a:rPr lang="en-US" sz="1200" b="1">
                <a:solidFill>
                  <a:schemeClr val="bg1"/>
                </a:solidFill>
              </a:rPr>
              <a:t>2016, https://indico.cern.ch/event/464402/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28" y="5833490"/>
            <a:ext cx="921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accent6">
                    <a:lumMod val="50000"/>
                  </a:schemeClr>
                </a:solidFill>
              </a:rPr>
              <a:t>Arvanitaki </a:t>
            </a:r>
            <a:r>
              <a:rPr lang="en-US" sz="2200" smtClean="0">
                <a:solidFill>
                  <a:schemeClr val="accent6">
                    <a:lumMod val="50000"/>
                  </a:schemeClr>
                </a:solidFill>
              </a:rPr>
              <a:t>, Baryakhtar &amp; Huang, </a:t>
            </a:r>
            <a:r>
              <a:rPr lang="en-US" sz="2200">
                <a:solidFill>
                  <a:schemeClr val="accent6">
                    <a:lumMod val="50000"/>
                  </a:schemeClr>
                </a:solidFill>
              </a:rPr>
              <a:t>arXiv:1411.2263, PRD </a:t>
            </a:r>
            <a:r>
              <a:rPr lang="en-US" sz="2200" smtClean="0">
                <a:solidFill>
                  <a:schemeClr val="accent6">
                    <a:lumMod val="50000"/>
                  </a:schemeClr>
                </a:solidFill>
              </a:rPr>
              <a:t>91 (2015) 084011</a:t>
            </a:r>
          </a:p>
          <a:p>
            <a:pPr algn="ctr"/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But see Fernandez, Ghalsasi &amp; Profumo, arXiv:1911.07862</a:t>
            </a:r>
            <a:endParaRPr lang="en-US" sz="22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105365"/>
            <a:ext cx="9217024" cy="45719"/>
          </a:xfrm>
        </p:spPr>
        <p:txBody>
          <a:bodyPr/>
          <a:lstStyle/>
          <a:p>
            <a:r>
              <a:rPr lang="en-US" smtClean="0"/>
              <a:t>Gravitational Wave Signals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Baryakhtar, Talk at Invisibles 2016, https://indico.cern.ch/event/464402/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215538"/>
            <a:ext cx="9216687" cy="6911975"/>
          </a:xfrm>
          <a:prstGeom prst="rect">
            <a:avLst/>
          </a:prstGeom>
        </p:spPr>
      </p:pic>
      <p:sp>
        <p:nvSpPr>
          <p:cNvPr id="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5256237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Arvanitaki,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Baryakhtar, Dimopoulos,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Dubovsky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&amp;</a:t>
            </a:r>
            <a:r>
              <a:rPr lang="en-US" altLang="en-US" sz="2000"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Lasenby, </a:t>
            </a:r>
            <a:r>
              <a:rPr lang="en-US" sz="2000"/>
              <a:t>arXiv:1604.03958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LIGO Limits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" y="-493"/>
            <a:ext cx="9216000" cy="1745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2336631"/>
            <a:ext cx="9216000" cy="3495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842162"/>
            <a:ext cx="921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Superradiance limits from LIGO O2 all-sky search for periodic GWs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82" y="5848359"/>
            <a:ext cx="885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See also: </a:t>
            </a:r>
          </a:p>
          <a:p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Search 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</a:rPr>
              <a:t>for ultralight bosons in Cygnus X-1 with Advanced </a:t>
            </a:r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LIGO, arXiv:1909.11267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 and Stars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850655" y="3255859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00622" y="4176087"/>
            <a:ext cx="3858015" cy="1584220"/>
            <a:chOff x="5400622" y="4176087"/>
            <a:chExt cx="3858015" cy="1584220"/>
          </a:xfrm>
        </p:grpSpPr>
        <p:pic>
          <p:nvPicPr>
            <p:cNvPr id="408" name="Picture 40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622" y="4176087"/>
              <a:ext cx="1910862" cy="1584220"/>
            </a:xfrm>
            <a:prstGeom prst="rect">
              <a:avLst/>
            </a:prstGeom>
          </p:spPr>
        </p:pic>
        <p:sp>
          <p:nvSpPr>
            <p:cNvPr id="406" name="TextBox 405"/>
            <p:cNvSpPr txBox="1"/>
            <p:nvPr/>
          </p:nvSpPr>
          <p:spPr>
            <a:xfrm>
              <a:off x="7362990" y="4970786"/>
              <a:ext cx="18956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IAXO Solar</a:t>
              </a:r>
            </a:p>
            <a:p>
              <a:r>
                <a:rPr lang="en-US" sz="2000" b="1" smtClean="0">
                  <a:solidFill>
                    <a:schemeClr val="accent1">
                      <a:lumMod val="75000"/>
                    </a:schemeClr>
                  </a:solidFill>
                </a:rPr>
                <a:t>Axion Telescope</a:t>
              </a:r>
              <a:endParaRPr lang="en-US" sz="20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974" y="3991053"/>
            <a:ext cx="1103997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adiance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Black</a:t>
              </a:r>
            </a:p>
            <a:p>
              <a:pPr algn="ctr"/>
              <a:r>
                <a:rPr lang="en-US" smtClean="0"/>
                <a:t>Hole</a:t>
              </a:r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8397" y="3983285"/>
            <a:ext cx="6385081" cy="2742757"/>
            <a:chOff x="2928397" y="3983285"/>
            <a:chExt cx="6385081" cy="27427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73" y="5414375"/>
              <a:ext cx="1872000" cy="842400"/>
            </a:xfrm>
            <a:prstGeom prst="rect">
              <a:avLst/>
            </a:prstGeom>
          </p:spPr>
        </p:pic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273" y="3983285"/>
              <a:ext cx="1872000" cy="1410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28397" y="6264377"/>
              <a:ext cx="6385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Axion conversion in neutron star magnetospheres</a:t>
              </a:r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Neutrinos from Nuclear Reactions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79602"/>
            <a:ext cx="5904820" cy="5631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4170" y="679547"/>
            <a:ext cx="475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Vitagliano, Tamborra &amp; Raffelt, arXiv:1910.11878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5112" y="942335"/>
            <a:ext cx="2811988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All components of pp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hains (blue)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have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been measured</a:t>
            </a:r>
          </a:p>
          <a:p>
            <a:endParaRPr lang="en-US" sz="2000"/>
          </a:p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Very recently direct</a:t>
            </a:r>
          </a:p>
          <a:p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xperimental evidence</a:t>
            </a:r>
          </a:p>
          <a:p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or CNO fluxes (orange)</a:t>
            </a:r>
          </a:p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in Borexino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arXiv:2006.15115 (06/2020)</a:t>
            </a:r>
            <a:endParaRPr lang="en-US" sz="200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 Spectroscopy with Borexino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19607"/>
            <a:ext cx="4393184" cy="2981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3951850"/>
            <a:ext cx="4393184" cy="2584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62" y="1047188"/>
            <a:ext cx="4104570" cy="3953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9972" y="5751025"/>
            <a:ext cx="24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Matter effect in the Sun</a:t>
            </a:r>
            <a:endParaRPr 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081" y="5156879"/>
            <a:ext cx="3301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Borexino Collaboration:</a:t>
            </a:r>
          </a:p>
          <a:p>
            <a:r>
              <a:rPr lang="en-US" b="1" i="1">
                <a:solidFill>
                  <a:schemeClr val="accent1">
                    <a:lumMod val="75000"/>
                  </a:schemeClr>
                </a:solidFill>
              </a:rPr>
              <a:t>Comprehensive measurement of</a:t>
            </a:r>
          </a:p>
          <a:p>
            <a:r>
              <a:rPr lang="en-US" b="1" i="1">
                <a:solidFill>
                  <a:schemeClr val="accent1">
                    <a:lumMod val="75000"/>
                  </a:schemeClr>
                </a:solidFill>
              </a:rPr>
              <a:t>pp-chain solar </a:t>
            </a:r>
            <a:r>
              <a:rPr lang="en-US" b="1" i="1" smtClean="0">
                <a:solidFill>
                  <a:schemeClr val="accent1">
                    <a:lumMod val="75000"/>
                  </a:schemeClr>
                </a:solidFill>
              </a:rPr>
              <a:t>neutrinos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Nature 562 (2018) 505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Thermal </a:t>
            </a:r>
            <a:r>
              <a:rPr lang="en-US" smtClean="0"/>
              <a:t>Neutrinos: </a:t>
            </a:r>
            <a:r>
              <a:rPr lang="en-US"/>
              <a:t>Production </a:t>
            </a:r>
            <a:r>
              <a:rPr lang="en-US" smtClean="0"/>
              <a:t>Processes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" y="1089383"/>
            <a:ext cx="8928100" cy="4526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463" y="612035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Vitagliano, Redondo &amp; Raffelt, arXiv:1708.02248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</a:t>
            </a:r>
            <a:r>
              <a:rPr lang="en-US"/>
              <a:t>n</a:t>
            </a:r>
            <a:r>
              <a:rPr lang="en-US" smtClean="0"/>
              <a:t>eutrino flux at keV energies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3892" y="6120357"/>
            <a:ext cx="8928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Vitagliano, Raffelt &amp; Redondo, </a:t>
            </a:r>
            <a:r>
              <a:rPr lang="nn-NO" sz="2000" i="1">
                <a:solidFill>
                  <a:schemeClr val="tx1">
                    <a:lumMod val="65000"/>
                    <a:lumOff val="35000"/>
                  </a:schemeClr>
                </a:solidFill>
              </a:rPr>
              <a:t>JCAP 1712 (2017) </a:t>
            </a:r>
            <a:r>
              <a:rPr lang="nn-NO" sz="2000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010 </a:t>
            </a:r>
            <a:r>
              <a:rPr lang="nn-NO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[arXiv:1708.02248</a:t>
            </a:r>
            <a:r>
              <a:rPr lang="nn-NO" sz="200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sz="20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871767"/>
            <a:ext cx="8928671" cy="33807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005582">
            <a:off x="1649327" y="3677196"/>
            <a:ext cx="151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pp neutrinos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892" y="719607"/>
            <a:ext cx="892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accent1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Thermally produced neutrinos and antineutrinos dominate at keV energies</a:t>
            </a:r>
          </a:p>
          <a:p>
            <a:r>
              <a:rPr lang="en-US" sz="2200">
                <a:solidFill>
                  <a:schemeClr val="accent1">
                    <a:lumMod val="75000"/>
                  </a:schemeClr>
                </a:solidFill>
                <a:sym typeface="Symbol"/>
              </a:rPr>
              <a:t> </a:t>
            </a:r>
            <a:r>
              <a:rPr lang="en-US" sz="2200" smtClean="0">
                <a:solidFill>
                  <a:schemeClr val="accent1">
                    <a:lumMod val="75000"/>
                  </a:schemeClr>
                </a:solidFill>
              </a:rPr>
              <a:t>Future detection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5987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Grand Unified Neutrino Spectrum (GUNS) at Earth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77591"/>
            <a:ext cx="8920595" cy="5302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7954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Vitagliano, Tamborra &amp; Raffelt, arXiv:1910.11878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0272" y="4281220"/>
            <a:ext cx="2782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Why keV energies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in the solar interior?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Virial Theorem – Dark </a:t>
            </a:r>
            <a:r>
              <a:rPr lang="en-US"/>
              <a:t>Matter in Galaxy Clusters</a:t>
            </a:r>
          </a:p>
        </p:txBody>
      </p:sp>
      <p:pic>
        <p:nvPicPr>
          <p:cNvPr id="3" name="Picture 3" descr="C:\Users\Georg Raffelt\Desktop\s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8"/>
            <a:ext cx="5832922" cy="58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3938" y="6120419"/>
            <a:ext cx="1656184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FFCC00"/>
                </a:solidFill>
              </a:rPr>
              <a:t>Coma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6120802" y="719607"/>
                <a:ext cx="2952330" cy="29161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A gravitationally bound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system of many particles</a:t>
                </a:r>
              </a:p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obeys the </a:t>
                </a:r>
                <a:r>
                  <a:rPr lang="en-US" sz="2200">
                    <a:solidFill>
                      <a:srgbClr val="003399"/>
                    </a:solidFill>
                  </a:rPr>
                  <a:t>virial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theorem</a:t>
                </a:r>
              </a:p>
              <a:p>
                <a:pPr algn="l"/>
                <a:endParaRPr lang="en-US" sz="40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    2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kin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=−〈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grav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US" sz="2200" smtClean="0"/>
              </a:p>
              <a:p>
                <a:pPr algn="l"/>
                <a:endParaRPr lang="en-US" sz="4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    2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smtClean="0"/>
              </a:p>
              <a:p>
                <a:endParaRPr lang="en-US" sz="4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02" y="719607"/>
                <a:ext cx="2952330" cy="2916199"/>
              </a:xfrm>
              <a:prstGeom prst="rect">
                <a:avLst/>
              </a:prstGeom>
              <a:blipFill rotWithShape="1">
                <a:blip r:embed="rId3"/>
                <a:stretch>
                  <a:fillRect l="-2263" t="-1042" r="-4115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611576" y="995012"/>
            <a:ext cx="8461556" cy="5557405"/>
            <a:chOff x="611576" y="995012"/>
            <a:chExt cx="8461556" cy="5557405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6121400" y="4044029"/>
              <a:ext cx="2951732" cy="100301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Velocity dispersion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from Doppler shifts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and geometric size</a:t>
              </a:r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6121400" y="5820068"/>
              <a:ext cx="2951732" cy="732349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Total Mass</a:t>
              </a:r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>
              <a:off x="7453296" y="5107997"/>
              <a:ext cx="360109" cy="647998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333333"/>
                </a:gs>
                <a:gs pos="100000">
                  <a:srgbClr val="CC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>
              <a:off x="611576" y="995012"/>
              <a:ext cx="4931999" cy="4795483"/>
              <a:chOff x="402" y="666"/>
              <a:chExt cx="3287" cy="3197"/>
            </a:xfrm>
          </p:grpSpPr>
          <p:sp>
            <p:nvSpPr>
              <p:cNvPr id="11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402" y="1785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18"/>
              <p:cNvSpPr>
                <a:spLocks noChangeAspect="1" noChangeArrowheads="1"/>
              </p:cNvSpPr>
              <p:nvPr/>
            </p:nvSpPr>
            <p:spPr bwMode="auto">
              <a:xfrm rot="18900000">
                <a:off x="3072" y="3097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9"/>
              <p:cNvSpPr>
                <a:spLocks noChangeAspect="1" noChangeArrowheads="1"/>
              </p:cNvSpPr>
              <p:nvPr/>
            </p:nvSpPr>
            <p:spPr bwMode="auto">
              <a:xfrm rot="11700000">
                <a:off x="3192" y="1706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utoShape 20"/>
              <p:cNvSpPr>
                <a:spLocks noChangeAspect="1" noChangeArrowheads="1"/>
              </p:cNvSpPr>
              <p:nvPr/>
            </p:nvSpPr>
            <p:spPr bwMode="auto">
              <a:xfrm rot="7860000">
                <a:off x="1988" y="3029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AutoShape 21"/>
              <p:cNvSpPr>
                <a:spLocks noChangeAspect="1" noChangeArrowheads="1"/>
              </p:cNvSpPr>
              <p:nvPr/>
            </p:nvSpPr>
            <p:spPr bwMode="auto">
              <a:xfrm rot="4020000">
                <a:off x="1358" y="2806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utoShape 22"/>
              <p:cNvSpPr>
                <a:spLocks noChangeAspect="1" noChangeArrowheads="1"/>
              </p:cNvSpPr>
              <p:nvPr/>
            </p:nvSpPr>
            <p:spPr bwMode="auto">
              <a:xfrm rot="720000">
                <a:off x="2946" y="2520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23"/>
              <p:cNvSpPr>
                <a:spLocks noChangeAspect="1" noChangeArrowheads="1"/>
              </p:cNvSpPr>
              <p:nvPr/>
            </p:nvSpPr>
            <p:spPr bwMode="auto">
              <a:xfrm rot="4020000">
                <a:off x="2403" y="1545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24"/>
              <p:cNvSpPr>
                <a:spLocks noChangeAspect="1" noChangeArrowheads="1"/>
              </p:cNvSpPr>
              <p:nvPr/>
            </p:nvSpPr>
            <p:spPr bwMode="auto">
              <a:xfrm rot="18780000">
                <a:off x="1604" y="1060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25"/>
              <p:cNvSpPr>
                <a:spLocks noChangeAspect="1" noChangeArrowheads="1"/>
              </p:cNvSpPr>
              <p:nvPr/>
            </p:nvSpPr>
            <p:spPr bwMode="auto">
              <a:xfrm rot="14280000">
                <a:off x="776" y="3604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26"/>
              <p:cNvSpPr>
                <a:spLocks noChangeAspect="1" noChangeArrowheads="1"/>
              </p:cNvSpPr>
              <p:nvPr/>
            </p:nvSpPr>
            <p:spPr bwMode="auto">
              <a:xfrm rot="5700000">
                <a:off x="1149" y="2205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27"/>
              <p:cNvSpPr>
                <a:spLocks noChangeAspect="1" noChangeArrowheads="1"/>
              </p:cNvSpPr>
              <p:nvPr/>
            </p:nvSpPr>
            <p:spPr bwMode="auto">
              <a:xfrm rot="16260000">
                <a:off x="597" y="2181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utoShape 28"/>
              <p:cNvSpPr>
                <a:spLocks noChangeAspect="1" noChangeArrowheads="1"/>
              </p:cNvSpPr>
              <p:nvPr/>
            </p:nvSpPr>
            <p:spPr bwMode="auto">
              <a:xfrm rot="5700000">
                <a:off x="3429" y="2187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utoShape 29"/>
              <p:cNvSpPr>
                <a:spLocks noChangeAspect="1" noChangeArrowheads="1"/>
              </p:cNvSpPr>
              <p:nvPr/>
            </p:nvSpPr>
            <p:spPr bwMode="auto">
              <a:xfrm rot="5700000">
                <a:off x="3206" y="940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30"/>
              <p:cNvSpPr>
                <a:spLocks noChangeAspect="1" noChangeArrowheads="1"/>
              </p:cNvSpPr>
              <p:nvPr/>
            </p:nvSpPr>
            <p:spPr bwMode="auto">
              <a:xfrm rot="14280000">
                <a:off x="548" y="754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91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Virial Theorem Applied to the 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287912" y="791617"/>
                <a:ext cx="4536058" cy="7201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Virial Theorem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kin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〈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grav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〉</m:t>
                    </m:r>
                  </m:oMath>
                </a14:m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12" y="791617"/>
                <a:ext cx="4536058" cy="720100"/>
              </a:xfrm>
              <a:prstGeom prst="rect">
                <a:avLst/>
              </a:prstGeom>
              <a:blipFill rotWithShape="1">
                <a:blip r:embed="rId2"/>
                <a:stretch>
                  <a:fillRect l="-161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287912" y="1524341"/>
                <a:ext cx="4392594" cy="481204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Approximate Sun as a homogeneous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sphere with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Mass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sun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=1.99×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33</m:t>
                        </m:r>
                      </m:sup>
                    </m:sSup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g</m:t>
                    </m:r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pPr algn="l"/>
                <a:endParaRPr lang="en-US" sz="5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   Radius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sun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=6.96×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cm</m:t>
                    </m:r>
                  </m:oMath>
                </a14:m>
                <a:endParaRPr lang="en-US" sz="2200">
                  <a:solidFill>
                    <a:schemeClr val="tx1"/>
                  </a:solidFill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Gravitational potential energy of a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proton near center of the sphere</a:t>
                </a:r>
              </a:p>
              <a:p>
                <a:pPr algn="l"/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grav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sun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sun</m:t>
                            </m:r>
                          </m:sub>
                        </m:sSub>
                      </m:den>
                    </m:f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=−3.2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keV</m:t>
                    </m:r>
                  </m:oMath>
                </a14:m>
                <a:endParaRPr lang="en-US" sz="2200" b="0" smtClean="0">
                  <a:solidFill>
                    <a:schemeClr val="tx1"/>
                  </a:solidFill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Thermal velocity distribution</a:t>
                </a:r>
              </a:p>
              <a:p>
                <a:pPr algn="l"/>
                <a:r>
                  <a:rPr lang="en-US" sz="2200" b="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kin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B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〈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grav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〉</m:t>
                    </m:r>
                  </m:oMath>
                </a14:m>
                <a:endParaRPr lang="en-US" sz="2200">
                  <a:solidFill>
                    <a:schemeClr val="tx1"/>
                  </a:solidFill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Estimated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temperature</a:t>
                </a:r>
              </a:p>
              <a:p>
                <a:pPr algn="l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/>
                      </a:rPr>
                      <m:t>𝑇</m:t>
                    </m:r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/>
                      </a:rPr>
                      <m:t>=1.1 </m:t>
                    </m:r>
                    <m:r>
                      <m:rPr>
                        <m:sty m:val="p"/>
                      </m:rPr>
                      <a:rPr lang="en-US" sz="2200" i="0" smtClean="0">
                        <a:solidFill>
                          <a:srgbClr val="C00000"/>
                        </a:solidFill>
                        <a:latin typeface="Cambria Math"/>
                      </a:rPr>
                      <m:t>keV</m:t>
                    </m:r>
                  </m:oMath>
                </a14:m>
                <a:endParaRPr lang="en-US" sz="2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12" y="1524341"/>
                <a:ext cx="4392594" cy="4812046"/>
              </a:xfrm>
              <a:prstGeom prst="rect">
                <a:avLst/>
              </a:prstGeom>
              <a:blipFill rotWithShape="1">
                <a:blip r:embed="rId3"/>
                <a:stretch>
                  <a:fillRect l="-1664" t="-760" r="-208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5241743" y="4968197"/>
                <a:ext cx="3687370" cy="1224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pPr algn="l"/>
                <a:r>
                  <a:rPr lang="en-US" sz="2200" smtClean="0"/>
                  <a:t>Central temperature from</a:t>
                </a:r>
              </a:p>
              <a:p>
                <a:pPr algn="l"/>
                <a:r>
                  <a:rPr lang="en-US" sz="2200" smtClean="0"/>
                  <a:t>standard </a:t>
                </a:r>
                <a:r>
                  <a:rPr lang="en-US" sz="2200"/>
                  <a:t>solar </a:t>
                </a:r>
                <a:r>
                  <a:rPr lang="en-US" sz="2200" smtClean="0"/>
                  <a:t>models</a:t>
                </a:r>
              </a:p>
              <a:p>
                <a:pPr algn="l"/>
                <a:endParaRPr lang="en-US" sz="40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=1.56×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K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=1.34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en-US" sz="220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743" y="4968197"/>
                <a:ext cx="3687370" cy="1224170"/>
              </a:xfrm>
              <a:prstGeom prst="rect">
                <a:avLst/>
              </a:prstGeom>
              <a:blipFill rotWithShape="1">
                <a:blip r:embed="rId4"/>
                <a:stretch>
                  <a:fillRect l="-2149" t="-298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70" y="988979"/>
            <a:ext cx="3626321" cy="36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Standard Solar Model: Internal Structure</a:t>
            </a:r>
          </a:p>
        </p:txBody>
      </p:sp>
      <p:pic>
        <p:nvPicPr>
          <p:cNvPr id="30" name="Picture 3" descr="D:\SUSSP61\temp.tif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650617"/>
            <a:ext cx="4428492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SUSSP61\rh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647597"/>
            <a:ext cx="4502315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SUSSP61\xy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671587"/>
            <a:ext cx="4430814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D:\SUSSP61\c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3671586"/>
            <a:ext cx="4502315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2844" y="4135441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Hydrogen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8332" y="50595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Helium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6352" y="5688297"/>
            <a:ext cx="5148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R</a:t>
            </a:r>
            <a:r>
              <a:rPr lang="en-US" sz="2400" baseline="-25000" smtClean="0"/>
              <a:t>CZ</a:t>
            </a:r>
            <a:endParaRPr lang="en-US" sz="2400" baseline="-25000"/>
          </a:p>
        </p:txBody>
      </p:sp>
      <p:sp>
        <p:nvSpPr>
          <p:cNvPr id="4" name="Rectangle 3"/>
          <p:cNvSpPr/>
          <p:nvPr/>
        </p:nvSpPr>
        <p:spPr>
          <a:xfrm>
            <a:off x="3312332" y="4320107"/>
            <a:ext cx="792110" cy="43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0322" y="5030925"/>
            <a:ext cx="12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Convection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6394" y="439211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smtClean="0">
                <a:solidFill>
                  <a:srgbClr val="C00000"/>
                </a:solidFill>
              </a:rPr>
              <a:t>12</a:t>
            </a:r>
            <a:r>
              <a:rPr lang="en-US" smtClean="0">
                <a:solidFill>
                  <a:srgbClr val="C00000"/>
                </a:solidFill>
              </a:rPr>
              <a:t>C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2274" y="403206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smtClean="0"/>
              <a:t>14</a:t>
            </a:r>
            <a:r>
              <a:rPr lang="en-US"/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6294" y="583231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smtClean="0">
                <a:solidFill>
                  <a:srgbClr val="003399"/>
                </a:solidFill>
              </a:rPr>
              <a:t>13</a:t>
            </a:r>
            <a:r>
              <a:rPr lang="en-US" smtClean="0">
                <a:solidFill>
                  <a:srgbClr val="003399"/>
                </a:solidFill>
              </a:rPr>
              <a:t>C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04942" y="3979107"/>
            <a:ext cx="792110" cy="57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64565" y="5112217"/>
            <a:ext cx="12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Convection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0122" y="935637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Temperature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80772" y="93563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Mass density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Particle-Physics Constraints from Stars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463" y="719138"/>
            <a:ext cx="89281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Low-mass particles (neutrinos, axions and friends, hidden photons,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low-mass carriers of new forces, ...) can be probed by stars.</a:t>
            </a:r>
          </a:p>
          <a:p>
            <a:endParaRPr lang="en-US" sz="2400" smtClean="0"/>
          </a:p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Particles from the Sun and their detection </a:t>
            </a:r>
          </a:p>
          <a:p>
            <a:endParaRPr lang="en-US" sz="10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Impact of new energy-loss channels on low-mass stars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0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Supernova 1987A</a:t>
            </a:r>
          </a:p>
          <a:p>
            <a:endParaRPr lang="en-US" sz="10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Neutron-star cooling</a:t>
            </a:r>
          </a:p>
          <a:p>
            <a:endParaRPr lang="en-US" sz="10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Axion conversion in pulsar magnetospheres</a:t>
            </a:r>
          </a:p>
          <a:p>
            <a:endParaRPr lang="en-US" sz="1000" b="1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Superradiance of ultra-light bosons from black holes</a:t>
            </a:r>
          </a:p>
          <a:p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In this lecture focus on the astrophysics of these arguments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(often not so clear to particle physicists) and not so much on the latest results for all types of particles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Primakoff effect:</a:t>
                </a:r>
              </a:p>
              <a:p>
                <a:pPr algn="l"/>
                <a:endParaRPr lang="en-US" sz="7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Axion-photon transition in external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static E or B field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(Originally discussed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by Henri Primakoff 1951)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blipFill rotWithShape="1">
                <a:blip r:embed="rId3"/>
                <a:stretch>
                  <a:fillRect l="-1634" t="-8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08512" y="3239988"/>
            <a:ext cx="4392488" cy="338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Pierre Sikivie: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Macroscopic B-field can provide a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large coherent transition rate over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 big volume (low-mass axions)</a:t>
            </a: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helioscope: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at the Sun through a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dipole magnet</a:t>
            </a:r>
            <a:endParaRPr lang="en-US" sz="2000">
              <a:solidFill>
                <a:srgbClr val="003399"/>
              </a:solidFill>
              <a:effectLst/>
            </a:endParaRP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haloscope: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for dark-matter axions with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A microwave resonant cavity</a:t>
            </a:r>
          </a:p>
        </p:txBody>
      </p:sp>
      <p:pic>
        <p:nvPicPr>
          <p:cNvPr id="6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0" y="5064060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Pointing a Magnet to the Sun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0"/>
            <a:ext cx="9215967" cy="691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3188" y="6336387"/>
            <a:ext cx="360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By CAST student Sebastian Baum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4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/>
              <a:t>LHC Magnet Mounted as a Telescope to Follow the Sun</a:t>
            </a:r>
            <a:endParaRPr lang="en-US" sz="2800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647597"/>
            <a:ext cx="8496945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6912832" y="5962005"/>
            <a:ext cx="2081917" cy="461665"/>
          </a:xfrm>
          <a:prstGeom prst="rect">
            <a:avLst/>
          </a:prstGeom>
          <a:solidFill>
            <a:srgbClr val="3366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bg1"/>
                </a:solidFill>
              </a:rPr>
              <a:t>CAST Movie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Searching </a:t>
            </a:r>
            <a:r>
              <a:rPr lang="en-US"/>
              <a:t>for Solar </a:t>
            </a:r>
            <a:r>
              <a:rPr lang="en-US" smtClean="0"/>
              <a:t>Axions with CAST</a:t>
            </a:r>
            <a:endParaRPr lang="en-US"/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FF873D9D-9D58-4EDD-90CD-5706DECA3D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75952" y="667109"/>
            <a:ext cx="8065120" cy="206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42" y="2821289"/>
            <a:ext cx="3681793" cy="3443088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1" y="6264377"/>
            <a:ext cx="9217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New CAST limit on the axion-photon </a:t>
            </a:r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interaction, Nature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Physics 13 (2017) </a:t>
            </a:r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584 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[1705.02290]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392009" y="4708350"/>
            <a:ext cx="1470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2013–15 data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553925" y="3239957"/>
            <a:ext cx="1647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95% Exclusion</a:t>
            </a:r>
          </a:p>
          <a:p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(2003–2015)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" name="Picture 150" descr="C:\Users\Georg Raffelt\Desktop\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4" y="288031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Rectangle 145"/>
          <p:cNvSpPr>
            <a:spLocks noChangeArrowheads="1"/>
          </p:cNvSpPr>
          <p:nvPr/>
        </p:nvSpPr>
        <p:spPr bwMode="auto">
          <a:xfrm>
            <a:off x="720064" y="288031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/>
              <p:nvPr/>
            </p:nvSpPr>
            <p:spPr>
              <a:xfrm>
                <a:off x="835953" y="5832317"/>
                <a:ext cx="3124445" cy="313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smtClean="0"/>
                  <a:t>Flux</a:t>
                </a:r>
                <a:r>
                  <a:rPr lang="en-US" sz="2000" b="0" smtClean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.7×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3" y="5832317"/>
                <a:ext cx="3124445" cy="313804"/>
              </a:xfrm>
              <a:prstGeom prst="rect">
                <a:avLst/>
              </a:prstGeom>
              <a:blipFill>
                <a:blip r:embed="rId5"/>
                <a:stretch>
                  <a:fillRect l="-4873" t="-23529" r="-975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3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392734"/>
            <a:ext cx="896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Irastorza et al.: Towards a new generation axion helioscope, arXiv:1103.5334</a:t>
            </a:r>
          </a:p>
          <a:p>
            <a:r>
              <a:rPr lang="en-US" sz="2000"/>
              <a:t>• Armengaud </a:t>
            </a:r>
            <a:r>
              <a:rPr lang="en-US" sz="2000" smtClean="0"/>
              <a:t>et al.:</a:t>
            </a:r>
          </a:p>
          <a:p>
            <a:r>
              <a:rPr lang="en-US" sz="2000" smtClean="0"/>
              <a:t>  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</a:t>
            </a:r>
            <a:r>
              <a:rPr lang="en-US" sz="2000"/>
              <a:t>1401.3233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863627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blipFill rotWithShape="1"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864096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16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IAXO Sensitivty Forecast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32" y="791617"/>
            <a:ext cx="5377468" cy="5073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230" y="5865440"/>
            <a:ext cx="909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Physics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potential of the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Axion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Observatory (IAXO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</a:p>
          <a:p>
            <a:pPr algn="ctr"/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JCAP 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1906 (2019)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047,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arXiv:1904.09155</a:t>
            </a:r>
            <a:endParaRPr lang="en-US" sz="24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2" y="3766512"/>
            <a:ext cx="1910862" cy="15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Observation of Excess Electronic Recoil Events in XENON1T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1998023"/>
            <a:ext cx="3615391" cy="2898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368" y="2038046"/>
            <a:ext cx="1626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3.5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 excess</a:t>
            </a:r>
            <a:endParaRPr lang="en-US" sz="24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03" y="2048123"/>
            <a:ext cx="3732211" cy="2534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4463" y="791617"/>
            <a:ext cx="892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arXiv:2006.09721 (17 June 2020)</a:t>
            </a:r>
          </a:p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150 citations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892" y="5433380"/>
            <a:ext cx="8928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Caused by solar axions or other particles from the Sun?</a:t>
            </a:r>
            <a:endParaRPr lang="en-US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Some Quick Blog Links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6002" y="792437"/>
            <a:ext cx="8281023" cy="568797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Resonannes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, Particle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Physics Blog:</a:t>
            </a:r>
            <a:r>
              <a:rPr lang="en-US" smtClean="0"/>
              <a:t>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Hail the XENON excess</a:t>
            </a:r>
          </a:p>
          <a:p>
            <a:r>
              <a:rPr lang="en-US" sz="1200" smtClean="0">
                <a:hlinkClick r:id="rId3"/>
              </a:rPr>
              <a:t>http</a:t>
            </a:r>
            <a:r>
              <a:rPr lang="en-US" sz="1200">
                <a:hlinkClick r:id="rId3"/>
              </a:rPr>
              <a:t>://resonaances.blogspot.com/</a:t>
            </a:r>
            <a:endParaRPr lang="en-US" sz="1200"/>
          </a:p>
          <a:p>
            <a:endParaRPr lang="en-US" sz="1200"/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The Reference </a:t>
            </a:r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Frame </a:t>
            </a:r>
            <a:r>
              <a:rPr lang="en-US" sz="1200">
                <a:hlinkClick r:id="rId4"/>
              </a:rPr>
              <a:t>https://motls.blogspot.com/2020/06/xenon1t-our-excess-is-due-to-tritium.html</a:t>
            </a:r>
            <a:endParaRPr lang="en-US" sz="1200"/>
          </a:p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XENON1T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: our excess is due to tritium junk, axions, or magnetic neutrinos</a:t>
            </a:r>
          </a:p>
          <a:p>
            <a:endParaRPr lang="en-US" sz="1200"/>
          </a:p>
          <a:p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CosmoQuest:</a:t>
            </a:r>
            <a:r>
              <a:rPr lang="en-US" smtClean="0"/>
              <a:t>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Observation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of Excess Events in the XENON1T Dark Matter Experiment</a:t>
            </a:r>
          </a:p>
          <a:p>
            <a:r>
              <a:rPr lang="en-US" sz="1200">
                <a:hlinkClick r:id="rId5"/>
              </a:rPr>
              <a:t>https://cosmoquest.org/x/2020/06/observation-of-excess-events-in-the-xenon1t-dark-matter-experiment/</a:t>
            </a:r>
            <a:endParaRPr lang="en-US" sz="1200"/>
          </a:p>
          <a:p>
            <a:endParaRPr lang="en-US" sz="1200"/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physicsworld, Particle and nuclear</a:t>
            </a: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XENON1T may have detected something very interesting, or maybe not</a:t>
            </a:r>
          </a:p>
          <a:p>
            <a:r>
              <a:rPr lang="en-US" sz="1200">
                <a:hlinkClick r:id="rId6"/>
              </a:rPr>
              <a:t>https://physicsworld.com/a/xenon1t-may-have-detected-something-very-interesting-or-maybe-not</a:t>
            </a:r>
            <a:r>
              <a:rPr lang="en-US" sz="1200" smtClean="0">
                <a:hlinkClick r:id="rId6"/>
              </a:rPr>
              <a:t>/</a:t>
            </a:r>
            <a:endParaRPr lang="en-US" sz="1200"/>
          </a:p>
          <a:p>
            <a:endParaRPr lang="en-US" sz="1200" smtClean="0"/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Centrales Forschungsnetz Aussergewöhnlicher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Himmels-Phänomene</a:t>
            </a:r>
          </a:p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Astronomie: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Observation of Excess Events in the XENON1T Dark Matter Experiment</a:t>
            </a:r>
          </a:p>
          <a:p>
            <a:r>
              <a:rPr lang="en-US" sz="1200">
                <a:hlinkClick r:id="rId7"/>
              </a:rPr>
              <a:t>https://www.hjkc.de/_blog/2020/06/22/15595-astronomie-observation-of-excess-events-in-the-xenon1t-dark-matter-experiment/</a:t>
            </a:r>
            <a:endParaRPr lang="en-US" sz="1200"/>
          </a:p>
          <a:p>
            <a:endParaRPr lang="en-US" sz="1200" smtClean="0"/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ParticleBites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The high energy physics reader's digest</a:t>
            </a:r>
          </a:p>
          <a:p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XENON1T Excess : The Newest Craze in Particle Physics</a:t>
            </a:r>
          </a:p>
          <a:p>
            <a:r>
              <a:rPr lang="en-US" sz="1200">
                <a:hlinkClick r:id="rId8"/>
              </a:rPr>
              <a:t>https://www.particlebites.com/?p=7260</a:t>
            </a:r>
            <a:endParaRPr lang="en-US" sz="1200"/>
          </a:p>
          <a:p>
            <a:endParaRPr lang="en-US" sz="1200"/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AlphaGalileo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Observation of Excess Events in the XENON1T Dark Matter Experiment</a:t>
            </a:r>
          </a:p>
          <a:p>
            <a:r>
              <a:rPr lang="en-US" sz="1200">
                <a:hlinkClick r:id="rId9"/>
              </a:rPr>
              <a:t>https://www.alphagalileo.org/en-gb/Item-Display/ItemId/194613</a:t>
            </a:r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-128" y="80179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17 June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" y="216535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18 June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63" y="281169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19 June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8" y="3716475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22 June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8" y="4643019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30 June</a:t>
            </a:r>
          </a:p>
        </p:txBody>
      </p:sp>
    </p:spTree>
    <p:extLst>
      <p:ext uri="{BB962C8B-B14F-4D97-AF65-F5344CB8AC3E}">
        <p14:creationId xmlns:p14="http://schemas.microsoft.com/office/powerpoint/2010/main" val="15568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keV-Range Energy Depositions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36" y="2807897"/>
            <a:ext cx="1161746" cy="12018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1424" y="719607"/>
            <a:ext cx="1944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Nuclear recoil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1465" y="719607"/>
            <a:ext cx="2798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Electronic recoil (ER)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19972" y="1943777"/>
            <a:ext cx="1152160" cy="864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880272" y="1943777"/>
            <a:ext cx="1152160" cy="864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49657" y="4464127"/>
            <a:ext cx="2735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Dark-matter WIMPs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5133" y="5184227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Coherent scattering of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10 MeV solar neutrinos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4" y="1369469"/>
            <a:ext cx="2247778" cy="862348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V="1">
            <a:off x="5976702" y="4104077"/>
            <a:ext cx="863836" cy="28804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40538" y="4104077"/>
            <a:ext cx="936414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5976702" y="3527997"/>
            <a:ext cx="859228" cy="57608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00622" y="2316041"/>
            <a:ext cx="2929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Solar neutrinos with large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ipole moments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90336" y="327512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a</a:t>
            </a:r>
            <a:endParaRPr lang="en-US" sz="2400" i="1"/>
          </a:p>
        </p:txBody>
      </p:sp>
      <p:sp>
        <p:nvSpPr>
          <p:cNvPr id="45" name="TextBox 44"/>
          <p:cNvSpPr txBox="1"/>
          <p:nvPr/>
        </p:nvSpPr>
        <p:spPr>
          <a:xfrm>
            <a:off x="5688662" y="414648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</a:t>
            </a:r>
            <a:endParaRPr lang="en-US" sz="2400" i="1"/>
          </a:p>
        </p:txBody>
      </p:sp>
      <p:sp>
        <p:nvSpPr>
          <p:cNvPr id="46" name="TextBox 45"/>
          <p:cNvSpPr txBox="1"/>
          <p:nvPr/>
        </p:nvSpPr>
        <p:spPr>
          <a:xfrm>
            <a:off x="7721628" y="385844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</a:t>
            </a:r>
            <a:endParaRPr lang="en-US" sz="2400" i="1"/>
          </a:p>
        </p:txBody>
      </p:sp>
      <p:sp>
        <p:nvSpPr>
          <p:cNvPr id="47" name="TextBox 46"/>
          <p:cNvSpPr txBox="1"/>
          <p:nvPr/>
        </p:nvSpPr>
        <p:spPr>
          <a:xfrm>
            <a:off x="5400622" y="4652898"/>
            <a:ext cx="34942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Solar axions (keV energies)</a:t>
            </a:r>
          </a:p>
          <a:p>
            <a:endParaRPr lang="en-US" sz="20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keV-mass bosonic DM particles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(ALP-like, hidden photons, …) 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Observation of Excess Electronic Recoil Events in XENON1T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63" y="60753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arXiv:2006.09721 (17 June 2020), accepted in PRD</a:t>
            </a:r>
            <a:endParaRPr lang="en-US" sz="2800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2" y="1034920"/>
            <a:ext cx="8442410" cy="5503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854514"/>
            <a:ext cx="4176579" cy="284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</p:spTree>
    <p:extLst>
      <p:ext uri="{BB962C8B-B14F-4D97-AF65-F5344CB8AC3E}">
        <p14:creationId xmlns:p14="http://schemas.microsoft.com/office/powerpoint/2010/main" val="249233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Axions/ALPs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52" y="3527997"/>
            <a:ext cx="4000929" cy="3106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7" y="719607"/>
            <a:ext cx="5178353" cy="24479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3233630"/>
            <a:ext cx="1411355" cy="1334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15" y="4896187"/>
            <a:ext cx="2048663" cy="1186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14" y="3095937"/>
            <a:ext cx="2064300" cy="1317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83" y="791617"/>
            <a:ext cx="3075070" cy="2088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44142" y="624653"/>
            <a:ext cx="1836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accent1">
                    <a:lumMod val="75000"/>
                  </a:schemeClr>
                </a:solidFill>
              </a:rPr>
              <a:t>Redondo, arXiv:1310.0823</a:t>
            </a:r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3992" y="603367"/>
                <a:ext cx="449290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92" y="603367"/>
                <a:ext cx="449290" cy="332270"/>
              </a:xfrm>
              <a:prstGeom prst="rect">
                <a:avLst/>
              </a:prstGeom>
              <a:blipFill>
                <a:blip r:embed="rId9"/>
                <a:stretch>
                  <a:fillRect l="-13699" r="-6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83142" y="1179447"/>
                <a:ext cx="4403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142" y="1179447"/>
                <a:ext cx="440313" cy="307777"/>
              </a:xfrm>
              <a:prstGeom prst="rect">
                <a:avLst/>
              </a:prstGeom>
              <a:blipFill>
                <a:blip r:embed="rId10"/>
                <a:stretch>
                  <a:fillRect l="-13889" r="-277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048712" y="4392117"/>
            <a:ext cx="278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XENON Collab.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2006.09721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44642" y="6192367"/>
            <a:ext cx="368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Dent+ 2006.15118, Gao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+ 2006.14598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480659" y="3311967"/>
                <a:ext cx="4403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659" y="3311967"/>
                <a:ext cx="440313" cy="307777"/>
              </a:xfrm>
              <a:prstGeom prst="rect">
                <a:avLst/>
              </a:prstGeom>
              <a:blipFill>
                <a:blip r:embed="rId11"/>
                <a:stretch>
                  <a:fillRect l="-13889" r="-277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560922" y="5112217"/>
                <a:ext cx="449290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922" y="5112217"/>
                <a:ext cx="449290" cy="332270"/>
              </a:xfrm>
              <a:prstGeom prst="rect">
                <a:avLst/>
              </a:prstGeom>
              <a:blipFill>
                <a:blip r:embed="rId12"/>
                <a:stretch>
                  <a:fillRect l="-13514" r="-540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057650" y="3026671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a</a:t>
            </a:r>
            <a:endParaRPr lang="en-US" sz="2400" i="1"/>
          </a:p>
        </p:txBody>
      </p:sp>
      <p:sp>
        <p:nvSpPr>
          <p:cNvPr id="21" name="TextBox 20"/>
          <p:cNvSpPr txBox="1"/>
          <p:nvPr/>
        </p:nvSpPr>
        <p:spPr>
          <a:xfrm>
            <a:off x="6105224" y="4779074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a</a:t>
            </a:r>
            <a:endParaRPr lang="en-US" sz="2400" i="1"/>
          </a:p>
        </p:txBody>
      </p:sp>
      <p:sp>
        <p:nvSpPr>
          <p:cNvPr id="22" name="TextBox 21"/>
          <p:cNvSpPr txBox="1"/>
          <p:nvPr/>
        </p:nvSpPr>
        <p:spPr>
          <a:xfrm>
            <a:off x="8425042" y="4779074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>
                <a:sym typeface="Symbol" panose="05050102010706020507" pitchFamily="18" charset="2"/>
              </a:rPr>
              <a:t></a:t>
            </a:r>
            <a:endParaRPr lang="en-US" sz="2400" i="1"/>
          </a:p>
        </p:txBody>
      </p:sp>
      <p:sp>
        <p:nvSpPr>
          <p:cNvPr id="23" name="TextBox 22"/>
          <p:cNvSpPr txBox="1"/>
          <p:nvPr/>
        </p:nvSpPr>
        <p:spPr>
          <a:xfrm>
            <a:off x="8369718" y="3031676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e</a:t>
            </a:r>
            <a:endParaRPr lang="en-US" sz="2400" i="1"/>
          </a:p>
        </p:txBody>
      </p:sp>
      <p:sp>
        <p:nvSpPr>
          <p:cNvPr id="24" name="TextBox 23"/>
          <p:cNvSpPr txBox="1"/>
          <p:nvPr/>
        </p:nvSpPr>
        <p:spPr>
          <a:xfrm>
            <a:off x="5961204" y="3919043"/>
            <a:ext cx="493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Xe</a:t>
            </a:r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8337621" y="3919043"/>
            <a:ext cx="595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Xe</a:t>
            </a:r>
            <a:r>
              <a:rPr lang="en-US" sz="2400" baseline="30000" smtClean="0"/>
              <a:t>+</a:t>
            </a:r>
            <a:endParaRPr lang="en-US" sz="2400" baseline="30000"/>
          </a:p>
        </p:txBody>
      </p:sp>
    </p:spTree>
    <p:extLst>
      <p:ext uri="{BB962C8B-B14F-4D97-AF65-F5344CB8AC3E}">
        <p14:creationId xmlns:p14="http://schemas.microsoft.com/office/powerpoint/2010/main" val="20772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XENON1T Results for Solar Axions/ALPs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84592" y="719607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XENON Collab.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2006.09721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9160" y="719607"/>
            <a:ext cx="2387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Gao+ 2006.14598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871767"/>
            <a:ext cx="4287249" cy="4032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999470"/>
            <a:ext cx="3735062" cy="25366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1623" y="1183617"/>
            <a:ext cx="3332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Including Primakoff detection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64683" y="1183617"/>
            <a:ext cx="311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Only axio-electric detection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8" y="6048347"/>
            <a:ext cx="921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C00000"/>
                </a:solidFill>
              </a:rPr>
              <a:t>XENON1T excess cannot be due to solar axions/ALPs by a large margin 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3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IAXO Sensitivity Forecast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32" y="791617"/>
            <a:ext cx="5377468" cy="5073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230" y="5865440"/>
            <a:ext cx="909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Physics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potential of the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Axion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Observatory (IAXO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</a:p>
          <a:p>
            <a:pPr algn="ctr"/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JCAP 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1906 (2019)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047,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arXiv:1904.09155</a:t>
            </a:r>
            <a:endParaRPr lang="en-US" sz="24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32" y="3766512"/>
            <a:ext cx="1910862" cy="15842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552782" y="2447847"/>
            <a:ext cx="43206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852" y="2100011"/>
            <a:ext cx="1217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XENON1T</a:t>
            </a:r>
          </a:p>
          <a:p>
            <a:pPr algn="ctr"/>
            <a:r>
              <a:rPr lang="en-US" sz="2000" b="1" smtClean="0">
                <a:solidFill>
                  <a:srgbClr val="C00000"/>
                </a:solidFill>
              </a:rPr>
              <a:t>Excess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Summary on XENON1T Excess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882" y="863627"/>
            <a:ext cx="8971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Electron-recoil excess events in XENON1T (3.5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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) can be attributed to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892" y="1367697"/>
            <a:ext cx="9160778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 Statistical fluctuation </a:t>
            </a:r>
          </a:p>
          <a:p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(“extraordinary claims require extraordinary evidence”)</a:t>
            </a:r>
          </a:p>
          <a:p>
            <a:endParaRPr lang="en-US" sz="10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• Tritium contamination (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3 atoms per kg xenon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strong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conflict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estimated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purification</a:t>
            </a:r>
          </a:p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–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but not proven or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disproven</a:t>
            </a:r>
          </a:p>
          <a:p>
            <a:endParaRPr lang="en-US" sz="10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•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Dark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matter signal (MANY scenarios, e.g. keV-range hidden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photons)</a:t>
            </a:r>
          </a:p>
          <a:p>
            <a:endParaRPr lang="en-US" sz="10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•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Solar </a:t>
            </a:r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neutrinos with non-standard </a:t>
            </a:r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interactions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892" y="4824177"/>
            <a:ext cx="86251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953737"/>
                </a:solidFill>
              </a:rPr>
              <a:t>Solar axion or neutrino MDM interpretation in strong conflict with</a:t>
            </a:r>
          </a:p>
          <a:p>
            <a:r>
              <a:rPr lang="en-US" sz="2400" b="1" smtClean="0">
                <a:solidFill>
                  <a:srgbClr val="953737"/>
                </a:solidFill>
              </a:rPr>
              <a:t>CAST and/or stellar energy-loss limits</a:t>
            </a:r>
          </a:p>
          <a:p>
            <a:endParaRPr lang="en-US" sz="1000" b="1" smtClean="0">
              <a:solidFill>
                <a:srgbClr val="953737"/>
              </a:solidFill>
            </a:endParaRPr>
          </a:p>
          <a:p>
            <a:r>
              <a:rPr lang="en-US" sz="2400" b="1" smtClean="0">
                <a:solidFill>
                  <a:srgbClr val="953737"/>
                </a:solidFill>
              </a:rPr>
              <a:t>Solar hidden photons provide poor spectral fit</a:t>
            </a:r>
          </a:p>
        </p:txBody>
      </p:sp>
    </p:spTree>
    <p:extLst>
      <p:ext uri="{BB962C8B-B14F-4D97-AF65-F5344CB8AC3E}">
        <p14:creationId xmlns:p14="http://schemas.microsoft.com/office/powerpoint/2010/main" val="19244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PRL Paper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9217025" cy="6912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43598">
            <a:off x="857126" y="2257200"/>
            <a:ext cx="7703923" cy="247620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What are these astrophysical </a:t>
            </a:r>
            <a:r>
              <a:rPr lang="en-US" sz="3600" b="1" smtClean="0">
                <a:solidFill>
                  <a:schemeClr val="bg1"/>
                </a:solidFill>
              </a:rPr>
              <a:t>limits?</a:t>
            </a:r>
            <a:endParaRPr lang="en-US" sz="3600" b="1">
              <a:solidFill>
                <a:schemeClr val="bg1"/>
              </a:solidFill>
            </a:endParaRPr>
          </a:p>
          <a:p>
            <a:pPr algn="ctr"/>
            <a:r>
              <a:rPr lang="en-US" sz="3600" b="1" smtClean="0">
                <a:solidFill>
                  <a:schemeClr val="bg1"/>
                </a:solidFill>
              </a:rPr>
              <a:t>Where do they come from?  </a:t>
            </a:r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Equations of Stellar Structure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2501" y="719607"/>
            <a:ext cx="8424601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200" smtClean="0">
                <a:solidFill>
                  <a:srgbClr val="003399"/>
                </a:solidFill>
              </a:rPr>
              <a:t>Assume </a:t>
            </a:r>
            <a:r>
              <a:rPr lang="en-US" sz="2200">
                <a:solidFill>
                  <a:srgbClr val="003399"/>
                </a:solidFill>
              </a:rPr>
              <a:t>spherical symmetry and static structure (neglect kinetic </a:t>
            </a:r>
            <a:r>
              <a:rPr lang="en-US" sz="2200" smtClean="0">
                <a:solidFill>
                  <a:srgbClr val="003399"/>
                </a:solidFill>
              </a:rPr>
              <a:t>energy)</a:t>
            </a:r>
          </a:p>
          <a:p>
            <a:r>
              <a:rPr lang="en-US" sz="2200" smtClean="0">
                <a:solidFill>
                  <a:srgbClr val="003399"/>
                </a:solidFill>
              </a:rPr>
              <a:t>Excludes</a:t>
            </a:r>
            <a:r>
              <a:rPr lang="en-US" sz="2200">
                <a:solidFill>
                  <a:srgbClr val="003399"/>
                </a:solidFill>
              </a:rPr>
              <a:t>: Rotation, convection, magnetic fields, supernova-dynamics,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432501" y="1583727"/>
                <a:ext cx="3168440" cy="496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t" anchorCtr="0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Hydrostatic equilibrium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𝑑𝑃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𝑑𝑟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Energy conservation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𝑑𝑟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=4</m:t>
                      </m:r>
                      <m:r>
                        <a:rPr lang="en-US" sz="20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𝜖𝜌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Energy transfer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  <m:r>
                            <a:rPr lang="en-US" sz="2000" i="1">
                              <a:latin typeface="Cambria Math"/>
                            </a:rPr>
                            <m:t>𝜅𝜌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en-US" sz="2000" smtClean="0"/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Literature</a:t>
                </a:r>
                <a:endParaRPr lang="en-US" sz="2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Clayton:  Principles of stellar evolution and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  nucleosynthesis (Univ. Chicago Press 1968)</a:t>
                </a: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Kippenhahn &amp; Weigert: Stellar structure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  and evolution (Springer 1990)</a:t>
                </a:r>
              </a:p>
              <a:p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501" y="1583727"/>
                <a:ext cx="3168440" cy="4967886"/>
              </a:xfrm>
              <a:prstGeom prst="rect">
                <a:avLst/>
              </a:prstGeom>
              <a:blipFill rotWithShape="1">
                <a:blip r:embed="rId2"/>
                <a:stretch>
                  <a:fillRect l="-2500" t="-736" r="-52308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5688715" y="1583727"/>
                <a:ext cx="3384376" cy="48959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𝑟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   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𝑃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   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𝐺</m:t>
                    </m:r>
                    <m:r>
                      <a:rPr lang="en-US" sz="2000" b="0" i="1" baseline="-25000">
                        <a:solidFill>
                          <a:srgbClr val="404040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</a:rPr>
                  <a:t> </a:t>
                </a:r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𝜌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Symbol" pitchFamily="18" charset="2"/>
                  </a:rPr>
                  <a:t>     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404040"/>
                    </a:solidFill>
                    <a:latin typeface="Comic Sans MS" pitchFamily="66" charset="0"/>
                  </a:rPr>
                  <a:t>  </a:t>
                </a:r>
                <a:endParaRPr lang="en-US" sz="2000">
                  <a:solidFill>
                    <a:srgbClr val="404040"/>
                  </a:solidFill>
                  <a:latin typeface="Comic Sans MS" pitchFamily="66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 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sz="2000" smtClean="0">
                    <a:solidFill>
                      <a:srgbClr val="404040"/>
                    </a:solidFill>
                    <a:latin typeface="Symbol" pitchFamily="18" charset="2"/>
                  </a:rPr>
                  <a:t>      </a:t>
                </a:r>
                <a:r>
                  <a:rPr lang="en-US" sz="2000" smtClean="0">
                    <a:solidFill>
                      <a:srgbClr val="404040"/>
                    </a:solidFill>
                    <a:latin typeface="Comic Sans MS" pitchFamily="66" charset="0"/>
                  </a:rPr>
                  <a:t>   </a:t>
                </a:r>
                <a:endParaRPr lang="en-US" sz="2000">
                  <a:solidFill>
                    <a:srgbClr val="404040"/>
                  </a:solidFill>
                  <a:latin typeface="Comic Sans MS" pitchFamily="66" charset="0"/>
                </a:endParaRPr>
              </a:p>
              <a:p>
                <a:pPr algn="l"/>
                <a:endParaRPr lang="en-US" sz="2000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:endParaRPr lang="en-US" sz="200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40404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000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:endParaRPr lang="en-US" sz="240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000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:endParaRPr lang="en-US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404040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21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715" y="1583727"/>
                <a:ext cx="3384376" cy="48959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6192812" y="1583727"/>
                <a:ext cx="2880320" cy="446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4D0C8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l"/>
                <a:r>
                  <a:rPr lang="en-US" sz="2000" smtClean="0"/>
                  <a:t>Radius from center</a:t>
                </a:r>
              </a:p>
              <a:p>
                <a:pPr algn="l"/>
                <a:r>
                  <a:rPr lang="en-US" sz="2000"/>
                  <a:t>Pressure</a:t>
                </a:r>
              </a:p>
              <a:p>
                <a:pPr algn="l"/>
                <a:r>
                  <a:rPr lang="en-US" sz="2000"/>
                  <a:t>Newton’s constant</a:t>
                </a:r>
              </a:p>
              <a:p>
                <a:pPr algn="l"/>
                <a:r>
                  <a:rPr lang="en-US" sz="2000"/>
                  <a:t>Mass density</a:t>
                </a:r>
              </a:p>
              <a:p>
                <a:pPr algn="l"/>
                <a:r>
                  <a:rPr lang="en-US" sz="2000"/>
                  <a:t>Integrated mass up to r</a:t>
                </a:r>
              </a:p>
              <a:p>
                <a:pPr algn="l"/>
                <a:r>
                  <a:rPr lang="en-US" sz="2000"/>
                  <a:t>Luminosity (energy flux)</a:t>
                </a:r>
              </a:p>
              <a:p>
                <a:pPr algn="l"/>
                <a:r>
                  <a:rPr lang="en-US" sz="2000"/>
                  <a:t>Local rate of energy</a:t>
                </a:r>
              </a:p>
              <a:p>
                <a:pPr algn="l"/>
                <a:r>
                  <a:rPr lang="en-US" sz="2000"/>
                  <a:t>generation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/>
                      </a:rPr>
                      <m:t>erg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/>
                          </a:rPr>
                          <m:t>g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sz="2000" i="1" smtClean="0">
                        <a:latin typeface="Cambria Math"/>
                      </a:rPr>
                      <m:t>]</m:t>
                    </m:r>
                  </m:oMath>
                </a14:m>
                <a:endParaRPr lang="en-US" sz="200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r>
                        <a:rPr lang="en-US" sz="2000" b="0" i="1" smtClean="0">
                          <a:latin typeface="Cambria Math"/>
                        </a:rPr>
                        <m:t>𝜖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nuc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grav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 smtClean="0"/>
              </a:p>
              <a:p>
                <a:pPr algn="l"/>
                <a:r>
                  <a:rPr lang="en-US" sz="2000" smtClean="0"/>
                  <a:t>Opacity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2000" smtClean="0"/>
              </a:p>
              <a:p>
                <a:pPr algn="l"/>
                <a:r>
                  <a:rPr lang="en-US" sz="2000" smtClean="0"/>
                  <a:t>Radiative opacity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Rosseland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2000" b="0" smtClean="0"/>
              </a:p>
              <a:p>
                <a:pPr algn="l"/>
                <a:r>
                  <a:rPr lang="en-US" sz="2000" smtClean="0"/>
                  <a:t>Electron conduction</a:t>
                </a:r>
                <a:endParaRPr lang="en-US" sz="2000" b="0" smtClean="0"/>
              </a:p>
            </p:txBody>
          </p:sp>
        </mc:Choice>
        <mc:Fallback xmlns="">
          <p:sp>
            <p:nvSpPr>
              <p:cNvPr id="22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2812" y="1583727"/>
                <a:ext cx="2880320" cy="4463984"/>
              </a:xfrm>
              <a:prstGeom prst="rect">
                <a:avLst/>
              </a:prstGeom>
              <a:blipFill rotWithShape="1">
                <a:blip r:embed="rId4"/>
                <a:stretch>
                  <a:fillRect l="-2331" t="-683" b="-23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4D0C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0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Convection in Main-Sequence Stars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647998"/>
            <a:ext cx="6624737" cy="54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96144" y="6120357"/>
            <a:ext cx="6624737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200">
                <a:solidFill>
                  <a:srgbClr val="4D4D4D"/>
                </a:solidFill>
              </a:rPr>
              <a:t>Kippenhahn &amp; Weigert, Stellar Structure and Evolution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43188" y="827997"/>
            <a:ext cx="0" cy="3995986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64157" y="1943993"/>
            <a:ext cx="576064" cy="359999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27348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Self-Regulated Nuclear Burning</a:t>
            </a:r>
          </a:p>
        </p:txBody>
      </p:sp>
      <p:sp>
        <p:nvSpPr>
          <p:cNvPr id="4" name="Oval 4" descr="C:\vortrag\material\usedpics\star1.tif"/>
          <p:cNvSpPr>
            <a:spLocks noChangeAspect="1" noChangeArrowheads="1"/>
          </p:cNvSpPr>
          <p:nvPr/>
        </p:nvSpPr>
        <p:spPr bwMode="auto">
          <a:xfrm>
            <a:off x="431932" y="1511717"/>
            <a:ext cx="3384470" cy="3384081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5902" y="4032139"/>
            <a:ext cx="3816348" cy="7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none" anchor="ctr"/>
          <a:lstStyle/>
          <a:p>
            <a:pPr algn="ctr"/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Main-Sequence</a:t>
            </a:r>
          </a:p>
          <a:p>
            <a:pPr algn="ctr"/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76452" y="720411"/>
                <a:ext cx="4608643" cy="583120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200" smtClean="0">
                    <a:solidFill>
                      <a:srgbClr val="C00000"/>
                    </a:solidFill>
                  </a:rPr>
                  <a:t>Virial Theorem: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kin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〈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grav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〉</m:t>
                    </m:r>
                  </m:oMath>
                </a14:m>
                <a:endParaRPr lang="en-US" sz="2200" smtClean="0">
                  <a:solidFill>
                    <a:srgbClr val="C00000"/>
                  </a:solidFill>
                </a:endParaRPr>
              </a:p>
              <a:p>
                <a:endParaRPr lang="en-US" sz="1200"/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Small Contraction</a:t>
                </a: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 Heating</a:t>
                </a: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 Increased nuclear burning</a:t>
                </a:r>
                <a:endParaRPr lang="en-US" sz="2200">
                  <a:solidFill>
                    <a:srgbClr val="003399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003399"/>
                    </a:solidFill>
                    <a:sym typeface="Symbol"/>
                  </a:rPr>
                  <a:t> Increased 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pressure</a:t>
                </a:r>
                <a:endParaRPr lang="en-US" sz="2200">
                  <a:solidFill>
                    <a:srgbClr val="003399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003399"/>
                    </a:solidFill>
                    <a:sym typeface="Symbol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Expansion</a:t>
                </a:r>
              </a:p>
              <a:p>
                <a:endParaRPr lang="en-US" sz="120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Additional energy loss (“cooling”)</a:t>
                </a:r>
                <a:endParaRPr lang="en-US" sz="2200">
                  <a:solidFill>
                    <a:srgbClr val="003399"/>
                  </a:solidFill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003399"/>
                    </a:solidFill>
                    <a:sym typeface="Symbol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Loss of pressure</a:t>
                </a:r>
                <a:endParaRPr lang="en-US" sz="2200">
                  <a:solidFill>
                    <a:srgbClr val="003399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003399"/>
                    </a:solidFill>
                    <a:sym typeface="Symbol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Contraction</a:t>
                </a:r>
                <a:endParaRPr lang="en-US" sz="2200">
                  <a:solidFill>
                    <a:srgbClr val="003399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003399"/>
                    </a:solidFill>
                    <a:sym typeface="Symbol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Heating</a:t>
                </a:r>
                <a:endParaRPr lang="en-US" sz="2200">
                  <a:solidFill>
                    <a:srgbClr val="003399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003399"/>
                    </a:solidFill>
                    <a:sym typeface="Symbol"/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  <a:sym typeface="Symbol"/>
                  </a:rPr>
                  <a:t>Increased nuclear burning</a:t>
                </a:r>
              </a:p>
              <a:p>
                <a:endParaRPr lang="en-US" sz="1200">
                  <a:solidFill>
                    <a:srgbClr val="336699"/>
                  </a:solidFill>
                  <a:sym typeface="Symbol"/>
                </a:endParaRPr>
              </a:p>
              <a:p>
                <a:r>
                  <a:rPr lang="en-US" sz="2200" smtClean="0">
                    <a:solidFill>
                      <a:srgbClr val="C00000"/>
                    </a:solidFill>
                  </a:rPr>
                  <a:t>Hydrogen burning at nearly fixed T</a:t>
                </a:r>
                <a:endParaRPr lang="en-US" sz="220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en-US" sz="2200" smtClean="0">
                    <a:solidFill>
                      <a:srgbClr val="C00000"/>
                    </a:solidFill>
                    <a:sym typeface="Symbol"/>
                  </a:rPr>
                  <a:t>Gravitational potential nearly fixed:</a:t>
                </a:r>
                <a:endParaRPr lang="en-US" sz="2200">
                  <a:solidFill>
                    <a:srgbClr val="C00000"/>
                  </a:solidFill>
                  <a:sym typeface="Symbol"/>
                </a:endParaRPr>
              </a:p>
              <a:p>
                <a:r>
                  <a:rPr lang="en-US" sz="2200" smtClean="0">
                    <a:solidFill>
                      <a:srgbClr val="C00000"/>
                    </a:solidFill>
                    <a:sym typeface="Symbol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sym typeface="Symbol"/>
                              </a:rPr>
                              <m:t>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/>
                                <a:sym typeface="Symbol"/>
                              </a:rPr>
                              <m:t>N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Symbol"/>
                          </a:rPr>
                          <m:t>𝑀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  <a:sym typeface="Symbol"/>
                          </a:rPr>
                          <m:t>𝑅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∼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constant</m:t>
                    </m:r>
                  </m:oMath>
                </a14:m>
                <a:endParaRPr lang="en-US" sz="2200">
                  <a:solidFill>
                    <a:srgbClr val="C00000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r>
                  <a:rPr lang="en-US" sz="2200">
                    <a:solidFill>
                      <a:srgbClr val="C0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𝑅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∝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𝑀</m:t>
                    </m:r>
                  </m:oMath>
                </a14:m>
                <a:r>
                  <a:rPr lang="en-US" sz="2200" smtClean="0">
                    <a:solidFill>
                      <a:srgbClr val="C00000"/>
                    </a:solidFill>
                    <a:sym typeface="Symbol"/>
                  </a:rPr>
                  <a:t> (More massive stars bigger)</a:t>
                </a:r>
                <a:endParaRPr lang="en-US" sz="2200">
                  <a:solidFill>
                    <a:srgbClr val="C00000"/>
                  </a:solidFill>
                  <a:sym typeface="Symbol"/>
                </a:endParaRPr>
              </a:p>
              <a:p>
                <a:pPr marL="342900" indent="-342900">
                  <a:buFont typeface="Symbol"/>
                  <a:buChar char="®"/>
                </a:pPr>
                <a:endParaRPr lang="en-US" sz="2200" smtClean="0">
                  <a:sym typeface="Symbol"/>
                </a:endParaRPr>
              </a:p>
              <a:p>
                <a:endParaRPr lang="en-US" sz="2200" smtClean="0">
                  <a:sym typeface="Symbol"/>
                </a:endParaRPr>
              </a:p>
              <a:p>
                <a:endParaRPr lang="en-US" sz="2200"/>
              </a:p>
              <a:p>
                <a:endParaRPr lang="en-US" sz="22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452" y="720411"/>
                <a:ext cx="4608643" cy="5831202"/>
              </a:xfrm>
              <a:prstGeom prst="rect">
                <a:avLst/>
              </a:prstGeom>
              <a:blipFill rotWithShape="1">
                <a:blip r:embed="rId3"/>
                <a:stretch>
                  <a:fillRect l="-1720" r="-1455" b="-7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67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Nuclear Binding Energy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44065" y="647597"/>
            <a:ext cx="6264697" cy="3887986"/>
            <a:chOff x="96" y="432"/>
            <a:chExt cx="4176" cy="2592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96" y="432"/>
            <a:ext cx="4176" cy="2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4" name="CorelPhotoPaint.Image.10" r:id="rId3" imgW="10158730" imgH="5663492" progId="CorelPhotoPaint.Image.10">
                    <p:embed/>
                  </p:oleObj>
                </mc:Choice>
                <mc:Fallback>
                  <p:oleObj name="CorelPhotoPaint.Image.10" r:id="rId3" imgW="10158730" imgH="5663492" progId="CorelPhotoPaint.Image.10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432"/>
                          <a:ext cx="4176" cy="25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84" y="2832"/>
              <a:ext cx="14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300">
                  <a:solidFill>
                    <a:schemeClr val="tx1"/>
                  </a:solidFill>
                  <a:effectLst/>
                  <a:latin typeface="Arial" charset="0"/>
                </a:rPr>
                <a:t>Mass Number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392" y="480"/>
              <a:ext cx="4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300">
                  <a:solidFill>
                    <a:schemeClr val="tx1"/>
                  </a:solidFill>
                  <a:effectLst/>
                  <a:latin typeface="Arial" charset="0"/>
                </a:rPr>
                <a:t>Fe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6" y="432"/>
              <a:ext cx="4176" cy="25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08435" y="3023927"/>
            <a:ext cx="6264697" cy="3599987"/>
            <a:chOff x="1872" y="2016"/>
            <a:chExt cx="4176" cy="2400"/>
          </a:xfrm>
        </p:grpSpPr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1872" y="2016"/>
            <a:ext cx="4176" cy="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5" name="Corel PHOTO-PAINT 11.0 Image" r:id="rId5" imgW="7619048" imgH="4215873" progId="CorelPhotoPaint.Image.12">
                    <p:embed/>
                  </p:oleObj>
                </mc:Choice>
                <mc:Fallback>
                  <p:oleObj name="Corel PHOTO-PAINT 11.0 Image" r:id="rId5" imgW="7619048" imgH="4215873" progId="CorelPhotoPaint.Image.12">
                    <p:embed/>
                    <p:pic>
                      <p:nvPicPr>
                        <p:cNvPr id="9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2016"/>
                          <a:ext cx="4176" cy="2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872" y="2016"/>
              <a:ext cx="4176" cy="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Thermonuclear Reactions and Gamow Peak</a:t>
            </a:r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647997"/>
            <a:ext cx="4393059" cy="28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32" y="3605266"/>
            <a:ext cx="5040701" cy="30191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6"/>
              <p:cNvSpPr>
                <a:spLocks noChangeArrowheads="1"/>
              </p:cNvSpPr>
              <p:nvPr/>
            </p:nvSpPr>
            <p:spPr bwMode="auto">
              <a:xfrm>
                <a:off x="144016" y="647998"/>
                <a:ext cx="4464496" cy="4031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Coulomb repulsion prevents nuclear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reactions, except for Gamow tunneling</a:t>
                </a:r>
              </a:p>
              <a:p>
                <a:pPr algn="l"/>
                <a:endParaRPr lang="en-US" sz="8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Tunneling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probability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−2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𝜋𝜂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pPr algn="l"/>
                <a:endParaRPr lang="en-US" sz="8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where the </a:t>
                </a:r>
                <a:r>
                  <a:rPr lang="en-US" sz="2000">
                    <a:solidFill>
                      <a:srgbClr val="003399"/>
                    </a:solidFill>
                  </a:rPr>
                  <a:t>Sommerfeld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parameter is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𝜂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Parameterize </a:t>
                </a:r>
                <a:r>
                  <a:rPr lang="en-US" sz="2000">
                    <a:solidFill>
                      <a:srgbClr val="003399"/>
                    </a:solidFill>
                  </a:rPr>
                  <a:t>cross section with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astrophysical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S-factor</a:t>
                </a:r>
              </a:p>
              <a:p>
                <a:pPr algn="l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    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𝐸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𝜋𝜂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</a:t>
                </a:r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647998"/>
                <a:ext cx="4464496" cy="4031985"/>
              </a:xfrm>
              <a:prstGeom prst="rect">
                <a:avLst/>
              </a:prstGeom>
              <a:blipFill rotWithShape="1">
                <a:blip r:embed="rId4"/>
                <a:stretch>
                  <a:fillRect l="-1639" t="-75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44016" y="6120429"/>
            <a:ext cx="4393059" cy="50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sz="2000"/>
              <a:t>LUNA Collaboration, nucl-ex/9902004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04692" y="4320107"/>
                <a:ext cx="2502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i="1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i="1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p</m:t>
                      </m: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92" y="4320107"/>
                <a:ext cx="2502415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75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9215967" cy="691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3078" y="3960057"/>
                <a:ext cx="1521314" cy="385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078" y="3960057"/>
                <a:ext cx="1521314" cy="385490"/>
              </a:xfrm>
              <a:prstGeom prst="rect">
                <a:avLst/>
              </a:prstGeom>
              <a:blipFill>
                <a:blip r:embed="rId4"/>
                <a:stretch>
                  <a:fillRect r="-3614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23078" y="2447847"/>
                <a:ext cx="1521314" cy="385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078" y="2447847"/>
                <a:ext cx="1521314" cy="385490"/>
              </a:xfrm>
              <a:prstGeom prst="rect">
                <a:avLst/>
              </a:prstGeom>
              <a:blipFill>
                <a:blip r:embed="rId5"/>
                <a:stretch>
                  <a:fillRect r="-3614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401011" y="2087797"/>
                <a:ext cx="1744131" cy="385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011" y="2087797"/>
                <a:ext cx="1744131" cy="385490"/>
              </a:xfrm>
              <a:prstGeom prst="rect">
                <a:avLst/>
              </a:prstGeom>
              <a:blipFill>
                <a:blip r:embed="rId6"/>
                <a:stretch>
                  <a:fillRect r="-2797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475124" y="3023927"/>
                <a:ext cx="1670018" cy="385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smtClean="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24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124" y="3023927"/>
                <a:ext cx="1670018" cy="385490"/>
              </a:xfrm>
              <a:prstGeom prst="rect">
                <a:avLst/>
              </a:prstGeom>
              <a:blipFill>
                <a:blip r:embed="rId7"/>
                <a:stretch>
                  <a:fillRect l="-2190" t="-22222" r="-2555" b="-4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452187" y="5400257"/>
                <a:ext cx="1728240" cy="3854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smtClean="0">
                    <a:solidFill>
                      <a:schemeClr val="bg1"/>
                    </a:solidFill>
                  </a:rPr>
                  <a:t>few–tens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24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187" y="5400257"/>
                <a:ext cx="1728240" cy="385490"/>
              </a:xfrm>
              <a:prstGeom prst="rect">
                <a:avLst/>
              </a:prstGeom>
              <a:blipFill>
                <a:blip r:embed="rId8"/>
                <a:stretch>
                  <a:fillRect l="-10563" t="-23810" r="-2113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776952" y="629033"/>
            <a:ext cx="13681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Compact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R</a:t>
            </a:r>
            <a:r>
              <a:rPr lang="en-US" sz="2400" b="0" smtClean="0">
                <a:solidFill>
                  <a:schemeClr val="bg1"/>
                </a:solidFill>
              </a:rPr>
              <a:t>emnants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23078" y="2807897"/>
                <a:ext cx="2605970" cy="392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1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2400" b="0" smtClean="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078" y="2807897"/>
                <a:ext cx="2605970" cy="392928"/>
              </a:xfrm>
              <a:prstGeom prst="rect">
                <a:avLst/>
              </a:prstGeom>
              <a:blipFill>
                <a:blip r:embed="rId9"/>
                <a:stretch>
                  <a:fillRect l="-1639" t="-21875" r="-6323" b="-4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46948" y="2447847"/>
                <a:ext cx="15981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smtClean="0">
                    <a:solidFill>
                      <a:schemeClr val="bg1"/>
                    </a:solidFill>
                  </a:rPr>
                  <a:t>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2400" b="0" smtClean="0">
                    <a:solidFill>
                      <a:schemeClr val="bg1"/>
                    </a:solidFill>
                  </a:rPr>
                  <a:t>5000 km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948" y="2447847"/>
                <a:ext cx="1598194" cy="369332"/>
              </a:xfrm>
              <a:prstGeom prst="rect">
                <a:avLst/>
              </a:prstGeom>
              <a:blipFill>
                <a:blip r:embed="rId10"/>
                <a:stretch>
                  <a:fillRect l="-11450" t="-26667" r="-114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2932" y="3878765"/>
                <a:ext cx="12872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smtClean="0">
                    <a:solidFill>
                      <a:schemeClr val="bg1"/>
                    </a:solidFill>
                  </a:rPr>
                  <a:t>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2400" b="0" smtClean="0">
                    <a:solidFill>
                      <a:schemeClr val="bg1"/>
                    </a:solidFill>
                  </a:rPr>
                  <a:t>12 km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932" y="3878765"/>
                <a:ext cx="1287212" cy="369332"/>
              </a:xfrm>
              <a:prstGeom prst="rect">
                <a:avLst/>
              </a:prstGeom>
              <a:blipFill>
                <a:blip r:embed="rId11"/>
                <a:stretch>
                  <a:fillRect l="-14218" t="-24590" r="-14218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442069" y="5688297"/>
            <a:ext cx="17282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</a:t>
            </a:r>
            <a:r>
              <a:rPr lang="en-US" sz="2400" b="0" smtClean="0">
                <a:solidFill>
                  <a:schemeClr val="bg1"/>
                </a:solidFill>
              </a:rPr>
              <a:t>ew km</a:t>
            </a:r>
          </a:p>
        </p:txBody>
      </p:sp>
    </p:spTree>
    <p:extLst>
      <p:ext uri="{BB962C8B-B14F-4D97-AF65-F5344CB8AC3E}">
        <p14:creationId xmlns:p14="http://schemas.microsoft.com/office/powerpoint/2010/main" val="531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Main Nuclear </a:t>
            </a:r>
            <a:r>
              <a:rPr lang="en-US" smtClean="0"/>
              <a:t>Burning Stages</a:t>
            </a:r>
            <a:endParaRPr lang="en-US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02" y="2591991"/>
            <a:ext cx="3681409" cy="40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328634" y="564873"/>
            <a:ext cx="3600376" cy="187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Each type of burning occurs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at a very </a:t>
            </a:r>
            <a:r>
              <a:rPr lang="en-US" sz="2000" smtClean="0">
                <a:solidFill>
                  <a:srgbClr val="003399"/>
                </a:solidFill>
              </a:rPr>
              <a:t>different T </a:t>
            </a:r>
            <a:r>
              <a:rPr lang="en-US" sz="2000">
                <a:solidFill>
                  <a:srgbClr val="003399"/>
                </a:solidFill>
              </a:rPr>
              <a:t>but a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broad range of densities</a:t>
            </a:r>
          </a:p>
          <a:p>
            <a:pPr algn="l"/>
            <a:endParaRPr lang="en-US" sz="9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</a:rPr>
              <a:t> Never co-exist in the same</a:t>
            </a:r>
          </a:p>
          <a:p>
            <a:pPr algn="l"/>
            <a:r>
              <a:rPr lang="en-US" sz="2000">
                <a:solidFill>
                  <a:srgbClr val="003399"/>
                </a:solidFill>
              </a:rPr>
              <a:t>   location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288055" y="647998"/>
                <a:ext cx="5184577" cy="1871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000" b="1" smtClean="0">
                    <a:solidFill>
                      <a:srgbClr val="CC0000"/>
                    </a:solidFill>
                  </a:rPr>
                  <a:t>Hydrogen burning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4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p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+2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sPre>
                      <m:sPre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He</m:t>
                        </m:r>
                      </m:e>
                    </m:sPre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+2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000"/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Proceeds by pp chains and CNO cycle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No higher elements are formed because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   no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stable </a:t>
                </a:r>
                <a:r>
                  <a:rPr lang="en-US" sz="2000">
                    <a:solidFill>
                      <a:srgbClr val="003399"/>
                    </a:solidFill>
                  </a:rPr>
                  <a:t>isotope with mass number 8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Neutrinos from  p </a:t>
                </a: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 </a:t>
                </a:r>
                <a:r>
                  <a:rPr lang="en-US" sz="2000">
                    <a:solidFill>
                      <a:srgbClr val="003399"/>
                    </a:solidFill>
                  </a:rPr>
                  <a:t>n  conversion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Typical temperatures</a:t>
                </a:r>
                <a:r>
                  <a:rPr lang="en-US" sz="2000"/>
                  <a:t>: </a:t>
                </a:r>
                <a:r>
                  <a:rPr lang="en-US" sz="2000">
                    <a:solidFill>
                      <a:srgbClr val="CC0000"/>
                    </a:solidFill>
                  </a:rPr>
                  <a:t>10</a:t>
                </a:r>
                <a:r>
                  <a:rPr lang="en-US" sz="2000" baseline="30000">
                    <a:solidFill>
                      <a:srgbClr val="CC0000"/>
                    </a:solidFill>
                  </a:rPr>
                  <a:t>7</a:t>
                </a:r>
                <a:r>
                  <a:rPr lang="en-US" sz="2000">
                    <a:solidFill>
                      <a:srgbClr val="CC0000"/>
                    </a:solidFill>
                  </a:rPr>
                  <a:t> K </a:t>
                </a:r>
                <a:r>
                  <a:rPr lang="en-US" sz="2000" smtClean="0">
                    <a:solidFill>
                      <a:srgbClr val="CC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C0000"/>
                        </a:solidFill>
                        <a:latin typeface="Cambria Math"/>
                      </a:rPr>
                      <m:t>∼</m:t>
                    </m:r>
                  </m:oMath>
                </a14:m>
                <a:r>
                  <a:rPr lang="en-US" sz="2000" smtClean="0">
                    <a:solidFill>
                      <a:srgbClr val="CC0000"/>
                    </a:solidFill>
                  </a:rPr>
                  <a:t>1 </a:t>
                </a:r>
                <a:r>
                  <a:rPr lang="en-US" sz="2000">
                    <a:solidFill>
                      <a:srgbClr val="CC0000"/>
                    </a:solidFill>
                  </a:rPr>
                  <a:t>keV)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55" y="647998"/>
                <a:ext cx="5184577" cy="1871993"/>
              </a:xfrm>
              <a:prstGeom prst="rect">
                <a:avLst/>
              </a:prstGeom>
              <a:blipFill rotWithShape="1">
                <a:blip r:embed="rId3"/>
                <a:stretch>
                  <a:fillRect l="-1293" t="-2932" b="-716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287931" y="2592226"/>
                <a:ext cx="5184577" cy="2519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000" b="1" smtClean="0">
                    <a:solidFill>
                      <a:srgbClr val="CC0000"/>
                    </a:solidFill>
                    <a:effectLst/>
                  </a:rPr>
                  <a:t>Helium burning</a:t>
                </a:r>
              </a:p>
              <a:p>
                <a:pPr algn="l"/>
                <a:endParaRPr lang="en-US" sz="400" smtClean="0">
                  <a:solidFill>
                    <a:srgbClr val="CC0000"/>
                  </a:solidFill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effectLst/>
                          <a:latin typeface="Cambria Math"/>
                        </a:rPr>
                        <m:t>     </m:t>
                      </m:r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↔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B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lang="en-US" sz="2000" smtClean="0">
                  <a:solidFill>
                    <a:srgbClr val="CC0000"/>
                  </a:solidFill>
                  <a:effectLst/>
                </a:endParaRPr>
              </a:p>
              <a:p>
                <a:endParaRPr lang="en-US" sz="400" smtClean="0">
                  <a:solidFill>
                    <a:srgbClr val="CC0000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“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Triple alpha reaction” because </a:t>
                </a:r>
                <a14:m>
                  <m:oMath xmlns:m="http://schemas.openxmlformats.org/officeDocument/2006/math">
                    <m:r>
                      <a:rPr lang="en-US" sz="2000" i="1" baseline="3000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8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Be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unstable,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builds up with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concentration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−9</m:t>
                        </m:r>
                      </m:sup>
                    </m:sSup>
                  </m:oMath>
                </a14:m>
                <a:endParaRPr lang="en-US" sz="2000" b="0" i="1" smtClean="0">
                  <a:solidFill>
                    <a:srgbClr val="003399"/>
                  </a:solidFill>
                  <a:latin typeface="Cambria Math"/>
                </a:endParaRPr>
              </a:p>
              <a:p>
                <a:pPr algn="l"/>
                <a:endParaRPr lang="en-US" sz="400" b="0" i="1" smtClean="0">
                  <a:solidFill>
                    <a:srgbClr val="003399"/>
                  </a:solidFill>
                  <a:latin typeface="Cambria Math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 </m:t>
                      </m:r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</m:t>
                          </m:r>
                        </m:e>
                      </m:sPre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O</m:t>
                          </m:r>
                        </m:e>
                      </m:sPre>
                    </m:oMath>
                  </m:oMathPara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O</m:t>
                          </m:r>
                        </m:e>
                      </m:sPre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Ne</m:t>
                          </m:r>
                        </m:e>
                      </m:sPre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 algn="l"/>
                <a:endParaRPr lang="en-US" sz="400" smtClean="0"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Typical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temperatures: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K</m:t>
                    </m:r>
                  </m:oMath>
                </a14:m>
                <a:r>
                  <a:rPr lang="en-US" sz="2000">
                    <a:solidFill>
                      <a:srgbClr val="CC0000"/>
                    </a:solidFill>
                    <a:effectLst/>
                  </a:rPr>
                  <a:t> 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CC0000"/>
                    </a:solidFill>
                    <a:effectLst/>
                  </a:rPr>
                  <a:t>10 keV)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31" y="2592226"/>
                <a:ext cx="5184577" cy="2519991"/>
              </a:xfrm>
              <a:prstGeom prst="rect">
                <a:avLst/>
              </a:prstGeom>
              <a:blipFill rotWithShape="1">
                <a:blip r:embed="rId4"/>
                <a:stretch>
                  <a:fillRect l="-1293" t="-242" b="-314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287931" y="5184227"/>
                <a:ext cx="5184577" cy="14399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000" b="1" smtClean="0">
                    <a:solidFill>
                      <a:srgbClr val="CC0000"/>
                    </a:solidFill>
                  </a:rPr>
                  <a:t>Carbon burning</a:t>
                </a:r>
              </a:p>
              <a:p>
                <a:pPr algn="l"/>
                <a:endParaRPr lang="en-US" sz="400" smtClean="0">
                  <a:solidFill>
                    <a:srgbClr val="CC0000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Many reactions, for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example</a:t>
                </a:r>
              </a:p>
              <a:p>
                <a:pPr algn="l"/>
                <a:endParaRPr lang="en-US" sz="40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C</m:t>
                        </m:r>
                      </m:e>
                    </m:sPre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i="1">
                            <a:latin typeface="Cambria Math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/>
                          </a:rPr>
                          <m:t>C</m:t>
                        </m:r>
                      </m:e>
                    </m:sPre>
                    <m:r>
                      <a:rPr lang="en-US" sz="2000" b="0" i="1" smtClean="0">
                        <a:latin typeface="Cambria Math"/>
                      </a:rPr>
                      <m:t>→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/>
                          </a:rPr>
                          <m:t>23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Na</m:t>
                        </m:r>
                      </m:e>
                    </m:sPre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p</m:t>
                    </m:r>
                  </m:oMath>
                </a14:m>
                <a:r>
                  <a:rPr lang="en-US" sz="2000" smtClean="0"/>
                  <a:t> 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or </a:t>
                </a:r>
                <a:r>
                  <a:rPr lang="en-US" sz="200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/>
                          </a:rPr>
                          <m:t>20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Ne</m:t>
                        </m:r>
                      </m:e>
                    </m:sPre>
                    <m:r>
                      <a:rPr lang="en-US" sz="2000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2000" smtClean="0"/>
                  <a:t> 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etc</a:t>
                </a:r>
                <a:r>
                  <a:rPr lang="en-US" sz="2000" smtClean="0"/>
                  <a:t> </a:t>
                </a:r>
                <a:endParaRPr lang="en-US" sz="2000"/>
              </a:p>
              <a:p>
                <a:pPr algn="l"/>
                <a:endParaRPr lang="en-US" sz="400" smtClean="0"/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Typical </a:t>
                </a:r>
                <a:r>
                  <a:rPr lang="en-US" sz="2000">
                    <a:solidFill>
                      <a:srgbClr val="003399"/>
                    </a:solidFill>
                  </a:rPr>
                  <a:t>temperatures: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C0000"/>
                        </a:solidFill>
                        <a:latin typeface="Cambria Math"/>
                      </a:rPr>
                      <m:t>10</m:t>
                    </m:r>
                    <m:r>
                      <a:rPr lang="en-US" sz="2000" i="1" baseline="30000">
                        <a:solidFill>
                          <a:srgbClr val="CC0000"/>
                        </a:solidFill>
                        <a:latin typeface="Cambria Math"/>
                      </a:rPr>
                      <m:t>9</m:t>
                    </m:r>
                    <m:r>
                      <a:rPr lang="en-US" sz="2000" i="1">
                        <a:solidFill>
                          <a:srgbClr val="CC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CC0000"/>
                        </a:solidFill>
                        <a:latin typeface="Cambria Math"/>
                      </a:rPr>
                      <m:t>K</m:t>
                    </m:r>
                  </m:oMath>
                </a14:m>
                <a:r>
                  <a:rPr lang="en-US" sz="200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C0000"/>
                        </a:solidFill>
                        <a:latin typeface="Cambria Math"/>
                      </a:rPr>
                      <m:t>(~100 </m:t>
                    </m:r>
                    <m:r>
                      <m:rPr>
                        <m:sty m:val="p"/>
                      </m:rPr>
                      <a:rPr lang="en-US" sz="2000" i="0" smtClean="0">
                        <a:solidFill>
                          <a:srgbClr val="CC0000"/>
                        </a:solidFill>
                        <a:latin typeface="Cambria Math"/>
                      </a:rPr>
                      <m:t>keV</m:t>
                    </m:r>
                    <m:r>
                      <a:rPr lang="en-US" sz="2000" i="1" smtClean="0">
                        <a:solidFill>
                          <a:srgbClr val="CC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00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8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31" y="5184227"/>
                <a:ext cx="5184577" cy="1439995"/>
              </a:xfrm>
              <a:prstGeom prst="rect">
                <a:avLst/>
              </a:prstGeom>
              <a:blipFill rotWithShape="1">
                <a:blip r:embed="rId5"/>
                <a:stretch>
                  <a:fillRect l="-1293" t="-3797" b="-928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6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Hydrogen Exhaustion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8032" y="935709"/>
            <a:ext cx="4176464" cy="4968618"/>
            <a:chOff x="288032" y="935709"/>
            <a:chExt cx="4176464" cy="4968618"/>
          </a:xfrm>
        </p:grpSpPr>
        <p:sp>
          <p:nvSpPr>
            <p:cNvPr id="4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936104" y="2015993"/>
              <a:ext cx="2880320" cy="2879990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936104" y="5400329"/>
              <a:ext cx="2880320" cy="503998"/>
            </a:xfrm>
            <a:prstGeom prst="wedgeRectCallout">
              <a:avLst>
                <a:gd name="adj1" fmla="val -727"/>
                <a:gd name="adj2" fmla="val -430653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88032" y="935709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Main-sequence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0521" y="936396"/>
            <a:ext cx="4176464" cy="5255971"/>
            <a:chOff x="4680521" y="936396"/>
            <a:chExt cx="4176464" cy="525597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80521" y="936396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Helium-burning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5040572" y="1727747"/>
              <a:ext cx="3456384" cy="3455988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968562" y="5400380"/>
              <a:ext cx="1728000" cy="791987"/>
            </a:xfrm>
            <a:prstGeom prst="wedgeRectCallout">
              <a:avLst>
                <a:gd name="adj1" fmla="val 52525"/>
                <a:gd name="adj2" fmla="val -28951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6840761" y="5400380"/>
              <a:ext cx="1728192" cy="791987"/>
            </a:xfrm>
            <a:prstGeom prst="wedgeRectCallout">
              <a:avLst>
                <a:gd name="adj1" fmla="val -43280"/>
                <a:gd name="adj2" fmla="val -201159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8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Burning Phases of a 15 Solar-Mass Star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0072" y="2447929"/>
            <a:ext cx="129614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Hydrogen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20472" y="2447929"/>
            <a:ext cx="648072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000">
                <a:latin typeface="Trebuchet MS" pitchFamily="34" charset="0"/>
              </a:rPr>
              <a:t>3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736252" y="2447929"/>
            <a:ext cx="1584176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 He</a:t>
            </a:r>
            <a:endParaRPr lang="en-US" sz="2000">
              <a:latin typeface="Trebuchet MS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48712" y="2447929"/>
            <a:ext cx="648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2.1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968562" y="244792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5.9</a:t>
            </a:r>
            <a:endParaRPr lang="en-US" sz="2000" baseline="3000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776952" y="244792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latin typeface="Trebuchet MS" pitchFamily="34" charset="0"/>
              </a:rPr>
              <a:t>1.2</a:t>
            </a:r>
            <a:r>
              <a:rPr lang="en-US" sz="2000" b="1" smtClean="0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7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60046" y="2447929"/>
            <a:ext cx="108012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777192" y="1727747"/>
            <a:ext cx="1079910" cy="720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Duration</a:t>
            </a:r>
          </a:p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[years]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696802" y="1727847"/>
            <a:ext cx="1080000" cy="7200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/L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968712" y="1727850"/>
            <a:ext cx="1080000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r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defTabSz="921018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[g/cm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320472" y="1727850"/>
            <a:ext cx="648072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defTabSz="921018">
              <a:lnSpc>
                <a:spcPct val="120000"/>
              </a:lnSpc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[keV]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736296" y="1727847"/>
            <a:ext cx="1584176" cy="720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Dominant</a:t>
            </a:r>
          </a:p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59922" y="1727850"/>
            <a:ext cx="2376000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Phase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5544642" y="1007048"/>
            <a:ext cx="1665605" cy="648607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[10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</a:p>
        </p:txBody>
      </p:sp>
      <p:graphicFrame>
        <p:nvGraphicFramePr>
          <p:cNvPr id="21" name="Object 21"/>
          <p:cNvGraphicFramePr>
            <a:graphicFrameLocks noChangeAspect="1"/>
          </p:cNvGraphicFramePr>
          <p:nvPr>
            <p:extLst/>
          </p:nvPr>
        </p:nvGraphicFramePr>
        <p:xfrm>
          <a:off x="504062" y="2519929"/>
          <a:ext cx="792088" cy="431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" name="CorelPhotoPaint.Image.10" r:id="rId3" imgW="487805" imgH="268923" progId="CorelPhotoPaint.Image.10">
                  <p:embed/>
                </p:oleObj>
              </mc:Choice>
              <mc:Fallback>
                <p:oleObj name="CorelPhotoPaint.Image.10" r:id="rId3" imgW="487805" imgH="268923" progId="CorelPhotoPaint.Image.10">
                  <p:embed/>
                  <p:pic>
                    <p:nvPicPr>
                      <p:cNvPr id="2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62" y="2519929"/>
                        <a:ext cx="792088" cy="4319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60046" y="3024009"/>
            <a:ext cx="108012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440072" y="3024009"/>
            <a:ext cx="129614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Helium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320472" y="3024009"/>
            <a:ext cx="648072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000">
                <a:latin typeface="Trebuchet MS" pitchFamily="34" charset="0"/>
              </a:rPr>
              <a:t>14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2736252" y="3024009"/>
            <a:ext cx="1584176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He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 C, O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696952" y="3024007"/>
            <a:ext cx="1080000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smtClean="0">
                <a:latin typeface="Trebuchet MS" pitchFamily="34" charset="0"/>
              </a:rPr>
              <a:t>1.7</a:t>
            </a:r>
            <a:r>
              <a:rPr lang="en-US" sz="2000" b="1" smtClean="0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Symbol" pitchFamily="18" charset="2"/>
                <a:sym typeface="Symbol" pitchFamily="18" charset="2"/>
              </a:rPr>
              <a:t>-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5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048712" y="3024009"/>
            <a:ext cx="648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6.0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968562" y="302400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1.3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3</a:t>
            </a:r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7776952" y="302400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latin typeface="Trebuchet MS" pitchFamily="34" charset="0"/>
              </a:rPr>
              <a:t>1.3</a:t>
            </a:r>
            <a:r>
              <a:rPr lang="en-US" sz="2000" b="1" smtClean="0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6</a:t>
            </a:r>
          </a:p>
        </p:txBody>
      </p:sp>
      <p:graphicFrame>
        <p:nvGraphicFramePr>
          <p:cNvPr id="31" name="Object 31"/>
          <p:cNvGraphicFramePr>
            <a:graphicFrameLocks noChangeAspect="1"/>
          </p:cNvGraphicFramePr>
          <p:nvPr>
            <p:extLst/>
          </p:nvPr>
        </p:nvGraphicFramePr>
        <p:xfrm>
          <a:off x="504062" y="3096009"/>
          <a:ext cx="792088" cy="43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" name="CorelPhotoPaint.Image.10" r:id="rId5" imgW="483110" imgH="264233" progId="CorelPhotoPaint.Image.10">
                  <p:embed/>
                </p:oleObj>
              </mc:Choice>
              <mc:Fallback>
                <p:oleObj name="CorelPhotoPaint.Image.10" r:id="rId5" imgW="483110" imgH="264233" progId="CorelPhotoPaint.Image.10">
                  <p:embed/>
                  <p:pic>
                    <p:nvPicPr>
                      <p:cNvPr id="31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62" y="3096009"/>
                        <a:ext cx="792088" cy="431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360046" y="3600089"/>
            <a:ext cx="108012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40072" y="3600089"/>
            <a:ext cx="129614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Carbon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2736252" y="3600089"/>
            <a:ext cx="1584176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C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 Ne, Mg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4320472" y="3600089"/>
            <a:ext cx="648072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000">
                <a:latin typeface="Trebuchet MS" pitchFamily="34" charset="0"/>
              </a:rPr>
              <a:t>53</a:t>
            </a:r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4968562" y="360008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1.7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5</a:t>
            </a: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6048712" y="3600089"/>
            <a:ext cx="648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8.6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6696802" y="3600089"/>
            <a:ext cx="1080000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1.0</a:t>
            </a:r>
            <a:endParaRPr lang="en-US" sz="2000" baseline="3000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7776952" y="360008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latin typeface="Trebuchet MS" pitchFamily="34" charset="0"/>
              </a:rPr>
              <a:t>6.3</a:t>
            </a:r>
            <a:r>
              <a:rPr lang="en-US" sz="2000" b="1" smtClean="0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3</a:t>
            </a:r>
          </a:p>
        </p:txBody>
      </p:sp>
      <p:graphicFrame>
        <p:nvGraphicFramePr>
          <p:cNvPr id="41" name="Object 41"/>
          <p:cNvGraphicFramePr>
            <a:graphicFrameLocks noChangeAspect="1"/>
          </p:cNvGraphicFramePr>
          <p:nvPr>
            <p:extLst/>
          </p:nvPr>
        </p:nvGraphicFramePr>
        <p:xfrm>
          <a:off x="4536496" y="3522089"/>
          <a:ext cx="144016" cy="29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" name="Equation" r:id="rId7" imgW="152280" imgH="317160" progId="Equation.3">
                  <p:embed/>
                </p:oleObj>
              </mc:Choice>
              <mc:Fallback>
                <p:oleObj name="Equation" r:id="rId7" imgW="152280" imgH="317160" progId="Equation.3">
                  <p:embed/>
                  <p:pic>
                    <p:nvPicPr>
                      <p:cNvPr id="41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496" y="3522089"/>
                        <a:ext cx="144016" cy="299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2"/>
          <p:cNvGraphicFramePr>
            <a:graphicFrameLocks noChangeAspect="1"/>
          </p:cNvGraphicFramePr>
          <p:nvPr>
            <p:extLst/>
          </p:nvPr>
        </p:nvGraphicFramePr>
        <p:xfrm>
          <a:off x="504062" y="3672089"/>
          <a:ext cx="792088" cy="43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" name="CorelPhotoPaint.Image.10" r:id="rId9" imgW="483110" imgH="266402" progId="CorelPhotoPaint.Image.10">
                  <p:embed/>
                </p:oleObj>
              </mc:Choice>
              <mc:Fallback>
                <p:oleObj name="CorelPhotoPaint.Image.10" r:id="rId9" imgW="483110" imgH="266402" progId="CorelPhotoPaint.Image.10">
                  <p:embed/>
                  <p:pic>
                    <p:nvPicPr>
                      <p:cNvPr id="4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62" y="3672089"/>
                        <a:ext cx="792088" cy="437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360046" y="4176169"/>
            <a:ext cx="108012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1440072" y="4176169"/>
            <a:ext cx="129614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Neon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2736252" y="4176169"/>
            <a:ext cx="1584176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Ne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 O, Mg</a:t>
            </a:r>
            <a:endParaRPr lang="en-US" sz="2000">
              <a:latin typeface="Trebuchet MS" pitchFamily="34" charset="0"/>
            </a:endParaRP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>
            <a:off x="4320472" y="4176169"/>
            <a:ext cx="648072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000">
                <a:latin typeface="Trebuchet MS" pitchFamily="34" charset="0"/>
              </a:rPr>
              <a:t>110</a:t>
            </a: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4968562" y="417616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1.6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7</a:t>
            </a: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6048712" y="4176169"/>
            <a:ext cx="648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9.6</a:t>
            </a: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6696802" y="4176169"/>
            <a:ext cx="1080000" cy="576000"/>
          </a:xfrm>
          <a:prstGeom prst="rect">
            <a:avLst/>
          </a:prstGeom>
          <a:solidFill>
            <a:srgbClr val="C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1.8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3</a:t>
            </a: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7776952" y="417616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latin typeface="Trebuchet MS" pitchFamily="34" charset="0"/>
              </a:rPr>
              <a:t>7.0</a:t>
            </a:r>
            <a:endParaRPr lang="en-US" sz="2000" baseline="30000">
              <a:latin typeface="Trebuchet MS" pitchFamily="34" charset="0"/>
              <a:sym typeface="Symbol" pitchFamily="18" charset="2"/>
            </a:endParaRPr>
          </a:p>
        </p:txBody>
      </p:sp>
      <p:graphicFrame>
        <p:nvGraphicFramePr>
          <p:cNvPr id="52" name="Object 52"/>
          <p:cNvGraphicFramePr>
            <a:graphicFrameLocks noChangeAspect="1"/>
          </p:cNvGraphicFramePr>
          <p:nvPr>
            <p:extLst/>
          </p:nvPr>
        </p:nvGraphicFramePr>
        <p:xfrm>
          <a:off x="504062" y="4248169"/>
          <a:ext cx="792088" cy="43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" name="CorelPhotoPaint.Image.10" r:id="rId11" imgW="483110" imgH="266402" progId="CorelPhotoPaint.Image.10">
                  <p:embed/>
                </p:oleObj>
              </mc:Choice>
              <mc:Fallback>
                <p:oleObj name="CorelPhotoPaint.Image.10" r:id="rId11" imgW="483110" imgH="266402" progId="CorelPhotoPaint.Image.10">
                  <p:embed/>
                  <p:pic>
                    <p:nvPicPr>
                      <p:cNvPr id="52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62" y="4248169"/>
                        <a:ext cx="792088" cy="431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360046" y="4751993"/>
            <a:ext cx="108012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1440072" y="4751993"/>
            <a:ext cx="129614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Oxygen</a:t>
            </a: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>
            <a:off x="2736252" y="4751993"/>
            <a:ext cx="1584176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O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 Si</a:t>
            </a:r>
            <a:endParaRPr lang="en-US" sz="2000">
              <a:latin typeface="Trebuchet MS" pitchFamily="34" charset="0"/>
            </a:endParaRPr>
          </a:p>
        </p:txBody>
      </p:sp>
      <p:sp>
        <p:nvSpPr>
          <p:cNvPr id="57" name="Text Box 57"/>
          <p:cNvSpPr txBox="1">
            <a:spLocks noChangeArrowheads="1"/>
          </p:cNvSpPr>
          <p:nvPr/>
        </p:nvSpPr>
        <p:spPr bwMode="auto">
          <a:xfrm>
            <a:off x="4320472" y="4751993"/>
            <a:ext cx="648072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000">
                <a:latin typeface="Trebuchet MS" pitchFamily="34" charset="0"/>
              </a:rPr>
              <a:t>160</a:t>
            </a:r>
          </a:p>
        </p:txBody>
      </p:sp>
      <p:sp>
        <p:nvSpPr>
          <p:cNvPr id="58" name="Text Box 58"/>
          <p:cNvSpPr txBox="1">
            <a:spLocks noChangeArrowheads="1"/>
          </p:cNvSpPr>
          <p:nvPr/>
        </p:nvSpPr>
        <p:spPr bwMode="auto">
          <a:xfrm>
            <a:off x="4968562" y="4751993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9.7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latin typeface="Trebuchet MS" pitchFamily="34" charset="0"/>
                <a:sym typeface="Symbol" pitchFamily="18" charset="2"/>
              </a:rPr>
              <a:t>7</a:t>
            </a:r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6048712" y="4751993"/>
            <a:ext cx="648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9.6</a:t>
            </a:r>
          </a:p>
        </p:txBody>
      </p:sp>
      <p:sp>
        <p:nvSpPr>
          <p:cNvPr id="60" name="Text Box 60"/>
          <p:cNvSpPr txBox="1">
            <a:spLocks noChangeArrowheads="1"/>
          </p:cNvSpPr>
          <p:nvPr/>
        </p:nvSpPr>
        <p:spPr bwMode="auto">
          <a:xfrm>
            <a:off x="6696802" y="4751993"/>
            <a:ext cx="1080000" cy="576000"/>
          </a:xfrm>
          <a:prstGeom prst="rect">
            <a:avLst/>
          </a:prstGeom>
          <a:solidFill>
            <a:srgbClr val="C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2.1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4</a:t>
            </a:r>
          </a:p>
        </p:txBody>
      </p:sp>
      <p:sp>
        <p:nvSpPr>
          <p:cNvPr id="61" name="Text Box 61"/>
          <p:cNvSpPr txBox="1">
            <a:spLocks noChangeArrowheads="1"/>
          </p:cNvSpPr>
          <p:nvPr/>
        </p:nvSpPr>
        <p:spPr bwMode="auto">
          <a:xfrm>
            <a:off x="7776952" y="4751993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latin typeface="Trebuchet MS" pitchFamily="34" charset="0"/>
              </a:rPr>
              <a:t>1.7</a:t>
            </a:r>
            <a:endParaRPr lang="en-US" sz="2000" baseline="30000">
              <a:latin typeface="Trebuchet MS" pitchFamily="34" charset="0"/>
              <a:sym typeface="Symbol" pitchFamily="18" charset="2"/>
            </a:endParaRPr>
          </a:p>
        </p:txBody>
      </p:sp>
      <p:graphicFrame>
        <p:nvGraphicFramePr>
          <p:cNvPr id="62" name="Object 62"/>
          <p:cNvGraphicFramePr>
            <a:graphicFrameLocks noChangeAspect="1"/>
          </p:cNvGraphicFramePr>
          <p:nvPr>
            <p:extLst/>
          </p:nvPr>
        </p:nvGraphicFramePr>
        <p:xfrm>
          <a:off x="504062" y="4823993"/>
          <a:ext cx="792088" cy="43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" name="CorelPhotoPaint.Image.10" r:id="rId13" imgW="483110" imgH="264233" progId="CorelPhotoPaint.Image.10">
                  <p:embed/>
                </p:oleObj>
              </mc:Choice>
              <mc:Fallback>
                <p:oleObj name="CorelPhotoPaint.Image.10" r:id="rId13" imgW="483110" imgH="264233" progId="CorelPhotoPaint.Image.10">
                  <p:embed/>
                  <p:pic>
                    <p:nvPicPr>
                      <p:cNvPr id="62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62" y="4823993"/>
                        <a:ext cx="792088" cy="431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360046" y="5328247"/>
            <a:ext cx="108012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440072" y="5328247"/>
            <a:ext cx="129614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Silicon</a:t>
            </a:r>
          </a:p>
        </p:txBody>
      </p:sp>
      <p:sp>
        <p:nvSpPr>
          <p:cNvPr id="66" name="Text Box 66"/>
          <p:cNvSpPr txBox="1">
            <a:spLocks noChangeArrowheads="1"/>
          </p:cNvSpPr>
          <p:nvPr/>
        </p:nvSpPr>
        <p:spPr bwMode="auto">
          <a:xfrm>
            <a:off x="2736252" y="5328247"/>
            <a:ext cx="1584176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Si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 Fe, Ni</a:t>
            </a:r>
            <a:endParaRPr lang="en-US" sz="2000">
              <a:latin typeface="Trebuchet MS" pitchFamily="34" charset="0"/>
            </a:endParaRP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4320472" y="5328247"/>
            <a:ext cx="648072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2000">
                <a:latin typeface="Trebuchet MS" pitchFamily="34" charset="0"/>
              </a:rPr>
              <a:t>270</a:t>
            </a:r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4968562" y="5328247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Trebuchet MS" pitchFamily="34" charset="0"/>
              </a:rPr>
              <a:t>2.3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 smtClean="0"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 smtClean="0">
                <a:latin typeface="Trebuchet MS" pitchFamily="34" charset="0"/>
                <a:sym typeface="Symbol" pitchFamily="18" charset="2"/>
              </a:rPr>
              <a:t>8</a:t>
            </a:r>
            <a:endParaRPr lang="en-US" baseline="30000">
              <a:latin typeface="Trebuchet MS" pitchFamily="34" charset="0"/>
              <a:sym typeface="Symbol" pitchFamily="18" charset="2"/>
            </a:endParaRPr>
          </a:p>
        </p:txBody>
      </p:sp>
      <p:sp>
        <p:nvSpPr>
          <p:cNvPr id="69" name="Text Box 69"/>
          <p:cNvSpPr txBox="1">
            <a:spLocks noChangeArrowheads="1"/>
          </p:cNvSpPr>
          <p:nvPr/>
        </p:nvSpPr>
        <p:spPr bwMode="auto">
          <a:xfrm>
            <a:off x="6048802" y="5328329"/>
            <a:ext cx="648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Comic Sans MS" pitchFamily="66" charset="0"/>
              </a:rPr>
              <a:t>9.6</a:t>
            </a:r>
          </a:p>
        </p:txBody>
      </p:sp>
      <p:sp>
        <p:nvSpPr>
          <p:cNvPr id="70" name="Text Box 70"/>
          <p:cNvSpPr txBox="1">
            <a:spLocks noChangeArrowheads="1"/>
          </p:cNvSpPr>
          <p:nvPr/>
        </p:nvSpPr>
        <p:spPr bwMode="auto">
          <a:xfrm>
            <a:off x="6696802" y="5328247"/>
            <a:ext cx="1080000" cy="576000"/>
          </a:xfrm>
          <a:prstGeom prst="rect">
            <a:avLst/>
          </a:prstGeom>
          <a:solidFill>
            <a:srgbClr val="C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9.2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10</a:t>
            </a:r>
            <a:r>
              <a:rPr lang="en-US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sym typeface="Symbol" pitchFamily="18" charset="2"/>
              </a:rPr>
              <a:t>5</a:t>
            </a:r>
          </a:p>
        </p:txBody>
      </p:sp>
      <p:sp>
        <p:nvSpPr>
          <p:cNvPr id="71" name="Text Box 71"/>
          <p:cNvSpPr txBox="1">
            <a:spLocks noChangeArrowheads="1"/>
          </p:cNvSpPr>
          <p:nvPr/>
        </p:nvSpPr>
        <p:spPr bwMode="auto">
          <a:xfrm>
            <a:off x="7777102" y="5328329"/>
            <a:ext cx="1080000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latin typeface="Trebuchet MS" pitchFamily="34" charset="0"/>
              </a:rPr>
              <a:t>6 </a:t>
            </a:r>
            <a:r>
              <a:rPr lang="en-US" sz="2000">
                <a:latin typeface="Trebuchet MS" pitchFamily="34" charset="0"/>
              </a:rPr>
              <a:t>days</a:t>
            </a:r>
            <a:endParaRPr lang="en-US" sz="2000" baseline="30000">
              <a:latin typeface="Trebuchet MS" pitchFamily="34" charset="0"/>
              <a:sym typeface="Symbol" pitchFamily="18" charset="2"/>
            </a:endParaRPr>
          </a:p>
        </p:txBody>
      </p:sp>
      <p:graphicFrame>
        <p:nvGraphicFramePr>
          <p:cNvPr id="72" name="Object 72"/>
          <p:cNvGraphicFramePr>
            <a:graphicFrameLocks noChangeAspect="1"/>
          </p:cNvGraphicFramePr>
          <p:nvPr>
            <p:extLst/>
          </p:nvPr>
        </p:nvGraphicFramePr>
        <p:xfrm>
          <a:off x="504062" y="5400584"/>
          <a:ext cx="792088" cy="431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9" name="CorelPhotoPaint.Image.10" r:id="rId15" imgW="483110" imgH="264233" progId="CorelPhotoPaint.Image.10">
                  <p:embed/>
                </p:oleObj>
              </mc:Choice>
              <mc:Fallback>
                <p:oleObj name="CorelPhotoPaint.Image.10" r:id="rId15" imgW="483110" imgH="264233" progId="CorelPhotoPaint.Image.10">
                  <p:embed/>
                  <p:pic>
                    <p:nvPicPr>
                      <p:cNvPr id="72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62" y="5400584"/>
                        <a:ext cx="792088" cy="431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Arrow Connector 73"/>
          <p:cNvCxnSpPr>
            <a:endCxn id="8" idx="0"/>
          </p:cNvCxnSpPr>
          <p:nvPr/>
        </p:nvCxnSpPr>
        <p:spPr>
          <a:xfrm>
            <a:off x="6372712" y="1655655"/>
            <a:ext cx="0" cy="792274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96952" y="2447927"/>
            <a:ext cx="1080000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Symbol" pitchFamily="18" charset="2"/>
              </a:rPr>
              <a:t>-</a:t>
            </a:r>
            <a:endParaRPr lang="en-US" sz="2000" baseline="30000">
              <a:latin typeface="Symbol" pitchFamily="18" charset="2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76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Degenerate Stars (“White Dwarfs”)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144463" y="720099"/>
                <a:ext cx="4536059" cy="583151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Assume temperature very small </a:t>
                </a:r>
              </a:p>
              <a:p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 No thermal pressure</a:t>
                </a:r>
              </a:p>
              <a:p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 Electron degeneracy is pressure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source</a:t>
                </a:r>
              </a:p>
              <a:p>
                <a:endParaRPr lang="en-US" sz="400" smtClean="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Pressure </a:t>
                </a:r>
                <a:r>
                  <a:rPr lang="en-US" sz="200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  <a:sym typeface="Symbol" pitchFamily="18" charset="2"/>
                  </a:rPr>
                  <a:t>~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Momentum density </a:t>
                </a:r>
                <a:r>
                  <a:rPr lang="en-US" sz="2000" smtClean="0">
                    <a:solidFill>
                      <a:srgbClr val="003399"/>
                    </a:solidFill>
                    <a:latin typeface="Symbol" pitchFamily="18" charset="2"/>
                    <a:sym typeface="Symbol"/>
                  </a:rPr>
                  <a:t>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Velocity</a:t>
                </a: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Electron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density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F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3</m:t>
                            </m:r>
                          </m:sup>
                        </m:sSubSup>
                      </m:num>
                      <m:den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sym typeface="Symbol" pitchFamily="18" charset="2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sym typeface="Symbol" pitchFamily="18" charset="2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F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(Fermi momentum)</a:t>
                </a: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Velocity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𝑣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∝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F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Pressure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  <a:sym typeface="Symbol" pitchFamily="18" charset="2"/>
                      </a:rPr>
                      <m:t>∝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F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5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∝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𝜌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5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∝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  <a:sym typeface="Symbol" pitchFamily="18" charset="2"/>
                          </a:rPr>
                          <m:t>𝑀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5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  <a:sym typeface="Symbol" pitchFamily="18" charset="2"/>
                              </a:rPr>
                              <m:t>3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  <a:sym typeface="Symbol" pitchFamily="18" charset="2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  <a:sym typeface="Symbol" pitchFamily="18" charset="2"/>
                          </a:rPr>
                          <m:t>−5</m:t>
                        </m:r>
                      </m:sup>
                    </m:sSup>
                  </m:oMath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Density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𝜌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𝑀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−3</m:t>
                        </m:r>
                      </m:sup>
                    </m:sSup>
                  </m:oMath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endParaRPr lang="en-US" sz="400" smtClean="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endParaRPr lang="en-US" sz="400" smtClean="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Hydrostatic equilibrium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   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𝑑𝑃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𝑑𝑟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With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𝑑𝑃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sym typeface="Symbol" pitchFamily="18" charset="2"/>
                          </a:rPr>
                          <m:t>𝑑𝑟</m:t>
                        </m:r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∼−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𝑃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/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  <a:sym typeface="Symbol" pitchFamily="18" charset="2"/>
                  </a:rPr>
                  <a:t> 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we have</a:t>
                </a:r>
              </a:p>
              <a:p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  <a:sym typeface="Symbol" pitchFamily="18" charset="2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sym typeface="Symbol" pitchFamily="18" charset="2"/>
                        </a:rPr>
                        <m:t>𝑃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N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𝑀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𝜌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N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Inverse mass radius relationship</a:t>
                </a:r>
              </a:p>
              <a:p>
                <a:pPr algn="l"/>
                <a:r>
                  <a:rPr lang="en-US" sz="2000">
                    <a:solidFill>
                      <a:srgbClr val="C00000"/>
                    </a:solidFill>
                  </a:rPr>
                  <a:t>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𝑅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∝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𝑀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63" y="720099"/>
                <a:ext cx="4536059" cy="5831514"/>
              </a:xfrm>
              <a:prstGeom prst="rect">
                <a:avLst/>
              </a:prstGeom>
              <a:blipFill rotWithShape="1">
                <a:blip r:embed="rId2"/>
                <a:stretch>
                  <a:fillRect l="-1340" r="-536" b="-531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15"/>
              <p:cNvSpPr>
                <a:spLocks noChangeArrowheads="1"/>
              </p:cNvSpPr>
              <p:nvPr/>
            </p:nvSpPr>
            <p:spPr bwMode="auto">
              <a:xfrm>
                <a:off x="4825132" y="720100"/>
                <a:ext cx="4248000" cy="122367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𝑅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=10,500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km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0.6 </m:t>
                                  </m:r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900">
                  <a:solidFill>
                    <a:schemeClr val="bg1"/>
                  </a:solidFill>
                  <a:effectLst/>
                </a:endParaRPr>
              </a:p>
              <a:p>
                <a:pPr algn="l"/>
                <a:r>
                  <a:rPr lang="en-US" sz="1900">
                    <a:solidFill>
                      <a:schemeClr val="bg1"/>
                    </a:solidFill>
                    <a:effectLst/>
                  </a:rPr>
                  <a:t>    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</a:rPr>
                  <a:t>      </a:t>
                </a:r>
                <a:r>
                  <a:rPr lang="en-US" sz="1900">
                    <a:solidFill>
                      <a:schemeClr val="bg1"/>
                    </a:solidFill>
                    <a:effectLst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</a:rPr>
                  <a:t> electrons per nucleon)</a:t>
                </a:r>
              </a:p>
            </p:txBody>
          </p:sp>
        </mc:Choice>
        <mc:Fallback xmlns="">
          <p:sp>
            <p:nvSpPr>
              <p:cNvPr id="3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5132" y="720100"/>
                <a:ext cx="4248000" cy="12236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4825132" y="2087797"/>
                <a:ext cx="4248000" cy="230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t" anchorCtr="0"/>
              <a:lstStyle/>
              <a:p>
                <a:pPr algn="l"/>
                <a:endParaRPr lang="en-US" sz="400" smtClean="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For sufficiently large stellar mass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sym typeface="Symbol" pitchFamily="18" charset="2"/>
                      </a:rPr>
                      <m:t>𝑀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,</a:t>
                </a:r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electrons become relativistic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Velocity = speed of light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Pressure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  <a:sym typeface="Symbol" pitchFamily="18" charset="2"/>
                        </a:rPr>
                        <m:t>  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sym typeface="Symbol" pitchFamily="18" charset="2"/>
                        </a:rPr>
                        <m:t>𝑃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F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4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𝜌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No stable configuration</a:t>
                </a:r>
              </a:p>
            </p:txBody>
          </p:sp>
        </mc:Choice>
        <mc:Fallback xmlns="">
          <p:sp>
            <p:nvSpPr>
              <p:cNvPr id="38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5132" y="2087797"/>
                <a:ext cx="4248000" cy="2304320"/>
              </a:xfrm>
              <a:prstGeom prst="rect">
                <a:avLst/>
              </a:prstGeom>
              <a:blipFill rotWithShape="1">
                <a:blip r:embed="rId4"/>
                <a:stretch>
                  <a:fillRect l="-1433" b="-2105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825132" y="5544421"/>
                <a:ext cx="4248000" cy="100799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 anchorCtr="0"/>
              <a:lstStyle/>
              <a:p>
                <a:pPr algn="ctr"/>
                <a:r>
                  <a:rPr lang="en-US" sz="24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Chandrasekhar </a:t>
                </a:r>
                <a:r>
                  <a:rPr lang="en-US"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mass </a:t>
                </a:r>
                <a:r>
                  <a:rPr lang="en-US" sz="24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limit</a:t>
                </a: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Ch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=1.457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⊙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sym typeface="Symbol" pitchFamily="18" charset="2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sym typeface="Symbol" pitchFamily="18" charset="2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sym typeface="Symbol" pitchFamily="18" charset="2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41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5132" y="5544421"/>
                <a:ext cx="4248000" cy="10079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6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Degenerate Stars (“White Dwarfs”)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15"/>
              <p:cNvSpPr>
                <a:spLocks noChangeArrowheads="1"/>
              </p:cNvSpPr>
              <p:nvPr/>
            </p:nvSpPr>
            <p:spPr bwMode="auto">
              <a:xfrm>
                <a:off x="4825132" y="720100"/>
                <a:ext cx="4248000" cy="1223677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𝑅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=10,500 </m:t>
                      </m:r>
                      <m:r>
                        <m:rPr>
                          <m:sty m:val="p"/>
                        </m:rPr>
                        <a:rPr lang="en-US" sz="1900" b="0" i="0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km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effectLst/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0.6 </m:t>
                                  </m:r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chemeClr val="bg1"/>
                                          </a:solidFill>
                                          <a:effectLst/>
                                          <a:latin typeface="Cambria Math"/>
                                        </a:rPr>
                                        <m:t>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19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9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900">
                  <a:solidFill>
                    <a:schemeClr val="bg1"/>
                  </a:solidFill>
                  <a:effectLst/>
                </a:endParaRPr>
              </a:p>
              <a:p>
                <a:pPr algn="l"/>
                <a:r>
                  <a:rPr lang="en-US" sz="1900">
                    <a:solidFill>
                      <a:schemeClr val="bg1"/>
                    </a:solidFill>
                    <a:effectLst/>
                  </a:rPr>
                  <a:t>    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</a:rPr>
                  <a:t>      </a:t>
                </a:r>
                <a:r>
                  <a:rPr lang="en-US" sz="1900">
                    <a:solidFill>
                      <a:schemeClr val="bg1"/>
                    </a:solidFill>
                    <a:effectLst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</a:rPr>
                  <a:t> electrons per nucleon)</a:t>
                </a:r>
              </a:p>
            </p:txBody>
          </p:sp>
        </mc:Choice>
        <mc:Fallback xmlns="">
          <p:sp>
            <p:nvSpPr>
              <p:cNvPr id="3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5132" y="720100"/>
                <a:ext cx="4248000" cy="12236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4825132" y="2087797"/>
                <a:ext cx="4248000" cy="2304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t" anchorCtr="0"/>
              <a:lstStyle/>
              <a:p>
                <a:pPr algn="l"/>
                <a:endParaRPr lang="en-US" sz="400" smtClean="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For sufficiently large stellar mass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sym typeface="Symbol" pitchFamily="18" charset="2"/>
                      </a:rPr>
                      <m:t>𝑀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,</a:t>
                </a:r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electrons become relativistic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Velocity = speed of light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sym typeface="Symbol" pitchFamily="18" charset="2"/>
                  </a:rPr>
                  <a:t>Pressure</a:t>
                </a: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  <a:sym typeface="Symbol" pitchFamily="18" charset="2"/>
                        </a:rPr>
                        <m:t>  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sym typeface="Symbol" pitchFamily="18" charset="2"/>
                        </a:rPr>
                        <m:t>𝑃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F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4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 pitchFamily="18" charset="2"/>
                            </a:rPr>
                            <m:t>𝜌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sym typeface="Symbol" pitchFamily="18" charset="2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 pitchFamily="18" charset="2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 pitchFamily="18" charset="2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endParaRPr lang="en-US" sz="400">
                  <a:solidFill>
                    <a:srgbClr val="003399"/>
                  </a:solidFill>
                  <a:sym typeface="Symbol" pitchFamily="18" charset="2"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sym typeface="Symbol" pitchFamily="18" charset="2"/>
                  </a:rPr>
                  <a:t>No stable configuration</a:t>
                </a:r>
              </a:p>
            </p:txBody>
          </p:sp>
        </mc:Choice>
        <mc:Fallback xmlns="">
          <p:sp>
            <p:nvSpPr>
              <p:cNvPr id="38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5132" y="2087797"/>
                <a:ext cx="4248000" cy="2304320"/>
              </a:xfrm>
              <a:prstGeom prst="rect">
                <a:avLst/>
              </a:prstGeom>
              <a:blipFill rotWithShape="1">
                <a:blip r:embed="rId5"/>
                <a:stretch>
                  <a:fillRect l="-1433" b="-2105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825132" y="5544421"/>
                <a:ext cx="4248000" cy="1007996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 anchorCtr="0"/>
              <a:lstStyle/>
              <a:p>
                <a:pPr algn="ctr"/>
                <a:r>
                  <a:rPr lang="en-US" sz="24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Chandrasekhar </a:t>
                </a:r>
                <a:r>
                  <a:rPr lang="en-US" sz="24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mass </a:t>
                </a:r>
                <a:r>
                  <a:rPr lang="en-US" sz="24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limit</a:t>
                </a:r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Ch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=1.457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⊙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itchFamily="18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sym typeface="Symbol" pitchFamily="18" charset="2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sym typeface="Symbol" pitchFamily="18" charset="2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sym typeface="Symbol" pitchFamily="18" charset="2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  <a:sym typeface="Symbol" pitchFamily="18" charset="2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  <a:sym typeface="Symbol" pitchFamily="18" charset="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41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5132" y="5544421"/>
                <a:ext cx="4248000" cy="10079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whtdwr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902" y="719606"/>
            <a:ext cx="4374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 M55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43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solidFill>
                    <a:srgbClr val="FF0000"/>
                  </a:solidFill>
                  <a:latin typeface="+mn-lt"/>
                </a:rPr>
                <a:t>H</a:t>
              </a:r>
              <a:endParaRPr lang="de-DE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4016" y="792681"/>
            <a:ext cx="5256585" cy="3194305"/>
            <a:chOff x="144016" y="792681"/>
            <a:chExt cx="5256585" cy="3194305"/>
          </a:xfrm>
        </p:grpSpPr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144016" y="863627"/>
              <a:ext cx="2232248" cy="239849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buFontTx/>
                <a:buChar char="•"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Stars with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so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large that they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have burnt out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in </a:t>
              </a: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Hubble time</a:t>
              </a:r>
              <a:endPara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l">
                <a:buFontTx/>
                <a:buChar char="•"/>
              </a:pPr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No new star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formation in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clusters</a:t>
              </a:r>
              <a:endPara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 rot="2676419">
              <a:off x="3744417" y="3383988"/>
              <a:ext cx="1656184" cy="602998"/>
            </a:xfrm>
            <a:prstGeom prst="leftArrow">
              <a:avLst>
                <a:gd name="adj1" fmla="val 52741"/>
                <a:gd name="adj2" fmla="val 50005"/>
              </a:avLst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 rot="3104344">
              <a:off x="2599901" y="1721923"/>
              <a:ext cx="1943993" cy="8551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0433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413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CC00"/>
                </a:solidFill>
              </a:rPr>
              <a:t>Planetary Nebulae</a:t>
            </a:r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017" y="1165496"/>
            <a:ext cx="1003643" cy="110871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Hour</a:t>
            </a:r>
          </a:p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Glass</a:t>
            </a:r>
          </a:p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Nebula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36294" y="2756990"/>
            <a:ext cx="2008723" cy="77016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Planetary</a:t>
            </a:r>
          </a:p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Nebula IC 418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48372" y="6139407"/>
            <a:ext cx="2376264" cy="77016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Planetary</a:t>
            </a:r>
          </a:p>
          <a:p>
            <a:r>
              <a:rPr lang="en-US" sz="2200">
                <a:solidFill>
                  <a:srgbClr val="996600"/>
                </a:solidFill>
                <a:effectLst/>
                <a:latin typeface="+mn-lt"/>
              </a:rPr>
              <a:t>Nebula NGC 3132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56602" y="4846123"/>
            <a:ext cx="1003643" cy="77016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 dirty="0">
                <a:solidFill>
                  <a:srgbClr val="996600"/>
                </a:solidFill>
                <a:effectLst/>
                <a:latin typeface="+mn-lt"/>
              </a:rPr>
              <a:t>Eskimo</a:t>
            </a:r>
          </a:p>
          <a:p>
            <a:r>
              <a:rPr lang="en-US" sz="2200" dirty="0">
                <a:solidFill>
                  <a:srgbClr val="996600"/>
                </a:solidFill>
                <a:effectLst/>
                <a:latin typeface="+mn-lt"/>
              </a:rPr>
              <a:t>Nebula</a:t>
            </a:r>
          </a:p>
        </p:txBody>
      </p:sp>
      <p:pic>
        <p:nvPicPr>
          <p:cNvPr id="3074" name="Picture 2" descr="C:\Users\Georg Raffelt\Desktop\heli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52" y="1719855"/>
            <a:ext cx="2460062" cy="24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88412" y="3888047"/>
            <a:ext cx="1800250" cy="43161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 dirty="0" smtClean="0">
                <a:solidFill>
                  <a:srgbClr val="996600"/>
                </a:solidFill>
                <a:effectLst/>
                <a:latin typeface="+mn-lt"/>
              </a:rPr>
              <a:t>Helix Nebula</a:t>
            </a:r>
            <a:endParaRPr lang="en-US" sz="2200" dirty="0">
              <a:solidFill>
                <a:srgbClr val="9966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0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Stars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4016" y="4103985"/>
            <a:ext cx="2664296" cy="2159992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sun </a:t>
            </a:r>
            <a:r>
              <a:rPr lang="en-US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≲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&lt;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???</a:t>
            </a:r>
            <a:r>
              <a:rPr lang="en-US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80320" y="4103985"/>
            <a:ext cx="2376264" cy="215999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/>
              <a:t>All burning cycles</a:t>
            </a:r>
          </a:p>
          <a:p>
            <a:pPr algn="l">
              <a:buFont typeface="Symbol" pitchFamily="18" charset="2"/>
              <a:buChar char="®"/>
            </a:pPr>
            <a:r>
              <a:rPr lang="en-US" sz="2000"/>
              <a:t> Onion skin</a:t>
            </a:r>
          </a:p>
          <a:p>
            <a:pPr algn="l">
              <a:buFont typeface="Symbol" pitchFamily="18" charset="2"/>
              <a:buNone/>
            </a:pPr>
            <a:r>
              <a:rPr lang="en-US" sz="2000"/>
              <a:t>    </a:t>
            </a:r>
            <a:r>
              <a:rPr lang="en-US" sz="2000" smtClean="0"/>
              <a:t> structure </a:t>
            </a:r>
            <a:r>
              <a:rPr lang="en-US" sz="2000"/>
              <a:t>with</a:t>
            </a:r>
          </a:p>
          <a:p>
            <a:pPr algn="l"/>
            <a:r>
              <a:rPr lang="en-US" sz="2000"/>
              <a:t>    </a:t>
            </a:r>
            <a:r>
              <a:rPr lang="en-US" sz="2000" smtClean="0"/>
              <a:t> degenerate </a:t>
            </a:r>
            <a:r>
              <a:rPr lang="en-US" sz="2000"/>
              <a:t>iron</a:t>
            </a:r>
          </a:p>
          <a:p>
            <a:pPr algn="l"/>
            <a:r>
              <a:rPr lang="en-US" sz="2000"/>
              <a:t>    </a:t>
            </a:r>
            <a:r>
              <a:rPr lang="en-US" sz="2000" smtClean="0"/>
              <a:t> core</a:t>
            </a:r>
            <a:endParaRPr lang="en-US" sz="200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28593" y="4103985"/>
            <a:ext cx="1368152" cy="215999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/>
              <a:t>Core</a:t>
            </a:r>
          </a:p>
          <a:p>
            <a:pPr algn="l"/>
            <a:r>
              <a:rPr lang="en-US" sz="2000"/>
              <a:t>collapse</a:t>
            </a:r>
          </a:p>
          <a:p>
            <a:pPr algn="l"/>
            <a:r>
              <a:rPr lang="en-US" sz="2000"/>
              <a:t>supernova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768753" y="4103985"/>
            <a:ext cx="2304256" cy="2159992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Neutron star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(often pulsar)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Sometimes 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black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hole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Supernova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remnant (SNR),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e.g. crab nebula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4016" y="935997"/>
            <a:ext cx="2664296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&lt;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0.08 M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sun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880320" y="935997"/>
            <a:ext cx="3816424" cy="719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/>
              <a:t>Never ignites hydrogen </a:t>
            </a:r>
            <a:r>
              <a:rPr lang="en-US" sz="2000">
                <a:sym typeface="Symbol" pitchFamily="18" charset="2"/>
              </a:rPr>
              <a:t></a:t>
            </a:r>
            <a:r>
              <a:rPr lang="en-US" sz="2000"/>
              <a:t> cools</a:t>
            </a:r>
          </a:p>
          <a:p>
            <a:pPr algn="l"/>
            <a:r>
              <a:rPr lang="en-US" sz="2000"/>
              <a:t>(“hydrogen white dwarf”)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768753" y="935997"/>
            <a:ext cx="2304256" cy="71999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Brown dwarf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44016" y="3311988"/>
            <a:ext cx="2664296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2</a:t>
            </a:r>
            <a:r>
              <a:rPr lang="en-US" sz="2800" b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≲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≲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sun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880320" y="3311988"/>
            <a:ext cx="3816425" cy="719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/>
              <a:t>Helium ignition non-degenerate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144016" y="2519991"/>
            <a:ext cx="6552729" cy="719998"/>
            <a:chOff x="96" y="1680"/>
            <a:chExt cx="4368" cy="480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" y="1680"/>
              <a:ext cx="1776" cy="480"/>
            </a:xfrm>
            <a:prstGeom prst="rect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bg1"/>
                  </a:solidFill>
                </a:rPr>
                <a:t> 0.8  </a:t>
              </a:r>
              <a:r>
                <a:rPr lang="en-US" sz="2000" b="1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≲</a:t>
              </a:r>
              <a:r>
                <a:rPr lang="en-US" sz="2000">
                  <a:solidFill>
                    <a:schemeClr val="bg1"/>
                  </a:solidFill>
                </a:rPr>
                <a:t>  M  </a:t>
              </a:r>
              <a:r>
                <a:rPr lang="en-US" sz="2000" b="1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≲ </a:t>
              </a:r>
              <a:r>
                <a:rPr lang="en-US" sz="2000">
                  <a:solidFill>
                    <a:schemeClr val="bg1"/>
                  </a:solidFill>
                </a:rPr>
                <a:t> 2 M</a:t>
              </a:r>
              <a:r>
                <a:rPr lang="en-US" sz="2800" baseline="-25000">
                  <a:solidFill>
                    <a:schemeClr val="bg1"/>
                  </a:solidFill>
                  <a:sym typeface="Euclid Extra" pitchFamily="18" charset="2"/>
                </a:rPr>
                <a:t>sun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920" y="1680"/>
              <a:ext cx="2544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/>
                <a:t>Degenerate helium core</a:t>
              </a:r>
            </a:p>
            <a:p>
              <a:pPr algn="l"/>
              <a:r>
                <a:rPr lang="en-US" sz="2000"/>
                <a:t>after hydrogen exhaustion</a:t>
              </a:r>
            </a:p>
          </p:txBody>
        </p:sp>
      </p:grp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6768753" y="2519991"/>
            <a:ext cx="2304256" cy="151199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Carbon-oxygen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white dwarf</a:t>
            </a:r>
          </a:p>
          <a:p>
            <a:pPr algn="l"/>
            <a:endParaRPr lang="en-US" sz="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Planetary nebula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144016" y="1727994"/>
            <a:ext cx="2664296" cy="719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0.08</a:t>
            </a:r>
            <a:r>
              <a:rPr lang="en-US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&lt;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 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≲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0.8 M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Euclid Extra" pitchFamily="18" charset="2"/>
              </a:rPr>
              <a:t>sun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2880320" y="1727994"/>
            <a:ext cx="3816424" cy="719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/>
              <a:t>Hydrogen burning not completed</a:t>
            </a:r>
          </a:p>
          <a:p>
            <a:pPr algn="l"/>
            <a:r>
              <a:rPr lang="en-US" sz="2000"/>
              <a:t>in Hubble time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6768753" y="1727994"/>
            <a:ext cx="2304256" cy="71999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Low-mass</a:t>
            </a:r>
          </a:p>
          <a:p>
            <a:pPr algn="l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main-squence star</a:t>
            </a:r>
          </a:p>
        </p:txBody>
      </p:sp>
    </p:spTree>
    <p:extLst>
      <p:ext uri="{BB962C8B-B14F-4D97-AF65-F5344CB8AC3E}">
        <p14:creationId xmlns:p14="http://schemas.microsoft.com/office/powerpoint/2010/main" val="25812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437" y="3023927"/>
            <a:ext cx="3250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Surface T </a:t>
            </a:r>
            <a:r>
              <a:rPr lang="en-US" sz="240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~</a:t>
            </a:r>
            <a:r>
              <a:rPr lang="en-US" sz="2400" smtClean="0">
                <a:solidFill>
                  <a:schemeClr val="bg1"/>
                </a:solidFill>
              </a:rPr>
              <a:t> eV (IR to UV)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Inner  T </a:t>
            </a:r>
            <a:r>
              <a:rPr lang="en-US" sz="240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~ </a:t>
            </a:r>
            <a:r>
              <a:rPr lang="en-US" sz="2400" smtClean="0">
                <a:solidFill>
                  <a:schemeClr val="bg1"/>
                </a:solidFill>
              </a:rPr>
              <a:t>1–100 keV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862" y="2735887"/>
            <a:ext cx="2178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Surface T </a:t>
            </a:r>
            <a:r>
              <a:rPr lang="en-US" sz="240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~</a:t>
            </a:r>
            <a:r>
              <a:rPr lang="en-US" sz="2400" smtClean="0">
                <a:solidFill>
                  <a:schemeClr val="bg1"/>
                </a:solidFill>
              </a:rPr>
              <a:t> keV 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20830" y="6336387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Inner T </a:t>
            </a:r>
            <a:r>
              <a:rPr lang="en-US" sz="240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~</a:t>
            </a:r>
            <a:r>
              <a:rPr lang="en-US" sz="2400" smtClean="0">
                <a:solidFill>
                  <a:schemeClr val="bg1"/>
                </a:solidFill>
              </a:rPr>
              <a:t> 30 MeV </a:t>
            </a:r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776952" y="3197552"/>
            <a:ext cx="432060" cy="33044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845288" y="5506023"/>
            <a:ext cx="347444" cy="8303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28862" y="3858442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Nuclear density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843598">
            <a:off x="847376" y="2031486"/>
            <a:ext cx="7698121" cy="2677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Very low energies by particle-physics standards</a:t>
            </a:r>
          </a:p>
          <a:p>
            <a:r>
              <a:rPr lang="en-US" sz="2800" b="1" smtClean="0">
                <a:solidFill>
                  <a:schemeClr val="bg1"/>
                </a:solidFill>
              </a:rPr>
              <a:t>Mostly of interest at the “intensity frontier” for </a:t>
            </a:r>
          </a:p>
          <a:p>
            <a:r>
              <a:rPr lang="en-US" sz="2800" b="1" smtClean="0">
                <a:solidFill>
                  <a:schemeClr val="bg1"/>
                </a:solidFill>
              </a:rPr>
              <a:t>feebly interacting particles</a:t>
            </a:r>
          </a:p>
          <a:p>
            <a:r>
              <a:rPr lang="en-US" sz="2800" b="1" smtClean="0">
                <a:solidFill>
                  <a:schemeClr val="bg1"/>
                </a:solidFill>
              </a:rPr>
              <a:t>• Neutrino physics</a:t>
            </a:r>
          </a:p>
          <a:p>
            <a:r>
              <a:rPr lang="en-US" sz="2800" b="1">
                <a:solidFill>
                  <a:schemeClr val="bg1"/>
                </a:solidFill>
              </a:rPr>
              <a:t>• </a:t>
            </a:r>
            <a:r>
              <a:rPr lang="en-US" sz="2800" b="1" smtClean="0">
                <a:solidFill>
                  <a:schemeClr val="bg1"/>
                </a:solidFill>
              </a:rPr>
              <a:t>Axions and relatives</a:t>
            </a:r>
          </a:p>
          <a:p>
            <a:r>
              <a:rPr lang="en-US" sz="2800" b="1">
                <a:solidFill>
                  <a:schemeClr val="bg1"/>
                </a:solidFill>
              </a:rPr>
              <a:t>• Low-mass carriers of new </a:t>
            </a:r>
            <a:r>
              <a:rPr lang="en-US" sz="2800" b="1" smtClean="0">
                <a:solidFill>
                  <a:schemeClr val="bg1"/>
                </a:solidFill>
              </a:rPr>
              <a:t>forces, …  </a:t>
            </a:r>
            <a:endParaRPr lang="en-US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sp>
        <p:nvSpPr>
          <p:cNvPr id="45" name="AutoShape 42"/>
          <p:cNvSpPr>
            <a:spLocks noChangeArrowheads="1"/>
          </p:cNvSpPr>
          <p:nvPr/>
        </p:nvSpPr>
        <p:spPr bwMode="auto">
          <a:xfrm>
            <a:off x="1368152" y="3311988"/>
            <a:ext cx="3672408" cy="1799993"/>
          </a:xfrm>
          <a:prstGeom prst="rightArrow">
            <a:avLst>
              <a:gd name="adj1" fmla="val 56500"/>
              <a:gd name="adj2" fmla="val 50169"/>
            </a:avLst>
          </a:prstGeom>
          <a:gradFill rotWithShape="0">
            <a:gsLst>
              <a:gs pos="0">
                <a:srgbClr val="40404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 Particle emission reduces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helium burning lifetime,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i.e. number of  HB stars</a:t>
            </a:r>
            <a:endParaRPr lang="en-US" sz="1900">
              <a:solidFill>
                <a:schemeClr val="bg1"/>
              </a:solidFill>
            </a:endParaRPr>
          </a:p>
        </p:txBody>
      </p:sp>
      <p:sp>
        <p:nvSpPr>
          <p:cNvPr id="46" name="AutoShape 43"/>
          <p:cNvSpPr>
            <a:spLocks noChangeArrowheads="1"/>
          </p:cNvSpPr>
          <p:nvPr/>
        </p:nvSpPr>
        <p:spPr bwMode="auto">
          <a:xfrm flipH="1">
            <a:off x="4680521" y="791997"/>
            <a:ext cx="3096344" cy="1799993"/>
          </a:xfrm>
          <a:prstGeom prst="rightArrow">
            <a:avLst>
              <a:gd name="adj1" fmla="val 57676"/>
              <a:gd name="adj2" fmla="val 49920"/>
            </a:avLst>
          </a:prstGeom>
          <a:gradFill rotWithShape="0">
            <a:gsLst>
              <a:gs pos="0">
                <a:srgbClr val="FF0000"/>
              </a:gs>
              <a:gs pos="100000">
                <a:srgbClr val="40404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chemeClr val="bg1"/>
                </a:solidFill>
              </a:rPr>
              <a:t>Particle emission</a:t>
            </a:r>
          </a:p>
          <a:p>
            <a:r>
              <a:rPr lang="en-US" sz="2000">
                <a:solidFill>
                  <a:schemeClr val="bg1"/>
                </a:solidFill>
              </a:rPr>
              <a:t>delays He ignition, i.e.</a:t>
            </a:r>
          </a:p>
          <a:p>
            <a:r>
              <a:rPr lang="en-US" sz="2000">
                <a:solidFill>
                  <a:schemeClr val="bg1"/>
                </a:solidFill>
              </a:rPr>
              <a:t>core mass increased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 autoUpdateAnimBg="0"/>
      <p:bldP spid="46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Neutrinos from Thermal </a:t>
            </a:r>
            <a:r>
              <a:rPr lang="en-US" smtClean="0"/>
              <a:t>Processes</a:t>
            </a:r>
            <a:endParaRPr lang="en-US"/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6" y="720048"/>
            <a:ext cx="2664296" cy="16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32" y="719607"/>
            <a:ext cx="2592288" cy="16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eorg Raffelt\Desktop\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12" y="720048"/>
            <a:ext cx="2664296" cy="16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eorg Raffelt\Desktop\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6" y="2880184"/>
            <a:ext cx="2664296" cy="19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eorg Raffelt\Desktop\a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52" y="2879907"/>
            <a:ext cx="4536504" cy="359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08140" y="5400257"/>
            <a:ext cx="2760172" cy="10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C00000"/>
                </a:solidFill>
              </a:rPr>
              <a:t>These processes </a:t>
            </a:r>
            <a:r>
              <a:rPr lang="en-US" sz="2000" smtClean="0">
                <a:solidFill>
                  <a:srgbClr val="C00000"/>
                </a:solidFill>
              </a:rPr>
              <a:t>were first</a:t>
            </a:r>
            <a:endParaRPr lang="en-US" sz="2000">
              <a:solidFill>
                <a:srgbClr val="C00000"/>
              </a:solidFill>
            </a:endParaRPr>
          </a:p>
          <a:p>
            <a:pPr algn="l"/>
            <a:r>
              <a:rPr lang="en-US" sz="2000">
                <a:solidFill>
                  <a:srgbClr val="C00000"/>
                </a:solidFill>
              </a:rPr>
              <a:t>discussed in 1961</a:t>
            </a:r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-</a:t>
            </a:r>
            <a:r>
              <a:rPr lang="en-US" sz="2000">
                <a:solidFill>
                  <a:srgbClr val="C00000"/>
                </a:solidFill>
              </a:rPr>
              <a:t>63</a:t>
            </a:r>
          </a:p>
          <a:p>
            <a:pPr algn="l"/>
            <a:r>
              <a:rPr lang="en-US" sz="2000">
                <a:solidFill>
                  <a:srgbClr val="C00000"/>
                </a:solidFill>
              </a:rPr>
              <a:t>after V</a:t>
            </a:r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-</a:t>
            </a:r>
            <a:r>
              <a:rPr lang="en-US" sz="2000">
                <a:solidFill>
                  <a:srgbClr val="C00000"/>
                </a:solidFill>
              </a:rPr>
              <a:t>A theory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16" y="720048"/>
            <a:ext cx="2664296" cy="16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04016" y="2375888"/>
            <a:ext cx="2664296" cy="359999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Photo (Compton)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04016" y="720048"/>
            <a:ext cx="2664296" cy="1655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312369" y="2375888"/>
            <a:ext cx="2592288" cy="359999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Plasmon decay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312404" y="719843"/>
            <a:ext cx="2592288" cy="1655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048712" y="720048"/>
            <a:ext cx="2664296" cy="165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6048712" y="2375888"/>
            <a:ext cx="2664296" cy="359999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Pair annihilation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6048712" y="720048"/>
            <a:ext cx="2664296" cy="1655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04016" y="2879907"/>
            <a:ext cx="2664296" cy="194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04016" y="4824115"/>
            <a:ext cx="2664296" cy="359999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Bremsstrahlung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504016" y="2879907"/>
            <a:ext cx="2664296" cy="1943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176452" y="2879907"/>
            <a:ext cx="4536504" cy="359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cxnSp>
        <p:nvCxnSpPr>
          <p:cNvPr id="22" name="Straight Arrow Connector 21"/>
          <p:cNvCxnSpPr>
            <a:stCxn id="12" idx="2"/>
          </p:cNvCxnSpPr>
          <p:nvPr/>
        </p:nvCxnSpPr>
        <p:spPr>
          <a:xfrm>
            <a:off x="4608513" y="2735887"/>
            <a:ext cx="1728239" cy="244822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7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Brightness and Core Mass at TRGB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3891" y="638315"/>
            <a:ext cx="8928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Raffelt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Weiss,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Astron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Astrophys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 264 (1992) 536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C:\Users\Georg Raffelt\Desktop\Pages from 1992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2" y="1140342"/>
            <a:ext cx="8209140" cy="325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3942" y="4536137"/>
                <a:ext cx="7584769" cy="1857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Parametric study:  Vary standard neutrino losses with a fudge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                           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standard,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no losses at all, etc.)</a:t>
                </a:r>
              </a:p>
              <a:p>
                <a:endParaRPr lang="en-US" sz="1000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                              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• Helium ignition point (mass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ℳ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𝑖𝑔</m:t>
                        </m:r>
                      </m:sub>
                    </m:sSub>
                  </m:oMath>
                </a14:m>
                <a:r>
                  <a:rPr lang="en-US" sz="2000" b="0" dirty="0" smtClean="0">
                    <a:solidFill>
                      <a:srgbClr val="C00000"/>
                    </a:solidFill>
                  </a:rPr>
                  <a:t>)</a:t>
                </a:r>
                <a:endParaRPr lang="en-US" sz="2000" dirty="0" smtClean="0">
                  <a:solidFill>
                    <a:srgbClr val="C00000"/>
                  </a:solidFill>
                </a:endParaRPr>
              </a:p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                                  • Core mass at ignition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ℳ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𝑡𝑖𝑝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rgbClr val="C00000"/>
                  </a:solidFill>
                </a:endParaRPr>
              </a:p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                                  • Bolometric brightness at ignition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𝑡𝑖𝑝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4536137"/>
                <a:ext cx="7584769" cy="1857368"/>
              </a:xfrm>
              <a:prstGeom prst="rect">
                <a:avLst/>
              </a:prstGeom>
              <a:blipFill rotWithShape="1">
                <a:blip r:embed="rId4"/>
                <a:stretch>
                  <a:fillRect l="-884" t="-1639" b="-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7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 smtClean="0"/>
              <a:t>Particle Emission from Red-Giant Core or White Dwarf</a:t>
            </a:r>
            <a:endParaRPr lang="en-US" sz="3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2923440"/>
            <a:ext cx="2448340" cy="1306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33" y="2711350"/>
            <a:ext cx="2379709" cy="1752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966" y="1019121"/>
            <a:ext cx="40798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Large Neutrino Dipole Moment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Requires BSM physics</a:t>
            </a:r>
          </a:p>
          <a:p>
            <a:r>
              <a:rPr lang="en-US" sz="24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Direct coupling to EM field</a:t>
            </a:r>
          </a:p>
          <a:p>
            <a:r>
              <a:rPr lang="en-US" sz="24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Enhances plasmon decay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8512" y="1007647"/>
            <a:ext cx="3894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Axions (or friends) with direct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coupling to electrons</a:t>
            </a:r>
            <a:endParaRPr lang="en-US" sz="24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Bremsstrahlung emission by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   degenerate electrons</a:t>
            </a:r>
            <a:endParaRPr lang="en-US" sz="2400" smtClean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44463" y="4866582"/>
                <a:ext cx="44640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&lt;1.5</m:t>
                    </m:r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accent2">
                        <a:lumMod val="75000"/>
                      </a:schemeClr>
                    </a:solidFill>
                  </a:rPr>
                  <a:t> (95% CL)</a:t>
                </a:r>
                <a:endParaRPr lang="en-US" sz="2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4866582"/>
                <a:ext cx="4464050" cy="369332"/>
              </a:xfrm>
              <a:prstGeom prst="rect">
                <a:avLst/>
              </a:prstGeom>
              <a:blipFill>
                <a:blip r:embed="rId5"/>
                <a:stretch>
                  <a:fillRect t="-24590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608513" y="4794572"/>
                <a:ext cx="44640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𝑎𝑒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&lt;1.6×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2400" smtClean="0">
                    <a:solidFill>
                      <a:schemeClr val="accent2">
                        <a:lumMod val="75000"/>
                      </a:schemeClr>
                    </a:solidFill>
                  </a:rPr>
                  <a:t> (95</a:t>
                </a:r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</a:rPr>
                  <a:t>% </a:t>
                </a:r>
                <a:r>
                  <a:rPr lang="en-US" sz="2400">
                    <a:solidFill>
                      <a:schemeClr val="accent2">
                        <a:lumMod val="75000"/>
                      </a:schemeClr>
                    </a:solidFill>
                  </a:rPr>
                  <a:t>CL</a:t>
                </a:r>
                <a:r>
                  <a:rPr lang="en-US" sz="2400" smtClean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  <a:endParaRPr lang="en-US" sz="2400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513" y="4794572"/>
                <a:ext cx="4464049" cy="461665"/>
              </a:xfrm>
              <a:prstGeom prst="rect">
                <a:avLst/>
              </a:prstGeom>
              <a:blipFill>
                <a:blip r:embed="rId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1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Helium Ignition for Low-Mass Red Giants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615230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Viaux, Catelan, Stetson, Raffelt, Redondo, Valcarce &amp; Weiss, arXiv:1308.4627</a:t>
            </a:r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143891" y="823567"/>
            <a:ext cx="8928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3399"/>
                </a:solidFill>
              </a:rPr>
              <a:t>Brightness increase at He ignition by nonstandard neutrino losses</a:t>
            </a:r>
          </a:p>
          <a:p>
            <a:pPr algn="ctr"/>
            <a:r>
              <a:rPr lang="en-US" sz="2400" smtClean="0">
                <a:solidFill>
                  <a:srgbClr val="003399"/>
                </a:solidFill>
              </a:rPr>
              <a:t>(increased plasmon decay by neutrino dipole moment)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3" y="2118378"/>
            <a:ext cx="4464049" cy="3425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838377"/>
            <a:ext cx="4336502" cy="3630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87168" y="5256237"/>
                <a:ext cx="10615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eff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168" y="5256237"/>
                <a:ext cx="1061509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6200000">
                <a:off x="-479829" y="3237752"/>
                <a:ext cx="14049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sun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9829" y="3237752"/>
                <a:ext cx="1404936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239883" y="5257996"/>
                <a:ext cx="388087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mtClean="0"/>
                  <a:t>Neutrino magnetic dipole moment</a:t>
                </a:r>
              </a:p>
              <a:p>
                <a:pPr algn="ctr"/>
                <a:r>
                  <a:rPr lang="en-US" smtClean="0"/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−12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883" y="5257996"/>
                <a:ext cx="3880874" cy="646331"/>
              </a:xfrm>
              <a:prstGeom prst="rect">
                <a:avLst/>
              </a:prstGeom>
              <a:blipFill>
                <a:blip r:embed="rId6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Upper Red Giant Branch of Globular Clusters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08512" y="5976337"/>
            <a:ext cx="44646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Viaux et al., arXiv:1308.4627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00" y="1655737"/>
            <a:ext cx="4743662" cy="3672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1" y="1712271"/>
            <a:ext cx="3813451" cy="3759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38022" y="3642412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M5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143891" y="5976337"/>
            <a:ext cx="44646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Straniero et al., arXiv:2010.03833</a:t>
            </a:r>
          </a:p>
        </p:txBody>
      </p:sp>
      <p:sp>
        <p:nvSpPr>
          <p:cNvPr id="5" name="Rectangle 4"/>
          <p:cNvSpPr/>
          <p:nvPr/>
        </p:nvSpPr>
        <p:spPr>
          <a:xfrm>
            <a:off x="711138" y="1461203"/>
            <a:ext cx="3321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/>
              <a:t>Beccari et al., arXiv:astro-ph/0610289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4845" y="582932"/>
            <a:ext cx="381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Brightest red giant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measures nonstandard energy loss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675855" y="1252952"/>
            <a:ext cx="1821197" cy="54680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32432" y="1271374"/>
            <a:ext cx="409279" cy="6987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3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74" y="785777"/>
            <a:ext cx="5125568" cy="3878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Limits on Axion-Electron Coupling from GC M5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2030" y="719607"/>
            <a:ext cx="2792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I-band brightness</a:t>
            </a:r>
          </a:p>
          <a:p>
            <a:r>
              <a:rPr lang="en-US" sz="2000" smtClean="0"/>
              <a:t>of tip of red-giant branch</a:t>
            </a:r>
          </a:p>
          <a:p>
            <a:r>
              <a:rPr lang="en-US" sz="2000" smtClean="0"/>
              <a:t>[magnitudes]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0372" y="4440242"/>
                <a:ext cx="532874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smtClean="0"/>
                  <a:t>Axion-electron Yukawa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𝑎𝑒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13</m:t>
                        </m:r>
                      </m:sup>
                    </m:sSup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372" y="4440242"/>
                <a:ext cx="5328740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9922" y="5328247"/>
                <a:ext cx="3692036" cy="778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.6×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−13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(68%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−1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(95%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328247"/>
                <a:ext cx="3692036" cy="778868"/>
              </a:xfrm>
              <a:prstGeom prst="rect">
                <a:avLst/>
              </a:prstGeom>
              <a:blipFill>
                <a:blip r:embed="rId4"/>
                <a:stretch>
                  <a:fillRect b="-7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982345" y="875841"/>
            <a:ext cx="4082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Detailed account of theoretical and observational uncertainties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619236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Viaux, Catelan, Stetson, Raffelt, Redondo, Valcarce &amp; Weiss, arXiv:</a:t>
            </a:r>
            <a:r>
              <a:rPr lang="en-US" sz="2000"/>
              <a:t>1311.1669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497" y="2852648"/>
            <a:ext cx="2952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• Uncertainty dominated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by distance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Can be improved in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future (GAIA mission) </a:t>
            </a:r>
            <a:endParaRPr lang="en-US" sz="2000">
              <a:solidFill>
                <a:srgbClr val="0033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68312" y="3239957"/>
            <a:ext cx="1008140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26347" y="5400257"/>
                <a:ext cx="4126964" cy="686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&lt;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  9.3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m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eV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(68%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15.4 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meV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(95%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CL</m:t>
                                </m:r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347" y="5400257"/>
                <a:ext cx="4126964" cy="686791"/>
              </a:xfrm>
              <a:prstGeom prst="rect">
                <a:avLst/>
              </a:prstGeom>
              <a:blipFill>
                <a:blip r:embed="rId5"/>
                <a:stretch>
                  <a:fillRect b="-5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467165" y="4928137"/>
            <a:ext cx="408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Mass limit in DFSZ model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845" y="4928137"/>
            <a:ext cx="408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Limit on axion-electron Yukawa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4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3" y="1209811"/>
            <a:ext cx="6480899" cy="4366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New TRGB Calibration from 22 Globular Clusters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3891" y="679547"/>
            <a:ext cx="89286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Straniero et al., arXiv:2010.03833 (8 Oct. 2020)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8812" y="3393019"/>
            <a:ext cx="1512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Theoretical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Prediction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904692" y="1664365"/>
            <a:ext cx="864120" cy="45538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768811" y="1200395"/>
                <a:ext cx="230375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Including axion losses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20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(XENON1T needs</a:t>
                </a:r>
              </a:p>
              <a:p>
                <a:r>
                  <a:rPr lang="en-US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𝟑𝟎</m:t>
                    </m:r>
                  </m:oMath>
                </a14:m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811" y="1200395"/>
                <a:ext cx="2303751" cy="1323439"/>
              </a:xfrm>
              <a:prstGeom prst="rect">
                <a:avLst/>
              </a:prstGeom>
              <a:blipFill>
                <a:blip r:embed="rId4"/>
                <a:stretch>
                  <a:fillRect l="-2646" t="-2765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994227" y="5360197"/>
            <a:ext cx="2190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Metallicity [M/H]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001869" y="3313852"/>
            <a:ext cx="797520" cy="42377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6002" y="5946732"/>
                <a:ext cx="66960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Their final axion limit: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&lt;1.2×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2400" smtClean="0">
                    <a:solidFill>
                      <a:srgbClr val="C00000"/>
                    </a:solidFill>
                  </a:rPr>
                  <a:t>  (95% CL)</a:t>
                </a:r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2" y="5946732"/>
                <a:ext cx="6696075" cy="461665"/>
              </a:xfrm>
              <a:prstGeom prst="rect">
                <a:avLst/>
              </a:prstGeom>
              <a:blipFill>
                <a:blip r:embed="rId5"/>
                <a:stretch>
                  <a:fillRect l="-1457" t="-10667" r="-729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5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Tip of the Red-Giant Branch in the Galaxy NGC 4258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710109"/>
            <a:ext cx="8237913" cy="42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84" y="1295687"/>
            <a:ext cx="2016280" cy="2016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9819" y="4160457"/>
            <a:ext cx="16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Color (HST Filters)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880" y="2481345"/>
            <a:ext cx="213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I-Band Brightness (HST)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2781" y="5136058"/>
            <a:ext cx="6138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NGC 4258 hosts a water megamaser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Quasi-geometric distance determination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Among the best absolute TRGB calibrations 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TRGB in Different Filters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3891" y="638315"/>
            <a:ext cx="8928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Freedman et al., </a:t>
            </a:r>
            <a:r>
              <a:rPr lang="fr-FR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ApJ 891 (2020) 57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046993"/>
            <a:ext cx="7460791" cy="5145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622" y="3677295"/>
            <a:ext cx="3816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• Upper RGB for different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 metallicities in different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 color filters</a:t>
            </a:r>
          </a:p>
          <a:p>
            <a:r>
              <a:rPr lang="en-US" sz="2000">
                <a:solidFill>
                  <a:srgbClr val="953737"/>
                </a:solidFill>
              </a:rPr>
              <a:t>• </a:t>
            </a:r>
            <a:r>
              <a:rPr lang="en-US" sz="2000" smtClean="0">
                <a:solidFill>
                  <a:srgbClr val="953737"/>
                </a:solidFill>
              </a:rPr>
              <a:t>The TRGB is practically</a:t>
            </a:r>
          </a:p>
          <a:p>
            <a:r>
              <a:rPr lang="en-US" sz="2000">
                <a:solidFill>
                  <a:srgbClr val="953737"/>
                </a:solidFill>
              </a:rPr>
              <a:t> </a:t>
            </a:r>
            <a:r>
              <a:rPr lang="en-US" sz="2000" smtClean="0">
                <a:solidFill>
                  <a:srgbClr val="953737"/>
                </a:solidFill>
              </a:rPr>
              <a:t>  horizontal in the (I,V–I)</a:t>
            </a:r>
          </a:p>
          <a:p>
            <a:r>
              <a:rPr lang="en-US" sz="2000" smtClean="0">
                <a:solidFill>
                  <a:srgbClr val="953737"/>
                </a:solidFill>
              </a:rPr>
              <a:t>   color-magnitude diagram (CMD)</a:t>
            </a:r>
            <a:endParaRPr lang="en-US" sz="2000">
              <a:solidFill>
                <a:srgbClr val="953737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536502" y="4536137"/>
            <a:ext cx="864120" cy="288040"/>
          </a:xfrm>
          <a:prstGeom prst="straightConnector1">
            <a:avLst/>
          </a:prstGeom>
          <a:ln w="44450">
            <a:solidFill>
              <a:srgbClr val="9537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6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9" y="-493"/>
            <a:ext cx="9217153" cy="58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143892" y="215537"/>
            <a:ext cx="2552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Particles from the Sun:</a:t>
            </a:r>
          </a:p>
          <a:p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Direct search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B</a:t>
            </a:r>
            <a:r>
              <a:rPr lang="en-US" sz="2000" smtClean="0">
                <a:solidFill>
                  <a:srgbClr val="FF66CC"/>
                </a:solidFill>
              </a:rPr>
              <a:t>ack-reaction on Sun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4292" y="242171"/>
            <a:ext cx="4897751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Lifetime of HB stars in globular clusters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Brightness of tip of red-giant branch (TRGB)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6602" y="1091871"/>
            <a:ext cx="3736087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White dwarf luminosity function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Period decrease of variable WDs</a:t>
            </a:r>
            <a:endParaRPr lang="en-US" sz="2000" smtClean="0">
              <a:solidFill>
                <a:srgbClr val="FF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962" y="2231817"/>
            <a:ext cx="1110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White Dwarf</a:t>
            </a:r>
            <a:endParaRPr lang="en-US" sz="1400">
              <a:solidFill>
                <a:srgbClr val="FFFF6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24912" y="950057"/>
            <a:ext cx="0" cy="34563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24782" y="1292351"/>
            <a:ext cx="936130" cy="56166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848962" y="1727747"/>
            <a:ext cx="360050" cy="213824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28612" y="3816037"/>
            <a:ext cx="180025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Neutrino signal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from SN 1987A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50564" y="6532680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Core-collapse supernova</a:t>
            </a:r>
            <a:endParaRPr lang="en-US" sz="1400">
              <a:solidFill>
                <a:srgbClr val="FFFF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60922" y="5360197"/>
            <a:ext cx="17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Superradiance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05312" y="4712107"/>
            <a:ext cx="165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Cooling speed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24792" y="2879907"/>
            <a:ext cx="266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DM axion conversion in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pulsar magnetosphere</a:t>
            </a:r>
            <a:endParaRPr lang="en-US" sz="200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Determinations of the Hubble Constant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5" y="3311163"/>
            <a:ext cx="4253095" cy="3240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8612" y="3455987"/>
            <a:ext cx="2396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Freedman et al. 2020</a:t>
            </a:r>
          </a:p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ApJ 891:57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9" y="863627"/>
            <a:ext cx="4366132" cy="2088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8612" y="935637"/>
            <a:ext cx="2460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Freedman et al. 2019,</a:t>
            </a:r>
          </a:p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ApJ 882:34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TRGB Calibrations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24542" y="916229"/>
                <a:ext cx="3689793" cy="2000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Bounds from “water megamaser”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g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alaxy NGC 4258, compared with</a:t>
                </a:r>
              </a:p>
              <a:p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s</a:t>
                </a:r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tellar evolution theory </a:t>
                </a:r>
                <a:r>
                  <a:rPr lang="en-US" sz="2000">
                    <a:solidFill>
                      <a:schemeClr val="tx2">
                        <a:lumMod val="75000"/>
                      </a:schemeClr>
                    </a:solidFill>
                  </a:rPr>
                  <a:t>(95% CL)</a:t>
                </a:r>
              </a:p>
              <a:p>
                <a:endParaRPr lang="en-US" sz="120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&lt;1.6×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&lt;1.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916229"/>
                <a:ext cx="3689793" cy="2000548"/>
              </a:xfrm>
              <a:prstGeom prst="rect">
                <a:avLst/>
              </a:prstGeom>
              <a:blipFill>
                <a:blip r:embed="rId2"/>
                <a:stretch>
                  <a:fillRect l="-1650" t="-1524" r="-1155" b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74645" y="5844531"/>
            <a:ext cx="3889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Updated TRGB Calibrations</a:t>
            </a:r>
          </a:p>
          <a:p>
            <a:pPr algn="ctr"/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Capozzi &amp; Raffelt, </a:t>
            </a:r>
            <a:r>
              <a:rPr lang="en-US" sz="2000"/>
              <a:t>arXiv:2007.03694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1007647"/>
            <a:ext cx="4193764" cy="4753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96552" y="3260022"/>
                <a:ext cx="3429080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tx2">
                        <a:lumMod val="75000"/>
                      </a:schemeClr>
                    </a:solidFill>
                  </a:rPr>
                  <a:t>XENON1T interpretation:</a:t>
                </a:r>
                <a:endParaRPr lang="en-US" sz="200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0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                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∼20</m:t>
                      </m:r>
                      <m:r>
                        <a:rPr lang="en-US" sz="2000" b="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en-US" sz="2000" smtClean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52" y="3260022"/>
                <a:ext cx="3429080" cy="1384995"/>
              </a:xfrm>
              <a:prstGeom prst="rect">
                <a:avLst/>
              </a:prstGeom>
              <a:blipFill>
                <a:blip r:embed="rId4"/>
                <a:stretch>
                  <a:fillRect l="-1776" t="-2643" b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073414" y="664799"/>
            <a:ext cx="180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953737"/>
                </a:solidFill>
              </a:rPr>
              <a:t>Hubble tension</a:t>
            </a:r>
            <a:endParaRPr lang="en-US" sz="2000" b="1">
              <a:solidFill>
                <a:srgbClr val="953737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57288" y="879359"/>
            <a:ext cx="944562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0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sp>
        <p:nvSpPr>
          <p:cNvPr id="45" name="AutoShape 42"/>
          <p:cNvSpPr>
            <a:spLocks noChangeArrowheads="1"/>
          </p:cNvSpPr>
          <p:nvPr/>
        </p:nvSpPr>
        <p:spPr bwMode="auto">
          <a:xfrm>
            <a:off x="1368152" y="3311988"/>
            <a:ext cx="3672408" cy="1799993"/>
          </a:xfrm>
          <a:prstGeom prst="rightArrow">
            <a:avLst>
              <a:gd name="adj1" fmla="val 56500"/>
              <a:gd name="adj2" fmla="val 50169"/>
            </a:avLst>
          </a:prstGeom>
          <a:gradFill rotWithShape="0">
            <a:gsLst>
              <a:gs pos="0">
                <a:srgbClr val="40404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 Particle emission reduces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helium burning lifetime,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i.e. number of  HB stars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ALP Limits from Globular Clusters</a:t>
            </a:r>
            <a:endParaRPr lang="en-US"/>
          </a:p>
        </p:txBody>
      </p: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43891" y="5976337"/>
            <a:ext cx="8929241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it-IT" sz="2000" smtClean="0"/>
              <a:t>Ayala, Dominguez, Giannotti, Mirizzi &amp; Straniero, arXiv:</a:t>
            </a:r>
            <a:r>
              <a:rPr lang="en-US" sz="2000" smtClean="0"/>
              <a:t>1406.6053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00619"/>
            <a:ext cx="6492511" cy="5031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638" y="5514672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C00000"/>
                </a:solidFill>
              </a:rPr>
              <a:t>Planck</a:t>
            </a:r>
            <a:endParaRPr lang="en-US" sz="240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15147" y="5280791"/>
            <a:ext cx="0" cy="26348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752532" y="1151667"/>
            <a:ext cx="4320600" cy="100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Helium abundance and energy loss rate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from modern number counts HB/RGB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 39 globular clusters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88447" y="2140675"/>
            <a:ext cx="288040" cy="5041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8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White Dwarf Luminosity Function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6152307"/>
            <a:ext cx="92170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Miller Bertolami, Melendez, Althaus &amp; Isern, arXiv:1406.7712</a:t>
            </a:r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791617"/>
            <a:ext cx="7633060" cy="519933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800122" y="1799757"/>
            <a:ext cx="4032560" cy="0"/>
          </a:xfrm>
          <a:prstGeom prst="straightConnector1">
            <a:avLst/>
          </a:prstGeom>
          <a:ln w="381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72132" y="1327637"/>
            <a:ext cx="396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Stars formed in the past Gyr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0472" y="3239957"/>
            <a:ext cx="396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Systematic deviations between</a:t>
            </a:r>
          </a:p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WDLFs beyond stated errors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WD Luminosity Function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5976337"/>
            <a:ext cx="9217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Miller Bertolami, Melendez, Althaus &amp; Isern, arXiv:1406.7712, 1410.1677</a:t>
            </a:r>
          </a:p>
          <a:p>
            <a:pPr algn="ctr"/>
            <a:r>
              <a:rPr lang="de-DE" sz="2000" smtClean="0">
                <a:solidFill>
                  <a:schemeClr val="accent6">
                    <a:lumMod val="50000"/>
                  </a:schemeClr>
                </a:solidFill>
              </a:rPr>
              <a:t>For extensions and review see</a:t>
            </a:r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: Isern, </a:t>
            </a:r>
            <a:r>
              <a:rPr lang="en-US" altLang="en-US" sz="2000" smtClean="0">
                <a:solidFill>
                  <a:schemeClr val="accent6">
                    <a:lumMod val="50000"/>
                  </a:schemeClr>
                </a:solidFill>
              </a:rPr>
              <a:t>arXiv:2002.08069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52" y="705245"/>
            <a:ext cx="6666114" cy="4550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6052" y="5184227"/>
                <a:ext cx="71288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Limits on axion-electron coupling and mass limit in DFSZ model:</a:t>
                </a:r>
              </a:p>
              <a:p>
                <a:endParaRPr lang="en-US" sz="600" smtClean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      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𝑎𝑒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≲3×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≲10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52" y="5184227"/>
                <a:ext cx="7128811" cy="830997"/>
              </a:xfrm>
              <a:prstGeom prst="rect">
                <a:avLst/>
              </a:prstGeom>
              <a:blipFill>
                <a:blip r:embed="rId3"/>
                <a:stretch>
                  <a:fillRect l="-941" t="-3650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5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Period Change of Variable White Dwarfs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79380" y="5472267"/>
            <a:ext cx="43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Battich</a:t>
            </a:r>
            <a:r>
              <a:rPr lang="en-US" sz="2000" smtClean="0"/>
              <a:t> et al., arXiv:</a:t>
            </a:r>
            <a:r>
              <a:rPr lang="en-US" sz="2000"/>
              <a:t>1605.07668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1" y="1367697"/>
            <a:ext cx="3583988" cy="3621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3" y="575587"/>
                <a:ext cx="8928100" cy="40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003399"/>
                    </a:solidFill>
                  </a:rPr>
                  <a:t>Period change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Π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of pulsating white darfs depends on cooling speed</a:t>
                </a:r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575587"/>
                <a:ext cx="8928100" cy="409856"/>
              </a:xfrm>
              <a:prstGeom prst="rect">
                <a:avLst/>
              </a:prstGeom>
              <a:blipFill>
                <a:blip r:embed="rId4"/>
                <a:stretch>
                  <a:fillRect t="-441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43891" y="1007647"/>
            <a:ext cx="43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White dwarf  G117</a:t>
            </a:r>
            <a:r>
              <a:rPr lang="en-US" sz="2000"/>
              <a:t>−B15A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9949" y="1007647"/>
            <a:ext cx="43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White dwarf </a:t>
            </a:r>
            <a:r>
              <a:rPr lang="en-US" sz="2000" smtClean="0"/>
              <a:t> </a:t>
            </a:r>
            <a:r>
              <a:rPr lang="en-US" sz="2000"/>
              <a:t>PG 1351+489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319" y="5472267"/>
            <a:ext cx="43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Córsico et al., </a:t>
            </a:r>
            <a:r>
              <a:rPr lang="en-US" sz="2000"/>
              <a:t>arXiv:1205.6180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80272" y="5040207"/>
            <a:ext cx="648090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596790" y="5040207"/>
            <a:ext cx="1296180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395252" y="5078307"/>
                <a:ext cx="1656803" cy="40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C00000"/>
                    </a:solidFill>
                  </a:rPr>
                  <a:t>Favored by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Π</m:t>
                        </m:r>
                      </m:e>
                    </m:acc>
                  </m:oMath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252" y="5078307"/>
                <a:ext cx="1656803" cy="409856"/>
              </a:xfrm>
              <a:prstGeom prst="rect">
                <a:avLst/>
              </a:prstGeom>
              <a:blipFill>
                <a:blip r:embed="rId5"/>
                <a:stretch>
                  <a:fillRect l="-368" t="-4478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80772" y="5106882"/>
                <a:ext cx="1656803" cy="40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C00000"/>
                    </a:solidFill>
                  </a:rPr>
                  <a:t>Limited by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Π</m:t>
                        </m:r>
                      </m:e>
                    </m:acc>
                  </m:oMath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72" y="5106882"/>
                <a:ext cx="1656803" cy="409856"/>
              </a:xfrm>
              <a:prstGeom prst="rect">
                <a:avLst/>
              </a:prstGeom>
              <a:blipFill>
                <a:blip r:embed="rId6"/>
                <a:stretch>
                  <a:fillRect t="-5970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2" y="1403471"/>
            <a:ext cx="4429388" cy="30737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3318" y="5976337"/>
            <a:ext cx="8929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Córsico, Althaus, Miller Bertolami &amp; Kepler: Pulsating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white dwarfs: new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insights, </a:t>
            </a:r>
            <a:r>
              <a:rPr lang="en-US" altLang="en-US" sz="2000">
                <a:solidFill>
                  <a:schemeClr val="accent1">
                    <a:lumMod val="75000"/>
                  </a:schemeClr>
                </a:solidFill>
              </a:rPr>
              <a:t>Astron</a:t>
            </a:r>
            <a:r>
              <a:rPr lang="en-US" altLang="en-US" sz="2000" smtClean="0">
                <a:solidFill>
                  <a:schemeClr val="accent1">
                    <a:lumMod val="75000"/>
                  </a:schemeClr>
                </a:solidFill>
              </a:rPr>
              <a:t>. Astrophys. Rev</a:t>
            </a:r>
            <a:r>
              <a:rPr lang="en-US" altLang="en-US" sz="2000">
                <a:solidFill>
                  <a:schemeClr val="accent1">
                    <a:lumMod val="75000"/>
                  </a:schemeClr>
                </a:solidFill>
              </a:rPr>
              <a:t>. 27 (2019) </a:t>
            </a:r>
            <a:r>
              <a:rPr lang="en-US" altLang="en-US" sz="2000" smtClean="0">
                <a:solidFill>
                  <a:schemeClr val="accent1">
                    <a:lumMod val="75000"/>
                  </a:schemeClr>
                </a:solidFill>
              </a:rPr>
              <a:t>7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en-US" altLang="en-US" sz="2000" smtClean="0">
                <a:solidFill>
                  <a:schemeClr val="accent1">
                    <a:lumMod val="75000"/>
                  </a:schemeClr>
                </a:solidFill>
              </a:rPr>
              <a:t>1907.00115]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White Dwarf Bounds or Cooling Hint?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1727747"/>
            <a:ext cx="3888540" cy="372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53" y="1583727"/>
            <a:ext cx="3941649" cy="2448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72" y="4104077"/>
            <a:ext cx="3177550" cy="2318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882" y="719607"/>
            <a:ext cx="4536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Isern: White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warfs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as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advanced physics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laboratories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The Axion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case [2002.08069]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2532" y="719607"/>
            <a:ext cx="4321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Physics potential of the International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Axion Observatory (IAXO)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[</a:t>
            </a:r>
            <a:r>
              <a:rPr lang="en-US" altLang="en-US" sz="2000">
                <a:solidFill>
                  <a:schemeClr val="accent1">
                    <a:lumMod val="75000"/>
                  </a:schemeClr>
                </a:solidFill>
              </a:rPr>
              <a:t>1904.09155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66711" y="2805925"/>
                <a:ext cx="1771511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𝑎𝑒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711" y="2805925"/>
                <a:ext cx="1771511" cy="5558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35646" y="5792257"/>
            <a:ext cx="506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All results improve with a bit of extra cooling …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9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Photon Dispersion Relation in Stars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3891" y="679547"/>
            <a:ext cx="89286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Non-relativistic plasma of electrons and nuclei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41458"/>
            <a:ext cx="5976830" cy="4956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51463" y="1484097"/>
                <a:ext cx="2219325" cy="1124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i="0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Plasma frequency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463" y="1484097"/>
                <a:ext cx="2219325" cy="1124026"/>
              </a:xfrm>
              <a:prstGeom prst="rect">
                <a:avLst/>
              </a:prstGeom>
              <a:blipFill>
                <a:blip r:embed="rId4"/>
                <a:stretch>
                  <a:fillRect l="-8242" t="-8108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18356606">
            <a:off x="3596648" y="1518254"/>
            <a:ext cx="125258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Light cone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329228">
            <a:off x="1756019" y="4450266"/>
            <a:ext cx="2084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Electron velocities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48712" y="3383977"/>
            <a:ext cx="2557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Landau damping</a:t>
            </a:r>
          </a:p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(Cherenkov absorption</a:t>
            </a:r>
          </a:p>
          <a:p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on electrons)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6082" y="2735887"/>
                <a:ext cx="1074140" cy="1118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Effective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photon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</a:p>
              <a:p>
                <a:pPr>
                  <a:lnSpc>
                    <a:spcPts val="2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82" y="2735887"/>
                <a:ext cx="1074140" cy="1118255"/>
              </a:xfrm>
              <a:prstGeom prst="rect">
                <a:avLst/>
              </a:prstGeom>
              <a:blipFill>
                <a:blip r:embed="rId5"/>
                <a:stretch>
                  <a:fillRect l="-5682" t="-7650"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5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Resonant Production of Hidden Photons &amp; Friends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3891" y="679547"/>
            <a:ext cx="89286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Non-relativistic plasma of electrons and nuclei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52" y="1397295"/>
            <a:ext cx="6264870" cy="4117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892" y="6048347"/>
            <a:ext cx="89286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Hardy &amp; Lasenby, arXiv: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1611.05852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16652" y="2735887"/>
                <a:ext cx="180459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3">
                        <a:lumMod val="50000"/>
                      </a:schemeClr>
                    </a:solidFill>
                  </a:rPr>
                  <a:t>Scalar or vector</a:t>
                </a:r>
              </a:p>
              <a:p>
                <a:r>
                  <a:rPr lang="en-US" sz="2000" smtClean="0">
                    <a:solidFill>
                      <a:schemeClr val="accent3">
                        <a:lumMod val="50000"/>
                      </a:schemeClr>
                    </a:solidFill>
                  </a:rPr>
                  <a:t>with mass</a:t>
                </a:r>
              </a:p>
              <a:p>
                <a:r>
                  <a:rPr lang="en-US" sz="200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lang="en-US" sz="200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652" y="2735887"/>
                <a:ext cx="1804597" cy="1015663"/>
              </a:xfrm>
              <a:prstGeom prst="rect">
                <a:avLst/>
              </a:prstGeom>
              <a:blipFill>
                <a:blip r:embed="rId4"/>
                <a:stretch>
                  <a:fillRect l="-3378" t="-3614" r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6644" y="3618345"/>
                <a:ext cx="4556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44" y="3618345"/>
                <a:ext cx="455638" cy="369332"/>
              </a:xfrm>
              <a:prstGeom prst="rect">
                <a:avLst/>
              </a:prstGeom>
              <a:blipFill>
                <a:blip r:embed="rId5"/>
                <a:stretch>
                  <a:fillRect l="-8000" r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1296052" y="3847401"/>
            <a:ext cx="43206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4616388" y="3243719"/>
            <a:ext cx="1000264" cy="94285"/>
          </a:xfrm>
          <a:prstGeom prst="straightConnector1">
            <a:avLst/>
          </a:prstGeom>
          <a:ln w="38100">
            <a:solidFill>
              <a:srgbClr val="547E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14302" y="4248097"/>
                <a:ext cx="3322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02" y="4248097"/>
                <a:ext cx="332270" cy="369332"/>
              </a:xfrm>
              <a:prstGeom prst="rect">
                <a:avLst/>
              </a:prstGeom>
              <a:blipFill>
                <a:blip r:embed="rId6"/>
                <a:stretch>
                  <a:fillRect l="-12963"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>
            <a:off x="1296052" y="4477153"/>
            <a:ext cx="432060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37978" y="2087797"/>
            <a:ext cx="230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Resonant mixing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with L plasmon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72382" y="2879907"/>
            <a:ext cx="0" cy="9361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6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 smtClean="0"/>
              <a:t>Particles from the Sun</a:t>
            </a:r>
            <a:endParaRPr lang="en-US" sz="3600"/>
          </a:p>
        </p:txBody>
      </p:sp>
      <p:sp>
        <p:nvSpPr>
          <p:cNvPr id="5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664242" y="96257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4392" y="962578"/>
            <a:ext cx="54380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2002 Solar Neutrinos (R.Davis, M.Koshiba)</a:t>
            </a:r>
          </a:p>
          <a:p>
            <a:endParaRPr lang="en-US" sz="1000" smtClean="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2015 Solar Nu </a:t>
            </a:r>
            <a:r>
              <a:rPr lang="en-US" sz="2400" smtClean="0">
                <a:solidFill>
                  <a:schemeClr val="bg1"/>
                </a:solidFill>
              </a:rPr>
              <a:t>Oscillations (A.McDonald)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96" y="2375837"/>
            <a:ext cx="1910862" cy="158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2" y="4504502"/>
            <a:ext cx="3047822" cy="1975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2303827"/>
            <a:ext cx="2448340" cy="2301440"/>
          </a:xfrm>
          <a:prstGeom prst="rect">
            <a:avLst/>
          </a:prstGeom>
        </p:spPr>
      </p:pic>
      <p:sp>
        <p:nvSpPr>
          <p:cNvPr id="10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835670" y="125061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51334" y="2408960"/>
            <a:ext cx="3505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Search for solar axions</a:t>
            </a:r>
          </a:p>
          <a:p>
            <a:r>
              <a:rPr lang="en-US" sz="2400">
                <a:solidFill>
                  <a:schemeClr val="bg1"/>
                </a:solidFill>
              </a:rPr>
              <a:t>w</a:t>
            </a:r>
            <a:r>
              <a:rPr lang="en-US" sz="2400" smtClean="0">
                <a:solidFill>
                  <a:schemeClr val="bg1"/>
                </a:solidFill>
              </a:rPr>
              <a:t>ith CAST and future IAXO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444" y="4536137"/>
            <a:ext cx="28860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Excess events in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XENON1T DM search.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Solar axions?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arXiv:</a:t>
            </a:r>
            <a:r>
              <a:rPr lang="en-US" sz="2400">
                <a:solidFill>
                  <a:schemeClr val="bg1"/>
                </a:solidFill>
              </a:rPr>
              <a:t>2006.09721</a:t>
            </a:r>
          </a:p>
        </p:txBody>
      </p:sp>
    </p:spTree>
    <p:extLst>
      <p:ext uri="{BB962C8B-B14F-4D97-AF65-F5344CB8AC3E}">
        <p14:creationId xmlns:p14="http://schemas.microsoft.com/office/powerpoint/2010/main" val="7169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Hidden Photon Bounds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647597"/>
            <a:ext cx="9073706" cy="5794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442266"/>
            <a:ext cx="9217024" cy="5009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An, Pospelov, Pradler &amp; Ritz, arXiv:2006.13929 (24 June 2020)</a:t>
            </a:r>
            <a:endParaRPr lang="en-US" sz="28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9" y="-493"/>
            <a:ext cx="9217153" cy="58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143892" y="215537"/>
            <a:ext cx="2552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Particles from the Sun:</a:t>
            </a:r>
          </a:p>
          <a:p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Direct search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B</a:t>
            </a:r>
            <a:r>
              <a:rPr lang="en-US" sz="2000" smtClean="0">
                <a:solidFill>
                  <a:srgbClr val="FF66CC"/>
                </a:solidFill>
              </a:rPr>
              <a:t>ack-reaction on Sun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4292" y="242171"/>
            <a:ext cx="4897751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Lifetime of HB stars in globular clusters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Brightness of tip of red-giant branch (TRGB)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6602" y="1091871"/>
            <a:ext cx="3736087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White dwarf luminosity function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Period decrease of variable WDs</a:t>
            </a:r>
            <a:endParaRPr lang="en-US" sz="2000" smtClean="0">
              <a:solidFill>
                <a:srgbClr val="FF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962" y="2231817"/>
            <a:ext cx="1110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White Dwarf</a:t>
            </a:r>
            <a:endParaRPr lang="en-US" sz="1400">
              <a:solidFill>
                <a:srgbClr val="FFFF6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24912" y="950057"/>
            <a:ext cx="0" cy="34563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24782" y="1292351"/>
            <a:ext cx="936130" cy="56166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848962" y="1727747"/>
            <a:ext cx="360050" cy="213824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28612" y="3816037"/>
            <a:ext cx="180025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Neutrino signal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from SN 1987A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50564" y="6532680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Core-collapse supernova</a:t>
            </a:r>
            <a:endParaRPr lang="en-US" sz="1400">
              <a:solidFill>
                <a:srgbClr val="FFFF6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60922" y="5360197"/>
            <a:ext cx="17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Superradiance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05312" y="4712107"/>
            <a:ext cx="1656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Cooling speed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24792" y="2879907"/>
            <a:ext cx="266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DM axion conversion in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pulsar magnetosphere</a:t>
            </a:r>
            <a:endParaRPr lang="en-US" sz="200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8" y="360050"/>
            <a:ext cx="9217151" cy="4607665"/>
            <a:chOff x="-128" y="360050"/>
            <a:chExt cx="9217151" cy="4607665"/>
          </a:xfrm>
        </p:grpSpPr>
        <p:pic>
          <p:nvPicPr>
            <p:cNvPr id="4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583727"/>
              <a:ext cx="2376264" cy="338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28" y="360050"/>
              <a:ext cx="9217151" cy="575587"/>
            </a:xfrm>
            <a:prstGeom prst="rect">
              <a:avLst/>
            </a:prstGeom>
            <a:noFill/>
          </p:spPr>
          <p:txBody>
            <a:bodyPr vert="horz" lIns="92144" tIns="46072" rIns="92144" bIns="46072" rtlCol="0" anchor="ctr">
              <a:noAutofit/>
            </a:bodyPr>
            <a:lstStyle>
              <a:lvl1pPr algn="ctr" defTabSz="921451" rtl="0" eaLnBrk="1" latinLnBrk="0" hangingPunct="1">
                <a:spcBef>
                  <a:spcPct val="0"/>
                </a:spcBef>
                <a:buNone/>
                <a:defRPr sz="3200" b="1" kern="1200">
                  <a:ln w="6350">
                    <a:noFill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mtClean="0"/>
                <a:t>Crab Nebula – Remnant of SN 1054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37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28" y="152400"/>
            <a:ext cx="9217280" cy="582932"/>
          </a:xfrm>
          <a:prstGeom prst="rect">
            <a:avLst/>
          </a:prstGeom>
          <a:noFill/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Crab Pulsar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Crab Nebula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rab-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463" y="1440088"/>
            <a:ext cx="3887969" cy="25919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6363" y="3456059"/>
            <a:ext cx="2951999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Chandra x-ray images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28" y="360050"/>
            <a:ext cx="9217151" cy="575587"/>
          </a:xfrm>
          <a:prstGeom prst="rect">
            <a:avLst/>
          </a:prstGeom>
          <a:noFill/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Crab Pulsar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0" y="183354"/>
            <a:ext cx="6481762" cy="6481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Remnant in Cas A (SN </a:t>
            </a:r>
            <a:r>
              <a:rPr lang="en-US" smtClean="0"/>
              <a:t>1680</a:t>
            </a:r>
            <a:r>
              <a:rPr lang="en-US" sz="800" smtClean="0"/>
              <a:t> </a:t>
            </a:r>
            <a:r>
              <a:rPr lang="en-US"/>
              <a:t>?)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392324" y="5904327"/>
            <a:ext cx="2088216" cy="683997"/>
          </a:xfrm>
          <a:prstGeom prst="wedgeRectCallout">
            <a:avLst>
              <a:gd name="adj1" fmla="val -71025"/>
              <a:gd name="adj2" fmla="val -376326"/>
            </a:avLst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lIns="97530" tIns="48765" rIns="97530" bIns="48765"/>
          <a:lstStyle/>
          <a:p>
            <a:pPr defTabSz="921018"/>
            <a:r>
              <a:rPr lang="en-US" sz="2000" smtClean="0">
                <a:solidFill>
                  <a:srgbClr val="FFCC00"/>
                </a:solidFill>
                <a:latin typeface="+mj-lt"/>
              </a:rPr>
              <a:t>Non-pulsar</a:t>
            </a:r>
          </a:p>
          <a:p>
            <a:pPr defTabSz="921018"/>
            <a:r>
              <a:rPr lang="en-US" sz="2000" smtClean="0">
                <a:solidFill>
                  <a:srgbClr val="FFCC00"/>
                </a:solidFill>
                <a:latin typeface="+mj-lt"/>
              </a:rPr>
              <a:t>compact remnant</a:t>
            </a:r>
            <a:endParaRPr lang="en-US" sz="2000">
              <a:solidFill>
                <a:srgbClr val="FFCC00"/>
              </a:solidFill>
              <a:latin typeface="+mj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272926" y="719607"/>
            <a:ext cx="1584176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Chandra </a:t>
            </a:r>
          </a:p>
          <a:p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x-ray image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-1" y="6686415"/>
            <a:ext cx="9217025" cy="2260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8032" y="935709"/>
            <a:ext cx="4176464" cy="4968618"/>
            <a:chOff x="288032" y="935709"/>
            <a:chExt cx="4176464" cy="4968618"/>
          </a:xfrm>
        </p:grpSpPr>
        <p:sp>
          <p:nvSpPr>
            <p:cNvPr id="4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936104" y="2015993"/>
              <a:ext cx="2880320" cy="2879990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936104" y="5400329"/>
              <a:ext cx="2880320" cy="503998"/>
            </a:xfrm>
            <a:prstGeom prst="wedgeRectCallout">
              <a:avLst>
                <a:gd name="adj1" fmla="val -727"/>
                <a:gd name="adj2" fmla="val -430653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88032" y="935709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Main-sequence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0521" y="936396"/>
            <a:ext cx="4176464" cy="5255971"/>
            <a:chOff x="4680521" y="936396"/>
            <a:chExt cx="4176464" cy="525597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80521" y="936396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Helium-burning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5040572" y="1727747"/>
              <a:ext cx="3456384" cy="3455988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968562" y="5400380"/>
              <a:ext cx="1728000" cy="791987"/>
            </a:xfrm>
            <a:prstGeom prst="wedgeRectCallout">
              <a:avLst>
                <a:gd name="adj1" fmla="val 52525"/>
                <a:gd name="adj2" fmla="val -28951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6840761" y="5400380"/>
              <a:ext cx="1728192" cy="791987"/>
            </a:xfrm>
            <a:prstGeom prst="wedgeRectCallout">
              <a:avLst>
                <a:gd name="adj1" fmla="val -43280"/>
                <a:gd name="adj2" fmla="val -201159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65225" y="864448"/>
            <a:ext cx="4608513" cy="561595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43892" y="918728"/>
            <a:ext cx="4464000" cy="5256370"/>
            <a:chOff x="129767" y="935997"/>
            <a:chExt cx="4464000" cy="5256370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88033" y="935997"/>
              <a:ext cx="41779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Onion structure</a:t>
              </a:r>
            </a:p>
          </p:txBody>
        </p:sp>
        <p:sp>
          <p:nvSpPr>
            <p:cNvPr id="15" name="Oval 17" descr="C:\PICS\mysketches\bigstar.jpg"/>
            <p:cNvSpPr>
              <a:spLocks noChangeAspect="1" noChangeArrowheads="1"/>
            </p:cNvSpPr>
            <p:nvPr/>
          </p:nvSpPr>
          <p:spPr bwMode="auto">
            <a:xfrm>
              <a:off x="129767" y="1603628"/>
              <a:ext cx="4464000" cy="4461988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080022" y="4572373"/>
              <a:ext cx="2592288" cy="1619994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Degenerate iron core: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r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 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9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g cm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-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    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K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sz="20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1.5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sun</a:t>
              </a:r>
              <a:endParaRPr lang="en-US" sz="20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endParaRP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  </a:t>
              </a:r>
              <a:r>
                <a:rPr lang="en-US" sz="16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000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km</a:t>
              </a:r>
              <a:endPara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680642" y="863997"/>
            <a:ext cx="4320480" cy="575997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18212" y="935637"/>
            <a:ext cx="7238773" cy="4608640"/>
            <a:chOff x="1618212" y="935637"/>
            <a:chExt cx="7238773" cy="4608640"/>
          </a:xfrm>
        </p:grpSpPr>
        <p:grpSp>
          <p:nvGrpSpPr>
            <p:cNvPr id="19" name="Group 18"/>
            <p:cNvGrpSpPr/>
            <p:nvPr/>
          </p:nvGrpSpPr>
          <p:grpSpPr>
            <a:xfrm>
              <a:off x="1618212" y="2152983"/>
              <a:ext cx="4678067" cy="3311525"/>
              <a:chOff x="1584092" y="2159807"/>
              <a:chExt cx="4678067" cy="3311525"/>
            </a:xfrm>
            <a:solidFill>
              <a:srgbClr val="808080">
                <a:alpha val="75000"/>
              </a:srgbClr>
            </a:solidFill>
          </p:grpSpPr>
          <p:sp>
            <p:nvSpPr>
              <p:cNvPr id="22" name="Chord 21"/>
              <p:cNvSpPr/>
              <p:nvPr/>
            </p:nvSpPr>
            <p:spPr>
              <a:xfrm>
                <a:off x="1584092" y="3055730"/>
                <a:ext cx="1512000" cy="1512000"/>
              </a:xfrm>
              <a:prstGeom prst="chord">
                <a:avLst>
                  <a:gd name="adj1" fmla="val 6207652"/>
                  <a:gd name="adj2" fmla="val 1545934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6200000">
                <a:off x="2555403" y="1764577"/>
                <a:ext cx="3311525" cy="4101986"/>
              </a:xfrm>
              <a:prstGeom prst="trapezoid">
                <a:avLst>
                  <a:gd name="adj" fmla="val 27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25" descr="C:\vortrag\material\usedpics\implosion.tif"/>
            <p:cNvSpPr>
              <a:spLocks noChangeAspect="1" noChangeArrowheads="1"/>
            </p:cNvSpPr>
            <p:nvPr/>
          </p:nvSpPr>
          <p:spPr bwMode="auto">
            <a:xfrm>
              <a:off x="5040572" y="2088277"/>
              <a:ext cx="3456397" cy="3456000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0521" y="935637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Collapse (implosion)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8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Oval 25" descr="C:\vortrag\material\usedpics\implosion.tif"/>
          <p:cNvSpPr>
            <a:spLocks noChangeAspect="1" noChangeArrowheads="1"/>
          </p:cNvSpPr>
          <p:nvPr/>
        </p:nvSpPr>
        <p:spPr bwMode="auto">
          <a:xfrm>
            <a:off x="5040655" y="2088277"/>
            <a:ext cx="3456397" cy="3456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4680521" y="935637"/>
            <a:ext cx="4176464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 (implosion)</a:t>
            </a:r>
          </a:p>
        </p:txBody>
      </p:sp>
      <p:pic>
        <p:nvPicPr>
          <p:cNvPr id="5" name="Picture 21" descr="C:\Users\Georg Raffelt\Desktop\sh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72" y="1368395"/>
            <a:ext cx="4896545" cy="48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682021" y="935997"/>
            <a:ext cx="4174848" cy="5039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913" y="935996"/>
            <a:ext cx="6408889" cy="5544411"/>
            <a:chOff x="287913" y="935996"/>
            <a:chExt cx="6408889" cy="5544411"/>
          </a:xfrm>
        </p:grpSpPr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287913" y="935996"/>
              <a:ext cx="4176464" cy="504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Newborn Neutron Star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utoShape 30"/>
                <p:cNvSpPr>
                  <a:spLocks noChangeArrowheads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solidFill>
                  <a:srgbClr val="4D4D4D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algn="ctr" defTabSz="921018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50 km</a:t>
                  </a:r>
                </a:p>
              </p:txBody>
            </p:sp>
          </mc:Choice>
          <mc:Fallback xmlns="">
            <p:sp>
              <p:nvSpPr>
                <p:cNvPr id="64" name="AutoShap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 rot="16200000">
              <a:off x="3204153" y="1764440"/>
              <a:ext cx="2880841" cy="4104456"/>
            </a:xfrm>
            <a:custGeom>
              <a:avLst/>
              <a:gdLst>
                <a:gd name="G0" fmla="+- 7548 0 0"/>
                <a:gd name="G1" fmla="+- 21600 0 7548"/>
                <a:gd name="G2" fmla="*/ 7548 1 2"/>
                <a:gd name="G3" fmla="+- 21600 0 G2"/>
                <a:gd name="G4" fmla="+/ 7548 21600 2"/>
                <a:gd name="G5" fmla="+/ G1 0 2"/>
                <a:gd name="G6" fmla="*/ 21600 21600 7548"/>
                <a:gd name="G7" fmla="*/ G6 1 2"/>
                <a:gd name="G8" fmla="+- 21600 0 G7"/>
                <a:gd name="G9" fmla="*/ 21600 1 2"/>
                <a:gd name="G10" fmla="+- 7548 0 G9"/>
                <a:gd name="G11" fmla="?: G10 G8 0"/>
                <a:gd name="G12" fmla="?: G10 G7 21600"/>
                <a:gd name="T0" fmla="*/ 17826 w 21600"/>
                <a:gd name="T1" fmla="*/ 10800 h 21600"/>
                <a:gd name="T2" fmla="*/ 10800 w 21600"/>
                <a:gd name="T3" fmla="*/ 21600 h 21600"/>
                <a:gd name="T4" fmla="*/ 3774 w 21600"/>
                <a:gd name="T5" fmla="*/ 10800 h 21600"/>
                <a:gd name="T6" fmla="*/ 10800 w 21600"/>
                <a:gd name="T7" fmla="*/ 0 h 21600"/>
                <a:gd name="T8" fmla="*/ 5574 w 21600"/>
                <a:gd name="T9" fmla="*/ 5574 h 21600"/>
                <a:gd name="T10" fmla="*/ 16026 w 21600"/>
                <a:gd name="T11" fmla="*/ 1602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548" y="21600"/>
                  </a:lnTo>
                  <a:lnTo>
                    <a:pt x="1405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7"/>
            <p:cNvSpPr>
              <a:spLocks noChangeAspect="1" noChangeArrowheads="1"/>
            </p:cNvSpPr>
            <p:nvPr/>
          </p:nvSpPr>
          <p:spPr bwMode="auto">
            <a:xfrm>
              <a:off x="935150" y="2375837"/>
              <a:ext cx="2881202" cy="2882352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1"/>
                <p:cNvSpPr>
                  <a:spLocks noChangeArrowheads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en-US" sz="20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Proto-Neutron Star</a:t>
                  </a: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400" baseline="-25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nuc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=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3</a:t>
                  </a:r>
                  <a:r>
                    <a:rPr lang="en-US" sz="16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</a:t>
                  </a:r>
                  <a:r>
                    <a:rPr lang="en-US" sz="7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14</a:t>
                  </a:r>
                  <a:r>
                    <a:rPr lang="en-US" sz="1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1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g cm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-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3</a:t>
                  </a:r>
                  <a:r>
                    <a:rPr lang="en-US" sz="2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endPara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42" t="-1587" r="-1695" b="-1164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6336776" y="3384100"/>
            <a:ext cx="864072" cy="863997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87913" y="935996"/>
            <a:ext cx="4176464" cy="50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Newborn Neutron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30"/>
              <p:cNvSpPr>
                <a:spLocks noChangeArrowheads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solidFill>
                <a:srgbClr val="4D4D4D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50 km</a:t>
                </a:r>
              </a:p>
            </p:txBody>
          </p:sp>
        </mc:Choice>
        <mc:Fallback xmlns="">
          <p:sp>
            <p:nvSpPr>
              <p:cNvPr id="4" name="AutoShap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27"/>
          <p:cNvSpPr>
            <a:spLocks noChangeAspect="1" noChangeArrowheads="1"/>
          </p:cNvSpPr>
          <p:nvPr/>
        </p:nvSpPr>
        <p:spPr bwMode="auto">
          <a:xfrm>
            <a:off x="935150" y="2375837"/>
            <a:ext cx="2881202" cy="2882352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"/>
              <p:cNvSpPr>
                <a:spLocks noChangeArrowheads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Proto-Neutron Star</a:t>
                </a: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400" baseline="-25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nuc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=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3</a:t>
                </a:r>
                <a:r>
                  <a:rPr lang="en-US"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</a:t>
                </a:r>
                <a:r>
                  <a:rPr lang="en-US" sz="7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14</a:t>
                </a:r>
                <a:r>
                  <a:rPr lang="en-US" sz="1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1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g cm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3</a:t>
                </a:r>
                <a:r>
                  <a: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endParaRPr lang="en-US" sz="20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MeV</a:t>
                </a:r>
              </a:p>
            </p:txBody>
          </p:sp>
        </mc:Choice>
        <mc:Fallback xmlns="">
          <p:sp>
            <p:nvSpPr>
              <p:cNvPr id="6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blipFill rotWithShape="1">
                <a:blip r:embed="rId3"/>
                <a:stretch>
                  <a:fillRect l="-2542" t="-1587" r="-1695" b="-116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04056" y="1942494"/>
            <a:ext cx="3744416" cy="3743986"/>
            <a:chOff x="336" y="1295"/>
            <a:chExt cx="2496" cy="2496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877" y="2160"/>
              <a:ext cx="1413" cy="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FF0000"/>
                  </a:solidFill>
                  <a:effectLst/>
                  <a:latin typeface="Trebuchet MS" pitchFamily="34" charset="0"/>
                </a:rPr>
                <a:t>Neutrino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effectLst/>
                  <a:latin typeface="Trebuchet MS" pitchFamily="34" charset="0"/>
                </a:rPr>
                <a:t>cooling by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latin typeface="Trebuchet MS" pitchFamily="34" charset="0"/>
                </a:rPr>
                <a:t>diffusion</a:t>
              </a:r>
              <a:endParaRPr lang="de-DE" b="1">
                <a:solidFill>
                  <a:srgbClr val="FF0000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Gravitational binding energy</a:t>
                </a: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   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E</a:t>
                </a:r>
                <a:r>
                  <a:rPr lang="en-US" sz="2200" baseline="-25000">
                    <a:solidFill>
                      <a:schemeClr val="bg1"/>
                    </a:solidFill>
                    <a:effectLst/>
                    <a:latin typeface="+mj-lt"/>
                  </a:rPr>
                  <a:t>b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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   17% M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SUN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c</a:t>
                </a:r>
                <a:r>
                  <a:rPr lang="en-US" baseline="30000" smtClean="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2</a:t>
                </a:r>
                <a:endParaRPr lang="en-US" smtClean="0">
                  <a:solidFill>
                    <a:schemeClr val="bg1"/>
                  </a:solidFill>
                  <a:latin typeface="+mj-lt"/>
                </a:endParaRP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This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shows up as  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99%     Neutrinos		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1%     Kinetic energy of explosion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0.01%   Photons, outshine host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galaxy</a:t>
                </a:r>
              </a:p>
              <a:p>
                <a:endParaRPr lang="en-US" sz="12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Neutrino luminosity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L</a:t>
                </a:r>
                <a:r>
                  <a:rPr lang="en-US" sz="2200" baseline="-25000">
                    <a:solidFill>
                      <a:schemeClr val="bg1"/>
                    </a:solidFill>
                    <a:latin typeface="Symbol" pitchFamily="18" charset="2"/>
                  </a:rPr>
                  <a:t>n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/ 3 sec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19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L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SUN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While it lasts, outshines the entire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visible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universe</a:t>
                </a:r>
                <a:endParaRPr lang="de-DE" sz="22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blipFill rotWithShape="1">
                <a:blip r:embed="rId4"/>
                <a:stretch>
                  <a:fillRect l="-1639" t="-806" r="-3279" b="-14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1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Why No Prompt Explosion?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88722" y="720417"/>
            <a:ext cx="5832000" cy="5832000"/>
            <a:chOff x="96" y="480"/>
            <a:chExt cx="3936" cy="3936"/>
          </a:xfrm>
        </p:grpSpPr>
        <p:sp>
          <p:nvSpPr>
            <p:cNvPr id="4" name="Oval 4"/>
            <p:cNvSpPr>
              <a:spLocks noChangeAspect="1" noChangeArrowheads="1"/>
            </p:cNvSpPr>
            <p:nvPr/>
          </p:nvSpPr>
          <p:spPr bwMode="auto">
            <a:xfrm>
              <a:off x="96" y="480"/>
              <a:ext cx="3936" cy="39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5"/>
            <p:cNvSpPr>
              <a:spLocks noChangeAspect="1" noChangeArrowheads="1"/>
            </p:cNvSpPr>
            <p:nvPr/>
          </p:nvSpPr>
          <p:spPr bwMode="auto">
            <a:xfrm>
              <a:off x="775" y="1171"/>
              <a:ext cx="2577" cy="2554"/>
            </a:xfrm>
            <a:prstGeom prst="ellipse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83" y="1374"/>
              <a:ext cx="2163" cy="2148"/>
              <a:chOff x="1872" y="1152"/>
              <a:chExt cx="2016" cy="2016"/>
            </a:xfrm>
          </p:grpSpPr>
          <p:sp>
            <p:nvSpPr>
              <p:cNvPr id="11" name="Oval 7"/>
              <p:cNvSpPr>
                <a:spLocks noChangeAspect="1" noChangeArrowheads="1"/>
              </p:cNvSpPr>
              <p:nvPr/>
            </p:nvSpPr>
            <p:spPr bwMode="auto">
              <a:xfrm>
                <a:off x="2016" y="1296"/>
                <a:ext cx="1728" cy="1728"/>
              </a:xfrm>
              <a:prstGeom prst="ellipse">
                <a:avLst/>
              </a:prstGeom>
              <a:solidFill>
                <a:srgbClr val="FF9999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744" y="216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rot="10800000">
                <a:off x="1872" y="216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rot="5400000">
                <a:off x="2808" y="309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6200000">
                <a:off x="2808" y="122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rot="18900000">
                <a:off x="3470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rot="29700000">
                <a:off x="2146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rot="24300000">
                <a:off x="3469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rot="35100000">
                <a:off x="2146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20280000">
                <a:off x="3676" y="18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31080000">
                <a:off x="1940" y="25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25680000">
                <a:off x="3158" y="302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36480000">
                <a:off x="2457" y="129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rot="39180000">
                <a:off x="3174" y="12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rot="49980000">
                <a:off x="2442" y="30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rot="44580000">
                <a:off x="3669" y="252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rot="55380000">
                <a:off x="1946" y="179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rot="660000">
                <a:off x="3726" y="2339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rot="11460000">
                <a:off x="1889" y="198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rot="6060000">
                <a:off x="2629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rot="16860000">
                <a:off x="2986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 rot="19560000">
                <a:off x="3584" y="163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" name="Line 29"/>
              <p:cNvSpPr>
                <a:spLocks noChangeShapeType="1"/>
              </p:cNvSpPr>
              <p:nvPr/>
            </p:nvSpPr>
            <p:spPr bwMode="auto">
              <a:xfrm rot="30360000">
                <a:off x="2032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 rot="24960000">
                <a:off x="3331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 rot="35760000">
                <a:off x="2284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 rot="20940000">
                <a:off x="3726" y="198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 rot="31740000">
                <a:off x="1889" y="233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 rot="26340000">
                <a:off x="2986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 rot="37140000">
                <a:off x="2629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39840000">
                <a:off x="3332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 rot="50640000">
                <a:off x="2284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 rot="45240000">
                <a:off x="3583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 rot="56040000">
                <a:off x="2032" y="163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1473" y="2064"/>
              <a:ext cx="1183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latin typeface="Trebuchet MS" pitchFamily="34" charset="0"/>
                </a:rPr>
                <a:t>Dissociated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Material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(n, p, e, </a:t>
              </a:r>
              <a:r>
                <a:rPr lang="en-US" b="1">
                  <a:latin typeface="Symbol" pitchFamily="18" charset="2"/>
                </a:rPr>
                <a:t>n</a:t>
              </a:r>
              <a:r>
                <a:rPr lang="en-US">
                  <a:latin typeface="Trebuchet MS" pitchFamily="34" charset="0"/>
                </a:rPr>
                <a:t>)</a:t>
              </a:r>
            </a:p>
          </p:txBody>
        </p:sp>
        <p:sp>
          <p:nvSpPr>
            <p:cNvPr id="8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32" y="1338"/>
              <a:ext cx="2264" cy="221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454460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Collapsed Core</a:t>
              </a:r>
            </a:p>
          </p:txBody>
        </p:sp>
        <p:sp>
          <p:nvSpPr>
            <p:cNvPr id="9" name="WordArt 4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53" y="1259"/>
              <a:ext cx="2423" cy="23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276433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Undissociated Iron</a:t>
              </a:r>
            </a:p>
          </p:txBody>
        </p:sp>
        <p:sp>
          <p:nvSpPr>
            <p:cNvPr id="10" name="WordArt 4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25" y="1723"/>
              <a:ext cx="1478" cy="14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179085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Shock Wave</a:t>
              </a:r>
            </a:p>
          </p:txBody>
        </p:sp>
      </p:grp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6192732" y="719607"/>
            <a:ext cx="2880320" cy="1655994"/>
          </a:xfrm>
          <a:prstGeom prst="wedgeRectCallout">
            <a:avLst>
              <a:gd name="adj1" fmla="val -99324"/>
              <a:gd name="adj2" fmla="val 102444"/>
            </a:avLst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0.1 M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iron has a 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nuclear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binding energy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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1.7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10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erg</a:t>
            </a:r>
          </a:p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Comparable to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explosion energy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6120802" y="4249137"/>
            <a:ext cx="2880320" cy="237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+mn-lt"/>
              </a:rPr>
              <a:t> Shock wave forms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within the iron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core</a:t>
            </a:r>
          </a:p>
          <a:p>
            <a:endParaRPr lang="en-US" sz="800" b="1" smtClean="0">
              <a:solidFill>
                <a:srgbClr val="C000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b="1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>
                <a:solidFill>
                  <a:srgbClr val="C00000"/>
                </a:solidFill>
                <a:latin typeface="+mn-lt"/>
              </a:rPr>
              <a:t>Dissipates its energy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by dissociating the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remaining layer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of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  iron  </a:t>
            </a:r>
            <a:endParaRPr lang="en-US" b="1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8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Delayed Explosion Scenario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19138"/>
            <a:ext cx="8064809" cy="5832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Bethe’s Classic Paper on Nuclear Reactions in Stars</a:t>
            </a:r>
          </a:p>
        </p:txBody>
      </p:sp>
      <p:pic>
        <p:nvPicPr>
          <p:cNvPr id="4" name="Picture 3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99440"/>
            <a:ext cx="4464049" cy="60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2376202" y="3157366"/>
            <a:ext cx="6552910" cy="3539071"/>
            <a:chOff x="2376202" y="3157366"/>
            <a:chExt cx="6552910" cy="3539071"/>
          </a:xfrm>
        </p:grpSpPr>
        <p:pic>
          <p:nvPicPr>
            <p:cNvPr id="6" name="Picture 7" descr="C:\Users\Georg Raffelt\Desktop\a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528" y="3157366"/>
              <a:ext cx="4176584" cy="3539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2376202" y="4032317"/>
              <a:ext cx="2088000" cy="1800000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spect="1" noChangeArrowheads="1"/>
            </p:cNvSpPr>
            <p:nvPr/>
          </p:nvSpPr>
          <p:spPr bwMode="auto">
            <a:xfrm>
              <a:off x="4896552" y="3240409"/>
              <a:ext cx="3887339" cy="33840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rapezoid 4"/>
            <p:cNvSpPr/>
            <p:nvPr/>
          </p:nvSpPr>
          <p:spPr>
            <a:xfrm rot="-5400000">
              <a:off x="2988257" y="4716192"/>
              <a:ext cx="3384470" cy="432000"/>
            </a:xfrm>
            <a:prstGeom prst="trapezoid">
              <a:avLst>
                <a:gd name="adj" fmla="val 183859"/>
              </a:avLst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92732" y="1864244"/>
            <a:ext cx="2591159" cy="2455863"/>
            <a:chOff x="6192732" y="1864244"/>
            <a:chExt cx="2591159" cy="2455863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7488911" y="2807897"/>
              <a:ext cx="1" cy="15122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192732" y="1864244"/>
              <a:ext cx="259115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mtClean="0">
                  <a:solidFill>
                    <a:srgbClr val="C00000"/>
                  </a:solidFill>
                </a:rPr>
                <a:t>No neutrinos</a:t>
              </a:r>
            </a:p>
            <a:p>
              <a:r>
                <a:rPr lang="en-US" sz="2000" b="1" smtClean="0">
                  <a:solidFill>
                    <a:srgbClr val="C00000"/>
                  </a:solidFill>
                </a:rPr>
                <a:t>from nuclear reactions</a:t>
              </a:r>
            </a:p>
            <a:p>
              <a:r>
                <a:rPr lang="en-US" sz="2000" b="1" smtClean="0">
                  <a:solidFill>
                    <a:srgbClr val="C00000"/>
                  </a:solidFill>
                </a:rPr>
                <a:t>in 1938 … </a:t>
              </a:r>
              <a:endParaRPr lang="en-US" sz="2000" b="1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7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Phases of Neutrino Emission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2" y="662458"/>
            <a:ext cx="8568620" cy="4583312"/>
          </a:xfrm>
          <a:prstGeom prst="rect">
            <a:avLst/>
          </a:prstGeom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720052" y="5184227"/>
            <a:ext cx="244826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Shock breakout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De-leptonization of</a:t>
            </a:r>
          </a:p>
          <a:p>
            <a:pPr algn="l"/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  outer core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Shock stalls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</a:t>
                </a: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150 km</a:t>
                </a:r>
              </a:p>
              <a:p>
                <a:pPr algn="l">
                  <a:buFontTx/>
                  <a:buChar char="•"/>
                </a:pP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Neutrinos powered by</a:t>
                </a:r>
              </a:p>
              <a:p>
                <a:pPr algn="l"/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  infalling matter</a:t>
                </a:r>
              </a:p>
            </p:txBody>
          </p:sp>
        </mc:Choice>
        <mc:Fallback xmlns="">
          <p:sp>
            <p:nvSpPr>
              <p:cNvPr id="29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blipFill rotWithShape="1">
                <a:blip r:embed="rId3"/>
                <a:stretch>
                  <a:fillRect l="-1907" b="-48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6048792" y="5040207"/>
            <a:ext cx="288032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Cooling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on </a:t>
            </a:r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neutrino</a:t>
            </a:r>
          </a:p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diffusion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time scale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63" y="6120654"/>
            <a:ext cx="8928100" cy="50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Spherically symmetric Garching model (</a:t>
            </a:r>
            <a:r>
              <a:rPr lang="en-US" sz="2000" smtClean="0">
                <a:solidFill>
                  <a:srgbClr val="003399"/>
                </a:solidFill>
              </a:rPr>
              <a:t>25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>
                <a:solidFill>
                  <a:srgbClr val="003399"/>
                </a:solidFill>
                <a:effectLst/>
              </a:rPr>
              <a:t>M</a:t>
            </a:r>
            <a:r>
              <a:rPr lang="en-US" sz="2000" baseline="-25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000">
                <a:solidFill>
                  <a:srgbClr val="003399"/>
                </a:solidFill>
                <a:effectLst/>
              </a:rPr>
              <a:t>) with Boltzmann neutrino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transport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1530" y="988597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Explosion</a:t>
            </a:r>
          </a:p>
          <a:p>
            <a:r>
              <a:rPr lang="en-US" smtClean="0"/>
              <a:t>triggered</a:t>
            </a:r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56017" y="1602777"/>
            <a:ext cx="0" cy="288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Neutrino-Driven Mechanism – Modern Version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52909" y="1239838"/>
            <a:ext cx="3600500" cy="480850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501283" y="3052111"/>
            <a:ext cx="2304320" cy="230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005353" y="3564561"/>
            <a:ext cx="1287800" cy="1287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>
            <a:off x="6289160" y="4372144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>
            <a:spLocks noChangeAspect="1"/>
          </p:cNvSpPr>
          <p:nvPr/>
        </p:nvSpPr>
        <p:spPr>
          <a:xfrm flipV="1">
            <a:off x="609698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>
            <a:spLocks noChangeAspect="1"/>
          </p:cNvSpPr>
          <p:nvPr/>
        </p:nvSpPr>
        <p:spPr>
          <a:xfrm flipV="1">
            <a:off x="6737122" y="4348291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686947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>
            <a:spLocks noChangeAspect="1"/>
          </p:cNvSpPr>
          <p:nvPr/>
        </p:nvSpPr>
        <p:spPr>
          <a:xfrm>
            <a:off x="6469668" y="3644093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37541" y="276407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53443" y="514040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 flipV="1">
            <a:off x="546211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783844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8900000" flipH="1" flipV="1">
            <a:off x="5821743" y="3094984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2700000" flipH="1">
            <a:off x="5821744" y="478077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2700000" flipH="1" flipV="1">
            <a:off x="7470444" y="309498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8900000" flipH="1">
            <a:off x="7470444" y="4780776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9111654">
            <a:off x="5540430" y="3401799"/>
            <a:ext cx="11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003399"/>
                </a:solidFill>
              </a:rPr>
              <a:t> cooling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196341">
            <a:off x="5431601" y="2589710"/>
            <a:ext cx="116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C00000"/>
                </a:solidFill>
              </a:rPr>
              <a:t> heating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653159" y="863627"/>
            <a:ext cx="0" cy="7201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653159" y="5800513"/>
            <a:ext cx="6602" cy="50407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77329" y="5400257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Shock</a:t>
            </a:r>
            <a:endParaRPr lang="en-US" sz="2000"/>
          </a:p>
        </p:txBody>
      </p:sp>
      <p:sp>
        <p:nvSpPr>
          <p:cNvPr id="28" name="TextBox 27"/>
          <p:cNvSpPr txBox="1"/>
          <p:nvPr/>
        </p:nvSpPr>
        <p:spPr>
          <a:xfrm>
            <a:off x="6725169" y="791617"/>
            <a:ext cx="205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Shock oscillations</a:t>
            </a:r>
          </a:p>
          <a:p>
            <a:r>
              <a:rPr lang="en-US" sz="2000" smtClean="0"/>
              <a:t>                     (SASI)</a:t>
            </a:r>
            <a:endParaRPr lang="en-US" sz="2000"/>
          </a:p>
        </p:txBody>
      </p:sp>
      <p:sp>
        <p:nvSpPr>
          <p:cNvPr id="29" name="Arc 28"/>
          <p:cNvSpPr>
            <a:spLocks noChangeAspect="1"/>
          </p:cNvSpPr>
          <p:nvPr/>
        </p:nvSpPr>
        <p:spPr>
          <a:xfrm flipV="1">
            <a:off x="6941199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 flipH="1" flipV="1">
            <a:off x="6016738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 flipV="1">
            <a:off x="6835699" y="1727747"/>
            <a:ext cx="825600" cy="825600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 flipH="1" flipV="1">
            <a:off x="5645019" y="1727747"/>
            <a:ext cx="836004" cy="836004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41199" y="2479797"/>
            <a:ext cx="135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Convection</a:t>
            </a:r>
            <a:endParaRPr lang="en-US" sz="2000"/>
          </a:p>
        </p:txBody>
      </p:sp>
      <p:sp>
        <p:nvSpPr>
          <p:cNvPr id="34" name="TextBox 33"/>
          <p:cNvSpPr txBox="1"/>
          <p:nvPr/>
        </p:nvSpPr>
        <p:spPr>
          <a:xfrm>
            <a:off x="144462" y="719607"/>
            <a:ext cx="4248020" cy="59048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• Stalled </a:t>
            </a:r>
            <a:r>
              <a:rPr lang="en-US" sz="2000">
                <a:solidFill>
                  <a:srgbClr val="003399"/>
                </a:solidFill>
              </a:rPr>
              <a:t>accretion </a:t>
            </a:r>
            <a:r>
              <a:rPr lang="en-US" sz="2000" smtClean="0">
                <a:solidFill>
                  <a:srgbClr val="003399"/>
                </a:solidFill>
              </a:rPr>
              <a:t>shock pushed out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to </a:t>
            </a:r>
            <a:r>
              <a:rPr lang="en-US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 smtClean="0">
                <a:solidFill>
                  <a:srgbClr val="003399"/>
                </a:solidFill>
              </a:rPr>
              <a:t>150 km as matter </a:t>
            </a:r>
            <a:r>
              <a:rPr lang="en-US" sz="2000">
                <a:solidFill>
                  <a:srgbClr val="003399"/>
                </a:solidFill>
              </a:rPr>
              <a:t>piles up on the </a:t>
            </a:r>
            <a:r>
              <a:rPr lang="en-US" sz="2000" smtClean="0">
                <a:solidFill>
                  <a:srgbClr val="003399"/>
                </a:solidFill>
              </a:rPr>
              <a:t>PNS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Heating (gain) region develops within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some tens of ms after bounce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Convective overturn &amp; </a:t>
            </a:r>
            <a:r>
              <a:rPr lang="en-US" sz="2000" smtClean="0">
                <a:solidFill>
                  <a:srgbClr val="003399"/>
                </a:solidFill>
              </a:rPr>
              <a:t>shock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oscillations </a:t>
            </a:r>
            <a:r>
              <a:rPr lang="en-US" sz="2000">
                <a:solidFill>
                  <a:srgbClr val="003399"/>
                </a:solidFill>
              </a:rPr>
              <a:t>(</a:t>
            </a:r>
            <a:r>
              <a:rPr lang="en-US" sz="2000" smtClean="0">
                <a:solidFill>
                  <a:srgbClr val="003399"/>
                </a:solidFill>
              </a:rPr>
              <a:t>SASI</a:t>
            </a:r>
            <a:r>
              <a:rPr lang="en-US" sz="2000">
                <a:solidFill>
                  <a:srgbClr val="003399"/>
                </a:solidFill>
              </a:rPr>
              <a:t>)</a:t>
            </a:r>
            <a:r>
              <a:rPr lang="en-US" sz="2000" smtClean="0">
                <a:solidFill>
                  <a:srgbClr val="003399"/>
                </a:solidFill>
              </a:rPr>
              <a:t> enhance efficiency 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of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003399"/>
                </a:solidFill>
              </a:rPr>
              <a:t>-heating, finally </a:t>
            </a:r>
            <a:r>
              <a:rPr lang="en-US" sz="2000">
                <a:solidFill>
                  <a:srgbClr val="003399"/>
                </a:solidFill>
              </a:rPr>
              <a:t>revives </a:t>
            </a:r>
            <a:r>
              <a:rPr lang="en-US" sz="2000" smtClean="0">
                <a:solidFill>
                  <a:srgbClr val="003399"/>
                </a:solidFill>
              </a:rPr>
              <a:t>shock</a:t>
            </a:r>
            <a:endParaRPr lang="en-US" sz="2000">
              <a:solidFill>
                <a:srgbClr val="003399"/>
              </a:solidFill>
            </a:endParaRP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Successful explosions in 1D and 2D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for different progenitor masses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(e.g. Garching group)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Details important (treatment of GR,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interaction rates, etc.)</a:t>
            </a:r>
            <a:endParaRPr lang="en-US" sz="2000">
              <a:solidFill>
                <a:srgbClr val="003399"/>
              </a:solidFill>
            </a:endParaRP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First self-consistent 3D studies being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performed, sometimes successful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explosions</a:t>
            </a:r>
          </a:p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41409" y="6327105"/>
            <a:ext cx="237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Adapted from B. M</a:t>
            </a:r>
            <a:r>
              <a:rPr lang="de-DE" smtClean="0"/>
              <a:t>ü</a:t>
            </a:r>
            <a:r>
              <a:rPr lang="en-US" smtClean="0"/>
              <a:t>ller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60922" y="3311967"/>
            <a:ext cx="93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Gain</a:t>
            </a:r>
          </a:p>
          <a:p>
            <a:r>
              <a:rPr lang="en-US" sz="2000" smtClean="0"/>
              <a:t>  radius</a:t>
            </a:r>
            <a:endParaRPr lang="en-US" sz="2000"/>
          </a:p>
        </p:txBody>
      </p:sp>
      <p:sp>
        <p:nvSpPr>
          <p:cNvPr id="11" name="TextBox 10">
            <a:hlinkClick r:id="rId2"/>
          </p:cNvPr>
          <p:cNvSpPr txBox="1"/>
          <p:nvPr/>
        </p:nvSpPr>
        <p:spPr>
          <a:xfrm>
            <a:off x="215902" y="6090752"/>
            <a:ext cx="430188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sym typeface="Symbol" panose="05050102010706020507" pitchFamily="18" charset="2"/>
              </a:rPr>
              <a:t> </a:t>
            </a:r>
            <a:r>
              <a:rPr lang="en-US" sz="2400" b="1" smtClean="0">
                <a:solidFill>
                  <a:schemeClr val="bg1"/>
                </a:solidFill>
              </a:rPr>
              <a:t>3D Model of Princeton Group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smtClean="0"/>
                  <a:t>Exploding 3D Simulation (20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/>
                          <m:t>M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mtClean="0"/>
                  <a:t> Garching Group)</a:t>
                </a:r>
                <a:endParaRPr lang="en-US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1"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20_final_mpe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6102" y="791617"/>
            <a:ext cx="5904820" cy="59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Death Watch of a Million Supergiants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8862" y="791564"/>
            <a:ext cx="5923870" cy="25924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Monitoring 27 galaxies within 10 Mpc for many years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Visit typically twice per year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sz="2400" baseline="3000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supergiants (lifetime 10</a:t>
            </a:r>
            <a:r>
              <a:rPr lang="en-US" sz="2400" baseline="30000" smtClean="0">
                <a:solidFill>
                  <a:schemeClr val="accent1">
                    <a:lumMod val="75000"/>
                  </a:schemeClr>
                </a:solidFill>
              </a:rPr>
              <a:t>6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years)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Combined SN rate: about 1 per year</a:t>
            </a:r>
          </a:p>
          <a:p>
            <a:endParaRPr lang="en-US" sz="1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First 7 years of survey: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uccessful core-collapse SNe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1 candidate failed SN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756" y="5905131"/>
            <a:ext cx="8496739" cy="7192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Gerke, Kochanek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Stanek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arXiv:1411.1761</a:t>
            </a: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Adams, </a:t>
            </a:r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Kochanek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Gerke, </a:t>
            </a:r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Stanek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(&amp; Dai), arXiv:1610.02402 (1609.01283)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02" y="719967"/>
            <a:ext cx="2592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527997"/>
            <a:ext cx="8641775" cy="2175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4742" y="2807897"/>
            <a:ext cx="2592360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mtClean="0">
                <a:solidFill>
                  <a:schemeClr val="bg1"/>
                </a:solidFill>
              </a:rPr>
              <a:t>Large Binocular Telescope</a:t>
            </a:r>
          </a:p>
          <a:p>
            <a:pPr algn="ctr">
              <a:lnSpc>
                <a:spcPts val="1800"/>
              </a:lnSpc>
            </a:pPr>
            <a:r>
              <a:rPr lang="en-US" smtClean="0">
                <a:solidFill>
                  <a:schemeClr val="bg1"/>
                </a:solidFill>
              </a:rPr>
              <a:t>Mt Graham, Arizona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08262" y="3167947"/>
            <a:ext cx="1354163" cy="75635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08262" y="3167947"/>
            <a:ext cx="504070" cy="6480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0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" y="-493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Georg Raffelt\Desktop\lm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6" y="3527987"/>
            <a:ext cx="4464496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52656" y="3527987"/>
            <a:ext cx="4464496" cy="102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noAutofit/>
          </a:bodyPr>
          <a:lstStyle/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C:\Users\Georg Raffelt\Desktop\tarant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6" y="0"/>
            <a:ext cx="4464496" cy="3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52656" y="2977718"/>
            <a:ext cx="4464496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Tarantula Nebula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-493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8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endParaRPr lang="en-US" sz="1200" b="1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/>
          </p:nvPr>
        </p:nvGraphicFramePr>
        <p:xfrm>
          <a:off x="71882" y="1434158"/>
          <a:ext cx="5431497" cy="540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orelPhotoPaint.Image.9" r:id="rId3" imgW="6247619" imgH="6219048" progId="CorelPhotoPaint.Image.9">
                  <p:embed/>
                </p:oleObj>
              </mc:Choice>
              <mc:Fallback>
                <p:oleObj name="CorelPhotoPaint.Image.9" r:id="rId3" imgW="6247619" imgH="6219048" progId="CorelPhotoPaint.Image.9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2" y="1434158"/>
                        <a:ext cx="5431497" cy="5406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SN 1987A Rings (Hubble Space Telescope 4/1994)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92" y="647596"/>
            <a:ext cx="3424440" cy="28298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648692" y="3023927"/>
            <a:ext cx="3424440" cy="57608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sz="1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Artist’s  impression</a:t>
            </a:r>
          </a:p>
          <a:p>
            <a:pPr algn="ctr"/>
            <a:r>
              <a:rPr lang="en-US" sz="1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en-US" sz="1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www.eso.org/public/images/eso1032a</a:t>
            </a: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962" y="5978096"/>
            <a:ext cx="216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21018"/>
            <a:r>
              <a:rPr lang="en-US">
                <a:solidFill>
                  <a:srgbClr val="FFFF00"/>
                </a:solidFill>
              </a:rPr>
              <a:t>Supernova Remnant </a:t>
            </a:r>
          </a:p>
          <a:p>
            <a:pPr algn="ctr" defTabSz="921018"/>
            <a:r>
              <a:rPr lang="en-US">
                <a:solidFill>
                  <a:srgbClr val="FFFF00"/>
                </a:solidFill>
              </a:rPr>
              <a:t>(SNR) 1987A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91277" y="1916961"/>
            <a:ext cx="1274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21018"/>
            <a:r>
              <a:rPr lang="en-US" smtClean="0">
                <a:solidFill>
                  <a:schemeClr val="bg1"/>
                </a:solidFill>
              </a:rPr>
              <a:t>Foreground</a:t>
            </a:r>
          </a:p>
          <a:p>
            <a:pPr defTabSz="921018"/>
            <a:r>
              <a:rPr lang="en-US" smtClean="0">
                <a:solidFill>
                  <a:schemeClr val="bg1"/>
                </a:solidFill>
              </a:rPr>
              <a:t>Star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76882" y="2318687"/>
            <a:ext cx="290043" cy="2435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834069" y="5822792"/>
            <a:ext cx="360048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181936" y="5510367"/>
            <a:ext cx="1274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21018"/>
            <a:r>
              <a:rPr lang="en-US" smtClean="0">
                <a:solidFill>
                  <a:schemeClr val="bg1"/>
                </a:solidFill>
              </a:rPr>
              <a:t>Foreground</a:t>
            </a:r>
          </a:p>
          <a:p>
            <a:pPr defTabSz="921018"/>
            <a:r>
              <a:rPr lang="en-US" smtClean="0">
                <a:solidFill>
                  <a:schemeClr val="bg1"/>
                </a:solidFill>
              </a:rPr>
              <a:t>Star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838325" y="4171950"/>
            <a:ext cx="885825" cy="1800225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5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SN 1987A Rings (Hubble Space Telescope 4/1994)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22" y="1511717"/>
            <a:ext cx="2983040" cy="41045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4" y="1439707"/>
            <a:ext cx="6002028" cy="41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9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Signal of Supernova 1987A</a:t>
            </a:r>
          </a:p>
        </p:txBody>
      </p:sp>
      <p:pic>
        <p:nvPicPr>
          <p:cNvPr id="3" name="Picture 3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9" y="719997"/>
            <a:ext cx="3957440" cy="575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862607" y="766119"/>
            <a:ext cx="3960440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 dirty="0" err="1">
                <a:effectLst/>
              </a:rPr>
              <a:t>Kamiokande</a:t>
            </a:r>
            <a:r>
              <a:rPr lang="en-US" sz="2000" dirty="0">
                <a:effectLst/>
              </a:rPr>
              <a:t>-II (Japan)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effectLst/>
              </a:rPr>
              <a:t>Water Cherenkov detector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effectLst/>
              </a:rPr>
              <a:t>2140 tons</a:t>
            </a:r>
          </a:p>
          <a:p>
            <a:pPr algn="l">
              <a:lnSpc>
                <a:spcPct val="90000"/>
              </a:lnSpc>
            </a:pPr>
            <a:r>
              <a:rPr lang="en-US" sz="2000" dirty="0">
                <a:effectLst/>
              </a:rPr>
              <a:t>Clock uncertainty  </a:t>
            </a:r>
            <a:r>
              <a:rPr lang="en-US" sz="2000" dirty="0">
                <a:effectLst/>
                <a:sym typeface="Symbol" pitchFamily="18" charset="2"/>
              </a:rPr>
              <a:t>1 min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62607" y="2519991"/>
            <a:ext cx="3960440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Irvine-Michigan-Brookhaven (US)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Water Cherenkov detector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6800 tons</a:t>
            </a:r>
          </a:p>
          <a:p>
            <a:pPr algn="l">
              <a:lnSpc>
                <a:spcPct val="90000"/>
              </a:lnSpc>
            </a:pPr>
            <a:r>
              <a:rPr lang="en-US" sz="2000">
                <a:effectLst/>
              </a:rPr>
              <a:t>Clock uncertainty  </a:t>
            </a:r>
            <a:r>
              <a:rPr lang="en-US" sz="2000">
                <a:effectLst/>
                <a:sym typeface="Symbol" pitchFamily="18" charset="2"/>
              </a:rPr>
              <a:t>50 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4862607" y="4282485"/>
                <a:ext cx="3960440" cy="13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Baksan Scintillator Telescope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(Soviet Union), 200 tons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Random event cluster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effectLst/>
                  </a:rPr>
                  <a:t> 0.7/day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US" sz="2000">
                    <a:effectLst/>
                  </a:rPr>
                  <a:t>Clock uncertainty  </a:t>
                </a:r>
                <a:r>
                  <a:rPr lang="en-US" sz="2000">
                    <a:effectLst/>
                    <a:latin typeface="Symbol" pitchFamily="18" charset="2"/>
                    <a:sym typeface="Symbol" pitchFamily="18" charset="2"/>
                  </a:rPr>
                  <a:t>+</a:t>
                </a:r>
                <a:r>
                  <a:rPr lang="en-US" sz="2000">
                    <a:effectLst/>
                    <a:sym typeface="Symbol" pitchFamily="18" charset="2"/>
                  </a:rPr>
                  <a:t>2/</a:t>
                </a:r>
                <a:r>
                  <a:rPr lang="en-US" sz="2000">
                    <a:effectLst/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000">
                    <a:effectLst/>
                    <a:sym typeface="Symbol" pitchFamily="18" charset="2"/>
                  </a:rPr>
                  <a:t>54 s</a:t>
                </a:r>
              </a:p>
            </p:txBody>
          </p:sp>
        </mc:Choice>
        <mc:Fallback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2607" y="4282485"/>
                <a:ext cx="3960440" cy="1367995"/>
              </a:xfrm>
              <a:prstGeom prst="rect">
                <a:avLst/>
              </a:prstGeom>
              <a:blipFill rotWithShape="1">
                <a:blip r:embed="rId3"/>
                <a:stretch>
                  <a:fillRect l="-1849" t="-4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96545" y="5858195"/>
            <a:ext cx="3744416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90000"/>
              </a:lnSpc>
            </a:pPr>
            <a:r>
              <a:rPr lang="en-US" sz="2000" b="1">
                <a:solidFill>
                  <a:srgbClr val="003399"/>
                </a:solidFill>
                <a:effectLst/>
              </a:rPr>
              <a:t>Within clock uncertainties,</a:t>
            </a:r>
          </a:p>
          <a:p>
            <a:pPr defTabSz="921018">
              <a:lnSpc>
                <a:spcPct val="90000"/>
              </a:lnSpc>
            </a:pPr>
            <a:r>
              <a:rPr lang="en-US" sz="2000" b="1">
                <a:solidFill>
                  <a:srgbClr val="003399"/>
                </a:solidFill>
                <a:effectLst/>
              </a:rPr>
              <a:t>all signals are contemporaneous</a:t>
            </a:r>
          </a:p>
        </p:txBody>
      </p:sp>
    </p:spTree>
    <p:extLst>
      <p:ext uri="{BB962C8B-B14F-4D97-AF65-F5344CB8AC3E}">
        <p14:creationId xmlns:p14="http://schemas.microsoft.com/office/powerpoint/2010/main" val="639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Data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52" y="467"/>
            <a:ext cx="9216000" cy="69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13200"/>
            <a:ext cx="5031110" cy="6925175"/>
          </a:xfrm>
          <a:prstGeom prst="rect">
            <a:avLst/>
          </a:prstGeom>
        </p:spPr>
      </p:pic>
      <p:pic>
        <p:nvPicPr>
          <p:cNvPr id="17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62" y="-492"/>
            <a:ext cx="4968690" cy="495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984262" y="5124431"/>
            <a:ext cx="4232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M.Nakahata’s notes after the analysis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(now director of Kamioka Observatory)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" y="503577"/>
            <a:ext cx="9217025" cy="6192860"/>
          </a:xfrm>
          <a:prstGeom prst="rect">
            <a:avLst/>
          </a:prstGeom>
          <a:solidFill>
            <a:srgbClr val="EBEB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Event No.9 in Kamiokande </a:t>
            </a:r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8" y="1656312"/>
            <a:ext cx="4176464" cy="40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792458"/>
            <a:ext cx="4608513" cy="5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016" y="791679"/>
            <a:ext cx="4176464" cy="79204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Kamiokande-II Detector</a:t>
            </a:r>
          </a:p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(2140 tons of water)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6048409"/>
            <a:ext cx="4176464" cy="43199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Hirata et al., PRD 38 (1988) 448</a:t>
            </a:r>
          </a:p>
        </p:txBody>
      </p:sp>
    </p:spTree>
    <p:extLst>
      <p:ext uri="{BB962C8B-B14F-4D97-AF65-F5344CB8AC3E}">
        <p14:creationId xmlns:p14="http://schemas.microsoft.com/office/powerpoint/2010/main" val="24893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Predicting Neutrinos </a:t>
            </a:r>
            <a:r>
              <a:rPr lang="en-US" smtClean="0"/>
              <a:t>from Stars</a:t>
            </a:r>
            <a:endParaRPr lang="en-US" dirty="0"/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47998"/>
            <a:ext cx="4536504" cy="417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Georg Raffelt\Desktop\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62" y="792164"/>
            <a:ext cx="4033725" cy="56739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015" y="6087592"/>
            <a:ext cx="4464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Phys. Rev. </a:t>
            </a:r>
            <a:r>
              <a:rPr lang="en-US" sz="2400" dirty="0"/>
              <a:t>58:1117 (1940)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02" y="4320107"/>
            <a:ext cx="446461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4462982"/>
            <a:ext cx="4536504" cy="172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8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Irvine-Michigan-Brookhaven (IMB) Detector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192367"/>
            <a:ext cx="9217025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564"/>
          <a:stretch/>
        </p:blipFill>
        <p:spPr>
          <a:xfrm>
            <a:off x="4681132" y="719606"/>
            <a:ext cx="4392000" cy="266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527997"/>
            <a:ext cx="4237186" cy="3220262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20437"/>
            <a:ext cx="4392611" cy="597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81132" y="3528809"/>
            <a:ext cx="4392000" cy="316762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48962" y="3672017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SN 1987A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532" y="86362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6800 m</a:t>
            </a:r>
            <a:r>
              <a:rPr lang="en-US" sz="2400" baseline="30000" smtClean="0">
                <a:solidFill>
                  <a:schemeClr val="bg1"/>
                </a:solidFill>
              </a:rPr>
              <a:t>3</a:t>
            </a:r>
            <a:endParaRPr lang="en-US" sz="2400" baseline="30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2002 Physics Nobel Prize for Neutrino Astronomy</a:t>
            </a:r>
          </a:p>
        </p:txBody>
      </p:sp>
      <p:pic>
        <p:nvPicPr>
          <p:cNvPr id="3" name="Picture 1026" descr="C:\Users\Georg Raffelt\Desktop\nobe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62" y="719791"/>
            <a:ext cx="2736304" cy="40319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7" descr="C:\Users\Georg Raffelt\Desktop\nobe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99" y="719607"/>
            <a:ext cx="2736304" cy="40319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2088162" y="4823983"/>
            <a:ext cx="2736304" cy="79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/>
              <a:t>Ray Davis Jr.</a:t>
            </a:r>
          </a:p>
          <a:p>
            <a:pPr algn="ctr"/>
            <a:r>
              <a:rPr lang="en-US" sz="2000" b="1"/>
              <a:t>(</a:t>
            </a:r>
            <a:r>
              <a:rPr lang="en-US" sz="2000" b="1" smtClean="0"/>
              <a:t>1914–2006</a:t>
            </a:r>
            <a:r>
              <a:rPr lang="en-US" sz="2000" b="1"/>
              <a:t>)</a:t>
            </a: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5112499" y="4823983"/>
            <a:ext cx="2736304" cy="79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/>
              <a:t>Masatoshi Koshiba</a:t>
            </a:r>
          </a:p>
          <a:p>
            <a:pPr algn="ctr"/>
            <a:r>
              <a:rPr lang="en-US" sz="2000" b="1"/>
              <a:t>(*1926)</a:t>
            </a:r>
          </a:p>
        </p:txBody>
      </p:sp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2016227" y="5832430"/>
            <a:ext cx="6264795" cy="791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 eaLnBrk="0" hangingPunct="0"/>
            <a:r>
              <a:rPr lang="en-US" sz="2400" b="1"/>
              <a:t>“for pioneering contributions to astrophysics, </a:t>
            </a:r>
            <a:r>
              <a:rPr lang="en-US" sz="2400" b="1" smtClean="0"/>
              <a:t>in</a:t>
            </a:r>
          </a:p>
          <a:p>
            <a:pPr algn="ctr" eaLnBrk="0" hangingPunct="0"/>
            <a:r>
              <a:rPr lang="en-US" sz="2400" b="1" smtClean="0"/>
              <a:t>particular </a:t>
            </a:r>
            <a:r>
              <a:rPr lang="en-US" sz="2400" b="1"/>
              <a:t>for the detection of cosmic neutrinos”</a:t>
            </a:r>
          </a:p>
        </p:txBody>
      </p:sp>
      <p:sp>
        <p:nvSpPr>
          <p:cNvPr id="8" name="Oval 1034" descr="C:\Users\Georg Raffelt\Desktop\nobel3.jpg"/>
          <p:cNvSpPr>
            <a:spLocks noChangeArrowheads="1"/>
          </p:cNvSpPr>
          <p:nvPr/>
        </p:nvSpPr>
        <p:spPr bwMode="auto">
          <a:xfrm>
            <a:off x="216024" y="4823982"/>
            <a:ext cx="1728192" cy="1727994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Early Lightcurve of SN 1987A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1079657"/>
            <a:ext cx="5907069" cy="504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3143" y="1151667"/>
            <a:ext cx="2809989" cy="830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Expected bolometric </a:t>
            </a:r>
            <a:endParaRPr lang="en-US" sz="2400" b="1">
              <a:solidFill>
                <a:srgbClr val="003399"/>
              </a:solidFill>
            </a:endParaRPr>
          </a:p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brightness evolution</a:t>
            </a:r>
            <a:endParaRPr lang="en-US" sz="2400" b="1">
              <a:solidFill>
                <a:srgbClr val="003399"/>
              </a:solidFill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616652" y="1567166"/>
            <a:ext cx="646491" cy="304601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64742" y="2192930"/>
            <a:ext cx="2809989" cy="830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Expected visual </a:t>
            </a:r>
            <a:endParaRPr lang="en-US" sz="2400" b="1">
              <a:solidFill>
                <a:srgbClr val="003399"/>
              </a:solidFill>
            </a:endParaRPr>
          </a:p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brightness evolution</a:t>
            </a:r>
            <a:endParaRPr lang="en-US" sz="2400" b="1">
              <a:solidFill>
                <a:srgbClr val="003399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5544642" y="2087798"/>
            <a:ext cx="720100" cy="520631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460912" y="3981267"/>
            <a:ext cx="2809989" cy="830997"/>
          </a:xfrm>
          <a:prstGeom prst="rect">
            <a:avLst/>
          </a:prstGeom>
        </p:spPr>
        <p:txBody>
          <a:bodyPr wrap="none" anchor="ctr" anchorCtr="0">
            <a:noAutofit/>
          </a:bodyPr>
          <a:lstStyle/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Neutrinos several</a:t>
            </a:r>
          </a:p>
          <a:p>
            <a:pPr defTabSz="921018"/>
            <a:r>
              <a:rPr lang="en-US" sz="2400" b="1" smtClean="0">
                <a:solidFill>
                  <a:srgbClr val="003399"/>
                </a:solidFill>
              </a:rPr>
              <a:t>hours before light</a:t>
            </a:r>
            <a:endParaRPr lang="en-US" sz="2400" b="1">
              <a:solidFill>
                <a:srgbClr val="00339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016152" y="4392118"/>
            <a:ext cx="504070" cy="144019"/>
          </a:xfrm>
          <a:prstGeom prst="straightConnector1">
            <a:avLst/>
          </a:prstGeom>
          <a:ln w="3810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264742" y="4320240"/>
            <a:ext cx="2016224" cy="93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l" defTabSz="921018"/>
            <a:r>
              <a:rPr lang="en-US" sz="2000"/>
              <a:t>Adapted from</a:t>
            </a:r>
          </a:p>
          <a:p>
            <a:pPr algn="l" defTabSz="921018"/>
            <a:r>
              <a:rPr lang="en-US" sz="2000"/>
              <a:t>Arnett et al.,</a:t>
            </a:r>
          </a:p>
          <a:p>
            <a:pPr algn="l" defTabSz="921018"/>
            <a:r>
              <a:rPr lang="en-US" sz="2000"/>
              <a:t>ARAA 27 (1989)</a:t>
            </a:r>
          </a:p>
        </p:txBody>
      </p:sp>
    </p:spTree>
    <p:extLst>
      <p:ext uri="{BB962C8B-B14F-4D97-AF65-F5344CB8AC3E}">
        <p14:creationId xmlns:p14="http://schemas.microsoft.com/office/powerpoint/2010/main" val="11534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892" y="720417"/>
            <a:ext cx="4320000" cy="583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 Neutrinos Gravitate?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289925"/>
            <a:ext cx="3888541" cy="3318222"/>
          </a:xfrm>
          <a:prstGeom prst="rect">
            <a:avLst/>
          </a:prstGeom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892" y="719609"/>
            <a:ext cx="4320000" cy="57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400" smtClean="0"/>
              <a:t>Early light curve of SN 1987A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5"/>
              <p:cNvSpPr>
                <a:spLocks noChangeArrowheads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• Neutrinos arrived several hours</a:t>
                </a: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before photons as expected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Transit time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same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160.000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yr) within a few hours</a:t>
                </a:r>
              </a:p>
            </p:txBody>
          </p:sp>
        </mc:Choice>
        <mc:Fallback xmlns="">
          <p:sp>
            <p:nvSpPr>
              <p:cNvPr id="5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blipFill rotWithShape="1">
                <a:blip r:embed="rId3"/>
                <a:stretch>
                  <a:fillRect l="-2260" t="-4839" r="-1836" b="-1048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/>
              <a:lstStyle/>
              <a:p>
                <a:pPr algn="l" defTabSz="921018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Shapiro time delay for particles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moving in a gravitational potential</a:t>
                </a: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b="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=−2</m:t>
                    </m:r>
                    <m:nary>
                      <m:nary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𝑑𝑡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Φ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For trip from LMC to us, depending 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on galactic model,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≈1</m:t>
                    </m:r>
                  </m:oMath>
                </a14:m>
                <a:r>
                  <a:rPr lang="en-US" sz="2400" smtClean="0">
                    <a:solidFill>
                      <a:schemeClr val="tx1"/>
                    </a:solidFill>
                  </a:rPr>
                  <a:t>–5 months</a:t>
                </a:r>
                <a:endParaRPr lang="en-US" sz="2400">
                  <a:solidFill>
                    <a:schemeClr val="tx1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Neutrinos and photons respond to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gravity the same to within</a:t>
                </a: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:r>
                  <a:rPr lang="en-US" sz="2400" smtClean="0">
                    <a:solidFill>
                      <a:srgbClr val="C00000"/>
                    </a:solidFill>
                  </a:rPr>
                  <a:t>1–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4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000" smtClean="0"/>
                  <a:t>Longo</a:t>
                </a:r>
                <a:r>
                  <a:rPr lang="en-US" sz="2000"/>
                  <a:t>, PRL 60:173</a:t>
                </a:r>
                <a:r>
                  <a:rPr lang="en-US" sz="2000" smtClean="0"/>
                  <a:t>, 1988</a:t>
                </a:r>
                <a:endParaRPr lang="en-US" sz="2000"/>
              </a:p>
              <a:p>
                <a:pPr algn="l" defTabSz="921018"/>
                <a:r>
                  <a:rPr lang="en-US" sz="2000" smtClean="0"/>
                  <a:t>Krauss </a:t>
                </a:r>
                <a:r>
                  <a:rPr lang="en-US" sz="2000"/>
                  <a:t>&amp; Tremaine, </a:t>
                </a:r>
                <a:r>
                  <a:rPr lang="en-US" sz="2000" smtClean="0"/>
                  <a:t>PRL 60:176, 1988</a:t>
                </a:r>
                <a:endParaRPr lang="en-US" sz="2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blipFill rotWithShape="1">
                <a:blip r:embed="rId4"/>
                <a:stretch>
                  <a:fillRect l="-1907" r="-476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1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Interpreting SN 1987A Neutrinos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4" y="863627"/>
            <a:ext cx="5962428" cy="4968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8"/>
              <p:cNvSpPr>
                <a:spLocks noChangeArrowheads="1"/>
              </p:cNvSpPr>
              <p:nvPr/>
            </p:nvSpPr>
            <p:spPr bwMode="auto">
              <a:xfrm>
                <a:off x="6552846" y="897537"/>
                <a:ext cx="2520286" cy="233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0" tIns="46075" rIns="92150" bIns="46075" anchor="ctr"/>
              <a:lstStyle/>
              <a:p>
                <a:pPr algn="l"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Assume </a:t>
                </a:r>
              </a:p>
              <a:p>
                <a:pPr algn="l"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• Thermal spectra</a:t>
                </a:r>
              </a:p>
              <a:p>
                <a:pPr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• Equipartition </a:t>
                </a:r>
                <a:r>
                  <a:rPr lang="en-US" sz="2400">
                    <a:solidFill>
                      <a:schemeClr val="tx2"/>
                    </a:solidFill>
                    <a:latin typeface="+mj-lt"/>
                  </a:rPr>
                  <a:t>of</a:t>
                </a:r>
              </a:p>
              <a:p>
                <a:pPr algn="l"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   energy </a:t>
                </a:r>
                <a:r>
                  <a:rPr lang="en-US" sz="2400">
                    <a:solidFill>
                      <a:schemeClr val="tx2"/>
                    </a:solidFill>
                    <a:latin typeface="+mj-lt"/>
                  </a:rPr>
                  <a:t>between </a:t>
                </a:r>
              </a:p>
              <a:p>
                <a:pPr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en-US" sz="2400" smtClean="0">
                  <a:solidFill>
                    <a:schemeClr val="tx2"/>
                  </a:solidFill>
                  <a:latin typeface="+mj-lt"/>
                </a:endParaRPr>
              </a:p>
              <a:p>
                <a:pPr defTabSz="921018"/>
                <a:r>
                  <a:rPr lang="en-US" sz="2400" smtClean="0">
                    <a:solidFill>
                      <a:schemeClr val="tx2"/>
                    </a:solidFill>
                    <a:latin typeface="+mj-lt"/>
                  </a:rPr>
                  <a:t> 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en-US" sz="2400">
                  <a:solidFill>
                    <a:schemeClr val="tx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2846" y="897537"/>
                <a:ext cx="2520286" cy="2339831"/>
              </a:xfrm>
              <a:prstGeom prst="rect">
                <a:avLst/>
              </a:prstGeom>
              <a:blipFill rotWithShape="1">
                <a:blip r:embed="rId3"/>
                <a:stretch>
                  <a:fillRect l="-3632" t="-1563" r="-1695" b="-546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6200000">
                <a:off x="-1350330" y="3080151"/>
                <a:ext cx="3454279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Binding Energy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53</m:t>
                        </m:r>
                      </m:sup>
                    </m:sSup>
                  </m:oMath>
                </a14:m>
                <a:r>
                  <a:rPr lang="en-US" sz="2400" smtClean="0"/>
                  <a:t> erg]</a:t>
                </a:r>
                <a:endParaRPr lang="en-US" sz="24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350330" y="3080151"/>
                <a:ext cx="3454279" cy="465833"/>
              </a:xfrm>
              <a:prstGeom prst="rect">
                <a:avLst/>
              </a:prstGeom>
              <a:blipFill rotWithShape="1">
                <a:blip r:embed="rId4"/>
                <a:stretch>
                  <a:fillRect l="-9211" t="-1587" r="-30263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28112" y="5832317"/>
                <a:ext cx="43363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Spectral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smtClean="0"/>
                  <a:t>  temperature  [MeV]</a:t>
                </a:r>
                <a:endParaRPr lang="en-US" sz="24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112" y="5832317"/>
                <a:ext cx="433638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107" t="-10667" r="-98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552782" y="4438860"/>
            <a:ext cx="2520350" cy="115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0" tIns="46075" rIns="92150" bIns="46075" anchor="ctr"/>
          <a:lstStyle/>
          <a:p>
            <a:pPr algn="l" defTabSz="921018"/>
            <a:r>
              <a:rPr lang="en-US" sz="2000"/>
              <a:t>Jegerlehner, </a:t>
            </a:r>
          </a:p>
          <a:p>
            <a:pPr algn="l" defTabSz="921018"/>
            <a:r>
              <a:rPr lang="en-US" sz="2000"/>
              <a:t>Neubig &amp; Raffelt,</a:t>
            </a:r>
          </a:p>
          <a:p>
            <a:pPr algn="l" defTabSz="921018"/>
            <a:r>
              <a:rPr lang="en-US" sz="2000"/>
              <a:t>PRD 54 (1996) 1194</a:t>
            </a:r>
            <a:endParaRPr lang="de-DE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3" y="3979862"/>
            <a:ext cx="5202237" cy="1471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4287" y="1235891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Contours at CL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68.3%, 90% and 95.4%</a:t>
            </a:r>
            <a:endParaRPr lang="en-US" sz="2000">
              <a:solidFill>
                <a:srgbClr val="C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68312" y="2833287"/>
            <a:ext cx="2448000" cy="2600880"/>
            <a:chOff x="3168312" y="2833287"/>
            <a:chExt cx="2448000" cy="2600880"/>
          </a:xfrm>
        </p:grpSpPr>
        <p:sp>
          <p:nvSpPr>
            <p:cNvPr id="17" name="Rectangle 16"/>
            <p:cNvSpPr/>
            <p:nvPr/>
          </p:nvSpPr>
          <p:spPr>
            <a:xfrm>
              <a:off x="4104442" y="3922167"/>
              <a:ext cx="576080" cy="151200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3168312" y="2833287"/>
              <a:ext cx="2448000" cy="122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Recent long-term</a:t>
              </a:r>
            </a:p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simulations</a:t>
              </a:r>
            </a:p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(Basel, Garching)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60448" y="4867275"/>
            <a:ext cx="5181600" cy="28892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/>
              <a:t>Theory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347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Burst of Neutrino Papers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3941" y="790285"/>
            <a:ext cx="856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inSPIRE: Citations of the papers reporting the neutrino burst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9922" y="1223677"/>
            <a:ext cx="8857230" cy="5229280"/>
            <a:chOff x="359922" y="1223963"/>
            <a:chExt cx="8857230" cy="5229280"/>
          </a:xfrm>
        </p:grpSpPr>
        <p:sp>
          <p:nvSpPr>
            <p:cNvPr id="8" name="Rectangle 7"/>
            <p:cNvSpPr/>
            <p:nvPr/>
          </p:nvSpPr>
          <p:spPr>
            <a:xfrm>
              <a:off x="8759952" y="1296047"/>
              <a:ext cx="457200" cy="5112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59922" y="1223963"/>
              <a:ext cx="8712640" cy="5229280"/>
              <a:chOff x="359922" y="1223963"/>
              <a:chExt cx="8712640" cy="522928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9922" y="1223963"/>
                <a:ext cx="8712640" cy="51124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431667" y="1276637"/>
                <a:ext cx="8353425" cy="5176606"/>
                <a:chOff x="431799" y="1275552"/>
                <a:chExt cx="8353425" cy="5176606"/>
              </a:xfrm>
              <a:solidFill>
                <a:schemeClr val="bg1"/>
              </a:solidFill>
            </p:grpSpPr>
            <p:graphicFrame>
              <p:nvGraphicFramePr>
                <p:cNvPr id="30" name="Chart 29"/>
                <p:cNvGraphicFramePr/>
                <p:nvPr>
                  <p:extLst/>
                </p:nvPr>
              </p:nvGraphicFramePr>
              <p:xfrm>
                <a:off x="431799" y="1275552"/>
                <a:ext cx="8353425" cy="517660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31" name="TextBox 30"/>
                <p:cNvSpPr txBox="1"/>
                <p:nvPr/>
              </p:nvSpPr>
              <p:spPr>
                <a:xfrm>
                  <a:off x="3672514" y="1471745"/>
                  <a:ext cx="3413435" cy="83099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C00000"/>
                      </a:solidFill>
                    </a:rPr>
                    <a:t>Superluminal neutrinos</a:t>
                  </a:r>
                </a:p>
                <a:p>
                  <a:r>
                    <a:rPr lang="en-US" sz="2400" b="1" smtClean="0">
                      <a:solidFill>
                        <a:srgbClr val="C00000"/>
                      </a:solidFill>
                    </a:rPr>
                    <a:t>in the OPERA experiment</a:t>
                  </a:r>
                  <a:endParaRPr lang="en-US" sz="2400" b="1">
                    <a:solidFill>
                      <a:srgbClr val="C00000"/>
                    </a:solidFill>
                  </a:endParaRPr>
                </a:p>
              </p:txBody>
            </p:sp>
          </p:grpSp>
        </p:grpSp>
      </p:grpSp>
      <p:cxnSp>
        <p:nvCxnSpPr>
          <p:cNvPr id="11" name="Straight Arrow Connector 10"/>
          <p:cNvCxnSpPr/>
          <p:nvPr/>
        </p:nvCxnSpPr>
        <p:spPr>
          <a:xfrm>
            <a:off x="6048712" y="2303827"/>
            <a:ext cx="864120" cy="5040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4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" y="-493"/>
            <a:ext cx="9217024" cy="582932"/>
          </a:xfrm>
        </p:spPr>
        <p:txBody>
          <a:bodyPr/>
          <a:lstStyle/>
          <a:p>
            <a:r>
              <a:rPr lang="en-US"/>
              <a:t>Cooling Time Scale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2" y="1727747"/>
            <a:ext cx="5041188" cy="4032950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63992" y="792007"/>
            <a:ext cx="7272387" cy="86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/>
          <a:p>
            <a:pPr defTabSz="921018"/>
            <a:r>
              <a:rPr lang="en-US" sz="2000">
                <a:solidFill>
                  <a:srgbClr val="003399"/>
                </a:solidFill>
              </a:rPr>
              <a:t>Exponential </a:t>
            </a:r>
            <a:r>
              <a:rPr lang="en-US" sz="2000" smtClean="0">
                <a:solidFill>
                  <a:srgbClr val="003399"/>
                </a:solidFill>
              </a:rPr>
              <a:t>cooling model:  T </a:t>
            </a:r>
            <a:r>
              <a:rPr lang="en-US" sz="2000">
                <a:solidFill>
                  <a:srgbClr val="003399"/>
                </a:solidFill>
              </a:rPr>
              <a:t>= T</a:t>
            </a:r>
            <a:r>
              <a:rPr lang="en-US" sz="2400" baseline="-25000">
                <a:solidFill>
                  <a:srgbClr val="003399"/>
                </a:solidFill>
              </a:rPr>
              <a:t>0</a:t>
            </a:r>
            <a:r>
              <a:rPr lang="en-US" sz="2000">
                <a:solidFill>
                  <a:srgbClr val="003399"/>
                </a:solidFill>
              </a:rPr>
              <a:t> e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aseline="30000">
                <a:solidFill>
                  <a:srgbClr val="003399"/>
                </a:solidFill>
              </a:rPr>
              <a:t>t/4</a:t>
            </a:r>
            <a:r>
              <a:rPr lang="en-US" sz="2400" b="1" baseline="30000" smtClean="0">
                <a:solidFill>
                  <a:srgbClr val="003399"/>
                </a:solidFill>
                <a:sym typeface="Symbol" pitchFamily="18" charset="2"/>
              </a:rPr>
              <a:t></a:t>
            </a:r>
            <a:r>
              <a:rPr lang="en-US" sz="2000" smtClean="0">
                <a:solidFill>
                  <a:srgbClr val="003399"/>
                </a:solidFill>
              </a:rPr>
              <a:t>,  constant radius,  </a:t>
            </a:r>
            <a:r>
              <a:rPr lang="en-US" sz="2000">
                <a:solidFill>
                  <a:srgbClr val="003399"/>
                </a:solidFill>
              </a:rPr>
              <a:t>L = L</a:t>
            </a:r>
            <a:r>
              <a:rPr lang="en-US" sz="2400" baseline="-25000">
                <a:solidFill>
                  <a:srgbClr val="003399"/>
                </a:solidFill>
              </a:rPr>
              <a:t>0</a:t>
            </a:r>
            <a:r>
              <a:rPr lang="en-US" sz="2000">
                <a:solidFill>
                  <a:srgbClr val="003399"/>
                </a:solidFill>
              </a:rPr>
              <a:t> e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aseline="30000">
                <a:solidFill>
                  <a:srgbClr val="003399"/>
                </a:solidFill>
              </a:rPr>
              <a:t>t/</a:t>
            </a:r>
            <a:r>
              <a:rPr lang="en-US" sz="2400" b="1" baseline="30000">
                <a:solidFill>
                  <a:srgbClr val="003399"/>
                </a:solidFill>
                <a:sym typeface="Symbol" pitchFamily="18" charset="2"/>
              </a:rPr>
              <a:t></a:t>
            </a:r>
          </a:p>
          <a:p>
            <a:pPr defTabSz="921018"/>
            <a:r>
              <a:rPr lang="en-US" sz="2000">
                <a:solidFill>
                  <a:srgbClr val="003399"/>
                </a:solidFill>
              </a:rPr>
              <a:t>Fit parameters </a:t>
            </a:r>
            <a:r>
              <a:rPr lang="en-US" sz="2000" smtClean="0">
                <a:solidFill>
                  <a:srgbClr val="003399"/>
                </a:solidFill>
              </a:rPr>
              <a:t>are  </a:t>
            </a:r>
            <a:r>
              <a:rPr lang="en-US" sz="2000">
                <a:solidFill>
                  <a:srgbClr val="003399"/>
                </a:solidFill>
              </a:rPr>
              <a:t>T</a:t>
            </a:r>
            <a:r>
              <a:rPr lang="en-US" sz="2000" baseline="-25000">
                <a:solidFill>
                  <a:srgbClr val="003399"/>
                </a:solidFill>
              </a:rPr>
              <a:t>0</a:t>
            </a:r>
            <a:r>
              <a:rPr lang="en-US" sz="2000">
                <a:solidFill>
                  <a:srgbClr val="003399"/>
                </a:solidFill>
              </a:rPr>
              <a:t>, </a:t>
            </a:r>
            <a:r>
              <a:rPr lang="en-US" sz="2400">
                <a:solidFill>
                  <a:srgbClr val="003399"/>
                </a:solidFill>
                <a:sym typeface="Symbol" pitchFamily="18" charset="2"/>
              </a:rPr>
              <a:t></a:t>
            </a:r>
            <a:r>
              <a:rPr lang="en-US" sz="2000">
                <a:solidFill>
                  <a:srgbClr val="003399"/>
                </a:solidFill>
              </a:rPr>
              <a:t>, radius</a:t>
            </a:r>
            <a:r>
              <a:rPr lang="en-US" sz="2000" smtClean="0">
                <a:solidFill>
                  <a:srgbClr val="003399"/>
                </a:solidFill>
              </a:rPr>
              <a:t>, 3 </a:t>
            </a:r>
            <a:r>
              <a:rPr lang="en-US" sz="2000">
                <a:solidFill>
                  <a:srgbClr val="003399"/>
                </a:solidFill>
              </a:rPr>
              <a:t>offset </a:t>
            </a:r>
            <a:r>
              <a:rPr lang="en-US" sz="2000" smtClean="0">
                <a:solidFill>
                  <a:srgbClr val="003399"/>
                </a:solidFill>
              </a:rPr>
              <a:t>times for KII, IMB &amp; BST detectors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07686" y="5760697"/>
            <a:ext cx="3745096" cy="71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/>
          <a:p>
            <a:pPr defTabSz="921018"/>
            <a:r>
              <a:rPr lang="en-US" sz="2000" smtClean="0"/>
              <a:t>Loredo and Lamb, Bayesian analysis</a:t>
            </a:r>
          </a:p>
          <a:p>
            <a:pPr defTabSz="921018"/>
            <a:r>
              <a:rPr lang="en-US" sz="2000"/>
              <a:t>astro-ph/0107260</a:t>
            </a:r>
          </a:p>
        </p:txBody>
      </p:sp>
    </p:spTree>
    <p:extLst>
      <p:ext uri="{BB962C8B-B14F-4D97-AF65-F5344CB8AC3E}">
        <p14:creationId xmlns:p14="http://schemas.microsoft.com/office/powerpoint/2010/main" val="15920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Emission from a Nuclear Medium</a:t>
            </a:r>
            <a:endParaRPr lang="en-US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940296" y="1549363"/>
            <a:ext cx="924103" cy="0"/>
            <a:chOff x="96" y="816"/>
            <a:chExt cx="576" cy="0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940296" y="1996361"/>
            <a:ext cx="924103" cy="0"/>
            <a:chOff x="96" y="816"/>
            <a:chExt cx="576" cy="0"/>
          </a:xfrm>
        </p:grpSpPr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864398" y="1549363"/>
            <a:ext cx="924103" cy="0"/>
            <a:chOff x="96" y="816"/>
            <a:chExt cx="576" cy="0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1864398" y="1996361"/>
            <a:ext cx="924103" cy="1500"/>
            <a:chOff x="96" y="816"/>
            <a:chExt cx="576" cy="0"/>
          </a:xfrm>
        </p:grpSpPr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018916" y="1250864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1709881" y="1549363"/>
            <a:ext cx="309034" cy="446998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37262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37262" y="1807362"/>
            <a:ext cx="362075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788501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788501" y="1799862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702380" y="1606363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V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46491" y="2093861"/>
            <a:ext cx="2038816" cy="7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+mj-lt"/>
              </a:rPr>
              <a:t>Nucleon-Nucleon</a:t>
            </a:r>
          </a:p>
          <a:p>
            <a:pPr algn="ctr"/>
            <a:r>
              <a:rPr lang="en-US" sz="2000">
                <a:latin typeface="+mj-lt"/>
              </a:rPr>
              <a:t>Bremsstrahlung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084034" y="1459353"/>
            <a:ext cx="732368" cy="5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+ ...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633984" y="1007647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interaction: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blipFill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43892" y="2807897"/>
            <a:ext cx="8785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• Interaction potential (one-pion exchange OPE often used, but too simplistic)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In-medium coupling constants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In-medium effective nucleon properties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Correlation effects (static and dynamical spin-spin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correlations)</a:t>
            </a:r>
          </a:p>
          <a:p>
            <a:endParaRPr lang="en-US" sz="1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arXiv:1906.11844v3 (28 May 2020)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7716" y="1439707"/>
            <a:ext cx="417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Axial-vector interaction implies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ominance of spin-dependent process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Thermal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contribute significantly (dominantly?)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blipFill>
                <a:blip r:embed="rId3"/>
                <a:stretch>
                  <a:fillRect l="-75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1000574" y="5622557"/>
            <a:ext cx="924103" cy="0"/>
            <a:chOff x="96" y="816"/>
            <a:chExt cx="576" cy="0"/>
          </a:xfrm>
        </p:grpSpPr>
        <p:sp>
          <p:nvSpPr>
            <p:cNvPr id="38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924676" y="5622557"/>
            <a:ext cx="924103" cy="0"/>
            <a:chOff x="96" y="816"/>
            <a:chExt cx="576" cy="0"/>
          </a:xfrm>
        </p:grpSpPr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43" name="Line 21"/>
          <p:cNvSpPr>
            <a:spLocks noChangeShapeType="1"/>
          </p:cNvSpPr>
          <p:nvPr/>
        </p:nvSpPr>
        <p:spPr bwMode="auto">
          <a:xfrm flipH="1">
            <a:off x="2079194" y="532405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729344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2793122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2694262" y="5080841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1080022" y="531778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43892" y="5904327"/>
            <a:ext cx="8928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</a:t>
            </a:r>
            <a:r>
              <a:rPr lang="en-US" sz="2000" b="1" smtClean="0">
                <a:solidFill>
                  <a:srgbClr val="C00000"/>
                </a:solidFill>
              </a:rPr>
              <a:t>arXiv:2010.02943 (06 Oct </a:t>
            </a:r>
            <a:r>
              <a:rPr lang="en-US" sz="2000" b="1">
                <a:solidFill>
                  <a:srgbClr val="C00000"/>
                </a:solidFill>
              </a:rPr>
              <a:t>2020)</a:t>
            </a:r>
          </a:p>
        </p:txBody>
      </p:sp>
    </p:spTree>
    <p:extLst>
      <p:ext uri="{BB962C8B-B14F-4D97-AF65-F5344CB8AC3E}">
        <p14:creationId xmlns:p14="http://schemas.microsoft.com/office/powerpoint/2010/main" val="1186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Axion Limits from Burst Duration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Raffelt,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Lect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Notes Phys. 741 (2008)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51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[hep-ph/0611350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early numerical studies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≲16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3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Chang, Essig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&amp; McDermott, </a:t>
                </a:r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JHEP 1809 (2018) 051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[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1803.00993]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Various correction factors to emission rates, specific SN core models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4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Fischer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 Giannotti,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Guo, Martínez-Pinedo &amp; Mirizzi, 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[1906.11844v3]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Beyond OPE emission rates, specific SN core models: similar to Chang et al.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5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Bar, Blum &amp; D'Amico,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 there a supernova bound on axions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? [1907.05020]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Observed signal not PNS cooling. SN1987A neutron star (or pulsar) not yet found.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(but see “NS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1987A in SN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1987A”, Page et al. arXiv:2004.06078)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[arXiv:2010.02943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]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smtClean="0">
                    <a:solidFill>
                      <a:schemeClr val="tx1"/>
                    </a:solidFill>
                  </a:rPr>
                  <a:t>Including thermal pions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6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1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3026</TotalTime>
  <Words>7078</Words>
  <Application>Microsoft Office PowerPoint</Application>
  <PresentationFormat>Custom</PresentationFormat>
  <Paragraphs>1335</Paragraphs>
  <Slides>115</Slides>
  <Notes>33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115</vt:i4>
      </vt:variant>
    </vt:vector>
  </HeadingPairs>
  <TitlesOfParts>
    <vt:vector size="129" baseType="lpstr">
      <vt:lpstr>Arial Unicode MS</vt:lpstr>
      <vt:lpstr>Arial</vt:lpstr>
      <vt:lpstr>Calibri</vt:lpstr>
      <vt:lpstr>Cambria Math</vt:lpstr>
      <vt:lpstr>Comic Sans MS</vt:lpstr>
      <vt:lpstr>Euclid Extra</vt:lpstr>
      <vt:lpstr>msmincho</vt:lpstr>
      <vt:lpstr>Symbol</vt:lpstr>
      <vt:lpstr>Trebuchet MS</vt:lpstr>
      <vt:lpstr>Office Theme</vt:lpstr>
      <vt:lpstr>CorelPhotoPaint.Image.10</vt:lpstr>
      <vt:lpstr>Corel PHOTO-PAINT 11.0 Image</vt:lpstr>
      <vt:lpstr>Equation</vt:lpstr>
      <vt:lpstr>CorelPhotoPaint.Image.9</vt:lpstr>
      <vt:lpstr>Particle-Physics Constraints from Stars</vt:lpstr>
      <vt:lpstr>Particle-Physics Constraints from Stars</vt:lpstr>
      <vt:lpstr>Evolution of Stars</vt:lpstr>
      <vt:lpstr>Evolution of Stars</vt:lpstr>
      <vt:lpstr>Evolution of Stars</vt:lpstr>
      <vt:lpstr>Evolution of Stars</vt:lpstr>
      <vt:lpstr>Particles from the Sun</vt:lpstr>
      <vt:lpstr>Bethe’s Classic Paper on Nuclear Reactions in Stars</vt:lpstr>
      <vt:lpstr>Predicting Neutrinos from Stars</vt:lpstr>
      <vt:lpstr>Neutrinos from the Sun</vt:lpstr>
      <vt:lpstr>Hydrogen Burning</vt:lpstr>
      <vt:lpstr>Solar Neutrinos from Nuclear Reactions</vt:lpstr>
      <vt:lpstr>Solar Neutrino Spectroscopy with Borexino</vt:lpstr>
      <vt:lpstr>Thermal Neutrinos: Production Processes</vt:lpstr>
      <vt:lpstr>Solar neutrino flux at keV energies</vt:lpstr>
      <vt:lpstr>Grand Unified Neutrino Spectrum (GUNS) at Earth</vt:lpstr>
      <vt:lpstr>Virial Theorem – Dark Matter in Galaxy Clusters</vt:lpstr>
      <vt:lpstr>Virial Theorem Applied to the Sun</vt:lpstr>
      <vt:lpstr>Standard Solar Model: Internal Structure</vt:lpstr>
      <vt:lpstr>Experimental Tests of Invisible Axions</vt:lpstr>
      <vt:lpstr>Pointing a Magnet to the Sun</vt:lpstr>
      <vt:lpstr>LHC Magnet Mounted as a Telescope to Follow the Sun</vt:lpstr>
      <vt:lpstr>Searching for Solar Axions with CAST</vt:lpstr>
      <vt:lpstr>Next Generation Axion Helioscope (IAXO)</vt:lpstr>
      <vt:lpstr>IAXO Sensitivty Forecast</vt:lpstr>
      <vt:lpstr>Observation of Excess Electronic Recoil Events in XENON1T</vt:lpstr>
      <vt:lpstr>Some Quick Blog Links</vt:lpstr>
      <vt:lpstr>keV-Range Energy Depositions</vt:lpstr>
      <vt:lpstr>Observation of Excess Electronic Recoil Events in XENON1T</vt:lpstr>
      <vt:lpstr>Solar Axions/ALPs</vt:lpstr>
      <vt:lpstr>XENON1T Results for Solar Axions/ALPs</vt:lpstr>
      <vt:lpstr>IAXO Sensitivity Forecast</vt:lpstr>
      <vt:lpstr>Summary on XENON1T Excess</vt:lpstr>
      <vt:lpstr>PRL Paper</vt:lpstr>
      <vt:lpstr>Equations of Stellar Structure</vt:lpstr>
      <vt:lpstr>Convection in Main-Sequence Stars</vt:lpstr>
      <vt:lpstr>Self-Regulated Nuclear Burning</vt:lpstr>
      <vt:lpstr>Nuclear Binding Energy</vt:lpstr>
      <vt:lpstr>Thermonuclear Reactions and Gamow Peak</vt:lpstr>
      <vt:lpstr>Main Nuclear Burning Stages</vt:lpstr>
      <vt:lpstr>Hydrogen Exhaustion</vt:lpstr>
      <vt:lpstr>Burning Phases of a 15 Solar-Mass Star</vt:lpstr>
      <vt:lpstr>Degenerate Stars (“White Dwarfs”)</vt:lpstr>
      <vt:lpstr>Degenerate Stars (“White Dwarfs”)</vt:lpstr>
      <vt:lpstr>Galactic Globular Cluster M55</vt:lpstr>
      <vt:lpstr>Color-Magnitude Diagram for Globular Clusters</vt:lpstr>
      <vt:lpstr>Color-Magnitude Diagram for Globular Clusters</vt:lpstr>
      <vt:lpstr>Planetary Nebulae</vt:lpstr>
      <vt:lpstr>Evolution of Stars</vt:lpstr>
      <vt:lpstr>Color-Magnitude Diagram for Globular Clusters</vt:lpstr>
      <vt:lpstr>Neutrinos from Thermal Processes</vt:lpstr>
      <vt:lpstr>Brightness and Core Mass at TRGB</vt:lpstr>
      <vt:lpstr>Particle Emission from Red-Giant Core or White Dwarf</vt:lpstr>
      <vt:lpstr>Helium Ignition for Low-Mass Red Giants</vt:lpstr>
      <vt:lpstr>Upper Red Giant Branch of Globular Clusters</vt:lpstr>
      <vt:lpstr>Limits on Axion-Electron Coupling from GC M5</vt:lpstr>
      <vt:lpstr>New TRGB Calibration from 22 Globular Clusters</vt:lpstr>
      <vt:lpstr>Tip of the Red-Giant Branch in the Galaxy NGC 4258</vt:lpstr>
      <vt:lpstr>TRGB in Different Filters</vt:lpstr>
      <vt:lpstr>Determinations of the Hubble Constant</vt:lpstr>
      <vt:lpstr>Axion Bounds from TRGB Calibrations</vt:lpstr>
      <vt:lpstr>Color-Magnitude Diagram for Globular Clusters</vt:lpstr>
      <vt:lpstr>ALP Limits from Globular Clusters</vt:lpstr>
      <vt:lpstr>White Dwarf Luminosity Function</vt:lpstr>
      <vt:lpstr>Axion Bounds from WD Luminosity Function</vt:lpstr>
      <vt:lpstr>Period Change of Variable White Dwarfs</vt:lpstr>
      <vt:lpstr>White Dwarf Bounds or Cooling Hint?</vt:lpstr>
      <vt:lpstr>Photon Dispersion Relation in Stars</vt:lpstr>
      <vt:lpstr>Resonant Production of Hidden Photons &amp; Friends</vt:lpstr>
      <vt:lpstr>Hidden Photon Bounds</vt:lpstr>
      <vt:lpstr>Evolution of Stars</vt:lpstr>
      <vt:lpstr>Crab Nebula – Remnant of SN 1054</vt:lpstr>
      <vt:lpstr>Crab Nebula</vt:lpstr>
      <vt:lpstr>Supernova Remnant in Cas A (SN 1680 ?)</vt:lpstr>
      <vt:lpstr>Stellar Collapse and Supernova Explosion</vt:lpstr>
      <vt:lpstr>Stellar Collapse and Supernova Explosion</vt:lpstr>
      <vt:lpstr>Stellar Collapse and Supernova Explosion</vt:lpstr>
      <vt:lpstr>Why No Prompt Explosion?</vt:lpstr>
      <vt:lpstr>Supernova Delayed Explosion Scenario</vt:lpstr>
      <vt:lpstr>Three Phases of Neutrino Emission</vt:lpstr>
      <vt:lpstr>Neutrino-Driven Mechanism – Modern Version</vt:lpstr>
      <vt:lpstr>Exploding 3D Simulation (20 "M" _⊙ Garching Group)</vt:lpstr>
      <vt:lpstr>Death Watch of a Million Supergiants</vt:lpstr>
      <vt:lpstr>Sanduleak -69 202</vt:lpstr>
      <vt:lpstr>SN 1987A Rings (Hubble Space Telescope 4/1994)</vt:lpstr>
      <vt:lpstr>SN 1987A Rings (Hubble Space Telescope 4/1994)</vt:lpstr>
      <vt:lpstr>Neutrino Signal of Supernova 1987A</vt:lpstr>
      <vt:lpstr>SN 1987A Data</vt:lpstr>
      <vt:lpstr>SN 1987A Event No.9 in Kamiokande </vt:lpstr>
      <vt:lpstr>Irvine-Michigan-Brookhaven (IMB) Detector</vt:lpstr>
      <vt:lpstr>2002 Physics Nobel Prize for Neutrino Astronomy</vt:lpstr>
      <vt:lpstr>Early Lightcurve of SN 1987A</vt:lpstr>
      <vt:lpstr>Do Neutrinos Gravitate?</vt:lpstr>
      <vt:lpstr>Interpreting SN 1987A Neutrinos</vt:lpstr>
      <vt:lpstr>SN 1987A Burst of Neutrino Papers</vt:lpstr>
      <vt:lpstr>Supernova 1987A Energy-Loss Argument</vt:lpstr>
      <vt:lpstr>Cooling Time Scale</vt:lpstr>
      <vt:lpstr>Axion Emission from a Nuclear Medium</vt:lpstr>
      <vt:lpstr>SN 1987A Axion Limits from Burst Duration</vt:lpstr>
      <vt:lpstr>Operational Detectors for Supernova Neutrinos</vt:lpstr>
      <vt:lpstr>Local Group of Galaxies</vt:lpstr>
      <vt:lpstr>Looking forward to the next galactic supernova</vt:lpstr>
      <vt:lpstr>Neutron Star Cooling</vt:lpstr>
      <vt:lpstr>Axion Limits from Neutron Star Cooling</vt:lpstr>
      <vt:lpstr>Cooling of Neutron Star in Cas A</vt:lpstr>
      <vt:lpstr>Axion Bounds from Magnetic WDs and NSs</vt:lpstr>
      <vt:lpstr>Radio Search for Axion Dark Matter in Pulsars</vt:lpstr>
      <vt:lpstr>Radio Search for Axion Dark Matter in Pulsars</vt:lpstr>
      <vt:lpstr>Radio Search for Axion Dark Matter in Pulsars</vt:lpstr>
      <vt:lpstr>Radio Search for Axion Dark Matter in Pulsars</vt:lpstr>
      <vt:lpstr>Super-Radiance</vt:lpstr>
      <vt:lpstr>Super-Radiance</vt:lpstr>
      <vt:lpstr>Gravitational Wave Signals</vt:lpstr>
      <vt:lpstr>LIGO Limits</vt:lpstr>
      <vt:lpstr>Axions and Stars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549</cp:revision>
  <cp:lastPrinted>2011-04-10T14:40:34Z</cp:lastPrinted>
  <dcterms:created xsi:type="dcterms:W3CDTF">2006-08-16T00:00:00Z</dcterms:created>
  <dcterms:modified xsi:type="dcterms:W3CDTF">2020-10-20T16:59:50Z</dcterms:modified>
</cp:coreProperties>
</file>