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33"/>
  </p:notesMasterIdLst>
  <p:handoutMasterIdLst>
    <p:handoutMasterId r:id="rId34"/>
  </p:handoutMasterIdLst>
  <p:sldIdLst>
    <p:sldId id="643" r:id="rId2"/>
    <p:sldId id="633" r:id="rId3"/>
    <p:sldId id="640" r:id="rId4"/>
    <p:sldId id="647" r:id="rId5"/>
    <p:sldId id="648" r:id="rId6"/>
    <p:sldId id="637" r:id="rId7"/>
    <p:sldId id="649" r:id="rId8"/>
    <p:sldId id="661" r:id="rId9"/>
    <p:sldId id="687" r:id="rId10"/>
    <p:sldId id="678" r:id="rId11"/>
    <p:sldId id="682" r:id="rId12"/>
    <p:sldId id="683" r:id="rId13"/>
    <p:sldId id="684" r:id="rId14"/>
    <p:sldId id="662" r:id="rId15"/>
    <p:sldId id="663" r:id="rId16"/>
    <p:sldId id="665" r:id="rId17"/>
    <p:sldId id="666" r:id="rId18"/>
    <p:sldId id="677" r:id="rId19"/>
    <p:sldId id="685" r:id="rId20"/>
    <p:sldId id="667" r:id="rId21"/>
    <p:sldId id="668" r:id="rId22"/>
    <p:sldId id="669" r:id="rId23"/>
    <p:sldId id="676" r:id="rId24"/>
    <p:sldId id="671" r:id="rId25"/>
    <p:sldId id="675" r:id="rId26"/>
    <p:sldId id="652" r:id="rId27"/>
    <p:sldId id="688" r:id="rId28"/>
    <p:sldId id="673" r:id="rId29"/>
    <p:sldId id="672" r:id="rId30"/>
    <p:sldId id="686" r:id="rId31"/>
    <p:sldId id="629" r:id="rId32"/>
  </p:sldIdLst>
  <p:sldSz cx="9217025" cy="6911975"/>
  <p:notesSz cx="9926638" cy="6781800"/>
  <p:custDataLst>
    <p:tags r:id="rId35"/>
  </p:custDataLst>
  <p:defaultTextStyle>
    <a:defPPr>
      <a:defRPr lang="en-US"/>
    </a:defPPr>
    <a:lvl1pPr marL="0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0784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1566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2350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43133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03915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64699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25482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86265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808080"/>
    <a:srgbClr val="000000"/>
    <a:srgbClr val="336699"/>
    <a:srgbClr val="5F5F5F"/>
    <a:srgbClr val="FFCC00"/>
    <a:srgbClr val="777777"/>
    <a:srgbClr val="F4C600"/>
    <a:srgbClr val="C00000"/>
    <a:srgbClr val="70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554" autoAdjust="0"/>
    <p:restoredTop sz="94204" autoAdjust="0"/>
  </p:normalViewPr>
  <p:slideViewPr>
    <p:cSldViewPr>
      <p:cViewPr>
        <p:scale>
          <a:sx n="90" d="100"/>
          <a:sy n="90" d="100"/>
        </p:scale>
        <p:origin x="-284" y="264"/>
      </p:cViewPr>
      <p:guideLst>
        <p:guide orient="horz" pos="4264"/>
        <p:guide orient="horz" pos="2993"/>
        <p:guide orient="horz" pos="3447"/>
        <p:guide orient="horz" pos="1361"/>
        <p:guide orient="horz" pos="1134"/>
        <p:guide orient="horz" pos="2268"/>
        <p:guide orient="horz" pos="3719"/>
        <p:guide pos="2903"/>
        <p:guide pos="2540"/>
        <p:guide pos="5805"/>
        <p:guide pos="317"/>
        <p:guide pos="1225"/>
        <p:guide pos="1950"/>
        <p:guide pos="10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52"/>
    </p:cViewPr>
  </p:sorterViewPr>
  <p:notesViewPr>
    <p:cSldViewPr showGuides="1">
      <p:cViewPr varScale="1">
        <p:scale>
          <a:sx n="77" d="100"/>
          <a:sy n="77" d="100"/>
        </p:scale>
        <p:origin x="-1644" y="-90"/>
      </p:cViewPr>
      <p:guideLst>
        <p:guide orient="horz" pos="2136"/>
        <p:guide pos="3127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079" cy="3394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237" y="0"/>
            <a:ext cx="4301079" cy="3394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5C8F8-B5DB-43D9-85CF-6394458414A4}" type="datetimeFigureOut">
              <a:rPr lang="en-US" smtClean="0"/>
              <a:t>14-May-19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41246"/>
            <a:ext cx="4301079" cy="3394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237" y="6441246"/>
            <a:ext cx="4301079" cy="3394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D8B15-1CA3-4651-B523-EF16B1F80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59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39090"/>
          </a:xfrm>
          <a:prstGeom prst="rect">
            <a:avLst/>
          </a:prstGeom>
        </p:spPr>
        <p:txBody>
          <a:bodyPr vert="horz" lIns="95452" tIns="47724" rIns="95452" bIns="477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1"/>
            <a:ext cx="4301543" cy="339090"/>
          </a:xfrm>
          <a:prstGeom prst="rect">
            <a:avLst/>
          </a:prstGeom>
        </p:spPr>
        <p:txBody>
          <a:bodyPr vert="horz" lIns="95452" tIns="47724" rIns="95452" bIns="47724" rtlCol="0"/>
          <a:lstStyle>
            <a:lvl1pPr algn="r">
              <a:defRPr sz="1200"/>
            </a:lvl1pPr>
          </a:lstStyle>
          <a:p>
            <a:fld id="{01620072-3401-4DB9-8FDB-45DC06C8E2ED}" type="datetimeFigureOut">
              <a:rPr lang="en-US" smtClean="0"/>
              <a:t>14-May-19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8000"/>
            <a:ext cx="3392488" cy="2544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52" tIns="47724" rIns="95452" bIns="477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1357"/>
            <a:ext cx="7941310" cy="3051810"/>
          </a:xfrm>
          <a:prstGeom prst="rect">
            <a:avLst/>
          </a:prstGeom>
        </p:spPr>
        <p:txBody>
          <a:bodyPr vert="horz" lIns="95452" tIns="47724" rIns="95452" bIns="477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1534"/>
            <a:ext cx="4301543" cy="339090"/>
          </a:xfrm>
          <a:prstGeom prst="rect">
            <a:avLst/>
          </a:prstGeom>
        </p:spPr>
        <p:txBody>
          <a:bodyPr vert="horz" lIns="95452" tIns="47724" rIns="95452" bIns="477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41534"/>
            <a:ext cx="4301543" cy="339090"/>
          </a:xfrm>
          <a:prstGeom prst="rect">
            <a:avLst/>
          </a:prstGeom>
        </p:spPr>
        <p:txBody>
          <a:bodyPr vert="horz" lIns="95452" tIns="47724" rIns="95452" bIns="47724" rtlCol="0" anchor="b"/>
          <a:lstStyle>
            <a:lvl1pPr algn="r">
              <a:defRPr sz="1200"/>
            </a:lvl1pPr>
          </a:lstStyle>
          <a:p>
            <a:fld id="{9D3757EF-13E9-4198-A937-0CBC43ED3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5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8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72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757EF-13E9-4198-A937-0CBC43ED37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4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9217024" cy="582932"/>
          </a:xfrm>
          <a:solidFill>
            <a:srgbClr val="707070"/>
          </a:solidFill>
        </p:spPr>
        <p:txBody>
          <a:bodyPr>
            <a:noAutofit/>
          </a:bodyPr>
          <a:lstStyle>
            <a:lvl1pPr>
              <a:defRPr sz="3200" b="1">
                <a:ln w="6350">
                  <a:noFill/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68064" y="17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128" y="6696437"/>
            <a:ext cx="9217026" cy="216030"/>
          </a:xfrm>
          <a:prstGeom prst="rect">
            <a:avLst/>
          </a:prstGeom>
          <a:solidFill>
            <a:srgbClr val="707070"/>
          </a:solidFill>
        </p:spPr>
        <p:txBody>
          <a:bodyPr wrap="none" bIns="61200" rtlCol="0" anchor="ctr" anchorCtr="0">
            <a:noAutofit/>
          </a:bodyPr>
          <a:lstStyle/>
          <a:p>
            <a:pPr algn="l"/>
            <a:r>
              <a:rPr lang="en-US" sz="1200" b="1" smtClean="0">
                <a:solidFill>
                  <a:srgbClr val="FFFFFF"/>
                </a:solidFill>
              </a:rPr>
              <a:t>Georg Raffelt, MPI Physics,</a:t>
            </a:r>
            <a:r>
              <a:rPr lang="en-US" sz="1200" b="1" baseline="0" smtClean="0">
                <a:solidFill>
                  <a:srgbClr val="FFFFFF"/>
                </a:solidFill>
              </a:rPr>
              <a:t> Munich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8513" y="6696075"/>
            <a:ext cx="4608513" cy="216392"/>
          </a:xfrm>
          <a:prstGeom prst="rect">
            <a:avLst/>
          </a:prstGeom>
          <a:noFill/>
        </p:spPr>
        <p:txBody>
          <a:bodyPr wrap="none" bIns="61200" rtlCol="0" anchor="ctr" anchorCtr="0">
            <a:noAutofit/>
          </a:bodyPr>
          <a:lstStyle/>
          <a:p>
            <a:pPr algn="r"/>
            <a:r>
              <a:rPr lang="en-US" sz="1200" b="1" baseline="0" smtClean="0">
                <a:solidFill>
                  <a:srgbClr val="FFFFFF"/>
                </a:solidFill>
              </a:rPr>
              <a:t>SN Neutrinos at the Cross Roads, Trento, 13</a:t>
            </a:r>
            <a:r>
              <a:rPr lang="en-US" sz="1200" b="1" baseline="0" smtClean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lang="en-US" sz="1200" b="1" baseline="0" smtClean="0">
                <a:solidFill>
                  <a:srgbClr val="FFFFFF"/>
                </a:solidFill>
              </a:rPr>
              <a:t>17 May 2019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68064" y="17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-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9217024" cy="582932"/>
          </a:xfrm>
          <a:noFill/>
        </p:spPr>
        <p:txBody>
          <a:bodyPr>
            <a:noAutofit/>
          </a:bodyPr>
          <a:lstStyle>
            <a:lvl1pPr>
              <a:defRPr sz="3200" b="1">
                <a:ln w="6350">
                  <a:noFill/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68064" y="17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128" y="6696437"/>
            <a:ext cx="9217026" cy="216030"/>
          </a:xfrm>
          <a:prstGeom prst="rect">
            <a:avLst/>
          </a:prstGeom>
          <a:noFill/>
        </p:spPr>
        <p:txBody>
          <a:bodyPr wrap="none" bIns="61200" rtlCol="0" anchor="ctr" anchorCtr="0">
            <a:noAutofit/>
          </a:bodyPr>
          <a:lstStyle/>
          <a:p>
            <a:pPr algn="l"/>
            <a:r>
              <a:rPr lang="en-US" sz="1200" b="1" smtClean="0">
                <a:solidFill>
                  <a:srgbClr val="FFFFFF"/>
                </a:solidFill>
              </a:rPr>
              <a:t>Georg Raffelt, MPI Physics,</a:t>
            </a:r>
            <a:r>
              <a:rPr lang="en-US" sz="1200" b="1" baseline="0" smtClean="0">
                <a:solidFill>
                  <a:srgbClr val="FFFFFF"/>
                </a:solidFill>
              </a:rPr>
              <a:t> Munich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8513" y="6696075"/>
            <a:ext cx="4608513" cy="216392"/>
          </a:xfrm>
          <a:prstGeom prst="rect">
            <a:avLst/>
          </a:prstGeom>
          <a:noFill/>
        </p:spPr>
        <p:txBody>
          <a:bodyPr wrap="none" bIns="61200" rtlCol="0" anchor="ctr" anchorCtr="0">
            <a:noAutofit/>
          </a:bodyPr>
          <a:lstStyle/>
          <a:p>
            <a:pPr algn="r"/>
            <a:r>
              <a:rPr lang="en-US" sz="1200" b="1" baseline="0" smtClean="0">
                <a:solidFill>
                  <a:srgbClr val="FFFFFF"/>
                </a:solidFill>
              </a:rPr>
              <a:t>SN Neutrinos at the Cross Roads, Trento, 13</a:t>
            </a:r>
            <a:r>
              <a:rPr lang="en-US" sz="1200" b="1" baseline="0" smtClean="0">
                <a:solidFill>
                  <a:srgbClr val="FFFFFF"/>
                </a:solidFill>
                <a:latin typeface="+mn-lt"/>
                <a:cs typeface="Calibri"/>
              </a:rPr>
              <a:t>–</a:t>
            </a:r>
            <a:r>
              <a:rPr lang="en-US" sz="1200" b="1" baseline="0" smtClean="0">
                <a:solidFill>
                  <a:srgbClr val="FFFFFF"/>
                </a:solidFill>
              </a:rPr>
              <a:t>17 May 2019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68064" y="17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9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0851" y="276799"/>
            <a:ext cx="8295323" cy="1151996"/>
          </a:xfrm>
          <a:prstGeom prst="rect">
            <a:avLst/>
          </a:prstGeom>
        </p:spPr>
        <p:txBody>
          <a:bodyPr vert="horz" lIns="92144" tIns="46072" rIns="92144" bIns="4607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851" y="1612798"/>
            <a:ext cx="8295323" cy="4561584"/>
          </a:xfrm>
          <a:prstGeom prst="rect">
            <a:avLst/>
          </a:prstGeom>
        </p:spPr>
        <p:txBody>
          <a:bodyPr vert="horz" lIns="92144" tIns="46072" rIns="92144" bIns="460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0851" y="6406380"/>
            <a:ext cx="2150639" cy="367999"/>
          </a:xfrm>
          <a:prstGeom prst="rect">
            <a:avLst/>
          </a:prstGeom>
        </p:spPr>
        <p:txBody>
          <a:bodyPr vert="horz" lIns="92144" tIns="46072" rIns="92144" bIns="4607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9150" y="6406380"/>
            <a:ext cx="2918725" cy="367999"/>
          </a:xfrm>
          <a:prstGeom prst="rect">
            <a:avLst/>
          </a:prstGeom>
        </p:spPr>
        <p:txBody>
          <a:bodyPr vert="horz" lIns="92144" tIns="46072" rIns="92144" bIns="4607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5538" y="6406380"/>
            <a:ext cx="2150639" cy="367999"/>
          </a:xfrm>
          <a:prstGeom prst="rect">
            <a:avLst/>
          </a:prstGeom>
        </p:spPr>
        <p:txBody>
          <a:bodyPr vert="horz" lIns="92144" tIns="46072" rIns="92144" bIns="4607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3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2" r:id="rId2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214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5545" indent="-345545" algn="l" defTabSz="92145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8679" indent="-287953" algn="l" defTabSz="92145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815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12540" indent="-230364" algn="l" defTabSz="92145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3263" indent="-230364" algn="l" defTabSz="92145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3991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4716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55442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16166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0726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1451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2177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2903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3627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64354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25079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5805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10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0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0.png"/><Relationship Id="rId5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6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3" Type="http://schemas.openxmlformats.org/officeDocument/2006/relationships/image" Target="../media/image720.png"/><Relationship Id="rId7" Type="http://schemas.openxmlformats.org/officeDocument/2006/relationships/image" Target="../media/image760.png"/><Relationship Id="rId12" Type="http://schemas.openxmlformats.org/officeDocument/2006/relationships/image" Target="../media/image8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0.png"/><Relationship Id="rId11" Type="http://schemas.openxmlformats.org/officeDocument/2006/relationships/image" Target="../media/image7.png"/><Relationship Id="rId5" Type="http://schemas.openxmlformats.org/officeDocument/2006/relationships/image" Target="../media/image740.png"/><Relationship Id="rId10" Type="http://schemas.openxmlformats.org/officeDocument/2006/relationships/image" Target="../media/image6.png"/><Relationship Id="rId4" Type="http://schemas.openxmlformats.org/officeDocument/2006/relationships/image" Target="../media/image730.png"/><Relationship Id="rId9" Type="http://schemas.openxmlformats.org/officeDocument/2006/relationships/image" Target="../media/image78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13" Type="http://schemas.openxmlformats.org/officeDocument/2006/relationships/image" Target="../media/image770.png"/><Relationship Id="rId3" Type="http://schemas.openxmlformats.org/officeDocument/2006/relationships/image" Target="../media/image830.png"/><Relationship Id="rId7" Type="http://schemas.openxmlformats.org/officeDocument/2006/relationships/image" Target="../media/image9.png"/><Relationship Id="rId12" Type="http://schemas.openxmlformats.org/officeDocument/2006/relationships/image" Target="../media/image760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0.png"/><Relationship Id="rId11" Type="http://schemas.openxmlformats.org/officeDocument/2006/relationships/image" Target="../media/image750.png"/><Relationship Id="rId5" Type="http://schemas.openxmlformats.org/officeDocument/2006/relationships/image" Target="../media/image850.png"/><Relationship Id="rId10" Type="http://schemas.openxmlformats.org/officeDocument/2006/relationships/image" Target="../media/image740.png"/><Relationship Id="rId4" Type="http://schemas.openxmlformats.org/officeDocument/2006/relationships/image" Target="../media/image840.png"/><Relationship Id="rId9" Type="http://schemas.openxmlformats.org/officeDocument/2006/relationships/image" Target="../media/image730.png"/><Relationship Id="rId14" Type="http://schemas.openxmlformats.org/officeDocument/2006/relationships/image" Target="../media/image7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3" Type="http://schemas.openxmlformats.org/officeDocument/2006/relationships/image" Target="../media/image640.png"/><Relationship Id="rId7" Type="http://schemas.openxmlformats.org/officeDocument/2006/relationships/image" Target="../media/image68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0.png"/><Relationship Id="rId5" Type="http://schemas.openxmlformats.org/officeDocument/2006/relationships/image" Target="../media/image660.png"/><Relationship Id="rId4" Type="http://schemas.openxmlformats.org/officeDocument/2006/relationships/image" Target="../media/image650.png"/><Relationship Id="rId9" Type="http://schemas.openxmlformats.org/officeDocument/2006/relationships/image" Target="../media/image7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Georg Raffelt\Desktop\cr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" y="-493"/>
            <a:ext cx="9217025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1956502"/>
            <a:ext cx="9228986" cy="4955965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" y="71517"/>
            <a:ext cx="9217024" cy="1079166"/>
          </a:xfrm>
          <a:noFill/>
        </p:spPr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Flavor evolution of dense </a:t>
            </a:r>
            <a:r>
              <a:rPr lang="en-US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neutrinos</a:t>
            </a:r>
            <a:br>
              <a:rPr lang="en-US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an emergent phenomenon</a:t>
            </a:r>
          </a:p>
        </p:txBody>
      </p:sp>
      <p:sp>
        <p:nvSpPr>
          <p:cNvPr id="16" name="Title 11"/>
          <p:cNvSpPr txBox="1">
            <a:spLocks/>
          </p:cNvSpPr>
          <p:nvPr/>
        </p:nvSpPr>
        <p:spPr>
          <a:xfrm>
            <a:off x="-128" y="5832317"/>
            <a:ext cx="9217024" cy="1079166"/>
          </a:xfrm>
          <a:prstGeom prst="rect">
            <a:avLst/>
          </a:prstGeom>
          <a:noFill/>
        </p:spPr>
        <p:txBody>
          <a:bodyPr vert="horz" lIns="92144" tIns="46072" rIns="92144" bIns="46072" rtlCol="0" anchor="ctr">
            <a:noAutofit/>
          </a:bodyPr>
          <a:lstStyle>
            <a:lvl1pPr algn="ctr" defTabSz="921451" rtl="0" eaLnBrk="1" latinLnBrk="0" hangingPunct="1">
              <a:spcBef>
                <a:spcPct val="0"/>
              </a:spcBef>
              <a:buNone/>
              <a:defRPr sz="3200" b="1" kern="1200">
                <a:ln w="635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 Raffelt</a:t>
            </a:r>
          </a:p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Max-Planck-Institut f</a:t>
            </a:r>
            <a:r>
              <a:rPr lang="de-DE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ür Physik, München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717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>
            <a:spLocks noChangeAspect="1"/>
          </p:cNvSpPr>
          <p:nvPr/>
        </p:nvSpPr>
        <p:spPr>
          <a:xfrm>
            <a:off x="5329072" y="1295687"/>
            <a:ext cx="3312000" cy="3312000"/>
          </a:xfrm>
          <a:prstGeom prst="ellipse">
            <a:avLst/>
          </a:prstGeom>
          <a:gradFill flip="none" rotWithShape="1">
            <a:gsLst>
              <a:gs pos="58000">
                <a:schemeClr val="bg1"/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473052" y="1439707"/>
            <a:ext cx="3024000" cy="3024000"/>
          </a:xfrm>
          <a:prstGeom prst="ellipse">
            <a:avLst/>
          </a:prstGeom>
          <a:gradFill flip="none" rotWithShape="1">
            <a:gsLst>
              <a:gs pos="58000">
                <a:schemeClr val="bg1"/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5616652" y="1583727"/>
            <a:ext cx="2736380" cy="2736380"/>
          </a:xfrm>
          <a:prstGeom prst="ellipse">
            <a:avLst/>
          </a:prstGeom>
          <a:gradFill flip="none" rotWithShape="1">
            <a:gsLst>
              <a:gs pos="58000">
                <a:schemeClr val="bg1"/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217025" cy="582613"/>
          </a:xfrm>
        </p:spPr>
        <p:txBody>
          <a:bodyPr rtlCol="0"/>
          <a:lstStyle/>
          <a:p>
            <a:pPr defTabSz="921451" fontAlgn="auto"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Correlated Trajectories vs. Field of Flavor Coherence</a:t>
            </a:r>
            <a:endParaRPr lang="en-US" dirty="0">
              <a:latin typeface="+mn-l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664242" y="2942888"/>
            <a:ext cx="2018857" cy="103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9" name="TextBox 11"/>
          <p:cNvSpPr txBox="1">
            <a:spLocks noChangeArrowheads="1"/>
          </p:cNvSpPr>
          <p:nvPr/>
        </p:nvSpPr>
        <p:spPr bwMode="auto">
          <a:xfrm>
            <a:off x="215900" y="719607"/>
            <a:ext cx="41889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0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0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0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0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Assume globally spherically symmetric</a:t>
            </a:r>
          </a:p>
          <a:p>
            <a:r>
              <a:rPr lang="en-US" alt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neutrino emission from SN </a:t>
            </a:r>
            <a:r>
              <a:rPr lang="en-US" altLang="en-US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core</a:t>
            </a:r>
            <a:endParaRPr lang="en-US" altLang="en-US" sz="2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2" name="Straight Arrow Connector 11"/>
          <p:cNvCxnSpPr>
            <a:stCxn id="84" idx="7"/>
          </p:cNvCxnSpPr>
          <p:nvPr/>
        </p:nvCxnSpPr>
        <p:spPr>
          <a:xfrm>
            <a:off x="2306719" y="2086248"/>
            <a:ext cx="2229785" cy="14859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>
            <a:spLocks noChangeAspect="1"/>
          </p:cNvSpPr>
          <p:nvPr/>
        </p:nvSpPr>
        <p:spPr>
          <a:xfrm>
            <a:off x="215902" y="1727747"/>
            <a:ext cx="2449544" cy="2448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5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32183" y="4680157"/>
                <a:ext cx="252035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chemeClr val="accent2">
                        <a:lumMod val="75000"/>
                      </a:schemeClr>
                    </a:solidFill>
                  </a:rPr>
                  <a:t>•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ν</m:t>
                    </m:r>
                  </m:oMath>
                </a14:m>
                <a:r>
                  <a:rPr lang="en-US" sz="2000" b="0" smtClean="0">
                    <a:solidFill>
                      <a:schemeClr val="accent2">
                        <a:lumMod val="75000"/>
                      </a:schemeClr>
                    </a:solidFill>
                  </a:rPr>
                  <a:t> meets every</a:t>
                </a:r>
              </a:p>
              <a:p>
                <a:r>
                  <a:rPr lang="en-US" sz="2000" b="0" smtClean="0">
                    <a:solidFill>
                      <a:schemeClr val="accent2">
                        <a:lumMod val="75000"/>
                      </a:schemeClr>
                    </a:solidFill>
                  </a:rPr>
                  <a:t>   other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ν</m:t>
                    </m:r>
                  </m:oMath>
                </a14:m>
                <a:r>
                  <a:rPr lang="en-US" sz="2000" b="0" smtClean="0">
                    <a:solidFill>
                      <a:schemeClr val="accent2">
                        <a:lumMod val="75000"/>
                      </a:schemeClr>
                    </a:solidFill>
                  </a:rPr>
                  <a:t> at most once</a:t>
                </a:r>
              </a:p>
              <a:p>
                <a:endParaRPr lang="en-US" sz="400" b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US" sz="2000" smtClean="0">
                    <a:solidFill>
                      <a:schemeClr val="accent2">
                        <a:lumMod val="75000"/>
                      </a:schemeClr>
                    </a:solidFill>
                  </a:rPr>
                  <a:t>• Nonlinear feedback</a:t>
                </a:r>
              </a:p>
              <a:p>
                <a:r>
                  <a:rPr lang="en-US" sz="200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000" smtClean="0">
                    <a:solidFill>
                      <a:schemeClr val="accent2">
                        <a:lumMod val="75000"/>
                      </a:schemeClr>
                    </a:solidFill>
                  </a:rPr>
                  <a:t>  on flavor evolution?</a:t>
                </a:r>
                <a:endParaRPr lang="en-US" sz="2000" b="0" smtClean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183" y="4680157"/>
                <a:ext cx="2520350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2415" t="-2203" r="-1932" b="-7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>
            <a:spLocks noChangeAspect="1"/>
          </p:cNvSpPr>
          <p:nvPr/>
        </p:nvSpPr>
        <p:spPr>
          <a:xfrm>
            <a:off x="3456352" y="2807897"/>
            <a:ext cx="289329" cy="289329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760672" y="1727747"/>
            <a:ext cx="2449544" cy="2448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5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28612" y="4680157"/>
                <a:ext cx="3492272" cy="170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chemeClr val="accent2">
                        <a:lumMod val="75000"/>
                      </a:schemeClr>
                    </a:solidFill>
                  </a:rPr>
                  <a:t>• Oscillating (or unstable)</a:t>
                </a:r>
              </a:p>
              <a:p>
                <a:r>
                  <a:rPr lang="en-US" sz="2000" smtClean="0">
                    <a:solidFill>
                      <a:schemeClr val="accent2">
                        <a:lumMod val="75000"/>
                      </a:schemeClr>
                    </a:solidFill>
                  </a:rPr>
                  <a:t>   field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𝜚</m:t>
                    </m:r>
                    <m:r>
                      <a:rPr lang="en-US" sz="20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𝑟</m:t>
                    </m:r>
                    <m:r>
                      <a:rPr lang="en-US" sz="20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smtClean="0">
                    <a:solidFill>
                      <a:schemeClr val="accent2">
                        <a:lumMod val="75000"/>
                      </a:schemeClr>
                    </a:solidFill>
                  </a:rPr>
                  <a:t> of flavor coherence,</a:t>
                </a:r>
              </a:p>
              <a:p>
                <a:r>
                  <a:rPr lang="en-US" sz="2000" smtClean="0">
                    <a:solidFill>
                      <a:schemeClr val="accent2">
                        <a:lumMod val="75000"/>
                      </a:schemeClr>
                    </a:solidFill>
                  </a:rPr>
                  <a:t>   acting back upon itself</a:t>
                </a:r>
              </a:p>
              <a:p>
                <a:endParaRPr lang="en-US" sz="50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US" sz="2000" b="0" smtClean="0">
                    <a:solidFill>
                      <a:schemeClr val="accent2">
                        <a:lumMod val="75000"/>
                      </a:schemeClr>
                    </a:solidFill>
                  </a:rPr>
                  <a:t>• Do not worry about individual</a:t>
                </a:r>
              </a:p>
              <a:p>
                <a:r>
                  <a:rPr lang="en-US" sz="200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000" smtClean="0">
                    <a:solidFill>
                      <a:schemeClr val="accent2">
                        <a:lumMod val="75000"/>
                      </a:schemeClr>
                    </a:solidFill>
                  </a:rPr>
                  <a:t>   neutrinos</a:t>
                </a:r>
                <a:endParaRPr lang="en-US" sz="2000" b="0" smtClean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612" y="4680157"/>
                <a:ext cx="3492272" cy="1708160"/>
              </a:xfrm>
              <a:prstGeom prst="rect">
                <a:avLst/>
              </a:prstGeom>
              <a:blipFill rotWithShape="1">
                <a:blip r:embed="rId4"/>
                <a:stretch>
                  <a:fillRect l="-1745" t="-1786" r="-1222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217025" cy="582613"/>
          </a:xfrm>
        </p:spPr>
        <p:txBody>
          <a:bodyPr rtlCol="0"/>
          <a:lstStyle/>
          <a:p>
            <a:pPr defTabSz="921451" fontAlgn="auto"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Evolution of the Questions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556" y="792163"/>
            <a:ext cx="8770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Bulb model of neutrino emission:</a:t>
            </a:r>
          </a:p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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Nu-nu interaction determined by aspect ratio of emission surface</a:t>
            </a: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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Instability as a function of radius – adiabatic conversion possible</a:t>
            </a:r>
          </a:p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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Flavor pendulum, spectral splits, multi-angle matter effect, three-flavor effects, …</a:t>
            </a: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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Spurious instabilities (need many angle bins in numerical studies)</a:t>
            </a:r>
            <a:endParaRPr lang="en-US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 Instability in the transverse direction: Spontaneous symmetry breaking</a:t>
            </a:r>
            <a:endParaRPr lang="en-US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024292" y="4165210"/>
            <a:ext cx="2018857" cy="103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16042" y="3764116"/>
            <a:ext cx="1000360" cy="4839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>
            <a:spLocks noChangeAspect="1"/>
          </p:cNvSpPr>
          <p:nvPr/>
        </p:nvSpPr>
        <p:spPr>
          <a:xfrm>
            <a:off x="1944055" y="3600007"/>
            <a:ext cx="1151771" cy="115104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5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6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>
            <a:spLocks noChangeAspect="1"/>
          </p:cNvSpPr>
          <p:nvPr/>
        </p:nvSpPr>
        <p:spPr>
          <a:xfrm>
            <a:off x="359360" y="2015225"/>
            <a:ext cx="4321162" cy="4321162"/>
          </a:xfrm>
          <a:prstGeom prst="ellipse">
            <a:avLst/>
          </a:prstGeom>
          <a:gradFill flip="none" rotWithShape="1">
            <a:gsLst>
              <a:gs pos="3300">
                <a:schemeClr val="bg1">
                  <a:lumMod val="50000"/>
                </a:schemeClr>
              </a:gs>
              <a:gs pos="0">
                <a:schemeClr val="bg1">
                  <a:lumMod val="10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217025" cy="582613"/>
          </a:xfrm>
        </p:spPr>
        <p:txBody>
          <a:bodyPr rtlCol="0"/>
          <a:lstStyle/>
          <a:p>
            <a:pPr defTabSz="921451" fontAlgn="auto"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Evolution of the Questions</a:t>
            </a:r>
            <a:endParaRPr lang="en-US" dirty="0">
              <a:latin typeface="+mn-l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024292" y="4165210"/>
            <a:ext cx="2018857" cy="103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16042" y="3764116"/>
            <a:ext cx="1000360" cy="4839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556" y="792163"/>
            <a:ext cx="8770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Halo effect:</a:t>
            </a:r>
          </a:p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 Small re-scattered flux, much larger angular leverage</a:t>
            </a:r>
            <a:endParaRPr lang="en-US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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Impact on collective effects?</a:t>
            </a:r>
          </a:p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 How to deal with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b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ackward flux?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664242" y="3023927"/>
            <a:ext cx="1152160" cy="6480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77694" y="3023927"/>
            <a:ext cx="614788" cy="1368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>
            <a:spLocks noChangeAspect="1"/>
          </p:cNvSpPr>
          <p:nvPr/>
        </p:nvSpPr>
        <p:spPr>
          <a:xfrm>
            <a:off x="1944055" y="3600007"/>
            <a:ext cx="1151771" cy="115104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5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9" name="Straight Arrow Connector 18"/>
          <p:cNvCxnSpPr>
            <a:stCxn id="84" idx="5"/>
          </p:cNvCxnSpPr>
          <p:nvPr/>
        </p:nvCxnSpPr>
        <p:spPr>
          <a:xfrm>
            <a:off x="2927153" y="4582485"/>
            <a:ext cx="2977539" cy="8177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392482" y="3816037"/>
            <a:ext cx="1512210" cy="15835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21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>
            <a:spLocks noChangeAspect="1"/>
          </p:cNvSpPr>
          <p:nvPr/>
        </p:nvSpPr>
        <p:spPr>
          <a:xfrm>
            <a:off x="359360" y="2015225"/>
            <a:ext cx="4321162" cy="4321162"/>
          </a:xfrm>
          <a:prstGeom prst="ellipse">
            <a:avLst/>
          </a:prstGeom>
          <a:gradFill flip="none" rotWithShape="1">
            <a:gsLst>
              <a:gs pos="3300">
                <a:schemeClr val="bg1">
                  <a:lumMod val="50000"/>
                </a:schemeClr>
              </a:gs>
              <a:gs pos="0">
                <a:schemeClr val="bg1">
                  <a:lumMod val="10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217025" cy="582613"/>
          </a:xfrm>
        </p:spPr>
        <p:txBody>
          <a:bodyPr rtlCol="0"/>
          <a:lstStyle/>
          <a:p>
            <a:pPr defTabSz="921451" fontAlgn="auto"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Evolution of the Questions</a:t>
            </a:r>
            <a:endParaRPr lang="en-US" dirty="0">
              <a:latin typeface="+mn-l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024292" y="4165210"/>
            <a:ext cx="2018857" cy="103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16042" y="3764116"/>
            <a:ext cx="1000360" cy="4839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556" y="792163"/>
            <a:ext cx="8770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Non-stationarity:</a:t>
            </a:r>
          </a:p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 Time-variation (of SN emission) in source region?</a:t>
            </a:r>
            <a:endParaRPr lang="en-US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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Self-induced time variation, “pulsating modes” more unstable than stationary ones?</a:t>
            </a:r>
            <a:endParaRPr lang="en-US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664242" y="3023927"/>
            <a:ext cx="1152160" cy="6480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77694" y="3023927"/>
            <a:ext cx="614788" cy="1368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>
            <a:spLocks noChangeAspect="1"/>
          </p:cNvSpPr>
          <p:nvPr/>
        </p:nvSpPr>
        <p:spPr>
          <a:xfrm>
            <a:off x="1944055" y="3600007"/>
            <a:ext cx="1151771" cy="115104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5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9" name="Straight Arrow Connector 18"/>
          <p:cNvCxnSpPr>
            <a:stCxn id="84" idx="5"/>
          </p:cNvCxnSpPr>
          <p:nvPr/>
        </p:nvCxnSpPr>
        <p:spPr>
          <a:xfrm>
            <a:off x="2927153" y="4582485"/>
            <a:ext cx="2977539" cy="8177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392482" y="3816037"/>
            <a:ext cx="1512210" cy="15835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07845" y="2023684"/>
                <a:ext cx="3677248" cy="1554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chemeClr val="accent1">
                        <a:lumMod val="75000"/>
                      </a:schemeClr>
                    </a:solidFill>
                    <a:sym typeface="Symbol"/>
                  </a:rPr>
                  <a:t> </a:t>
                </a:r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</a:rPr>
                  <a:t>Neutrino field begins to look like </a:t>
                </a:r>
              </a:p>
              <a:p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</a:rPr>
                  <a:t>   an anisotropic “gas” or “medium”,</a:t>
                </a:r>
              </a:p>
              <a:p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</a:rPr>
                  <a:t>   not a “beam”</a:t>
                </a:r>
              </a:p>
              <a:p>
                <a:endParaRPr lang="en-US" sz="500" b="1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b="1">
                    <a:solidFill>
                      <a:schemeClr val="accent1">
                        <a:lumMod val="75000"/>
                      </a:schemeClr>
                    </a:solidFill>
                    <a:sym typeface="Symbol"/>
                  </a:rPr>
                  <a:t> </a:t>
                </a:r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</a:rPr>
                  <a:t>Look for full space-time dependent</a:t>
                </a:r>
              </a:p>
              <a:p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</a:rPr>
                  <a:t>   solution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𝝔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𝒕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 </m:t>
                    </m:r>
                  </m:oMath>
                </a14:m>
                <a:endParaRPr lang="en-US" b="1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845" y="2023684"/>
                <a:ext cx="3677248" cy="1554272"/>
              </a:xfrm>
              <a:prstGeom prst="rect">
                <a:avLst/>
              </a:prstGeom>
              <a:blipFill rotWithShape="1">
                <a:blip r:embed="rId3"/>
                <a:stretch>
                  <a:fillRect l="-1493" t="-2745" r="-829" b="-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65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Fast </a:t>
            </a:r>
            <a:r>
              <a:rPr lang="en-US"/>
              <a:t>Flavor Conversion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2710" y="1228523"/>
                <a:ext cx="8821005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  </m:t>
                          </m:r>
                          <m:r>
                            <a:rPr lang="en-US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ℋ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Δ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 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mat</m:t>
                          </m:r>
                        </m:sub>
                      </m:sSub>
                      <m:r>
                        <a:rPr lang="en-US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sSub>
                        <m:sSubPr>
                          <m:ctrlP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F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d>
                                      <m:dPr>
                                        <m:begChr m:val="〈"/>
                                        <m:endChr m:val="|"/>
                                        <m:ctrlPr>
                                          <a:rPr lang="en-US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𝜈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𝑒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〉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d>
                                      <m:dPr>
                                        <m:begChr m:val="〈"/>
                                        <m:endChr m:val="|"/>
                                        <m:ctrlPr>
                                          <a:rPr lang="en-US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𝜈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〉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10" y="1228523"/>
                <a:ext cx="8821005" cy="8188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31730" y="744242"/>
            <a:ext cx="7659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Flavor evolution governed by “Hamiltonian matrix” (here for 2 flavors)</a:t>
            </a:r>
            <a:endParaRPr lang="en-US" sz="2000" b="1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/>
          <p:cNvCxnSpPr>
            <a:endCxn id="23" idx="1"/>
          </p:cNvCxnSpPr>
          <p:nvPr/>
        </p:nvCxnSpPr>
        <p:spPr>
          <a:xfrm>
            <a:off x="1944142" y="1885239"/>
            <a:ext cx="709633" cy="330603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3" idx="3"/>
          </p:cNvCxnSpPr>
          <p:nvPr/>
        </p:nvCxnSpPr>
        <p:spPr>
          <a:xfrm flipH="1">
            <a:off x="7106917" y="1943777"/>
            <a:ext cx="381995" cy="27206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53775" y="2015787"/>
            <a:ext cx="4453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accent2">
                    <a:lumMod val="75000"/>
                  </a:schemeClr>
                </a:solidFill>
              </a:rPr>
              <a:t>Flavor conversion caused by off diagonals</a:t>
            </a:r>
            <a:endParaRPr lang="en-US" sz="200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0172" y="2551807"/>
                <a:ext cx="5860066" cy="1414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smtClean="0">
                    <a:solidFill>
                      <a:schemeClr val="accent1">
                        <a:lumMod val="75000"/>
                      </a:schemeClr>
                    </a:solidFill>
                  </a:rPr>
                  <a:t>Energy scales of the problem:</a:t>
                </a:r>
              </a:p>
              <a:p>
                <a:r>
                  <a:rPr lang="en-US" sz="200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smtClean="0">
                    <a:solidFill>
                      <a:schemeClr val="accent1">
                        <a:lumMod val="75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𝜇</m:t>
                    </m:r>
                    <m:r>
                      <a:rPr lang="en-US" sz="2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0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F</m:t>
                        </m:r>
                      </m:sub>
                    </m:sSub>
                    <m:r>
                      <a:rPr lang="en-US" sz="20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𝜈</m:t>
                        </m:r>
                        <m:bar>
                          <m:barPr>
                            <m:pos m:val="top"/>
                            <m:ctrlPr>
                              <a:rPr lang="en-US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</m:ba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i="1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i="1" smtClean="0">
                    <a:solidFill>
                      <a:schemeClr val="accent1">
                        <a:lumMod val="75000"/>
                      </a:schemeClr>
                    </a:solidFill>
                  </a:rPr>
                  <a:t>   Required </a:t>
                </a:r>
                <a:r>
                  <a:rPr lang="en-US" sz="2000" i="1">
                    <a:solidFill>
                      <a:schemeClr val="accent1">
                        <a:lumMod val="75000"/>
                      </a:schemeClr>
                    </a:solidFill>
                  </a:rPr>
                  <a:t>for any collective </a:t>
                </a:r>
                <a:r>
                  <a:rPr lang="en-US" sz="2000" i="1" smtClean="0">
                    <a:solidFill>
                      <a:schemeClr val="accent1">
                        <a:lumMod val="75000"/>
                      </a:schemeClr>
                    </a:solidFill>
                  </a:rPr>
                  <a:t>effects</a:t>
                </a:r>
              </a:p>
              <a:p>
                <a:endParaRPr lang="en-US" sz="20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00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smtClean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Δ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/</m:t>
                    </m:r>
                    <m:r>
                      <a:rPr lang="en-US" sz="2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sz="2000" i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   </a:t>
                </a:r>
                <a:r>
                  <a:rPr lang="en-US" sz="1200" i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  </a:t>
                </a:r>
                <a:r>
                  <a:rPr lang="en-US" sz="2000" i="1" smtClean="0">
                    <a:solidFill>
                      <a:schemeClr val="accent1">
                        <a:lumMod val="75000"/>
                      </a:schemeClr>
                    </a:solidFill>
                  </a:rPr>
                  <a:t>Vacuum oscillation frequency</a:t>
                </a:r>
                <a:endParaRPr lang="en-US" sz="2000" i="1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en-US" sz="2000" b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𝜆</m:t>
                    </m:r>
                    <m:r>
                      <a:rPr lang="en-US" sz="2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0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F</m:t>
                        </m:r>
                      </m:sub>
                    </m:sSub>
                    <m:r>
                      <a:rPr lang="en-US" sz="20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US" sz="2000" i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     </a:t>
                </a:r>
                <a:r>
                  <a:rPr lang="en-US" sz="1050" i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000" i="1" smtClean="0">
                    <a:solidFill>
                      <a:schemeClr val="accent1">
                        <a:lumMod val="75000"/>
                      </a:schemeClr>
                    </a:solidFill>
                  </a:rPr>
                  <a:t>Matter effect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72" y="2551807"/>
                <a:ext cx="5860066" cy="1414233"/>
              </a:xfrm>
              <a:prstGeom prst="rect">
                <a:avLst/>
              </a:prstGeom>
              <a:blipFill rotWithShape="1">
                <a:blip r:embed="rId3"/>
                <a:stretch>
                  <a:fillRect l="-1145" t="-2155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0182" y="4036394"/>
                <a:ext cx="8019439" cy="1331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smtClean="0">
                    <a:solidFill>
                      <a:schemeClr val="accent1">
                        <a:lumMod val="75000"/>
                      </a:schemeClr>
                    </a:solidFill>
                  </a:rPr>
                  <a:t>Slow modes:</a:t>
                </a:r>
              </a:p>
              <a:p>
                <a:r>
                  <a:rPr lang="en-US" sz="200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smtClean="0">
                    <a:solidFill>
                      <a:schemeClr val="accent1">
                        <a:lumMod val="75000"/>
                      </a:schemeClr>
                    </a:solidFill>
                  </a:rPr>
                  <a:t>    Require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sz="200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00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smtClean="0">
                    <a:solidFill>
                      <a:schemeClr val="accent1">
                        <a:lumMod val="75000"/>
                      </a:schemeClr>
                    </a:solidFill>
                  </a:rPr>
                  <a:t>    Possible growth rate: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𝜅</m:t>
                    </m:r>
                    <m:r>
                      <a:rPr lang="en-US" sz="20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∼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000">
                    <a:solidFill>
                      <a:schemeClr val="accent2">
                        <a:lumMod val="75000"/>
                      </a:schemeClr>
                    </a:solidFill>
                  </a:rPr>
                  <a:t>, </a:t>
                </a:r>
                <a:r>
                  <a:rPr lang="en-US" sz="2000" smtClean="0">
                    <a:solidFill>
                      <a:schemeClr val="accent2">
                        <a:lumMod val="75000"/>
                      </a:schemeClr>
                    </a:solidFill>
                  </a:rPr>
                  <a:t> requires “crossing</a:t>
                </a:r>
                <a:r>
                  <a:rPr lang="en-US" sz="2000">
                    <a:solidFill>
                      <a:schemeClr val="accent2">
                        <a:lumMod val="75000"/>
                      </a:schemeClr>
                    </a:solidFill>
                  </a:rPr>
                  <a:t>”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accent2">
                        <a:lumMod val="75000"/>
                      </a:schemeClr>
                    </a:solidFill>
                  </a:rPr>
                  <a:t> distribution</a:t>
                </a:r>
                <a:endParaRPr lang="en-US" sz="200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00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82" y="4036394"/>
                <a:ext cx="8019439" cy="1331326"/>
              </a:xfrm>
              <a:prstGeom prst="rect">
                <a:avLst/>
              </a:prstGeom>
              <a:blipFill rotWithShape="1">
                <a:blip r:embed="rId4"/>
                <a:stretch>
                  <a:fillRect l="-837" t="-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9792" y="5077071"/>
                <a:ext cx="8603766" cy="1639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smtClean="0">
                    <a:solidFill>
                      <a:schemeClr val="accent1">
                        <a:lumMod val="75000"/>
                      </a:schemeClr>
                    </a:solidFill>
                  </a:rPr>
                  <a:t>Fast modes:</a:t>
                </a:r>
              </a:p>
              <a:p>
                <a:r>
                  <a:rPr lang="en-US" sz="200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smtClean="0">
                    <a:solidFill>
                      <a:schemeClr val="accent1">
                        <a:lumMod val="75000"/>
                      </a:schemeClr>
                    </a:solidFill>
                  </a:rPr>
                  <a:t>    Dynamical even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00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sz="200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smtClean="0">
                    <a:solidFill>
                      <a:schemeClr val="accent1">
                        <a:lumMod val="75000"/>
                      </a:schemeClr>
                    </a:solidFill>
                  </a:rPr>
                  <a:t>    </a:t>
                </a:r>
                <a:r>
                  <a:rPr lang="en-US" sz="2000">
                    <a:solidFill>
                      <a:schemeClr val="accent1">
                        <a:lumMod val="75000"/>
                      </a:schemeClr>
                    </a:solidFill>
                  </a:rPr>
                  <a:t>G</a:t>
                </a:r>
                <a:r>
                  <a:rPr lang="en-US" sz="2000" smtClean="0">
                    <a:solidFill>
                      <a:schemeClr val="accent1">
                        <a:lumMod val="75000"/>
                      </a:schemeClr>
                    </a:solidFill>
                  </a:rPr>
                  <a:t>rowth rate: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𝜅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∼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000" smtClean="0">
                    <a:solidFill>
                      <a:schemeClr val="accent1">
                        <a:lumMod val="75000"/>
                      </a:schemeClr>
                    </a:solidFill>
                  </a:rPr>
                  <a:t>  slow growth</a:t>
                </a:r>
              </a:p>
              <a:p>
                <a:r>
                  <a:rPr lang="en-US" sz="200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:r>
                  <a:rPr lang="en-US" sz="2000" smtClean="0">
                    <a:solidFill>
                      <a:schemeClr val="accent1">
                        <a:lumMod val="75000"/>
                      </a:schemeClr>
                    </a:solidFill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𝜅</m:t>
                    </m:r>
                    <m:r>
                      <a:rPr lang="en-US" sz="20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∼</m:t>
                    </m:r>
                    <m:r>
                      <a:rPr lang="en-US" sz="20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en-US" sz="2000">
                    <a:solidFill>
                      <a:schemeClr val="accent2">
                        <a:lumMod val="75000"/>
                      </a:schemeClr>
                    </a:solidFill>
                  </a:rPr>
                  <a:t>  </a:t>
                </a:r>
                <a:r>
                  <a:rPr lang="en-US" sz="2000" smtClean="0">
                    <a:solidFill>
                      <a:schemeClr val="accent2">
                        <a:lumMod val="75000"/>
                      </a:schemeClr>
                    </a:solidFill>
                  </a:rPr>
                  <a:t>       </a:t>
                </a:r>
                <a:r>
                  <a:rPr lang="en-US" sz="160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000" smtClean="0">
                    <a:solidFill>
                      <a:schemeClr val="accent2">
                        <a:lumMod val="75000"/>
                      </a:schemeClr>
                    </a:solidFill>
                  </a:rPr>
                  <a:t> fast growth,  requires </a:t>
                </a:r>
                <a:r>
                  <a:rPr lang="en-US" sz="2000">
                    <a:solidFill>
                      <a:schemeClr val="accent2">
                        <a:lumMod val="75000"/>
                      </a:schemeClr>
                    </a:solidFill>
                  </a:rPr>
                  <a:t>“crossing” of </a:t>
                </a:r>
                <a:r>
                  <a:rPr lang="en-US" sz="2000" smtClean="0">
                    <a:solidFill>
                      <a:schemeClr val="accent2">
                        <a:lumMod val="75000"/>
                      </a:schemeClr>
                    </a:solidFill>
                  </a:rPr>
                  <a:t>angle distribution</a:t>
                </a:r>
                <a:endParaRPr lang="en-US" sz="200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sz="2000" smtClean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92" y="5077071"/>
                <a:ext cx="8603766" cy="1639103"/>
              </a:xfrm>
              <a:prstGeom prst="rect">
                <a:avLst/>
              </a:prstGeom>
              <a:blipFill rotWithShape="1">
                <a:blip r:embed="rId5"/>
                <a:stretch>
                  <a:fillRect l="-780" t="-1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39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-10754"/>
            <a:ext cx="9215967" cy="6911975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7633082" y="3239957"/>
            <a:ext cx="1080000" cy="7200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 rot="900000">
            <a:off x="7359453" y="5119492"/>
            <a:ext cx="1080000" cy="7200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Arrow 24"/>
          <p:cNvSpPr/>
          <p:nvPr/>
        </p:nvSpPr>
        <p:spPr>
          <a:xfrm rot="20700000" flipV="1">
            <a:off x="7359453" y="1337616"/>
            <a:ext cx="1080000" cy="7200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4858" y="3335349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PNS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1779" y="4176087"/>
            <a:ext cx="1063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</a:t>
            </a: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Left Arrow 20"/>
              <p:cNvSpPr/>
              <p:nvPr/>
            </p:nvSpPr>
            <p:spPr>
              <a:xfrm flipH="1">
                <a:off x="2016152" y="3095937"/>
                <a:ext cx="1368040" cy="936130"/>
              </a:xfrm>
              <a:prstGeom prst="leftArrow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𝝂</m:t>
                      </m:r>
                      <m:bar>
                        <m:barPr>
                          <m:pos m:val="top"/>
                          <m:ctrlP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𝝂</m:t>
                          </m:r>
                        </m:e>
                      </m:bar>
                    </m:oMath>
                  </m:oMathPara>
                </a14:m>
                <a:endParaRPr lang="en-US" sz="3200" b="1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1" name="Left Arrow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016152" y="3095937"/>
                <a:ext cx="1368040" cy="936130"/>
              </a:xfrm>
              <a:prstGeom prst="leftArrow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Left Arrow 22"/>
              <p:cNvSpPr/>
              <p:nvPr/>
            </p:nvSpPr>
            <p:spPr>
              <a:xfrm>
                <a:off x="4968562" y="3269435"/>
                <a:ext cx="936130" cy="648000"/>
              </a:xfrm>
              <a:prstGeom prst="leftArrow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𝝂</m:t>
                      </m:r>
                      <m:bar>
                        <m:barPr>
                          <m:pos m:val="top"/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𝝂</m:t>
                          </m:r>
                        </m:e>
                      </m:bar>
                    </m:oMath>
                  </m:oMathPara>
                </a14:m>
                <a:endParaRPr lang="en-US" sz="2000" b="1" i="1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3" name="Left Arrow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562" y="3269435"/>
                <a:ext cx="936130" cy="648000"/>
              </a:xfrm>
              <a:prstGeom prst="leftArrow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3816402" y="4032066"/>
            <a:ext cx="857906" cy="936131"/>
            <a:chOff x="3960422" y="4176087"/>
            <a:chExt cx="857906" cy="936131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3960422" y="4968875"/>
              <a:ext cx="79211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>
              <a:off x="3708386" y="4716163"/>
              <a:ext cx="79211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4013587" y="4709685"/>
              <a:ext cx="360000" cy="36000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307418" y="4411013"/>
              <a:ext cx="2952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x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04442" y="4176087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y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32672" y="4586881"/>
              <a:ext cx="2856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z</a:t>
              </a:r>
              <a:endParaRPr 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35" name="Cube 34"/>
          <p:cNvSpPr/>
          <p:nvPr/>
        </p:nvSpPr>
        <p:spPr>
          <a:xfrm>
            <a:off x="3613426" y="3023927"/>
            <a:ext cx="1038274" cy="1029306"/>
          </a:xfrm>
          <a:prstGeom prst="cube">
            <a:avLst>
              <a:gd name="adj" fmla="val 1538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813078" y="670969"/>
                <a:ext cx="4523674" cy="2208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Small test volume for fast modes</a:t>
                </a:r>
                <a:endParaRPr lang="en-US" sz="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4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• </a:t>
                </a:r>
                <a:r>
                  <a:rPr lang="en-US" sz="2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</a:t>
                </a:r>
                <a:r>
                  <a:rPr lang="en-US" sz="24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omogeneous conditions</a:t>
                </a:r>
              </a:p>
              <a:p>
                <a:endParaRPr lang="en-US" sz="5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• </a:t>
                </a:r>
                <a:r>
                  <a:rPr lang="en-US" sz="24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/>
                  </a:rPr>
                  <a:t>Need</a:t>
                </a:r>
                <a:r>
                  <a:rPr lang="en-US" sz="24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𝜈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𝜃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𝜑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en-US" sz="24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for all species</a:t>
                </a:r>
              </a:p>
              <a:p>
                <a:endParaRPr lang="en-US" sz="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4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• </a:t>
                </a:r>
                <a:r>
                  <a:rPr lang="en-US" sz="24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Large mean free path</a:t>
                </a:r>
              </a:p>
              <a:p>
                <a:endParaRPr lang="en-US" sz="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4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• </a:t>
                </a:r>
                <a:r>
                  <a:rPr lang="en-US" sz="240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What is flavor evolution (t,x,y,z) ?</a:t>
                </a:r>
                <a:endParaRPr lang="en-US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078" y="670969"/>
                <a:ext cx="4523674" cy="2208938"/>
              </a:xfrm>
              <a:prstGeom prst="rect">
                <a:avLst/>
              </a:prstGeom>
              <a:blipFill rotWithShape="1">
                <a:blip r:embed="rId6"/>
                <a:stretch>
                  <a:fillRect l="-2156" t="-2486" r="-1887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>
            <a:spLocks noChangeAspect="1"/>
          </p:cNvSpPr>
          <p:nvPr/>
        </p:nvSpPr>
        <p:spPr>
          <a:xfrm>
            <a:off x="-5615108" y="-2879093"/>
            <a:ext cx="12960000" cy="12960000"/>
          </a:xfrm>
          <a:prstGeom prst="arc">
            <a:avLst>
              <a:gd name="adj1" fmla="val 19756497"/>
              <a:gd name="adj2" fmla="val 182601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" y="-7345"/>
            <a:ext cx="9217024" cy="582932"/>
          </a:xfrm>
        </p:spPr>
        <p:txBody>
          <a:bodyPr/>
          <a:lstStyle/>
          <a:p>
            <a:r>
              <a:rPr lang="en-US" smtClean="0"/>
              <a:t>Neutrino gas in the near-free streaming regime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128" y="6696799"/>
            <a:ext cx="9217026" cy="216030"/>
          </a:xfrm>
          <a:prstGeom prst="rect">
            <a:avLst/>
          </a:prstGeom>
          <a:solidFill>
            <a:srgbClr val="707070"/>
          </a:solidFill>
        </p:spPr>
        <p:txBody>
          <a:bodyPr wrap="none" bIns="61200" rtlCol="0" anchor="ctr" anchorCtr="0">
            <a:noAutofit/>
          </a:bodyPr>
          <a:lstStyle/>
          <a:p>
            <a:pPr algn="l"/>
            <a:r>
              <a:rPr lang="en-US" sz="1200" b="1" smtClean="0">
                <a:solidFill>
                  <a:srgbClr val="FFFFFF"/>
                </a:solidFill>
              </a:rPr>
              <a:t>Georg Raffelt, MPI Physics,</a:t>
            </a:r>
            <a:r>
              <a:rPr lang="en-US" sz="1200" b="1" baseline="0" smtClean="0">
                <a:solidFill>
                  <a:srgbClr val="FFFFFF"/>
                </a:solidFill>
              </a:rPr>
              <a:t> Munich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8513" y="6696437"/>
            <a:ext cx="4608513" cy="216392"/>
          </a:xfrm>
          <a:prstGeom prst="rect">
            <a:avLst/>
          </a:prstGeom>
          <a:noFill/>
        </p:spPr>
        <p:txBody>
          <a:bodyPr wrap="none" bIns="61200" rtlCol="0" anchor="ctr" anchorCtr="0">
            <a:noAutofit/>
          </a:bodyPr>
          <a:lstStyle/>
          <a:p>
            <a:pPr algn="r"/>
            <a:r>
              <a:rPr lang="en-US" sz="1200" b="1">
                <a:solidFill>
                  <a:srgbClr val="FFFFFF"/>
                </a:solidFill>
              </a:rPr>
              <a:t>SN Neutrinos at the Cross Roads, Trento, 13</a:t>
            </a:r>
            <a:r>
              <a:rPr lang="en-US" sz="1200" b="1">
                <a:solidFill>
                  <a:srgbClr val="FFFFFF"/>
                </a:solidFill>
                <a:cs typeface="Calibri"/>
              </a:rPr>
              <a:t>–</a:t>
            </a:r>
            <a:r>
              <a:rPr lang="en-US" sz="1200" b="1">
                <a:solidFill>
                  <a:srgbClr val="FFFFFF"/>
                </a:solidFill>
              </a:rPr>
              <a:t>17 May 2019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-128" y="6696437"/>
            <a:ext cx="921596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29" y="575587"/>
            <a:ext cx="921596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47296" y="5208068"/>
            <a:ext cx="39853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Linearised problem:</a:t>
            </a:r>
          </a:p>
          <a:p>
            <a:r>
              <a:rPr lang="en-US" sz="240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Study dispersion relation of </a:t>
            </a:r>
          </a:p>
          <a:p>
            <a:r>
              <a:rPr lang="en-US" sz="240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“flavor waves”</a:t>
            </a:r>
            <a:endParaRPr lang="en-US" sz="240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033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Linearisation for Fast Flavor Modes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337" y="719607"/>
                <a:ext cx="69129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</a:rPr>
                  <a:t>Evolution equation: 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𝑖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𝜕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</m:sub>
                    </m:sSub>
                    <m:r>
                      <a:rPr lang="en-US" b="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𝜚</m:t>
                    </m:r>
                    <m:r>
                      <a:rPr lang="en-US" b="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ℋ</m:t>
                        </m:r>
                        <m:r>
                          <a:rPr lang="en-US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𝜚</m:t>
                        </m:r>
                      </m:e>
                    </m:d>
                  </m:oMath>
                </a14:m>
                <a:r>
                  <a:rPr lang="en-US" smtClean="0">
                    <a:solidFill>
                      <a:schemeClr val="accent1">
                        <a:lumMod val="75000"/>
                      </a:schemeClr>
                    </a:solidFill>
                  </a:rPr>
                  <a:t> 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1,</m:t>
                        </m:r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37" y="719607"/>
                <a:ext cx="691296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705" t="-2295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45162" y="1214395"/>
                <a:ext cx="6235610" cy="1053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</a:rPr>
                  <a:t>Linearisation to find (propagating or unstable) collective modes:</a:t>
                </a:r>
              </a:p>
              <a:p>
                <a:endParaRPr lang="en-US" sz="400" b="1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     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 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d>
                                      <m:dPr>
                                        <m:begChr m:val="〈"/>
                                        <m:endChr m:val="|"/>
                                        <m:ctrlPr>
                                          <a:rPr lang="en-US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tx1">
                                                    <a:lumMod val="65000"/>
                                                    <a:lumOff val="3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>
                                                    <a:lumMod val="65000"/>
                                                    <a:lumOff val="3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𝜈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tx1">
                                                    <a:lumMod val="65000"/>
                                                    <a:lumOff val="3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𝑒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〉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d>
                                      <m:dPr>
                                        <m:begChr m:val="〈"/>
                                        <m:endChr m:val="|"/>
                                        <m:ctrlPr>
                                          <a:rPr lang="en-US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tx1">
                                                    <a:lumMod val="65000"/>
                                                    <a:lumOff val="3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>
                                                    <a:lumMod val="65000"/>
                                                    <a:lumOff val="3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𝜈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tx1">
                                                    <a:lumMod val="65000"/>
                                                    <a:lumOff val="3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〉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/>
                                  <m:sup>
                                    <m:r>
                                      <a:rPr lang="en-US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62" y="1214395"/>
                <a:ext cx="6235610" cy="1053237"/>
              </a:xfrm>
              <a:prstGeom prst="rect">
                <a:avLst/>
              </a:prstGeom>
              <a:blipFill rotWithShape="1">
                <a:blip r:embed="rId3"/>
                <a:stretch>
                  <a:fillRect l="-782" t="-2890" r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59792" y="2325097"/>
                <a:ext cx="8021230" cy="1058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</a:rPr>
                  <a:t>Linearised EOM for field of flavor coherence</a:t>
                </a:r>
                <a:endParaRPr lang="en-US" b="1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sz="400" b="1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𝑖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𝛼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𝜇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sup>
                      </m:sSup>
                      <m:nary>
                        <m:naryPr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</m:ba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ba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92" y="2325097"/>
                <a:ext cx="8021230" cy="1058880"/>
              </a:xfrm>
              <a:prstGeom prst="rect">
                <a:avLst/>
              </a:prstGeom>
              <a:blipFill rotWithShape="1">
                <a:blip r:embed="rId4"/>
                <a:stretch>
                  <a:fillRect l="-684" t="-2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92482" y="3023927"/>
                <a:ext cx="2853665" cy="485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⏟"/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                                             </m:t>
                              </m:r>
                            </m:e>
                            <m:e>
                              <m:r>
                                <a:rPr lang="en-US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</m:e>
                          </m:eqAr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     </m:t>
                          </m:r>
                        </m:e>
                      </m:groupChr>
                    </m:oMath>
                  </m:oMathPara>
                </a14:m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482" y="3023927"/>
                <a:ext cx="2853665" cy="4850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70637" y="3504085"/>
                <a:ext cx="27302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solidFill>
                      <a:schemeClr val="accent1">
                        <a:lumMod val="75000"/>
                      </a:schemeClr>
                    </a:solidFill>
                  </a:rPr>
                  <a:t>Same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smtClean="0">
                    <a:solidFill>
                      <a:schemeClr val="accent1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𝜈</m:t>
                    </m:r>
                  </m:oMath>
                </a14:m>
                <a:r>
                  <a:rPr lang="en-US" smtClean="0">
                    <a:solidFill>
                      <a:schemeClr val="accent1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𝜈</m:t>
                        </m:r>
                      </m:e>
                    </m:bar>
                  </m:oMath>
                </a14:m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637" y="3504085"/>
                <a:ext cx="2730235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786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68062" y="3081307"/>
                <a:ext cx="1401184" cy="422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⏟"/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         </m:t>
                          </m:r>
                        </m:e>
                      </m:groupChr>
                    </m:oMath>
                  </m:oMathPara>
                </a14:m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062" y="3081307"/>
                <a:ext cx="1401184" cy="42274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124425" y="3511400"/>
            <a:ext cx="2187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Ignore for fast modes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44899" y="3960057"/>
                <a:ext cx="8324163" cy="1157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</a:rPr>
                  <a:t>Angle distribution of electron lepton number (ELN) carried by neutrinos</a:t>
                </a:r>
              </a:p>
              <a:p>
                <a:endParaRPr lang="en-US" sz="400" b="1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    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𝑑𝐸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𝜈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𝜈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99" y="3960057"/>
                <a:ext cx="8324163" cy="1157433"/>
              </a:xfrm>
              <a:prstGeom prst="rect">
                <a:avLst/>
              </a:prstGeom>
              <a:blipFill rotWithShape="1">
                <a:blip r:embed="rId8"/>
                <a:stretch>
                  <a:fillRect l="-586" t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499796" y="1574445"/>
            <a:ext cx="1465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Field of flavor</a:t>
            </a:r>
          </a:p>
          <a:p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coherence</a:t>
            </a:r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048712" y="1780977"/>
            <a:ext cx="451084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65967" y="4989467"/>
                <a:ext cx="5566715" cy="1037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</a:rPr>
                  <a:t>Linearised EOM for field of flavor coherence</a:t>
                </a:r>
              </a:p>
              <a:p>
                <a:endParaRPr lang="en-US" sz="400" b="1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𝑖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sub>
                      </m:sSub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=−</m:t>
                      </m:r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𝜇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sup>
                      </m:sSup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nary>
                    </m:oMath>
                  </m:oMathPara>
                </a14:m>
                <a:endParaRPr lang="en-US" b="1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67" y="4989467"/>
                <a:ext cx="5566715" cy="1037463"/>
              </a:xfrm>
              <a:prstGeom prst="rect">
                <a:avLst/>
              </a:prstGeom>
              <a:blipFill rotWithShape="1">
                <a:blip r:embed="rId9"/>
                <a:stretch>
                  <a:fillRect l="-9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61702" y="5959085"/>
            <a:ext cx="5412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Matter effect, “rotate away” by including it in derivative</a:t>
            </a:r>
          </a:p>
          <a:p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if medium is homogeneous and stationary</a:t>
            </a:r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769892" y="5806219"/>
            <a:ext cx="0" cy="20255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70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Dispersion Relation for Fast Flavor Modes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65967" y="719607"/>
                <a:ext cx="8303358" cy="1039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</a:rPr>
                  <a:t>Linearised EOM for field of flavor coherence – a wave equation</a:t>
                </a:r>
              </a:p>
              <a:p>
                <a:endParaRPr lang="en-US" sz="400" b="1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𝑖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sub>
                      </m:sSub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=−</m:t>
                      </m:r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𝜇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sup>
                      </m:sSup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nary>
                    </m:oMath>
                  </m:oMathPara>
                </a14:m>
                <a:endParaRPr lang="en-US" b="1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67" y="719607"/>
                <a:ext cx="8303358" cy="1039708"/>
              </a:xfrm>
              <a:prstGeom prst="rect">
                <a:avLst/>
              </a:prstGeom>
              <a:blipFill rotWithShape="1">
                <a:blip r:embed="rId2"/>
                <a:stretch>
                  <a:fillRect l="-661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5967" y="1583727"/>
                <a:ext cx="5566715" cy="720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</a:rPr>
                  <a:t>Plane-wave ansatz</a:t>
                </a:r>
                <a:endParaRPr lang="en-US" sz="400" b="1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    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Ω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Ω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acc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sup>
                      </m:sSup>
                    </m:oMath>
                  </m:oMathPara>
                </a14:m>
                <a:endParaRPr lang="en-US" b="1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67" y="1583727"/>
                <a:ext cx="5566715" cy="720454"/>
              </a:xfrm>
              <a:prstGeom prst="rect">
                <a:avLst/>
              </a:prstGeom>
              <a:blipFill rotWithShape="1">
                <a:blip r:embed="rId3"/>
                <a:stretch>
                  <a:fillRect l="-986" t="-4237" b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5967" y="2375837"/>
                <a:ext cx="5566715" cy="1039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</a:rPr>
                  <a:t>EOM in Fourier space</a:t>
                </a:r>
                <a:endParaRPr lang="en-US" b="1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sz="400" b="1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     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Ω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sub>
                      </m:sSub>
                      <m:r>
                        <a:rPr lang="en-US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=−</m:t>
                      </m:r>
                      <m:r>
                        <a:rPr lang="en-US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𝜇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nary>
                    </m:oMath>
                  </m:oMathPara>
                </a14:m>
                <a:endParaRPr lang="en-US" b="1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67" y="2375837"/>
                <a:ext cx="5566715" cy="1039708"/>
              </a:xfrm>
              <a:prstGeom prst="rect">
                <a:avLst/>
              </a:prstGeom>
              <a:blipFill rotWithShape="1">
                <a:blip r:embed="rId4"/>
                <a:stretch>
                  <a:fillRect l="-986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5968" y="3544269"/>
                <a:ext cx="4126645" cy="1135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</a:rPr>
                  <a:t>Non-collective solutions: </a:t>
                </a:r>
              </a:p>
              <a:p>
                <a:endParaRPr lang="en-US" sz="400" b="0" smtClean="0">
                  <a:solidFill>
                    <a:schemeClr val="tx1"/>
                  </a:solidFill>
                </a:endParaRPr>
              </a:p>
              <a:p>
                <a:r>
                  <a:rPr lang="en-US" b="0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Ω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K</m:t>
                        </m:r>
                      </m:e>
                    </m:acc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mtClean="0">
                    <a:solidFill>
                      <a:schemeClr val="tx1"/>
                    </a:solidFill>
                  </a:rPr>
                  <a:t>  </a:t>
                </a:r>
                <a:r>
                  <a:rPr lang="en-US" smtClean="0">
                    <a:solidFill>
                      <a:schemeClr val="accent1">
                        <a:lumMod val="75000"/>
                      </a:schemeClr>
                    </a:solidFill>
                  </a:rPr>
                  <a:t>real and “below the light cone”</a:t>
                </a:r>
              </a:p>
              <a:p>
                <a:endParaRPr lang="en-US" sz="40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Ω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mtClean="0">
                    <a:solidFill>
                      <a:schemeClr val="tx1"/>
                    </a:solidFill>
                  </a:rPr>
                  <a:t> </a:t>
                </a:r>
                <a:r>
                  <a:rPr lang="en-US" smtClean="0">
                    <a:solidFill>
                      <a:schemeClr val="accent1">
                        <a:lumMod val="75000"/>
                      </a:schemeClr>
                    </a:solidFill>
                  </a:rPr>
                  <a:t>for some mode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mtClean="0">
                    <a:solidFill>
                      <a:schemeClr val="accent1">
                        <a:lumMod val="75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   </m:t>
                    </m:r>
                  </m:oMath>
                </a14:m>
                <a:endParaRPr lang="en-US" b="1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68" y="3544269"/>
                <a:ext cx="4126645" cy="1135888"/>
              </a:xfrm>
              <a:prstGeom prst="rect">
                <a:avLst/>
              </a:prstGeom>
              <a:blipFill rotWithShape="1">
                <a:blip r:embed="rId5"/>
                <a:stretch>
                  <a:fillRect l="-1329" t="-2674" b="-6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6536" y="4851490"/>
                <a:ext cx="4126077" cy="1412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</a:rPr>
                  <a:t>Collective solutions:</a:t>
                </a:r>
              </a:p>
              <a:p>
                <a:endParaRPr lang="en-US" sz="400" b="1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Ω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</m:d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mtClean="0">
                    <a:solidFill>
                      <a:schemeClr val="tx1"/>
                    </a:solidFill>
                  </a:rPr>
                  <a:t> </a:t>
                </a:r>
                <a:r>
                  <a:rPr lang="en-US" smtClean="0">
                    <a:solidFill>
                      <a:schemeClr val="accent1">
                        <a:lumMod val="75000"/>
                      </a:schemeClr>
                    </a:solidFill>
                  </a:rPr>
                  <a:t>for all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mtClean="0">
                    <a:solidFill>
                      <a:schemeClr val="tx1"/>
                    </a:solidFill>
                  </a:rPr>
                  <a:t> </a:t>
                </a:r>
                <a:r>
                  <a:rPr lang="en-US" smtClean="0">
                    <a:solidFill>
                      <a:schemeClr val="accent1">
                        <a:lumMod val="75000"/>
                      </a:schemeClr>
                    </a:solidFill>
                  </a:rPr>
                  <a:t>modes</a:t>
                </a:r>
              </a:p>
              <a:p>
                <a:endParaRPr lang="en-US" sz="40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Ω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K</m:t>
                        </m:r>
                      </m:e>
                    </m:acc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  </a:t>
                </a:r>
                <a:r>
                  <a:rPr lang="en-US">
                    <a:solidFill>
                      <a:schemeClr val="accent1">
                        <a:lumMod val="75000"/>
                      </a:schemeClr>
                    </a:solidFill>
                  </a:rPr>
                  <a:t>real and </a:t>
                </a:r>
                <a:r>
                  <a:rPr lang="en-US" smtClean="0">
                    <a:solidFill>
                      <a:schemeClr val="accent1">
                        <a:lumMod val="75000"/>
                      </a:schemeClr>
                    </a:solidFill>
                  </a:rPr>
                  <a:t>“outside </a:t>
                </a:r>
                <a:r>
                  <a:rPr lang="en-US">
                    <a:solidFill>
                      <a:schemeClr val="accent1">
                        <a:lumMod val="75000"/>
                      </a:schemeClr>
                    </a:solidFill>
                  </a:rPr>
                  <a:t>the light </a:t>
                </a:r>
                <a:r>
                  <a:rPr lang="en-US" smtClean="0">
                    <a:solidFill>
                      <a:schemeClr val="accent1">
                        <a:lumMod val="75000"/>
                      </a:schemeClr>
                    </a:solidFill>
                  </a:rPr>
                  <a:t>cone”</a:t>
                </a:r>
              </a:p>
              <a:p>
                <a:r>
                  <a:rPr lang="en-US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mtClean="0">
                    <a:solidFill>
                      <a:schemeClr val="accent1">
                        <a:lumMod val="75000"/>
                      </a:schemeClr>
                    </a:solidFill>
                  </a:rPr>
                  <a:t>               or imaginary part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36" y="4851490"/>
                <a:ext cx="4126077" cy="1412887"/>
              </a:xfrm>
              <a:prstGeom prst="rect">
                <a:avLst/>
              </a:prstGeom>
              <a:blipFill rotWithShape="1">
                <a:blip r:embed="rId6"/>
                <a:stretch>
                  <a:fillRect l="-1329" t="-2155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86437" y="3544269"/>
                <a:ext cx="4486126" cy="1052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</a:rPr>
                  <a:t>Dispersion relation:</a:t>
                </a:r>
              </a:p>
              <a:p>
                <a:endParaRPr lang="en-US" sz="400" b="0" smtClean="0">
                  <a:solidFill>
                    <a:schemeClr val="tx1"/>
                  </a:solidFill>
                </a:endParaRPr>
              </a:p>
              <a:p>
                <a:r>
                  <a:rPr lang="en-US" b="0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Ω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e>
                    </m:acc>
                  </m:oMath>
                </a14:m>
                <a:endParaRPr lang="en-US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mtClean="0">
                    <a:solidFill>
                      <a:schemeClr val="accent1">
                        <a:lumMod val="75000"/>
                      </a:schemeClr>
                    </a:solidFill>
                  </a:rPr>
                  <a:t>for every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smtClean="0">
                    <a:solidFill>
                      <a:schemeClr val="accent1">
                        <a:lumMod val="75000"/>
                      </a:schemeClr>
                    </a:solidFill>
                  </a:rPr>
                  <a:t> continuos infinity of frequencies</a:t>
                </a:r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437" y="3544269"/>
                <a:ext cx="4486126" cy="1052083"/>
              </a:xfrm>
              <a:prstGeom prst="rect">
                <a:avLst/>
              </a:prstGeom>
              <a:blipFill rotWithShape="1">
                <a:blip r:embed="rId7"/>
                <a:stretch>
                  <a:fillRect l="-1087" t="-2890"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87006" y="4852244"/>
                <a:ext cx="4486126" cy="1642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</a:rPr>
                  <a:t>Eigenfunctions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∝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Ω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den>
                    </m:f>
                  </m:oMath>
                </a14:m>
                <a:endParaRPr lang="en-US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sz="400" b="1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</a:rPr>
                  <a:t>Dispersion relation: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det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Π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mtClean="0">
                  <a:solidFill>
                    <a:schemeClr val="tx1"/>
                  </a:solidFill>
                </a:endParaRPr>
              </a:p>
              <a:p>
                <a:endParaRPr lang="en-US" sz="400" b="0" i="0" smtClean="0">
                  <a:solidFill>
                    <a:schemeClr val="accent1">
                      <a:lumMod val="75000"/>
                    </a:schemeClr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𝜇𝜈</m:t>
                          </m:r>
                        </m:sup>
                      </m:sSup>
                      <m:r>
                        <a:rPr lang="en-US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𝜂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𝜇𝜈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𝜈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Ω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006" y="4852244"/>
                <a:ext cx="4486126" cy="1642116"/>
              </a:xfrm>
              <a:prstGeom prst="rect">
                <a:avLst/>
              </a:prstGeom>
              <a:blipFill rotWithShape="1">
                <a:blip r:embed="rId8"/>
                <a:stretch>
                  <a:fillRect l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89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 Dispersion Relation Approach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" y="-493"/>
            <a:ext cx="9224020" cy="1934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52" y="2879966"/>
            <a:ext cx="3528490" cy="3528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080" y="2879967"/>
            <a:ext cx="3233962" cy="32404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882" y="2159807"/>
            <a:ext cx="4464000" cy="432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t>Classification of instabilities of “flavor waves”</a:t>
            </a:r>
          </a:p>
          <a:p>
            <a:pPr algn="ctr"/>
            <a:r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t>(Two-beam model)</a:t>
            </a:r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1142" y="2159807"/>
            <a:ext cx="4464000" cy="432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t>Classification of instabilities of plasma waves</a:t>
            </a:r>
          </a:p>
          <a:p>
            <a:pPr algn="ctr"/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(Two-beam model</a:t>
            </a:r>
            <a:r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1142" y="5976396"/>
            <a:ext cx="4464000" cy="720041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Landau &amp; Lifshitz, Vol.10, Physical Kinetics</a:t>
            </a:r>
          </a:p>
          <a:p>
            <a:pPr algn="ctr"/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Chapter VI, Instability Theory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0864" y="4104077"/>
            <a:ext cx="780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Stable</a:t>
            </a:r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8262" y="4104077"/>
            <a:ext cx="1305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Particle-like</a:t>
            </a:r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6252" y="5751025"/>
            <a:ext cx="136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Tachyon-like</a:t>
            </a:r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3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" y="-493"/>
            <a:ext cx="9217024" cy="582932"/>
          </a:xfrm>
        </p:spPr>
        <p:txBody>
          <a:bodyPr/>
          <a:lstStyle/>
          <a:p>
            <a:r>
              <a:rPr lang="en-US"/>
              <a:t> </a:t>
            </a:r>
            <a:r>
              <a:rPr lang="en-US" smtClean="0"/>
              <a:t>Dispersion Relation for Neutrino Flavor Waves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23" y="2087797"/>
            <a:ext cx="8100528" cy="4176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942" y="6183085"/>
            <a:ext cx="8497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/>
              <a:t>Yi, </a:t>
            </a:r>
            <a:r>
              <a:rPr lang="fi-FI" sz="2000" smtClean="0"/>
              <a:t>Ma, Martin &amp; Duan, </a:t>
            </a:r>
            <a:r>
              <a:rPr lang="en-US" sz="2000" smtClean="0"/>
              <a:t>PRD 99 </a:t>
            </a:r>
            <a:r>
              <a:rPr lang="en-US" sz="2000"/>
              <a:t>(2019) </a:t>
            </a:r>
            <a:r>
              <a:rPr lang="en-US" sz="2000" smtClean="0"/>
              <a:t>063005 [</a:t>
            </a:r>
            <a:r>
              <a:rPr lang="fi-FI" sz="2000" smtClean="0"/>
              <a:t>arXiv:</a:t>
            </a:r>
            <a:r>
              <a:rPr lang="en-US" sz="2000" smtClean="0"/>
              <a:t>1901.01546]</a:t>
            </a:r>
            <a:endParaRPr 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3170234" y="615342"/>
            <a:ext cx="5830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Dispersion relations for different</a:t>
            </a:r>
          </a:p>
          <a:p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angle distributions of neutrino gas</a:t>
            </a:r>
            <a:endParaRPr lang="en-US" sz="20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892" y="647597"/>
            <a:ext cx="3024420" cy="180694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9" y="719607"/>
            <a:ext cx="2888774" cy="165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1512776" y="446195"/>
            <a:ext cx="6912962" cy="691296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232879" y="1166295"/>
            <a:ext cx="5472759" cy="5472759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988" y="1958404"/>
            <a:ext cx="3888540" cy="388854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10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Rectangle 16"/>
          <p:cNvSpPr/>
          <p:nvPr/>
        </p:nvSpPr>
        <p:spPr>
          <a:xfrm rot="20329989">
            <a:off x="2838208" y="921271"/>
            <a:ext cx="2293287" cy="9144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MSW region</a:t>
            </a:r>
            <a:endParaRPr lang="en-US" sz="2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4465188" y="3398604"/>
            <a:ext cx="1008140" cy="10081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Rectangle 19"/>
          <p:cNvSpPr/>
          <p:nvPr/>
        </p:nvSpPr>
        <p:spPr>
          <a:xfrm>
            <a:off x="2853491" y="1598354"/>
            <a:ext cx="4231532" cy="123656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Flavor eigenstates are</a:t>
            </a:r>
          </a:p>
          <a:p>
            <a:pPr algn="ctr"/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propagation eigenstates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3128" y="5098269"/>
            <a:ext cx="1872260" cy="9144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Shock wave</a:t>
            </a:r>
            <a:endParaRPr lang="en-US" sz="2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922" y="1166294"/>
            <a:ext cx="2418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</a:rPr>
              <a:t>• Adiabatic flavor</a:t>
            </a:r>
          </a:p>
          <a:p>
            <a:r>
              <a:rPr lang="en-US" sz="2400" b="1" smtClean="0">
                <a:solidFill>
                  <a:srgbClr val="C00000"/>
                </a:solidFill>
              </a:rPr>
              <a:t>   conversion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922" y="2774355"/>
            <a:ext cx="2726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• </a:t>
            </a:r>
            <a:r>
              <a:rPr lang="en-US" sz="2400" b="1" smtClean="0">
                <a:solidFill>
                  <a:srgbClr val="C00000"/>
                </a:solidFill>
              </a:rPr>
              <a:t>Slow self-induced</a:t>
            </a:r>
          </a:p>
          <a:p>
            <a:r>
              <a:rPr lang="en-US" sz="2400" b="1" smtClean="0">
                <a:solidFill>
                  <a:srgbClr val="C00000"/>
                </a:solidFill>
              </a:rPr>
              <a:t>   flavor conversion?</a:t>
            </a:r>
          </a:p>
          <a:p>
            <a:r>
              <a:rPr lang="en-US" sz="2400" b="1">
                <a:solidFill>
                  <a:srgbClr val="C00000"/>
                </a:solidFill>
              </a:rPr>
              <a:t> </a:t>
            </a:r>
            <a:r>
              <a:rPr lang="en-US" sz="2400" b="1" smtClean="0">
                <a:solidFill>
                  <a:srgbClr val="C00000"/>
                </a:solidFill>
              </a:rPr>
              <a:t>  (Spectral splits …)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922" y="4622774"/>
            <a:ext cx="32183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• </a:t>
            </a:r>
            <a:r>
              <a:rPr lang="en-US" sz="2400" b="1" smtClean="0">
                <a:solidFill>
                  <a:srgbClr val="C00000"/>
                </a:solidFill>
              </a:rPr>
              <a:t>Fast self-induced</a:t>
            </a:r>
          </a:p>
          <a:p>
            <a:r>
              <a:rPr lang="en-US" sz="2400" b="1" smtClean="0">
                <a:solidFill>
                  <a:srgbClr val="C00000"/>
                </a:solidFill>
              </a:rPr>
              <a:t>   flavor conversion?</a:t>
            </a:r>
          </a:p>
          <a:p>
            <a:r>
              <a:rPr lang="en-US" sz="2400" b="1" smtClean="0">
                <a:solidFill>
                  <a:srgbClr val="C00000"/>
                </a:solidFill>
              </a:rPr>
              <a:t>   (Flavor equilibration?)</a:t>
            </a:r>
            <a:endParaRPr lang="en-US" sz="2400" b="1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60172" y="1704274"/>
            <a:ext cx="845197" cy="25413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16279" y="3974686"/>
            <a:ext cx="782585" cy="3600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254892" y="4622774"/>
            <a:ext cx="778236" cy="54676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032612" y="2966547"/>
            <a:ext cx="1872154" cy="1872086"/>
            <a:chOff x="3672435" y="2951917"/>
            <a:chExt cx="1872154" cy="1872086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5112582" y="3888000"/>
              <a:ext cx="432007" cy="0"/>
            </a:xfrm>
            <a:prstGeom prst="straightConnector1">
              <a:avLst/>
            </a:prstGeom>
            <a:ln w="19050">
              <a:solidFill>
                <a:srgbClr val="FF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3672435" y="3888000"/>
              <a:ext cx="432007" cy="0"/>
            </a:xfrm>
            <a:prstGeom prst="straightConnector1">
              <a:avLst/>
            </a:prstGeom>
            <a:ln w="19050">
              <a:solidFill>
                <a:srgbClr val="FF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4392000" y="4608000"/>
              <a:ext cx="432007" cy="0"/>
            </a:xfrm>
            <a:prstGeom prst="straightConnector1">
              <a:avLst/>
            </a:prstGeom>
            <a:ln w="19050">
              <a:solidFill>
                <a:srgbClr val="FF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5400000" flipH="1">
              <a:off x="4392000" y="3167921"/>
              <a:ext cx="432007" cy="0"/>
            </a:xfrm>
            <a:prstGeom prst="straightConnector1">
              <a:avLst/>
            </a:prstGeom>
            <a:ln w="19050">
              <a:solidFill>
                <a:srgbClr val="FF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900000">
              <a:off x="5087983" y="4074367"/>
              <a:ext cx="432007" cy="0"/>
            </a:xfrm>
            <a:prstGeom prst="straightConnector1">
              <a:avLst/>
            </a:prstGeom>
            <a:ln w="19050">
              <a:solidFill>
                <a:srgbClr val="FF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900000" flipH="1">
              <a:off x="3696908" y="3701630"/>
              <a:ext cx="432007" cy="0"/>
            </a:xfrm>
            <a:prstGeom prst="straightConnector1">
              <a:avLst/>
            </a:prstGeom>
            <a:ln w="19050">
              <a:solidFill>
                <a:srgbClr val="FF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6300000">
              <a:off x="4205604" y="4583334"/>
              <a:ext cx="432007" cy="0"/>
            </a:xfrm>
            <a:prstGeom prst="straightConnector1">
              <a:avLst/>
            </a:prstGeom>
            <a:ln w="19050">
              <a:solidFill>
                <a:srgbClr val="FF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6300000" flipH="1">
              <a:off x="4578324" y="3192324"/>
              <a:ext cx="432007" cy="0"/>
            </a:xfrm>
            <a:prstGeom prst="straightConnector1">
              <a:avLst/>
            </a:prstGeom>
            <a:ln w="19050">
              <a:solidFill>
                <a:srgbClr val="FF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800000">
              <a:off x="5016037" y="4248031"/>
              <a:ext cx="432007" cy="0"/>
            </a:xfrm>
            <a:prstGeom prst="straightConnector1">
              <a:avLst/>
            </a:prstGeom>
            <a:ln w="19050">
              <a:solidFill>
                <a:srgbClr val="FF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800000" flipH="1">
              <a:off x="3768834" y="3527958"/>
              <a:ext cx="432007" cy="0"/>
            </a:xfrm>
            <a:prstGeom prst="straightConnector1">
              <a:avLst/>
            </a:prstGeom>
            <a:ln w="19050">
              <a:solidFill>
                <a:srgbClr val="FF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7200000">
              <a:off x="4031995" y="4511279"/>
              <a:ext cx="432007" cy="0"/>
            </a:xfrm>
            <a:prstGeom prst="straightConnector1">
              <a:avLst/>
            </a:prstGeom>
            <a:ln w="19050">
              <a:solidFill>
                <a:srgbClr val="FF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7200000" flipH="1">
              <a:off x="4752035" y="3264134"/>
              <a:ext cx="432007" cy="0"/>
            </a:xfrm>
            <a:prstGeom prst="straightConnector1">
              <a:avLst/>
            </a:prstGeom>
            <a:ln w="19050">
              <a:solidFill>
                <a:srgbClr val="FF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2700000">
              <a:off x="4901702" y="4397157"/>
              <a:ext cx="432007" cy="0"/>
            </a:xfrm>
            <a:prstGeom prst="straightConnector1">
              <a:avLst/>
            </a:prstGeom>
            <a:ln w="19050">
              <a:solidFill>
                <a:srgbClr val="FF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2700000" flipH="1">
              <a:off x="3883364" y="3378819"/>
              <a:ext cx="432007" cy="0"/>
            </a:xfrm>
            <a:prstGeom prst="straightConnector1">
              <a:avLst/>
            </a:prstGeom>
            <a:ln w="19050">
              <a:solidFill>
                <a:srgbClr val="FF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8100000">
              <a:off x="3883057" y="4396746"/>
              <a:ext cx="432007" cy="0"/>
            </a:xfrm>
            <a:prstGeom prst="straightConnector1">
              <a:avLst/>
            </a:prstGeom>
            <a:ln w="19050">
              <a:solidFill>
                <a:srgbClr val="FF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8100000" flipH="1">
              <a:off x="4901346" y="3378456"/>
              <a:ext cx="432007" cy="0"/>
            </a:xfrm>
            <a:prstGeom prst="straightConnector1">
              <a:avLst/>
            </a:prstGeom>
            <a:ln w="19050">
              <a:solidFill>
                <a:srgbClr val="FF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3600000">
              <a:off x="4752458" y="4511582"/>
              <a:ext cx="432007" cy="0"/>
            </a:xfrm>
            <a:prstGeom prst="straightConnector1">
              <a:avLst/>
            </a:prstGeom>
            <a:ln w="19050">
              <a:solidFill>
                <a:srgbClr val="FF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3600000" flipH="1">
              <a:off x="4032384" y="3264378"/>
              <a:ext cx="432007" cy="0"/>
            </a:xfrm>
            <a:prstGeom prst="straightConnector1">
              <a:avLst/>
            </a:prstGeom>
            <a:ln w="19050">
              <a:solidFill>
                <a:srgbClr val="FF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9000000">
              <a:off x="3768628" y="4247540"/>
              <a:ext cx="432007" cy="0"/>
            </a:xfrm>
            <a:prstGeom prst="straightConnector1">
              <a:avLst/>
            </a:prstGeom>
            <a:ln w="19050">
              <a:solidFill>
                <a:srgbClr val="FF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9000000" flipH="1">
              <a:off x="5015773" y="3527500"/>
              <a:ext cx="432007" cy="0"/>
            </a:xfrm>
            <a:prstGeom prst="straightConnector1">
              <a:avLst/>
            </a:prstGeom>
            <a:ln w="19050">
              <a:solidFill>
                <a:srgbClr val="FF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20700000">
              <a:off x="5088003" y="3701804"/>
              <a:ext cx="432007" cy="0"/>
            </a:xfrm>
            <a:prstGeom prst="straightConnector1">
              <a:avLst/>
            </a:prstGeom>
            <a:ln w="19050">
              <a:solidFill>
                <a:srgbClr val="FF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20700000" flipH="1">
              <a:off x="3696928" y="4074541"/>
              <a:ext cx="432007" cy="0"/>
            </a:xfrm>
            <a:prstGeom prst="straightConnector1">
              <a:avLst/>
            </a:prstGeom>
            <a:ln w="19050">
              <a:solidFill>
                <a:srgbClr val="FF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4500000">
              <a:off x="4578324" y="4583771"/>
              <a:ext cx="432007" cy="0"/>
            </a:xfrm>
            <a:prstGeom prst="straightConnector1">
              <a:avLst/>
            </a:prstGeom>
            <a:ln w="19050">
              <a:solidFill>
                <a:srgbClr val="FF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4500000" flipH="1">
              <a:off x="4205605" y="3192761"/>
              <a:ext cx="432007" cy="0"/>
            </a:xfrm>
            <a:prstGeom prst="straightConnector1">
              <a:avLst/>
            </a:prstGeom>
            <a:ln w="19050">
              <a:solidFill>
                <a:srgbClr val="FF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4032559" y="2606494"/>
            <a:ext cx="1872260" cy="9144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Neutrino</a:t>
            </a:r>
          </a:p>
          <a:p>
            <a:pPr algn="ctr">
              <a:lnSpc>
                <a:spcPts val="2400"/>
              </a:lnSpc>
            </a:pPr>
            <a:r>
              <a:rPr lang="en-US"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sphere</a:t>
            </a:r>
            <a:endParaRPr lang="en-US" sz="2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60672" y="3210352"/>
                <a:ext cx="6996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𝜈</m:t>
                      </m:r>
                      <m:r>
                        <a:rPr lang="en-US" sz="2400" b="0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, </m:t>
                      </m:r>
                      <m:bar>
                        <m:barPr>
                          <m:pos m:val="top"/>
                          <m:ctrlPr>
                            <a:rPr lang="en-US" sz="2400" i="1" smtClean="0">
                              <a:solidFill>
                                <a:srgbClr val="FF9933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400" b="0" i="1" smtClean="0">
                              <a:solidFill>
                                <a:srgbClr val="FF9933"/>
                              </a:solidFill>
                              <a:latin typeface="Cambria Math"/>
                            </a:rPr>
                            <m:t>𝜈</m:t>
                          </m:r>
                        </m:e>
                      </m:bar>
                    </m:oMath>
                  </m:oMathPara>
                </a14:m>
                <a:endParaRPr lang="en-US" sz="240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672" y="3210352"/>
                <a:ext cx="699679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itle 1"/>
          <p:cNvSpPr txBox="1">
            <a:spLocks/>
          </p:cNvSpPr>
          <p:nvPr/>
        </p:nvSpPr>
        <p:spPr>
          <a:xfrm>
            <a:off x="1" y="0"/>
            <a:ext cx="9217024" cy="582932"/>
          </a:xfrm>
          <a:prstGeom prst="rect">
            <a:avLst/>
          </a:prstGeom>
          <a:solidFill>
            <a:srgbClr val="707070"/>
          </a:solidFill>
        </p:spPr>
        <p:txBody>
          <a:bodyPr vert="horz" lIns="92144" tIns="46072" rIns="92144" bIns="46072" rtlCol="0" anchor="ctr">
            <a:noAutofit/>
          </a:bodyPr>
          <a:lstStyle>
            <a:lvl1pPr algn="ctr" defTabSz="921451" rtl="0" eaLnBrk="1" latinLnBrk="0" hangingPunct="1">
              <a:spcBef>
                <a:spcPct val="0"/>
              </a:spcBef>
              <a:buNone/>
              <a:defRPr sz="3200" b="1" kern="1200">
                <a:ln w="635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+mn-lt"/>
              </a:rPr>
              <a:t>Next Generation Large-Scale Detectors (2020+)</a:t>
            </a:r>
            <a:endParaRPr lang="en-US" dirty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Flavor Conversion in Core-Collapse </a:t>
            </a:r>
            <a:r>
              <a:rPr lang="en-US" smtClean="0"/>
              <a:t>Supernovae</a:t>
            </a:r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-128" y="6696437"/>
            <a:ext cx="9217026" cy="216030"/>
          </a:xfrm>
          <a:prstGeom prst="rect">
            <a:avLst/>
          </a:prstGeom>
          <a:solidFill>
            <a:srgbClr val="707070"/>
          </a:solidFill>
        </p:spPr>
        <p:txBody>
          <a:bodyPr wrap="none" bIns="61200" rtlCol="0" anchor="ctr" anchorCtr="0">
            <a:noAutofit/>
          </a:bodyPr>
          <a:lstStyle/>
          <a:p>
            <a:pPr algn="l"/>
            <a:r>
              <a:rPr lang="en-US" sz="1200" b="1" smtClean="0">
                <a:solidFill>
                  <a:srgbClr val="FFFFFF"/>
                </a:solidFill>
              </a:rPr>
              <a:t>Georg Raffelt, MPI Physics,</a:t>
            </a:r>
            <a:r>
              <a:rPr lang="en-US" sz="1200" b="1" baseline="0" smtClean="0">
                <a:solidFill>
                  <a:srgbClr val="FFFFFF"/>
                </a:solidFill>
              </a:rPr>
              <a:t> Munich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08513" y="6696075"/>
            <a:ext cx="4608513" cy="216392"/>
          </a:xfrm>
          <a:prstGeom prst="rect">
            <a:avLst/>
          </a:prstGeom>
          <a:noFill/>
        </p:spPr>
        <p:txBody>
          <a:bodyPr wrap="none" bIns="61200" rtlCol="0" anchor="ctr" anchorCtr="0">
            <a:noAutofit/>
          </a:bodyPr>
          <a:lstStyle/>
          <a:p>
            <a:pPr algn="r"/>
            <a:r>
              <a:rPr lang="en-US" sz="1200" b="1">
                <a:solidFill>
                  <a:srgbClr val="FFFFFF"/>
                </a:solidFill>
              </a:rPr>
              <a:t>SN Neutrinos at the Cross Roads, Trento, 13</a:t>
            </a:r>
            <a:r>
              <a:rPr lang="en-US" sz="1200" b="1">
                <a:solidFill>
                  <a:srgbClr val="FFFFFF"/>
                </a:solidFill>
                <a:cs typeface="Calibri"/>
              </a:rPr>
              <a:t>–</a:t>
            </a:r>
            <a:r>
              <a:rPr lang="en-US" sz="1200" b="1">
                <a:solidFill>
                  <a:srgbClr val="FFFFFF"/>
                </a:solidFill>
              </a:rPr>
              <a:t>17 May 2019</a:t>
            </a:r>
          </a:p>
        </p:txBody>
      </p:sp>
    </p:spTree>
    <p:extLst>
      <p:ext uri="{BB962C8B-B14F-4D97-AF65-F5344CB8AC3E}">
        <p14:creationId xmlns:p14="http://schemas.microsoft.com/office/powerpoint/2010/main" val="227229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Fast Flavor Waves </a:t>
            </a:r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287912" y="737981"/>
            <a:ext cx="8640318" cy="3869387"/>
            <a:chOff x="287912" y="935637"/>
            <a:chExt cx="8640318" cy="2016906"/>
          </a:xfrm>
        </p:grpSpPr>
        <p:sp>
          <p:nvSpPr>
            <p:cNvPr id="2" name="Rectangle 1"/>
            <p:cNvSpPr/>
            <p:nvPr/>
          </p:nvSpPr>
          <p:spPr>
            <a:xfrm>
              <a:off x="287912" y="936418"/>
              <a:ext cx="864000" cy="20161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flipH="1">
              <a:off x="1151711" y="935637"/>
              <a:ext cx="864000" cy="20161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16272" y="936418"/>
              <a:ext cx="864000" cy="20161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2880392" y="935637"/>
              <a:ext cx="864000" cy="20161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43951" y="936418"/>
              <a:ext cx="864000" cy="20161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4607750" y="935637"/>
              <a:ext cx="864000" cy="20161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72191" y="936418"/>
              <a:ext cx="864000" cy="20161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flipH="1">
              <a:off x="6335990" y="935637"/>
              <a:ext cx="864000" cy="20161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200431" y="936418"/>
              <a:ext cx="864000" cy="20161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flipH="1">
              <a:off x="8064230" y="935637"/>
              <a:ext cx="864000" cy="20161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 rot="20370585">
            <a:off x="2369097" y="1364584"/>
            <a:ext cx="4032560" cy="1922540"/>
            <a:chOff x="2664242" y="3790118"/>
            <a:chExt cx="4032560" cy="1922540"/>
          </a:xfr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grpSpPr>
        <p:sp>
          <p:nvSpPr>
            <p:cNvPr id="3" name="Oval 2"/>
            <p:cNvSpPr/>
            <p:nvPr/>
          </p:nvSpPr>
          <p:spPr>
            <a:xfrm>
              <a:off x="2664242" y="3790118"/>
              <a:ext cx="4032560" cy="192254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" name="Straight Arrow Connector 9"/>
            <p:cNvCxnSpPr>
              <a:endCxn id="3" idx="6"/>
            </p:cNvCxnSpPr>
            <p:nvPr/>
          </p:nvCxnSpPr>
          <p:spPr>
            <a:xfrm>
              <a:off x="3600450" y="4751388"/>
              <a:ext cx="30963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3" idx="7"/>
            </p:cNvCxnSpPr>
            <p:nvPr/>
          </p:nvCxnSpPr>
          <p:spPr>
            <a:xfrm flipV="1">
              <a:off x="3600450" y="4071667"/>
              <a:ext cx="2505797" cy="6797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3" idx="5"/>
            </p:cNvCxnSpPr>
            <p:nvPr/>
          </p:nvCxnSpPr>
          <p:spPr>
            <a:xfrm>
              <a:off x="3600372" y="4752168"/>
              <a:ext cx="2505875" cy="6789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endCxn id="3" idx="4"/>
            </p:cNvCxnSpPr>
            <p:nvPr/>
          </p:nvCxnSpPr>
          <p:spPr>
            <a:xfrm>
              <a:off x="3600372" y="4752168"/>
              <a:ext cx="1080150" cy="9604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3386938" y="4752168"/>
              <a:ext cx="213513" cy="74886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endCxn id="3" idx="2"/>
            </p:cNvCxnSpPr>
            <p:nvPr/>
          </p:nvCxnSpPr>
          <p:spPr>
            <a:xfrm flipH="1" flipV="1">
              <a:off x="2664242" y="4751388"/>
              <a:ext cx="936208" cy="7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 flipV="1">
              <a:off x="3372307" y="4016045"/>
              <a:ext cx="234525" cy="7353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endCxn id="3" idx="0"/>
            </p:cNvCxnSpPr>
            <p:nvPr/>
          </p:nvCxnSpPr>
          <p:spPr>
            <a:xfrm flipV="1">
              <a:off x="3606832" y="3790118"/>
              <a:ext cx="1073690" cy="9612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3606832" y="3833165"/>
              <a:ext cx="358006" cy="9182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3606832" y="4751388"/>
              <a:ext cx="343376" cy="8886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 flipV="1">
              <a:off x="2867558" y="4308653"/>
              <a:ext cx="739274" cy="4435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2861098" y="4752171"/>
              <a:ext cx="745734" cy="432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ectangle 79"/>
          <p:cNvSpPr/>
          <p:nvPr/>
        </p:nvSpPr>
        <p:spPr>
          <a:xfrm>
            <a:off x="270308" y="737980"/>
            <a:ext cx="8658803" cy="386788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6407557" y="863627"/>
            <a:ext cx="2025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Neutrino velocity</a:t>
            </a:r>
          </a:p>
          <a:p>
            <a:r>
              <a:rPr lang="en-US" sz="2000" b="1" smtClean="0"/>
              <a:t>distribution</a:t>
            </a:r>
            <a:endParaRPr lang="en-US" sz="2000" b="1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5400622" y="4320107"/>
            <a:ext cx="288040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400623" y="3816037"/>
                <a:ext cx="2952409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Flavor wave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𝑲</m:t>
                        </m:r>
                      </m:e>
                    </m:acc>
                  </m:oMath>
                </a14:m>
                <a:endPara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623" y="3816037"/>
                <a:ext cx="2952409" cy="437492"/>
              </a:xfrm>
              <a:prstGeom prst="rect">
                <a:avLst/>
              </a:prstGeom>
              <a:blipFill rotWithShape="1">
                <a:blip r:embed="rId2"/>
                <a:stretch>
                  <a:fillRect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265968" y="4667927"/>
                <a:ext cx="8662262" cy="1884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smtClean="0">
                    <a:solidFill>
                      <a:schemeClr val="accent1">
                        <a:lumMod val="75000"/>
                      </a:schemeClr>
                    </a:solidFill>
                  </a:rPr>
                  <a:t>Non-collective modes:  </a:t>
                </a:r>
                <a:r>
                  <a:rPr lang="en-US" sz="2000" b="1" smtClean="0">
                    <a:solidFill>
                      <a:schemeClr val="tx1"/>
                    </a:solidFill>
                  </a:rPr>
                  <a:t>Infinitely many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𝛀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𝐯</m:t>
                        </m:r>
                      </m:e>
                    </m:acc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𝑲</m:t>
                        </m:r>
                      </m:e>
                    </m:acc>
                  </m:oMath>
                </a14:m>
                <a:endParaRPr lang="en-US" sz="2000" b="1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000" b="1" smtClean="0">
                    <a:solidFill>
                      <a:schemeClr val="accent1">
                        <a:lumMod val="75000"/>
                      </a:schemeClr>
                    </a:solidFill>
                  </a:rPr>
                  <a:t>• Flavor coherence carried by every neutrino mode separately</a:t>
                </a:r>
              </a:p>
              <a:p>
                <a:r>
                  <a:rPr lang="en-US" sz="2000" b="1">
                    <a:solidFill>
                      <a:schemeClr val="accent1">
                        <a:lumMod val="75000"/>
                      </a:schemeClr>
                    </a:solidFill>
                  </a:rPr>
                  <a:t>• Quick kinematical decoherence</a:t>
                </a:r>
              </a:p>
              <a:p>
                <a:endParaRPr lang="en-US" sz="1000" b="1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000" b="1" smtClean="0">
                    <a:solidFill>
                      <a:schemeClr val="accent1">
                        <a:lumMod val="75000"/>
                      </a:schemeClr>
                    </a:solidFill>
                  </a:rPr>
                  <a:t>Collective modes:</a:t>
                </a:r>
                <a:r>
                  <a:rPr lang="en-US" sz="2000" b="1"/>
                  <a:t> </a:t>
                </a:r>
                <a:r>
                  <a:rPr lang="en-US" sz="2000" b="1" smtClean="0"/>
                  <a:t>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𝛀</m:t>
                    </m:r>
                    <m:d>
                      <m:d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𝑲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b="1" smtClean="0">
                    <a:solidFill>
                      <a:schemeClr val="accent1">
                        <a:lumMod val="75000"/>
                      </a:schemeClr>
                    </a:solidFill>
                  </a:rPr>
                  <a:t> according to collective dispersion relation</a:t>
                </a:r>
              </a:p>
              <a:p>
                <a:r>
                  <a:rPr lang="en-US" sz="2000" b="1">
                    <a:solidFill>
                      <a:schemeClr val="accent1">
                        <a:lumMod val="75000"/>
                      </a:schemeClr>
                    </a:solidFill>
                  </a:rPr>
                  <a:t>• </a:t>
                </a:r>
                <a:r>
                  <a:rPr lang="en-US" sz="2000" b="1" smtClean="0">
                    <a:solidFill>
                      <a:schemeClr val="accent1">
                        <a:lumMod val="75000"/>
                      </a:schemeClr>
                    </a:solidFill>
                  </a:rPr>
                  <a:t>Flavor wave (or wave packet) propagates and/or grows</a:t>
                </a:r>
                <a:endParaRPr lang="en-US" sz="2000" b="1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68" y="4667927"/>
                <a:ext cx="8662262" cy="1884490"/>
              </a:xfrm>
              <a:prstGeom prst="rect">
                <a:avLst/>
              </a:prstGeom>
              <a:blipFill rotWithShape="1">
                <a:blip r:embed="rId3"/>
                <a:stretch>
                  <a:fillRect l="-774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5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12" y="863627"/>
            <a:ext cx="5199649" cy="5256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Dispersion Relation for Isotropic Case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09652" y="3063377"/>
            <a:ext cx="1995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Collective modes</a:t>
            </a:r>
            <a:endParaRPr lang="en-US" sz="2000" b="1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3600450" y="2663877"/>
            <a:ext cx="2160588" cy="50407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617843" y="3352151"/>
            <a:ext cx="2143196" cy="92565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25624" y="2591867"/>
            <a:ext cx="17546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propagating</a:t>
            </a:r>
          </a:p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collective modes</a:t>
            </a:r>
          </a:p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under the</a:t>
            </a:r>
          </a:p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light cone</a:t>
            </a:r>
          </a:p>
        </p:txBody>
      </p:sp>
    </p:spTree>
    <p:extLst>
      <p:ext uri="{BB962C8B-B14F-4D97-AF65-F5344CB8AC3E}">
        <p14:creationId xmlns:p14="http://schemas.microsoft.com/office/powerpoint/2010/main" val="287369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Dispersion Relation for Isotropic Case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12" y="864357"/>
            <a:ext cx="5199670" cy="525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09652" y="3063377"/>
            <a:ext cx="1995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Collective modes</a:t>
            </a:r>
            <a:endParaRPr lang="en-US" sz="2000" b="1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88662" y="1583727"/>
                <a:ext cx="3214726" cy="1360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Non-collective modes with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𝛀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𝒗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20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𝑲</m:t>
                          </m:r>
                        </m:e>
                      </m:acc>
                    </m:oMath>
                  </m:oMathPara>
                </a14:m>
                <a:endParaRPr lang="en-US" sz="20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en-US" sz="2000" b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carried by neutrino “beams”</a:t>
                </a:r>
              </a:p>
              <a:p>
                <a:endParaRPr 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662" y="1583727"/>
                <a:ext cx="3214726" cy="1360822"/>
              </a:xfrm>
              <a:prstGeom prst="rect">
                <a:avLst/>
              </a:prstGeom>
              <a:blipFill rotWithShape="1">
                <a:blip r:embed="rId3"/>
                <a:stretch>
                  <a:fillRect l="-1894" t="-2242" r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5040572" y="1799757"/>
            <a:ext cx="669080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600450" y="2663877"/>
            <a:ext cx="2160588" cy="50407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617843" y="3352151"/>
            <a:ext cx="2143196" cy="92565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Fast Flavor Waves 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7912" y="719607"/>
            <a:ext cx="2558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Non-collective modes: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7912" y="3271907"/>
            <a:ext cx="1995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ollective modes</a:t>
            </a:r>
            <a:endParaRPr lang="en-US" sz="2000" b="1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008012" y="2663877"/>
            <a:ext cx="2592360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440072" y="2303827"/>
                <a:ext cx="1725537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smtClean="0">
                    <a:solidFill>
                      <a:schemeClr val="accent1">
                        <a:lumMod val="75000"/>
                      </a:schemeClr>
                    </a:solidFill>
                  </a:rPr>
                  <a:t> of flavor wave</a:t>
                </a:r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72" y="2303827"/>
                <a:ext cx="1725537" cy="402931"/>
              </a:xfrm>
              <a:prstGeom prst="rect">
                <a:avLst/>
              </a:prstGeom>
              <a:blipFill rotWithShape="1">
                <a:blip r:embed="rId3"/>
                <a:stretch>
                  <a:fillRect r="-2473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816402" y="1223677"/>
                <a:ext cx="5113286" cy="1510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/>
                  </a:rPr>
                  <a:t> </a:t>
                </a:r>
                <a:r>
                  <a:rPr lang="en-US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Infinitely many neutrino velocity projections 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𝐾</m:t>
                        </m:r>
                      </m:e>
                    </m:acc>
                  </m:oMath>
                </a14:m>
                <a:endParaRPr lang="en-US" b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/>
                  </a:rPr>
                  <a:t> </a:t>
                </a:r>
                <a:r>
                  <a:rPr lang="en-US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/>
                  </a:rPr>
                  <a:t>Each carries along its initial flavor coherence</a:t>
                </a:r>
              </a:p>
              <a:p>
                <a:r>
                  <a:rPr lang="en-US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/>
                  </a:rPr>
                  <a:t> </a:t>
                </a:r>
                <a:r>
                  <a:rPr lang="en-US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Kinematical decoherence of initial wave packet</a:t>
                </a:r>
              </a:p>
              <a:p>
                <a:r>
                  <a: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/>
                  </a:rPr>
                  <a:t> </a:t>
                </a:r>
                <a:r>
                  <a:rPr lang="en-US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/>
                  </a:rPr>
                  <a:t>  (</a:t>
                </a:r>
                <a:r>
                  <a:rPr lang="en-US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Does not happen in two-beam model)</a:t>
                </a:r>
              </a:p>
              <a:p>
                <a:r>
                  <a:rPr lang="en-US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/>
                  </a:rPr>
                  <a:t> </a:t>
                </a:r>
                <a:r>
                  <a:rPr lang="en-US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Fast dissipation of any initial wave packet</a:t>
                </a: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402" y="1223677"/>
                <a:ext cx="5113286" cy="1510926"/>
              </a:xfrm>
              <a:prstGeom prst="rect">
                <a:avLst/>
              </a:prstGeom>
              <a:blipFill rotWithShape="1">
                <a:blip r:embed="rId4"/>
                <a:stretch>
                  <a:fillRect l="-954" t="-403" b="-5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61" y="4104077"/>
            <a:ext cx="3024108" cy="136819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936002" y="5616287"/>
            <a:ext cx="324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Wave packet of flavor coherence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60243" y="4968197"/>
            <a:ext cx="216050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76402" y="5112217"/>
            <a:ext cx="172831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092511" y="5256237"/>
            <a:ext cx="129424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1156381" y="4536137"/>
            <a:ext cx="216050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1372540" y="4680157"/>
            <a:ext cx="172831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1588649" y="4824177"/>
            <a:ext cx="129424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816402" y="3601291"/>
                <a:ext cx="5113286" cy="1510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/>
                  </a:rPr>
                  <a:t> </a:t>
                </a:r>
                <a:r>
                  <a:rPr lang="en-US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Infinitely many neutrino velocity projections 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𝐾</m:t>
                        </m:r>
                      </m:e>
                    </m:acc>
                  </m:oMath>
                </a14:m>
                <a:endParaRPr lang="en-US" b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en-US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/>
                  </a:rPr>
                  <a:t> Move through wave packet </a:t>
                </a:r>
              </a:p>
              <a:p>
                <a:r>
                  <a:rPr lang="en-US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/>
                  </a:rPr>
                  <a:t>   (here taken with vanishing central wave number)</a:t>
                </a:r>
              </a:p>
              <a:p>
                <a:r>
                  <a:rPr lang="en-US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/>
                  </a:rPr>
                  <a:t> Wave packet moves in neutrino gas,</a:t>
                </a:r>
              </a:p>
              <a:p>
                <a:r>
                  <a:rPr lang="en-US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/>
                  </a:rPr>
                  <a:t>   independently of velocities of neutrino “beams” </a:t>
                </a: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402" y="3601291"/>
                <a:ext cx="5113286" cy="1510926"/>
              </a:xfrm>
              <a:prstGeom prst="rect">
                <a:avLst/>
              </a:prstGeom>
              <a:blipFill rotWithShape="1">
                <a:blip r:embed="rId6"/>
                <a:stretch>
                  <a:fillRect l="-954" t="-403" b="-5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42" y="1223727"/>
            <a:ext cx="1296000" cy="360000"/>
          </a:xfrm>
          <a:prstGeom prst="rect">
            <a:avLst/>
          </a:prstGeom>
        </p:spPr>
      </p:pic>
      <p:cxnSp>
        <p:nvCxnSpPr>
          <p:cNvPr id="61" name="Straight Arrow Connector 60"/>
          <p:cNvCxnSpPr/>
          <p:nvPr/>
        </p:nvCxnSpPr>
        <p:spPr>
          <a:xfrm>
            <a:off x="1223834" y="1583727"/>
            <a:ext cx="216050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22" y="1511717"/>
            <a:ext cx="1296000" cy="360000"/>
          </a:xfrm>
          <a:prstGeom prst="rect">
            <a:avLst/>
          </a:prstGeom>
        </p:spPr>
      </p:pic>
      <p:cxnSp>
        <p:nvCxnSpPr>
          <p:cNvPr id="62" name="Straight Arrow Connector 61"/>
          <p:cNvCxnSpPr/>
          <p:nvPr/>
        </p:nvCxnSpPr>
        <p:spPr>
          <a:xfrm>
            <a:off x="1223963" y="1871767"/>
            <a:ext cx="172831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42" y="1799807"/>
            <a:ext cx="1296000" cy="360000"/>
          </a:xfrm>
          <a:prstGeom prst="rect">
            <a:avLst/>
          </a:prstGeom>
        </p:spPr>
      </p:pic>
      <p:cxnSp>
        <p:nvCxnSpPr>
          <p:cNvPr id="63" name="Straight Arrow Connector 62"/>
          <p:cNvCxnSpPr/>
          <p:nvPr/>
        </p:nvCxnSpPr>
        <p:spPr>
          <a:xfrm>
            <a:off x="1224042" y="2159807"/>
            <a:ext cx="129424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74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Dispersion Relation vs. Eigenvalues of Hamiltonian</a:t>
            </a:r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2" y="791997"/>
            <a:ext cx="2706677" cy="2736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2" y="3816417"/>
            <a:ext cx="2706677" cy="273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240322" y="801083"/>
                <a:ext cx="5689366" cy="1562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</a:rPr>
                  <a:t>Dispersion relation:</a:t>
                </a:r>
              </a:p>
              <a:p>
                <a:endParaRPr lang="en-US" sz="1000" b="1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mtClean="0">
                    <a:solidFill>
                      <a:schemeClr val="accent1">
                        <a:lumMod val="75000"/>
                      </a:schemeClr>
                    </a:solidFill>
                  </a:rPr>
                  <a:t>For fixed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en-US" smtClean="0">
                    <a:solidFill>
                      <a:schemeClr val="accent1">
                        <a:lumMod val="75000"/>
                      </a:schemeClr>
                    </a:solidFill>
                  </a:rPr>
                  <a:t>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smtClean="0">
                    <a:solidFill>
                      <a:schemeClr val="accent1">
                        <a:lumMod val="75000"/>
                      </a:schemeClr>
                    </a:solidFill>
                  </a:rPr>
                  <a:t> from</a:t>
                </a:r>
              </a:p>
              <a:p>
                <a:endParaRPr lang="en-US" sz="1000" b="1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Ω</m:t>
                          </m:r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sub>
                      </m:sSub>
                      <m:r>
                        <a:rPr lang="en-US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=−</m:t>
                      </m:r>
                      <m:r>
                        <a:rPr lang="en-US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𝜇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nary>
                    </m:oMath>
                  </m:oMathPara>
                </a14:m>
                <a:endParaRPr lang="en-US" b="1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322" y="801083"/>
                <a:ext cx="5689366" cy="1562928"/>
              </a:xfrm>
              <a:prstGeom prst="rect">
                <a:avLst/>
              </a:prstGeom>
              <a:blipFill rotWithShape="1">
                <a:blip r:embed="rId4"/>
                <a:stretch>
                  <a:fillRect l="-965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240322" y="3825124"/>
                <a:ext cx="5689366" cy="2049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</a:rPr>
                  <a:t>Eigenvalues of Hamiltonian:</a:t>
                </a:r>
              </a:p>
              <a:p>
                <a:endParaRPr lang="en-US" sz="1000" b="1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mtClean="0">
                    <a:solidFill>
                      <a:schemeClr val="accent1">
                        <a:lumMod val="75000"/>
                      </a:schemeClr>
                    </a:solidFill>
                  </a:rPr>
                  <a:t>For fixed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mtClean="0">
                    <a:solidFill>
                      <a:schemeClr val="accent1">
                        <a:lumMod val="75000"/>
                      </a:schemeClr>
                    </a:solidFill>
                  </a:rPr>
                  <a:t> find eigenvalues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</m:e>
                    </m:d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/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mtClean="0">
                    <a:solidFill>
                      <a:schemeClr val="accent1">
                        <a:lumMod val="75000"/>
                      </a:schemeClr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ℋ</m:t>
                    </m:r>
                  </m:oMath>
                </a14:m>
                <a:endParaRPr lang="en-US" sz="40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sz="100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𝑖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ℋ</m:t>
                    </m:r>
                    <m:r>
                      <a: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</m:acc>
                      </m:sub>
                    </m:sSub>
                    <m:r>
                      <a: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/>
                  <a:ea typeface="Cambria Math"/>
                </a:endParaRPr>
              </a:p>
              <a:p>
                <a:endParaRPr lang="en-US" sz="1000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ℋ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𝐾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sub>
                      </m:sSub>
                      <m:r>
                        <a:rPr lang="en-US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𝜇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nary>
                    </m:oMath>
                  </m:oMathPara>
                </a14:m>
                <a:endParaRPr lang="en-US" b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322" y="3825124"/>
                <a:ext cx="5689366" cy="2049664"/>
              </a:xfrm>
              <a:prstGeom prst="rect">
                <a:avLst/>
              </a:prstGeom>
              <a:blipFill rotWithShape="1">
                <a:blip r:embed="rId5"/>
                <a:stretch>
                  <a:fillRect l="-965" t="-1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9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Bound vs Scattering States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92" y="1728293"/>
            <a:ext cx="3259360" cy="2447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2" y="1727746"/>
            <a:ext cx="3259360" cy="24477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9715" y="998365"/>
            <a:ext cx="325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Electron waves in a box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600372" y="1214395"/>
            <a:ext cx="431878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92164" y="1214395"/>
            <a:ext cx="431878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69080" y="998365"/>
            <a:ext cx="325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Electron waves in a box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7989737" y="1214395"/>
            <a:ext cx="431878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5181529" y="1214395"/>
            <a:ext cx="431878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600183" y="4382835"/>
            <a:ext cx="4016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Continuum limit:  Box size </a:t>
            </a:r>
            <a:r>
              <a:rPr 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 </a:t>
            </a:r>
            <a:endParaRPr lang="en-US" sz="2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93384" y="3239957"/>
            <a:ext cx="1627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Narrow</a:t>
            </a: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otential well</a:t>
            </a:r>
          </a:p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the middle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13155" y="1392001"/>
            <a:ext cx="1730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Phase shift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00872" y="2951643"/>
            <a:ext cx="91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accent4">
                    <a:lumMod val="75000"/>
                  </a:schemeClr>
                </a:solidFill>
              </a:rPr>
              <a:t>Bound</a:t>
            </a:r>
          </a:p>
          <a:p>
            <a:r>
              <a:rPr lang="en-US" smtClean="0">
                <a:solidFill>
                  <a:schemeClr val="accent4">
                    <a:lumMod val="75000"/>
                  </a:schemeClr>
                </a:solidFill>
              </a:rPr>
              <a:t>state</a:t>
            </a:r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814272" y="1800303"/>
            <a:ext cx="1" cy="10796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76470" y="4896187"/>
            <a:ext cx="325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Continuum of scattering states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84592" y="4896187"/>
            <a:ext cx="3255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Continuum of scattering states</a:t>
            </a:r>
          </a:p>
          <a:p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(with phase shifts) + Bound state 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304191" y="5690056"/>
                <a:ext cx="43126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</a:rPr>
                  <a:t>Non-collective modes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∼</m:t>
                    </m:r>
                  </m:oMath>
                </a14:m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</a:rPr>
                  <a:t>  Scattering states</a:t>
                </a:r>
              </a:p>
              <a:p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</a:rPr>
                  <a:t>Collective modes         </a:t>
                </a:r>
                <a:r>
                  <a:rPr lang="en-US" sz="1400" b="1" smtClean="0">
                    <a:solidFill>
                      <a:schemeClr val="accent2">
                        <a:lumMod val="7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∼</m:t>
                    </m:r>
                  </m:oMath>
                </a14:m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</a:rPr>
                  <a:t>  Bound states </a:t>
                </a:r>
                <a:endParaRPr lang="en-US" b="1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191" y="5690056"/>
                <a:ext cx="4312649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273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14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No spectral crossing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52" y="1143177"/>
            <a:ext cx="4426889" cy="4271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68" y="4048053"/>
            <a:ext cx="3159662" cy="2425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57" y="1205688"/>
            <a:ext cx="3238989" cy="2359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8012" y="791617"/>
            <a:ext cx="2592438" cy="360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ELN angle distribution</a:t>
            </a:r>
            <a:endParaRPr 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8012" y="3672017"/>
            <a:ext cx="2592438" cy="360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Energy levels</a:t>
            </a:r>
            <a:endParaRPr 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8561" y="791667"/>
            <a:ext cx="3600763" cy="360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Dispersion relation</a:t>
            </a:r>
            <a:endParaRPr 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8571" y="2275707"/>
            <a:ext cx="1761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Discrete solution</a:t>
            </a:r>
          </a:p>
          <a:p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with 8 bins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8662" y="1359002"/>
            <a:ext cx="1973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C87700"/>
                </a:solidFill>
              </a:rPr>
              <a:t>Collective mode from</a:t>
            </a:r>
          </a:p>
          <a:p>
            <a:r>
              <a:rPr lang="en-US" sz="1600" smtClean="0">
                <a:solidFill>
                  <a:srgbClr val="C87700"/>
                </a:solidFill>
              </a:rPr>
              <a:t>continuous solution</a:t>
            </a:r>
            <a:endParaRPr lang="en-US" sz="1600">
              <a:solidFill>
                <a:srgbClr val="C877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472632" y="1583727"/>
            <a:ext cx="288040" cy="144020"/>
          </a:xfrm>
          <a:prstGeom prst="straightConnector1">
            <a:avLst/>
          </a:prstGeom>
          <a:ln w="19050">
            <a:solidFill>
              <a:srgbClr val="C877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17680" y="5677807"/>
            <a:ext cx="390876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sym typeface="Symbol"/>
              </a:rPr>
              <a:t> </a:t>
            </a:r>
            <a:r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t>Two propagating collective modes</a:t>
            </a:r>
          </a:p>
          <a:p>
            <a:endParaRPr lang="en-US" sz="500" b="1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 </a:t>
            </a:r>
            <a:r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t>“Peel off’’ from non-collective modes</a:t>
            </a:r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“Weak” spectral crossing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08012" y="791617"/>
            <a:ext cx="2592438" cy="360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ELN angle distribution</a:t>
            </a:r>
            <a:endParaRPr 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8012" y="3672017"/>
            <a:ext cx="2592438" cy="360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Energy levels</a:t>
            </a:r>
            <a:endParaRPr 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8561" y="791667"/>
            <a:ext cx="3600763" cy="360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Dispersion relation</a:t>
            </a:r>
            <a:endParaRPr 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64492" y="5400257"/>
            <a:ext cx="444538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sym typeface="Symbol"/>
              </a:rPr>
              <a:t> P</a:t>
            </a:r>
            <a:r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t>ropagating and unstable collective modes</a:t>
            </a:r>
          </a:p>
          <a:p>
            <a:endParaRPr lang="en-US" sz="500" b="1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 Unstable modes begin under the light cone</a:t>
            </a:r>
          </a:p>
          <a:p>
            <a:endParaRPr lang="en-US" sz="400" b="1" smtClean="0">
              <a:solidFill>
                <a:schemeClr val="accent1">
                  <a:lumMod val="75000"/>
                </a:schemeClr>
              </a:solidFill>
              <a:sym typeface="Symbol"/>
            </a:endParaRPr>
          </a:p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sym typeface="Symbol"/>
              </a:rPr>
              <a:t> </a:t>
            </a:r>
            <a:r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t>No spurious instabilities in discrete case</a:t>
            </a:r>
            <a:endParaRPr lang="en-US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Symbol"/>
              <a:buChar char="·"/>
            </a:pPr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092" y="1142234"/>
            <a:ext cx="4420050" cy="4265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3" y="4052182"/>
            <a:ext cx="3147634" cy="2415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47" y="1210187"/>
            <a:ext cx="3240450" cy="23601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10466" y="3731156"/>
            <a:ext cx="756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C00000"/>
                </a:solidFill>
              </a:rPr>
              <a:t>Critical</a:t>
            </a:r>
          </a:p>
          <a:p>
            <a:r>
              <a:rPr lang="en-US" sz="1600" smtClean="0">
                <a:solidFill>
                  <a:srgbClr val="C00000"/>
                </a:solidFill>
              </a:rPr>
              <a:t>points</a:t>
            </a:r>
            <a:endParaRPr lang="en-US" sz="1600">
              <a:solidFill>
                <a:srgbClr val="C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86170" y="3452130"/>
            <a:ext cx="142350" cy="32982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442509" y="3796589"/>
            <a:ext cx="614477" cy="109729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72132" y="4176087"/>
            <a:ext cx="16291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C00000"/>
                </a:solidFill>
              </a:rPr>
              <a:t>Complex solution</a:t>
            </a:r>
            <a:endParaRPr lang="en-US" sz="1600" smtClean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059472" y="4464127"/>
            <a:ext cx="172710" cy="21603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52282" y="4464127"/>
            <a:ext cx="346592" cy="59320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29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“Strong” spectral crossing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08012" y="791617"/>
            <a:ext cx="2592438" cy="360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ELN angle distribution</a:t>
            </a:r>
            <a:endParaRPr 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8012" y="3672017"/>
            <a:ext cx="2592438" cy="360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Energy levels</a:t>
            </a:r>
            <a:endParaRPr 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8561" y="791667"/>
            <a:ext cx="3600763" cy="360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Dispersion relation</a:t>
            </a:r>
            <a:endParaRPr 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12" y="5570362"/>
            <a:ext cx="368395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sym typeface="Symbol"/>
              </a:rPr>
              <a:t> </a:t>
            </a:r>
            <a:r>
              <a:rPr lang="en-US" b="1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Only</a:t>
            </a:r>
            <a:r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t> unstable collective modes</a:t>
            </a:r>
          </a:p>
          <a:p>
            <a:endParaRPr lang="en-US" sz="500" b="1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 Begin and end under the light cone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637" y="1144302"/>
            <a:ext cx="4438938" cy="42835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7" y="4045167"/>
            <a:ext cx="3164542" cy="2428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2" y="1209047"/>
            <a:ext cx="3241334" cy="236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2" y="3816037"/>
            <a:ext cx="3168000" cy="243143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</a:t>
            </a:r>
            <a:r>
              <a:rPr lang="en-US" smtClean="0"/>
              <a:t>pectral crossing – Continuous Limit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28362" y="1031500"/>
                <a:ext cx="5433454" cy="1615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  <a:sym typeface="Symbol"/>
                  </a:rPr>
                  <a:t> Solutions with complex eigenvalues appear as</a:t>
                </a:r>
              </a:p>
              <a:p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</a:rPr>
                  <a:t>   merging of two real eigenvalues</a:t>
                </a:r>
              </a:p>
              <a:p>
                <a:endParaRPr lang="en-US" sz="500" b="1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  <a:sym typeface="Symbol"/>
                  </a:rPr>
                  <a:t> With increasing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sym typeface="Symbol"/>
                      </a:rPr>
                      <m:t>𝝁</m:t>
                    </m:r>
                  </m:oMath>
                </a14:m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  <a:sym typeface="Symbol"/>
                  </a:rPr>
                  <a:t>  must emerge below the light cone </a:t>
                </a:r>
              </a:p>
              <a:p>
                <a:endParaRPr lang="en-US" b="1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Symbol"/>
                  <a:buChar char="·"/>
                </a:pPr>
                <a:endParaRPr lang="en-US" b="1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362" y="1031500"/>
                <a:ext cx="5433454" cy="1615827"/>
              </a:xfrm>
              <a:prstGeom prst="rect">
                <a:avLst/>
              </a:prstGeom>
              <a:blipFill rotWithShape="1">
                <a:blip r:embed="rId3"/>
                <a:stretch>
                  <a:fillRect l="-1010" t="-2642" r="-1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2518385" y="4353719"/>
            <a:ext cx="137351" cy="383362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510748" y="4204344"/>
            <a:ext cx="294198" cy="23854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1815" y="719607"/>
            <a:ext cx="2592438" cy="360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Energy levels</a:t>
            </a:r>
            <a:endParaRPr 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0122" y="4015165"/>
            <a:ext cx="145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C00000"/>
                </a:solidFill>
              </a:rPr>
              <a:t>Critical points</a:t>
            </a:r>
            <a:endParaRPr lang="en-US" sz="160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107096" y="4375215"/>
            <a:ext cx="197096" cy="38572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67668" y="3744929"/>
                <a:ext cx="5433454" cy="2320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  <a:sym typeface="Symbol"/>
                  </a:rPr>
                  <a:t>Continuous limit of vanishing mode spacing:</a:t>
                </a:r>
              </a:p>
              <a:p>
                <a:endParaRPr lang="en-US" sz="500" b="1" smtClean="0">
                  <a:solidFill>
                    <a:schemeClr val="accent1">
                      <a:lumMod val="75000"/>
                    </a:schemeClr>
                  </a:solidFill>
                  <a:sym typeface="Symbol"/>
                </a:endParaRPr>
              </a:p>
              <a:p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  <a:sym typeface="Symbol"/>
                  </a:rPr>
                  <a:t> Critical points at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sym typeface="Symbol"/>
                      </a:rPr>
                      <m:t>𝒘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sym typeface="Symbol"/>
                      </a:rPr>
                      <m:t>=</m:t>
                    </m:r>
                    <m:r>
                      <a:rPr lang="en-US" b="1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sym typeface="Symbol"/>
                      </a:rPr>
                      <m:t>𝐜𝐨𝐬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sym typeface="Symbol"/>
                              </a:rPr>
                              <m:t>𝜽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sym typeface="Symbol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  <a:sym typeface="Symbol"/>
                  </a:rPr>
                  <a:t>,  i.e.</a:t>
                </a:r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sym typeface="Symbol"/>
                  </a:rPr>
                  <a:t> </a:t>
                </a:r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  <a:sym typeface="Symbol"/>
                  </a:rPr>
                  <a:t>at crossing</a:t>
                </a:r>
              </a:p>
              <a:p>
                <a:r>
                  <a:rPr lang="en-US" b="1">
                    <a:solidFill>
                      <a:schemeClr val="accent1">
                        <a:lumMod val="75000"/>
                      </a:schemeClr>
                    </a:solidFill>
                    <a:sym typeface="Symbol"/>
                  </a:rPr>
                  <a:t> </a:t>
                </a:r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  <a:sym typeface="Symbol"/>
                  </a:rPr>
                  <a:t>  where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sym typeface="Symbol"/>
                      </a:rPr>
                      <m:t>𝑮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sym typeface="Symbol"/>
                          </a:rPr>
                          <m:t>𝐜𝐨𝐬</m:t>
                        </m:r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sym typeface="Symbol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sym typeface="Symbol"/>
                              </a:rPr>
                              <m:t>𝜽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sym typeface="Symbol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sym typeface="Symbol"/>
                      </a:rPr>
                      <m:t>=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sym typeface="Symbol"/>
                      </a:rPr>
                      <m:t>𝟎</m:t>
                    </m:r>
                  </m:oMath>
                </a14:m>
                <a:endParaRPr lang="en-US" b="1" smtClean="0">
                  <a:solidFill>
                    <a:schemeClr val="accent2">
                      <a:lumMod val="75000"/>
                    </a:schemeClr>
                  </a:solidFill>
                  <a:sym typeface="Symbol"/>
                </a:endParaRPr>
              </a:p>
              <a:p>
                <a:endParaRPr lang="en-US" sz="500" b="1">
                  <a:solidFill>
                    <a:schemeClr val="accent1">
                      <a:lumMod val="75000"/>
                    </a:schemeClr>
                  </a:solidFill>
                  <a:sym typeface="Symbol"/>
                </a:endParaRPr>
              </a:p>
              <a:p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  <a:sym typeface="Symbol"/>
                  </a:rPr>
                  <a:t> Interaction strength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sym typeface="Symbol"/>
                          </a:rPr>
                          <m:t>𝝁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sym typeface="Symbol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sym typeface="Symbol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sym typeface="Symbol"/>
                  </a:rPr>
                  <a:t> </a:t>
                </a:r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  <a:sym typeface="Symbol"/>
                  </a:rPr>
                  <a:t>of critical points follow</a:t>
                </a:r>
              </a:p>
              <a:p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  <a:sym typeface="Symbol"/>
                  </a:rPr>
                  <a:t>   easily from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sym typeface="Symbol"/>
                      </a:rPr>
                      <m:t>𝑮</m:t>
                    </m:r>
                    <m:d>
                      <m:dPr>
                        <m:ctrlP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sym typeface="Symbol"/>
                          </a:rPr>
                          <m:t>𝐜𝐨𝐬</m:t>
                        </m:r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sym typeface="Symbol"/>
                          </a:rPr>
                          <m:t>𝜽</m:t>
                        </m:r>
                      </m:e>
                    </m:d>
                  </m:oMath>
                </a14:m>
                <a:endParaRPr lang="en-US" b="1" smtClean="0">
                  <a:solidFill>
                    <a:schemeClr val="accent1">
                      <a:lumMod val="75000"/>
                    </a:schemeClr>
                  </a:solidFill>
                  <a:sym typeface="Symbol"/>
                </a:endParaRPr>
              </a:p>
              <a:p>
                <a:endParaRPr lang="en-US" sz="400" b="1" smtClean="0">
                  <a:solidFill>
                    <a:schemeClr val="accent1">
                      <a:lumMod val="75000"/>
                    </a:schemeClr>
                  </a:solidFill>
                  <a:sym typeface="Symbol"/>
                </a:endParaRPr>
              </a:p>
              <a:p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  <a:sym typeface="Symbol"/>
                  </a:rPr>
                  <a:t> Single crossing: Complex solution guaranteed</a:t>
                </a:r>
              </a:p>
              <a:p>
                <a:pPr marL="171450" indent="-171450">
                  <a:buFont typeface="Symbol"/>
                  <a:buChar char="·"/>
                </a:pPr>
                <a:endParaRPr lang="en-US" sz="400" b="1">
                  <a:solidFill>
                    <a:schemeClr val="accent1">
                      <a:lumMod val="75000"/>
                    </a:schemeClr>
                  </a:solidFill>
                  <a:sym typeface="Symbol"/>
                </a:endParaRPr>
              </a:p>
              <a:p>
                <a:r>
                  <a:rPr lang="en-US" b="1">
                    <a:solidFill>
                      <a:schemeClr val="accent1">
                        <a:lumMod val="75000"/>
                      </a:schemeClr>
                    </a:solidFill>
                    <a:sym typeface="Symbol"/>
                  </a:rPr>
                  <a:t> </a:t>
                </a:r>
                <a:r>
                  <a:rPr lang="en-US" b="1" smtClean="0">
                    <a:solidFill>
                      <a:schemeClr val="accent1">
                        <a:lumMod val="75000"/>
                      </a:schemeClr>
                    </a:solidFill>
                    <a:sym typeface="Symbol"/>
                  </a:rPr>
                  <a:t>Several crossings:  Not guaranteed</a:t>
                </a:r>
                <a:endParaRPr lang="en-US" b="1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668" y="3744929"/>
                <a:ext cx="5433454" cy="2320507"/>
              </a:xfrm>
              <a:prstGeom prst="rect">
                <a:avLst/>
              </a:prstGeom>
              <a:blipFill rotWithShape="1">
                <a:blip r:embed="rId5"/>
                <a:stretch>
                  <a:fillRect l="-897" t="-1312" b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600372" y="6183085"/>
            <a:ext cx="283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  </a:t>
            </a:r>
            <a:r>
              <a:rPr lang="en-US" b="1" i="1" smtClean="0">
                <a:solidFill>
                  <a:schemeClr val="accent2">
                    <a:lumMod val="75000"/>
                  </a:schemeClr>
                </a:solidFill>
              </a:rPr>
              <a:t>See Tobias Stirner’s talk </a:t>
            </a:r>
            <a:endParaRPr lang="en-US" b="1" i="1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2" y="1095559"/>
            <a:ext cx="3168000" cy="243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1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 preferRelativeResize="0">
            <a:picLocks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16382" y="1071447"/>
            <a:ext cx="3456000" cy="259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82" y="3807611"/>
            <a:ext cx="3456000" cy="2592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2432" y="935637"/>
            <a:ext cx="511271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 Explosion mechanism:</a:t>
            </a:r>
          </a:p>
          <a:p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Shock-wave revival by nu energy deposition</a:t>
            </a:r>
          </a:p>
          <a:p>
            <a:endParaRPr lang="en-US" sz="1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 Nucleosynthesis in neutrino irradiated</a:t>
            </a:r>
          </a:p>
          <a:p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outflows in SNe and NS-mergers</a:t>
            </a:r>
          </a:p>
          <a:p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depends on flavor  (beta reactions!)</a:t>
            </a:r>
          </a:p>
          <a:p>
            <a:endParaRPr lang="en-US" sz="1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 Signal interpretation of DSNB and</a:t>
            </a:r>
          </a:p>
          <a:p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next nearby SN </a:t>
            </a:r>
          </a:p>
          <a:p>
            <a:endParaRPr lang="en-US" sz="1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b="1" smtClean="0">
                <a:solidFill>
                  <a:schemeClr val="accent2">
                    <a:lumMod val="75000"/>
                  </a:schemeClr>
                </a:solidFill>
              </a:rPr>
              <a:t>• Collective flavor conversion:</a:t>
            </a:r>
          </a:p>
          <a:p>
            <a:r>
              <a:rPr lang="en-US" sz="20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smtClean="0">
                <a:solidFill>
                  <a:schemeClr val="accent2">
                    <a:lumMod val="75000"/>
                  </a:schemeClr>
                </a:solidFill>
              </a:rPr>
              <a:t>  interesting theoretical problem </a:t>
            </a:r>
          </a:p>
          <a:p>
            <a:r>
              <a:rPr lang="en-US" sz="20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2000" b="1" smtClean="0">
                <a:solidFill>
                  <a:schemeClr val="accent2">
                    <a:lumMod val="75000"/>
                  </a:schemeClr>
                </a:solidFill>
              </a:rPr>
              <a:t>in its own right</a:t>
            </a:r>
            <a:endParaRPr lang="en-US" sz="20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382" y="3807378"/>
            <a:ext cx="3455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NS-NS binary merger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Why worry about detailed neutrino transport?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211" y="3513553"/>
            <a:ext cx="1193911" cy="102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0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3238" y="872855"/>
                <a:ext cx="8497884" cy="5823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smtClean="0">
                    <a:solidFill>
                      <a:schemeClr val="accent1">
                        <a:lumMod val="75000"/>
                      </a:schemeClr>
                    </a:solidFill>
                  </a:rPr>
                  <a:t>• Neutrino-neutrino interactions lead to emergence of </a:t>
                </a:r>
              </a:p>
              <a:p>
                <a:r>
                  <a:rPr lang="en-US" sz="2000" b="1" smtClean="0">
                    <a:solidFill>
                      <a:schemeClr val="accent1">
                        <a:lumMod val="75000"/>
                      </a:schemeClr>
                    </a:solidFill>
                  </a:rPr>
                  <a:t>   collective modes of flavor coherence (propagating or unstable)</a:t>
                </a:r>
              </a:p>
              <a:p>
                <a:endParaRPr lang="en-US" sz="1000" b="1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000" b="1">
                    <a:solidFill>
                      <a:schemeClr val="accent1">
                        <a:lumMod val="75000"/>
                      </a:schemeClr>
                    </a:solidFill>
                  </a:rPr>
                  <a:t>• </a:t>
                </a:r>
                <a:r>
                  <a:rPr lang="en-US" sz="2000" b="1" smtClean="0">
                    <a:solidFill>
                      <a:schemeClr val="accent1">
                        <a:lumMod val="75000"/>
                      </a:schemeClr>
                    </a:solidFill>
                  </a:rPr>
                  <a:t>Need not exist for every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𝑲</m:t>
                        </m:r>
                      </m:e>
                    </m:acc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/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𝝁</m:t>
                    </m:r>
                  </m:oMath>
                </a14:m>
                <a:r>
                  <a:rPr lang="en-US" sz="2000" b="1" smtClean="0">
                    <a:solidFill>
                      <a:schemeClr val="accent1">
                        <a:lumMod val="75000"/>
                      </a:schemeClr>
                    </a:solidFill>
                  </a:rPr>
                  <a:t> (dispersion relations can end)</a:t>
                </a:r>
              </a:p>
              <a:p>
                <a:endParaRPr lang="en-US" sz="1000" b="1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000" b="1">
                    <a:solidFill>
                      <a:schemeClr val="accent1">
                        <a:lumMod val="75000"/>
                      </a:schemeClr>
                    </a:solidFill>
                  </a:rPr>
                  <a:t>• </a:t>
                </a:r>
                <a:r>
                  <a:rPr lang="en-US" sz="2000" b="1" smtClean="0">
                    <a:solidFill>
                      <a:schemeClr val="accent1">
                        <a:lumMod val="75000"/>
                      </a:schemeClr>
                    </a:solidFill>
                  </a:rPr>
                  <a:t>Co-exist with non-collective modes</a:t>
                </a:r>
              </a:p>
              <a:p>
                <a:endParaRPr lang="en-US" sz="1000" b="1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000" b="1" smtClean="0">
                    <a:solidFill>
                      <a:schemeClr val="accent1">
                        <a:lumMod val="75000"/>
                      </a:schemeClr>
                    </a:solidFill>
                  </a:rPr>
                  <a:t>• “Wave packet of flavor coherence” dissipates by kinematical decoherence</a:t>
                </a:r>
              </a:p>
              <a:p>
                <a:r>
                  <a:rPr lang="en-US" sz="2000" b="1" smtClean="0">
                    <a:solidFill>
                      <a:schemeClr val="accent1">
                        <a:lumMod val="75000"/>
                      </a:schemeClr>
                    </a:solidFill>
                  </a:rPr>
                  <a:t>   between non-collective modes</a:t>
                </a:r>
              </a:p>
              <a:p>
                <a:endParaRPr lang="en-US" sz="1000" b="1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000" b="1">
                    <a:solidFill>
                      <a:schemeClr val="accent1">
                        <a:lumMod val="75000"/>
                      </a:schemeClr>
                    </a:solidFill>
                  </a:rPr>
                  <a:t>• </a:t>
                </a:r>
                <a:r>
                  <a:rPr lang="en-US" sz="2000" b="1" smtClean="0">
                    <a:solidFill>
                      <a:schemeClr val="accent1">
                        <a:lumMod val="75000"/>
                      </a:schemeClr>
                    </a:solidFill>
                  </a:rPr>
                  <a:t>Contains non-dissipating (propagating or growing) projection for</a:t>
                </a:r>
              </a:p>
              <a:p>
                <a:r>
                  <a:rPr lang="en-US" sz="2000" b="1" smtClean="0">
                    <a:solidFill>
                      <a:schemeClr val="accent1">
                        <a:lumMod val="75000"/>
                      </a:schemeClr>
                    </a:solidFill>
                  </a:rPr>
                  <a:t>   sufficiently strong nu-nu interaction effect</a:t>
                </a:r>
              </a:p>
              <a:p>
                <a:endParaRPr lang="en-US" sz="1000" b="1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000" b="1">
                    <a:solidFill>
                      <a:schemeClr val="accent1">
                        <a:lumMod val="75000"/>
                      </a:schemeClr>
                    </a:solidFill>
                  </a:rPr>
                  <a:t>• </a:t>
                </a:r>
                <a:r>
                  <a:rPr lang="en-US" sz="2000" b="1" smtClean="0">
                    <a:solidFill>
                      <a:schemeClr val="accent1">
                        <a:lumMod val="75000"/>
                      </a:schemeClr>
                    </a:solidFill>
                  </a:rPr>
                  <a:t>Explicit formulation of eigenfunctions for non-collective modes</a:t>
                </a:r>
              </a:p>
              <a:p>
                <a:r>
                  <a:rPr lang="en-US" sz="2000" b="1" smtClean="0">
                    <a:solidFill>
                      <a:schemeClr val="accent1">
                        <a:lumMod val="75000"/>
                      </a:schemeClr>
                    </a:solidFill>
                  </a:rPr>
                  <a:t>   leads to simple identification of critical points </a:t>
                </a:r>
                <a:r>
                  <a:rPr lang="en-US" sz="2000" b="1" smtClean="0">
                    <a:solidFill>
                      <a:schemeClr val="accent2">
                        <a:lumMod val="75000"/>
                      </a:schemeClr>
                    </a:solidFill>
                    <a:sym typeface="Symbol"/>
                  </a:rPr>
                  <a:t> </a:t>
                </a:r>
                <a:r>
                  <a:rPr lang="en-US" sz="2000" b="1" smtClean="0">
                    <a:solidFill>
                      <a:schemeClr val="accent2">
                        <a:lumMod val="75000"/>
                      </a:schemeClr>
                    </a:solidFill>
                  </a:rPr>
                  <a:t>Tobias Stirner’s talk</a:t>
                </a:r>
              </a:p>
              <a:p>
                <a:endParaRPr lang="en-US" sz="1000" b="1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000" b="1">
                    <a:solidFill>
                      <a:schemeClr val="accent1">
                        <a:lumMod val="75000"/>
                      </a:schemeClr>
                    </a:solidFill>
                  </a:rPr>
                  <a:t>• </a:t>
                </a:r>
                <a:r>
                  <a:rPr lang="en-US" sz="2000" b="1" smtClean="0">
                    <a:solidFill>
                      <a:schemeClr val="accent1">
                        <a:lumMod val="75000"/>
                      </a:schemeClr>
                    </a:solidFill>
                  </a:rPr>
                  <a:t>Stable collective modes “peel off” from the light cone and exist only outside</a:t>
                </a:r>
              </a:p>
              <a:p>
                <a:endParaRPr lang="en-US" sz="1000" b="1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000" b="1">
                    <a:solidFill>
                      <a:schemeClr val="accent1">
                        <a:lumMod val="75000"/>
                      </a:schemeClr>
                    </a:solidFill>
                  </a:rPr>
                  <a:t>• </a:t>
                </a:r>
                <a:r>
                  <a:rPr lang="en-US" sz="2000" b="1" smtClean="0">
                    <a:solidFill>
                      <a:schemeClr val="accent1">
                        <a:lumMod val="75000"/>
                      </a:schemeClr>
                    </a:solidFill>
                  </a:rPr>
                  <a:t>Unstable collective modes begin/end under the light cone from</a:t>
                </a:r>
              </a:p>
              <a:p>
                <a:r>
                  <a:rPr lang="en-US" sz="2000" b="1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b="1" smtClean="0">
                    <a:solidFill>
                      <a:schemeClr val="accent1">
                        <a:lumMod val="75000"/>
                      </a:schemeClr>
                    </a:solidFill>
                  </a:rPr>
                  <a:t>  coalescence</a:t>
                </a:r>
                <a:r>
                  <a:rPr lang="en-US" sz="2000" b="1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b="1" smtClean="0">
                    <a:solidFill>
                      <a:schemeClr val="accent1">
                        <a:lumMod val="75000"/>
                      </a:schemeClr>
                    </a:solidFill>
                  </a:rPr>
                  <a:t>of non-collective modes</a:t>
                </a:r>
              </a:p>
              <a:p>
                <a:endParaRPr lang="en-US" sz="1000" b="1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n-US" sz="2000" b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Capozzi, Raffelt &amp; Stirner, work in progress (2019)</a:t>
                </a:r>
                <a:endParaRPr 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38" y="872855"/>
                <a:ext cx="8497884" cy="5823582"/>
              </a:xfrm>
              <a:prstGeom prst="rect">
                <a:avLst/>
              </a:prstGeom>
              <a:blipFill rotWithShape="1">
                <a:blip r:embed="rId2"/>
                <a:stretch>
                  <a:fillRect l="-789" t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4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Many Open Questions</a:t>
            </a:r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2" y="3744027"/>
            <a:ext cx="4815932" cy="28075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Rectangle 1027"/>
          <p:cNvSpPr>
            <a:spLocks noChangeArrowheads="1"/>
          </p:cNvSpPr>
          <p:nvPr/>
        </p:nvSpPr>
        <p:spPr bwMode="auto">
          <a:xfrm>
            <a:off x="5832682" y="3727257"/>
            <a:ext cx="2961244" cy="86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 anchorCtr="0"/>
          <a:lstStyle/>
          <a:p>
            <a:pPr algn="l"/>
            <a:endParaRPr lang="en-US" sz="2400" b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Rectangle 1027"/>
          <p:cNvSpPr>
            <a:spLocks noChangeArrowheads="1"/>
          </p:cNvSpPr>
          <p:nvPr/>
        </p:nvSpPr>
        <p:spPr bwMode="auto">
          <a:xfrm>
            <a:off x="5625974" y="3591381"/>
            <a:ext cx="3231128" cy="123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 anchorCtr="0"/>
          <a:lstStyle/>
          <a:p>
            <a:pPr algn="l"/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It is only the beginning.</a:t>
            </a:r>
          </a:p>
          <a:p>
            <a:pPr algn="l"/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A lot more work </a:t>
            </a:r>
          </a:p>
          <a:p>
            <a:pPr algn="l"/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ahead of us 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898" y="640418"/>
            <a:ext cx="8691290" cy="3031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Flavor evolution in dense neutrino flows still on the level of </a:t>
            </a:r>
          </a:p>
          <a:p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simplified toy models and parametric studies</a:t>
            </a:r>
          </a:p>
          <a:p>
            <a:endParaRPr lang="en-US" sz="5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•  Realistic normal-mode analysis without symmetry assumptions?</a:t>
            </a:r>
          </a:p>
          <a:p>
            <a:endParaRPr lang="en-US" sz="500" b="1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 Realistic triggering of stable or unstable flavor waves?</a:t>
            </a:r>
          </a:p>
          <a:p>
            <a:endParaRPr lang="en-US" sz="500" b="1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•  Do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tachyonic modes really lead to flavor equilibration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   (Going beyond linearised stability analysis)</a:t>
            </a:r>
          </a:p>
          <a:p>
            <a:endParaRPr lang="en-US" sz="5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 Realistic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impact on SN explosion and nucleosynthesis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3824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Kinetic </a:t>
            </a:r>
            <a:r>
              <a:rPr lang="en-US"/>
              <a:t>Equation for Neutrino </a:t>
            </a:r>
            <a:r>
              <a:rPr lang="en-US" smtClean="0"/>
              <a:t>Transport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6584" y="2851243"/>
                <a:ext cx="8076378" cy="470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𝜚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,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i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ℋ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𝜚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𝒞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𝜚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84" y="2851243"/>
                <a:ext cx="8076378" cy="470129"/>
              </a:xfrm>
              <a:prstGeom prst="rect">
                <a:avLst/>
              </a:prstGeom>
              <a:blipFill rotWithShape="1">
                <a:blip r:embed="rId2"/>
                <a:stretch>
                  <a:fillRect t="-15584"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7898" y="719607"/>
            <a:ext cx="7729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Flavor-dependent phase-space densities (occupation number matrices)</a:t>
            </a:r>
            <a:endParaRPr lang="en-US" sz="2000" b="1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3942" y="1202536"/>
                <a:ext cx="3952172" cy="1242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𝜚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d>
                                      <m:dPr>
                                        <m:begChr m:val="〈"/>
                                        <m:endChr m:val="|"/>
                                        <m:ctrlP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𝜈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𝑒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〉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d>
                                      <m:dPr>
                                        <m:begChr m:val="〈"/>
                                        <m:endChr m:val="|"/>
                                        <m:ctrlP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𝜈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𝑒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𝜏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〉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d>
                                      <m:dPr>
                                        <m:begChr m:val="〈"/>
                                        <m:endChr m:val="|"/>
                                        <m:ctrlP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𝜈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𝜇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〉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d>
                                      <m:dPr>
                                        <m:begChr m:val="〈"/>
                                        <m:endChr m:val="|"/>
                                        <m:ctrlP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𝜈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𝜇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𝜏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〉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d>
                                      <m:dPr>
                                        <m:begChr m:val="〈"/>
                                        <m:endChr m:val="|"/>
                                        <m:ctrlP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𝜈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〉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d>
                                      <m:dPr>
                                        <m:begChr m:val="〈"/>
                                        <m:endChr m:val="|"/>
                                        <m:ctrlP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𝜈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〉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𝜏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42" y="1202536"/>
                <a:ext cx="3952172" cy="12420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602185" y="1164685"/>
            <a:ext cx="4440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Diagonal: Usual occupation numbers</a:t>
            </a:r>
          </a:p>
          <a:p>
            <a:r>
              <a:rPr 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Off-diag:  Flavor coherence information</a:t>
            </a:r>
            <a:endParaRPr lang="en-US" sz="2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08512" y="2098606"/>
                <a:ext cx="20033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and similar for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0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𝝂</m:t>
                        </m:r>
                      </m:e>
                    </m:bar>
                  </m:oMath>
                </a14:m>
                <a:endParaRPr 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512" y="2098606"/>
                <a:ext cx="2003369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3343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07898" y="2451133"/>
            <a:ext cx="2220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Transport equation</a:t>
            </a:r>
            <a:endParaRPr lang="en-US" sz="2000" b="1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3942" y="3067273"/>
                <a:ext cx="1417375" cy="422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⏟"/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                      </m:t>
                          </m:r>
                        </m:e>
                      </m:groupChr>
                    </m:oMath>
                  </m:oMathPara>
                </a14:m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42" y="3067273"/>
                <a:ext cx="1417375" cy="4227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94957" y="3067273"/>
                <a:ext cx="904414" cy="422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⏟"/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            </m:t>
                          </m:r>
                        </m:e>
                      </m:groupChr>
                    </m:oMath>
                  </m:oMathPara>
                </a14:m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957" y="3067273"/>
                <a:ext cx="904414" cy="4227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83247" y="3067273"/>
                <a:ext cx="2802369" cy="422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⏟"/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                                                </m:t>
                          </m:r>
                        </m:e>
                      </m:groupChr>
                    </m:oMath>
                  </m:oMathPara>
                </a14:m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247" y="3067273"/>
                <a:ext cx="2802369" cy="42274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91637" y="3067273"/>
                <a:ext cx="1622559" cy="422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⏟"/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                          </m:t>
                          </m:r>
                        </m:e>
                      </m:groupChr>
                    </m:oMath>
                  </m:oMathPara>
                </a14:m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637" y="3067273"/>
                <a:ext cx="1622559" cy="42274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89467" y="3427323"/>
            <a:ext cx="113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2"/>
                </a:solidFill>
              </a:rPr>
              <a:t>Streaming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72132" y="3427323"/>
            <a:ext cx="2108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2"/>
                </a:solidFill>
              </a:rPr>
              <a:t>Gravitational forces</a:t>
            </a:r>
          </a:p>
          <a:p>
            <a:r>
              <a:rPr lang="en-US" smtClean="0">
                <a:solidFill>
                  <a:schemeClr val="tx2"/>
                </a:solidFill>
              </a:rPr>
              <a:t>(redshift, deflection)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64492" y="3436605"/>
                <a:ext cx="21416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solidFill>
                      <a:schemeClr val="tx2"/>
                    </a:solidFill>
                  </a:rPr>
                  <a:t>Flavor oscillations</a:t>
                </a:r>
              </a:p>
              <a:p>
                <a:r>
                  <a:rPr lang="en-US" smtClean="0">
                    <a:solidFill>
                      <a:schemeClr val="tx2"/>
                    </a:solidFill>
                  </a:rPr>
                  <a:t>(vacuum, matter,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𝜈𝜈</m:t>
                    </m:r>
                  </m:oMath>
                </a14:m>
                <a:r>
                  <a:rPr lang="en-US" smtClean="0">
                    <a:solidFill>
                      <a:schemeClr val="tx2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492" y="3436605"/>
                <a:ext cx="2141612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2273" t="-4717" r="-142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072287" y="3436605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2"/>
                </a:solidFill>
              </a:rPr>
              <a:t>Collisions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6912832" y="3938916"/>
            <a:ext cx="2160300" cy="259959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61494" y="3916971"/>
            <a:ext cx="2211638" cy="720100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pPr algn="r"/>
            <a:r>
              <a:rPr lang="el-GR" sz="3200" smtClean="0"/>
              <a:t>β</a:t>
            </a:r>
            <a:endParaRPr lang="en-US" sz="320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28" y="5163086"/>
            <a:ext cx="1224170" cy="1224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3812" y="4226956"/>
                <a:ext cx="5883085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smtClean="0">
                    <a:solidFill>
                      <a:schemeClr val="accent2">
                        <a:lumMod val="75000"/>
                      </a:schemeClr>
                    </a:solidFill>
                  </a:rPr>
                  <a:t>Typical  approximations in numerical simulations:</a:t>
                </a:r>
              </a:p>
              <a:p>
                <a:r>
                  <a:rPr lang="en-US" sz="2000" b="1" smtClean="0">
                    <a:solidFill>
                      <a:schemeClr val="accent2">
                        <a:lumMod val="75000"/>
                      </a:schemeClr>
                    </a:solidFill>
                  </a:rPr>
                  <a:t>                  • Reducing 6+1 dimensions </a:t>
                </a:r>
              </a:p>
              <a:p>
                <a:r>
                  <a:rPr lang="en-US" sz="2000" b="1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000" b="1" smtClean="0">
                    <a:solidFill>
                      <a:schemeClr val="accent2">
                        <a:lumMod val="75000"/>
                      </a:schemeClr>
                    </a:solidFill>
                  </a:rPr>
                  <a:t>                    (Angular moments, ray-by-ray, …)</a:t>
                </a:r>
              </a:p>
              <a:p>
                <a:r>
                  <a:rPr lang="en-US" sz="2000" b="1" smtClean="0">
                    <a:solidFill>
                      <a:schemeClr val="accent2">
                        <a:lumMod val="75000"/>
                      </a:schemeClr>
                    </a:solidFill>
                  </a:rPr>
                  <a:t>                  • </a:t>
                </a:r>
                <a:r>
                  <a:rPr lang="en-US" sz="2000" b="1">
                    <a:solidFill>
                      <a:schemeClr val="accent2">
                        <a:lumMod val="75000"/>
                      </a:schemeClr>
                    </a:solidFill>
                  </a:rPr>
                  <a:t>No gravitational deflection</a:t>
                </a:r>
              </a:p>
              <a:p>
                <a:r>
                  <a:rPr lang="en-US" sz="2000" b="1" smtClean="0">
                    <a:solidFill>
                      <a:schemeClr val="accent2">
                        <a:lumMod val="75000"/>
                      </a:schemeClr>
                    </a:solidFill>
                  </a:rPr>
                  <a:t>                  • No flavor conversion (large matter effect!)</a:t>
                </a:r>
              </a:p>
              <a:p>
                <a:r>
                  <a:rPr lang="en-US" sz="2000" b="1" smtClean="0">
                    <a:solidFill>
                      <a:schemeClr val="accent2">
                        <a:lumMod val="75000"/>
                      </a:schemeClr>
                    </a:solidFill>
                  </a:rPr>
                  <a:t>                  • </a:t>
                </a:r>
                <a:r>
                  <a:rPr lang="en-US" sz="2000" b="1">
                    <a:solidFill>
                      <a:schemeClr val="accent2">
                        <a:lumMod val="75000"/>
                      </a:schemeClr>
                    </a:solidFill>
                  </a:rPr>
                  <a:t>No muons</a:t>
                </a:r>
              </a:p>
              <a:p>
                <a:r>
                  <a:rPr lang="en-US" sz="2000" b="1" smtClean="0">
                    <a:solidFill>
                      <a:schemeClr val="accent2">
                        <a:lumMod val="75000"/>
                      </a:schemeClr>
                    </a:solidFill>
                  </a:rPr>
                  <a:t>                  • </a:t>
                </a:r>
                <a:r>
                  <a:rPr lang="en-US" sz="2000" b="1">
                    <a:solidFill>
                      <a:schemeClr val="accent2">
                        <a:lumMod val="75000"/>
                      </a:schemeClr>
                    </a:solidFill>
                  </a:rPr>
                  <a:t>3-species transport</a:t>
                </a:r>
                <a:r>
                  <a:rPr lang="en-US" sz="2000" b="1" smtClean="0">
                    <a:solidFill>
                      <a:schemeClr val="accent2">
                        <a:lumMod val="75000"/>
                      </a:schemeClr>
                    </a:solidFill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𝝂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𝒆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0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0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𝝂</m:t>
                            </m:r>
                          </m:e>
                        </m:bar>
                      </m:e>
                      <m:sub>
                        <m:r>
                          <a:rPr lang="en-US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𝒆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𝝂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endParaRPr lang="en-US" sz="2000" b="1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12" y="4226956"/>
                <a:ext cx="5883085" cy="2246769"/>
              </a:xfrm>
              <a:prstGeom prst="rect">
                <a:avLst/>
              </a:prstGeom>
              <a:blipFill rotWithShape="1">
                <a:blip r:embed="rId12"/>
                <a:stretch>
                  <a:fillRect l="-1036" t="-1355" r="-311" b="-3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15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Kinetic </a:t>
            </a:r>
            <a:r>
              <a:rPr lang="en-US"/>
              <a:t>Equation for Neutrino </a:t>
            </a:r>
            <a:r>
              <a:rPr lang="en-US" smtClean="0"/>
              <a:t>Transport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04069" y="4396627"/>
                <a:ext cx="8242064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ℋ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Δ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000" b="0" i="0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000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000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00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sz="2000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+ 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sSub>
                        <m:sSubPr>
                          <m:ctrlP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F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d>
                        <m:dPr>
                          <m:ctrlP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𝜚</m:t>
                          </m:r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bar>
                            <m:barPr>
                              <m:pos m:val="top"/>
                              <m:ctrlPr>
                                <a:rPr lang="en-US" sz="20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0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𝜚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en-US" sz="200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69" y="4396627"/>
                <a:ext cx="8242064" cy="8996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431932" y="4064017"/>
            <a:ext cx="7659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Flavor evolution governed by “Hamiltonian matrix” (here for 2 flavors)</a:t>
            </a:r>
            <a:endParaRPr lang="en-US" sz="20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Rectangle 1027"/>
          <p:cNvSpPr>
            <a:spLocks noChangeArrowheads="1"/>
          </p:cNvSpPr>
          <p:nvPr/>
        </p:nvSpPr>
        <p:spPr bwMode="auto">
          <a:xfrm>
            <a:off x="4104097" y="5256237"/>
            <a:ext cx="1758368" cy="50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/>
          <a:lstStyle/>
          <a:p>
            <a:pPr algn="ctr"/>
            <a:r>
              <a:rPr lang="en-US" smtClean="0">
                <a:solidFill>
                  <a:schemeClr val="accent3">
                    <a:lumMod val="50000"/>
                  </a:schemeClr>
                </a:solidFill>
                <a:effectLst/>
              </a:rPr>
              <a:t>MSW effect</a:t>
            </a:r>
            <a:endParaRPr lang="en-US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50" name="Rectangle 1027"/>
          <p:cNvSpPr>
            <a:spLocks noChangeArrowheads="1"/>
          </p:cNvSpPr>
          <p:nvPr/>
        </p:nvSpPr>
        <p:spPr bwMode="auto">
          <a:xfrm>
            <a:off x="6049093" y="5270868"/>
            <a:ext cx="3023470" cy="57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/>
          <a:lstStyle/>
          <a:p>
            <a:pPr algn="l">
              <a:lnSpc>
                <a:spcPts val="2000"/>
              </a:lnSpc>
            </a:pPr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Nu-nu interactions, </a:t>
            </a:r>
          </a:p>
          <a:p>
            <a:pPr algn="l">
              <a:lnSpc>
                <a:spcPts val="2000"/>
              </a:lnSpc>
            </a:pPr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nus feed back on each other</a:t>
            </a:r>
            <a:endParaRPr lang="en-US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51" name="Rectangle 1027"/>
          <p:cNvSpPr>
            <a:spLocks noChangeArrowheads="1"/>
          </p:cNvSpPr>
          <p:nvPr/>
        </p:nvSpPr>
        <p:spPr bwMode="auto">
          <a:xfrm>
            <a:off x="1194041" y="5256237"/>
            <a:ext cx="2616426" cy="41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/>
          <a:lstStyle/>
          <a:p>
            <a:pPr algn="ctr"/>
            <a:r>
              <a:rPr lang="en-US" smtClean="0">
                <a:solidFill>
                  <a:schemeClr val="accent1">
                    <a:lumMod val="75000"/>
                  </a:schemeClr>
                </a:solidFill>
                <a:effectLst/>
              </a:rPr>
              <a:t>Vacuum oscillations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5902" y="5760307"/>
                <a:ext cx="8857230" cy="9361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 anchorCtr="0">
                <a:noAutofit/>
              </a:bodyPr>
              <a:lstStyle/>
              <a:p>
                <a:r>
                  <a:rPr lang="en-US" sz="2000" b="1" smtClean="0">
                    <a:solidFill>
                      <a:schemeClr val="accent2">
                        <a:lumMod val="75000"/>
                      </a:schemeClr>
                    </a:solidFill>
                  </a:rPr>
                  <a:t> • Flavor evolution is caused by off-diagonal</a:t>
                </a:r>
                <a:r>
                  <a:rPr lang="en-US" sz="2000" b="1">
                    <a:solidFill>
                      <a:schemeClr val="accent2">
                        <a:lumMod val="75000"/>
                      </a:schemeClr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𝓗</m:t>
                    </m:r>
                  </m:oMath>
                </a14:m>
                <a:r>
                  <a:rPr lang="en-US" sz="2000" b="1" smtClean="0">
                    <a:solidFill>
                      <a:schemeClr val="accent2">
                        <a:lumMod val="75000"/>
                      </a:schemeClr>
                    </a:solidFill>
                  </a:rPr>
                  <a:t> elements (vacuum or nu-nu term)</a:t>
                </a:r>
              </a:p>
              <a:p>
                <a:r>
                  <a:rPr lang="en-US" sz="2000" b="1" smtClean="0">
                    <a:solidFill>
                      <a:schemeClr val="accent2">
                        <a:lumMod val="75000"/>
                      </a:schemeClr>
                    </a:solidFill>
                  </a:rPr>
                  <a:t> • For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𝚫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b="1" smtClean="0">
                    <a:solidFill>
                      <a:schemeClr val="accent2">
                        <a:lumMod val="75000"/>
                      </a:schemeClr>
                    </a:solidFill>
                  </a:rPr>
                  <a:t>, nu-nu term can still cause run-away modes!</a:t>
                </a:r>
                <a:endParaRPr lang="en-US" sz="2000" b="1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2" y="5760307"/>
                <a:ext cx="8857230" cy="936130"/>
              </a:xfrm>
              <a:prstGeom prst="rect">
                <a:avLst/>
              </a:prstGeom>
              <a:blipFill rotWithShape="1">
                <a:blip r:embed="rId3"/>
                <a:stretch>
                  <a:fillRect l="-69" b="-6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904819" y="4905503"/>
                <a:ext cx="2802370" cy="422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groupChr>
                        <m:groupChrPr>
                          <m:chr m:val="⏟"/>
                          <m:ctrlPr>
                            <a:rPr lang="en-US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                                              </m:t>
                          </m:r>
                        </m:e>
                      </m:groupChr>
                    </m:oMath>
                  </m:oMathPara>
                </a14:m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819" y="4905503"/>
                <a:ext cx="2802370" cy="4227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077075" y="4896187"/>
                <a:ext cx="1827744" cy="422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⏟"/>
                          <m:ctrlPr>
                            <a:rPr lang="en-US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b="0" i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                              </m:t>
                          </m:r>
                        </m:e>
                      </m:groupChr>
                    </m:oMath>
                  </m:oMathPara>
                </a14:m>
                <a:endParaRPr lang="en-US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075" y="4896187"/>
                <a:ext cx="1827744" cy="4227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008139" y="4896187"/>
                <a:ext cx="2956257" cy="422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⏟"/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                                                   </m:t>
                          </m:r>
                        </m:e>
                      </m:groupChr>
                    </m:oMath>
                  </m:oMathPara>
                </a14:m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139" y="4896187"/>
                <a:ext cx="2956257" cy="4227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76584" y="2851243"/>
                <a:ext cx="8076378" cy="470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𝜚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,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i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ℋ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𝜚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𝒞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𝜚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84" y="2851243"/>
                <a:ext cx="8076378" cy="470129"/>
              </a:xfrm>
              <a:prstGeom prst="rect">
                <a:avLst/>
              </a:prstGeom>
              <a:blipFill rotWithShape="1">
                <a:blip r:embed="rId7"/>
                <a:stretch>
                  <a:fillRect t="-15584"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407898" y="719607"/>
            <a:ext cx="7729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Flavor-dependent phase-space densities (occupation number matrices)</a:t>
            </a:r>
            <a:endParaRPr lang="en-US" sz="2000" b="1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03942" y="1202536"/>
                <a:ext cx="3952172" cy="1242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𝜚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d>
                                      <m:dPr>
                                        <m:begChr m:val="〈"/>
                                        <m:endChr m:val="|"/>
                                        <m:ctrlP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𝜈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𝑒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〉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d>
                                      <m:dPr>
                                        <m:begChr m:val="〈"/>
                                        <m:endChr m:val="|"/>
                                        <m:ctrlP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𝜈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𝑒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𝜏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〉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d>
                                      <m:dPr>
                                        <m:begChr m:val="〈"/>
                                        <m:endChr m:val="|"/>
                                        <m:ctrlP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𝜈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𝜇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〉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d>
                                      <m:dPr>
                                        <m:begChr m:val="〈"/>
                                        <m:endChr m:val="|"/>
                                        <m:ctrlP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𝜈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𝜇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𝜏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〉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d>
                                      <m:dPr>
                                        <m:begChr m:val="〈"/>
                                        <m:endChr m:val="|"/>
                                        <m:ctrlP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𝜈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〉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d>
                                      <m:dPr>
                                        <m:begChr m:val="〈"/>
                                        <m:endChr m:val="|"/>
                                        <m:ctrlP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𝜈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〉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𝜏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42" y="1202536"/>
                <a:ext cx="3952172" cy="124200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4602185" y="1164685"/>
            <a:ext cx="4440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Diagonal: Usual occupation numbers</a:t>
            </a:r>
          </a:p>
          <a:p>
            <a:r>
              <a:rPr 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Off-diag:  Flavor coherence information</a:t>
            </a:r>
            <a:endParaRPr lang="en-US" sz="2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608512" y="2098606"/>
                <a:ext cx="20033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and similar for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0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𝝂</m:t>
                        </m:r>
                      </m:e>
                    </m:bar>
                  </m:oMath>
                </a14:m>
                <a:endParaRPr 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512" y="2098606"/>
                <a:ext cx="2003369" cy="400110"/>
              </a:xfrm>
              <a:prstGeom prst="rect">
                <a:avLst/>
              </a:prstGeom>
              <a:blipFill rotWithShape="1">
                <a:blip r:embed="rId9"/>
                <a:stretch>
                  <a:fillRect l="-3343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407898" y="2451133"/>
            <a:ext cx="2220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Transport equation</a:t>
            </a:r>
            <a:endParaRPr lang="en-US" sz="2000" b="1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03942" y="3067273"/>
                <a:ext cx="1417375" cy="422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⏟"/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                      </m:t>
                          </m:r>
                        </m:e>
                      </m:groupChr>
                    </m:oMath>
                  </m:oMathPara>
                </a14:m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42" y="3067273"/>
                <a:ext cx="1417375" cy="42274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894957" y="3067273"/>
                <a:ext cx="904414" cy="422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⏟"/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            </m:t>
                          </m:r>
                        </m:e>
                      </m:groupChr>
                    </m:oMath>
                  </m:oMathPara>
                </a14:m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957" y="3067273"/>
                <a:ext cx="904414" cy="42274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983247" y="3067273"/>
                <a:ext cx="2802369" cy="422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⏟"/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                                                </m:t>
                          </m:r>
                        </m:e>
                      </m:groupChr>
                    </m:oMath>
                  </m:oMathPara>
                </a14:m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247" y="3067273"/>
                <a:ext cx="2802369" cy="42274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791637" y="3067273"/>
                <a:ext cx="1622559" cy="422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⏟"/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                          </m:t>
                          </m:r>
                        </m:e>
                      </m:groupChr>
                    </m:oMath>
                  </m:oMathPara>
                </a14:m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637" y="3067273"/>
                <a:ext cx="1622559" cy="42274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589467" y="3427323"/>
            <a:ext cx="113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2"/>
                </a:solidFill>
              </a:rPr>
              <a:t>Streaming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872132" y="3427323"/>
            <a:ext cx="2108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2"/>
                </a:solidFill>
              </a:rPr>
              <a:t>Gravitational forces</a:t>
            </a:r>
          </a:p>
          <a:p>
            <a:r>
              <a:rPr lang="en-US" smtClean="0">
                <a:solidFill>
                  <a:schemeClr val="tx2"/>
                </a:solidFill>
              </a:rPr>
              <a:t>(redshift, deflection)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464492" y="3436605"/>
                <a:ext cx="21416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solidFill>
                      <a:schemeClr val="tx2"/>
                    </a:solidFill>
                  </a:rPr>
                  <a:t>Flavor oscillations</a:t>
                </a:r>
              </a:p>
              <a:p>
                <a:r>
                  <a:rPr lang="en-US" smtClean="0">
                    <a:solidFill>
                      <a:schemeClr val="tx2"/>
                    </a:solidFill>
                  </a:rPr>
                  <a:t>(vacuum, matter,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𝜈𝜈</m:t>
                    </m:r>
                  </m:oMath>
                </a14:m>
                <a:r>
                  <a:rPr lang="en-US" smtClean="0">
                    <a:solidFill>
                      <a:schemeClr val="tx2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492" y="3436605"/>
                <a:ext cx="2141612" cy="646331"/>
              </a:xfrm>
              <a:prstGeom prst="rect">
                <a:avLst/>
              </a:prstGeom>
              <a:blipFill rotWithShape="1">
                <a:blip r:embed="rId14"/>
                <a:stretch>
                  <a:fillRect l="-2273" t="-4717" r="-142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7072287" y="3436605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2"/>
                </a:solidFill>
              </a:rPr>
              <a:t>Collisions</a:t>
            </a:r>
          </a:p>
        </p:txBody>
      </p:sp>
    </p:spTree>
    <p:extLst>
      <p:ext uri="{BB962C8B-B14F-4D97-AF65-F5344CB8AC3E}">
        <p14:creationId xmlns:p14="http://schemas.microsoft.com/office/powerpoint/2010/main" val="295482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 Self-Induced Flavor Conversion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3892" y="1024000"/>
                <a:ext cx="4092146" cy="141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Flavor conversion (vacuum or MSW)</a:t>
                </a:r>
              </a:p>
              <a:p>
                <a:r>
                  <a:rPr lang="en-US" sz="2000" b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for a neutrino of given momentum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𝒑</m:t>
                    </m:r>
                  </m:oMath>
                </a14:m>
                <a:endParaRPr lang="en-US" sz="20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endParaRPr lang="en-US" sz="600" spc="-1" smtClean="0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r>
                  <a:rPr lang="en-US" sz="2000" spc="-1" smtClean="0">
                    <a:solidFill>
                      <a:srgbClr val="C00000"/>
                    </a:solidFill>
                    <a:uFill>
                      <a:solidFill>
                        <a:srgbClr val="FFFFFF"/>
                      </a:solidFill>
                    </a:uFill>
                  </a:rPr>
                  <a:t>• </a:t>
                </a:r>
                <a:r>
                  <a:rPr lang="en-US" sz="2000">
                    <a:solidFill>
                      <a:srgbClr val="C00000"/>
                    </a:solidFill>
                  </a:rPr>
                  <a:t>R</a:t>
                </a:r>
                <a:r>
                  <a:rPr lang="en-US" sz="2000" smtClean="0">
                    <a:solidFill>
                      <a:srgbClr val="C00000"/>
                    </a:solidFill>
                  </a:rPr>
                  <a:t>equires lepton flavor violation </a:t>
                </a:r>
              </a:p>
              <a:p>
                <a:r>
                  <a:rPr lang="en-US" sz="2000">
                    <a:solidFill>
                      <a:srgbClr val="C00000"/>
                    </a:solidFill>
                  </a:rPr>
                  <a:t> </a:t>
                </a:r>
                <a:r>
                  <a:rPr lang="en-US" sz="2000" smtClean="0">
                    <a:solidFill>
                      <a:srgbClr val="C00000"/>
                    </a:solidFill>
                  </a:rPr>
                  <a:t>  by masses and mixing</a:t>
                </a:r>
                <a:endParaRPr lang="en-US" sz="2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2" y="1024000"/>
                <a:ext cx="4092146" cy="1415772"/>
              </a:xfrm>
              <a:prstGeom prst="rect">
                <a:avLst/>
              </a:prstGeom>
              <a:blipFill rotWithShape="1">
                <a:blip r:embed="rId2"/>
                <a:stretch>
                  <a:fillRect l="-1639" t="-2155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94039" y="1007647"/>
                <a:ext cx="2129109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)→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𝜇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039" y="1007647"/>
                <a:ext cx="2129109" cy="491417"/>
              </a:xfrm>
              <a:prstGeom prst="rect">
                <a:avLst/>
              </a:prstGeom>
              <a:blipFill rotWithShape="1"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94039" y="2968270"/>
                <a:ext cx="4251103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</m:bar>
                        </m:e>
                        <m:sub>
                          <m: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)→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</m:ba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𝜇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039" y="2968270"/>
                <a:ext cx="4251103" cy="491417"/>
              </a:xfrm>
              <a:prstGeom prst="rect">
                <a:avLst/>
              </a:prstGeom>
              <a:blipFill rotWithShape="1">
                <a:blip r:embed="rId4"/>
                <a:stretch>
                  <a:fillRect r="-71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94040" y="3472340"/>
                <a:ext cx="4251102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24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040" y="3472340"/>
                <a:ext cx="4251102" cy="491417"/>
              </a:xfrm>
              <a:prstGeom prst="rect">
                <a:avLst/>
              </a:prstGeom>
              <a:blipFill rotWithShape="1"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43892" y="2949098"/>
                <a:ext cx="4666149" cy="32421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Pair-wise flavor exchange </a:t>
                </a:r>
              </a:p>
              <a:p>
                <a:r>
                  <a:rPr lang="en-US" sz="2000" b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by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𝝂</m:t>
                    </m:r>
                  </m:oMath>
                </a14:m>
                <a:r>
                  <a:rPr lang="en-US" sz="2000" b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–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𝝂</m:t>
                    </m:r>
                  </m:oMath>
                </a14:m>
                <a:r>
                  <a:rPr lang="en-US" sz="2000" b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refraction (forward scattering)</a:t>
                </a:r>
              </a:p>
              <a:p>
                <a:endParaRPr lang="en-US" sz="600" spc="-1" smtClean="0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r>
                  <a:rPr lang="en-US" sz="2000" spc="-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>
                      <a:solidFill>
                        <a:srgbClr val="FFFFFF"/>
                      </a:solidFill>
                    </a:uFill>
                  </a:rPr>
                  <a:t>• </a:t>
                </a:r>
                <a:r>
                  <a:rPr lang="en-US" sz="200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No net flavor change of pair</a:t>
                </a:r>
              </a:p>
              <a:p>
                <a:endParaRPr lang="en-US" sz="600" spc="-1">
                  <a:solidFill>
                    <a:schemeClr val="tx1">
                      <a:lumMod val="65000"/>
                      <a:lumOff val="35000"/>
                    </a:schemeClr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r>
                  <a:rPr lang="en-US" sz="2000" spc="-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>
                      <a:solidFill>
                        <a:srgbClr val="FFFFFF"/>
                      </a:solidFill>
                    </a:uFill>
                  </a:rPr>
                  <a:t>• </a:t>
                </a:r>
                <a:r>
                  <a:rPr 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Requires dense neutrino </a:t>
                </a:r>
                <a:r>
                  <a:rPr lang="en-US" sz="200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medium</a:t>
                </a:r>
              </a:p>
              <a:p>
                <a:r>
                  <a:rPr 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00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(collective effect of interacting neutrinos)</a:t>
                </a:r>
                <a:endPara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endParaRPr lang="en-US" sz="600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r>
                  <a:rPr lang="en-US" sz="2000" b="1" spc="-1" smtClean="0">
                    <a:solidFill>
                      <a:srgbClr val="C00000"/>
                    </a:solidFill>
                    <a:uFill>
                      <a:solidFill>
                        <a:srgbClr val="FFFFFF"/>
                      </a:solidFill>
                    </a:uFill>
                  </a:rPr>
                  <a:t>• </a:t>
                </a:r>
                <a:r>
                  <a:rPr lang="en-US" sz="2000" b="1" smtClean="0">
                    <a:solidFill>
                      <a:srgbClr val="C00000"/>
                    </a:solidFill>
                  </a:rPr>
                  <a:t>Can occur without masses/mixing</a:t>
                </a:r>
              </a:p>
              <a:p>
                <a:r>
                  <a:rPr lang="en-US" sz="2000" b="1">
                    <a:solidFill>
                      <a:srgbClr val="C00000"/>
                    </a:solidFill>
                  </a:rPr>
                  <a:t> </a:t>
                </a:r>
                <a:r>
                  <a:rPr lang="en-US" sz="2000" b="1" smtClean="0">
                    <a:solidFill>
                      <a:srgbClr val="C00000"/>
                    </a:solidFill>
                  </a:rPr>
                  <a:t>  (and then does not depend on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C00000"/>
                        </a:solidFill>
                        <a:latin typeface="Cambria Math"/>
                      </a:rPr>
                      <m:t>𝚫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/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en-US" sz="2000" b="1" smtClean="0">
                    <a:solidFill>
                      <a:srgbClr val="C00000"/>
                    </a:solidFill>
                  </a:rPr>
                  <a:t>)</a:t>
                </a:r>
              </a:p>
              <a:p>
                <a:endParaRPr lang="en-US" sz="600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r>
                  <a:rPr lang="en-US" sz="2000" spc="-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>
                      <a:solidFill>
                        <a:srgbClr val="FFFFFF"/>
                      </a:solidFill>
                    </a:uFill>
                  </a:rPr>
                  <a:t>• </a:t>
                </a:r>
                <a:r>
                  <a:rPr lang="en-US" sz="200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Familiar as neutrino pair process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𝒪</m:t>
                    </m:r>
                    <m:r>
                      <a:rPr lang="en-US" sz="2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F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 b="0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/>
                  <a:ea typeface="Cambria Math"/>
                </a:endParaRPr>
              </a:p>
              <a:p>
                <a:r>
                  <a:rPr lang="en-US" sz="2000" i="1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Cambria Math"/>
                  </a:rPr>
                  <a:t> </a:t>
                </a:r>
                <a:r>
                  <a:rPr lang="en-US" sz="2000" i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Cambria Math"/>
                  </a:rPr>
                  <a:t>  </a:t>
                </a:r>
                <a:r>
                  <a:rPr lang="en-US" sz="200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Cambria Math"/>
                  </a:rPr>
                  <a:t>Here as coherent refractive effect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𝒪</m:t>
                    </m:r>
                    <m:r>
                      <a:rPr lang="en-US" sz="2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(</m:t>
                    </m:r>
                    <m:sSubSup>
                      <m:sSubSupPr>
                        <m:ctrlPr>
                          <a:rPr lang="en-US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F</m:t>
                        </m:r>
                      </m:sub>
                      <m:sup/>
                    </m:sSubSup>
                    <m:r>
                      <a:rPr lang="en-US" sz="2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2" y="2949098"/>
                <a:ext cx="4666149" cy="3242170"/>
              </a:xfrm>
              <a:prstGeom prst="rect">
                <a:avLst/>
              </a:prstGeom>
              <a:blipFill rotWithShape="1">
                <a:blip r:embed="rId6"/>
                <a:stretch>
                  <a:fillRect l="-1438" t="-940" r="-915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78467" y="1600080"/>
                <a:ext cx="3606050" cy="792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atm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den>
                      </m:f>
                      <m:r>
                        <a:rPr lang="en-US" sz="20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−10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eV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0.5 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k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m</m:t>
                          </m:r>
                        </m:e>
                        <m:sup>
                          <m: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467" y="1600080"/>
                <a:ext cx="3606050" cy="792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184142" y="4332118"/>
                <a:ext cx="3600950" cy="6524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F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𝜈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−5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eV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0.5 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c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m</m:t>
                          </m:r>
                        </m:e>
                        <m:sup>
                          <m: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142" y="4332118"/>
                <a:ext cx="3600950" cy="6524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922934" y="5242107"/>
                <a:ext cx="2294218" cy="926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 =12.5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MeV</m:t>
                      </m:r>
                    </m:oMath>
                  </m:oMathPara>
                </a14:m>
                <a:endParaRPr lang="en-US" b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 = 80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km</m:t>
                      </m:r>
                    </m:oMath>
                  </m:oMathPara>
                </a14:m>
                <a:endParaRPr lang="en-US" b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𝜈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=40×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51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erg</m:t>
                      </m:r>
                      <m:r>
                        <a:rPr lang="en-US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s</m:t>
                      </m:r>
                    </m:oMath>
                  </m:oMathPara>
                </a14:m>
                <a:endParaRPr lang="en-US" b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934" y="5242107"/>
                <a:ext cx="2294218" cy="926407"/>
              </a:xfrm>
              <a:prstGeom prst="rect">
                <a:avLst/>
              </a:prstGeom>
              <a:blipFill rotWithShape="1">
                <a:blip r:embed="rId9"/>
                <a:stretch>
                  <a:fillRect b="-4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13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Transport of Particles and Flavor Coherence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6584" y="1399647"/>
                <a:ext cx="60105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𝒟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𝜚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,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i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ℋ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𝜚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20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𝒞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𝜚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84" y="1399647"/>
                <a:ext cx="6010556" cy="400110"/>
              </a:xfrm>
              <a:prstGeom prst="rect">
                <a:avLst/>
              </a:prstGeom>
              <a:blipFill rotWithShape="1">
                <a:blip r:embed="rId2"/>
                <a:stretch>
                  <a:fillRect t="-18462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3892" y="751557"/>
            <a:ext cx="6194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1">
                    <a:lumMod val="75000"/>
                  </a:schemeClr>
                </a:solidFill>
              </a:rPr>
              <a:t>How to interpret the Liouville  operator (advection term)?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72860" y="1149942"/>
            <a:ext cx="3677" cy="21775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3892" y="1943777"/>
            <a:ext cx="8156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1">
                    <a:lumMod val="75000"/>
                  </a:schemeClr>
                </a:solidFill>
              </a:rPr>
              <a:t>• Flavor evolution along trajectories (of individual neutrinos or wave packets)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3575" y="2343887"/>
                <a:ext cx="6019661" cy="67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𝑑𝑠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𝜚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i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ℋ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𝜚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𝒞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𝜚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75" y="2343887"/>
                <a:ext cx="6019661" cy="6768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8547" y="2588492"/>
                <a:ext cx="1152160" cy="422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⏟"/>
                          <m:ctrlPr>
                            <a:rPr lang="en-US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        </m:t>
                          </m:r>
                        </m:e>
                      </m:groupChr>
                    </m:oMath>
                  </m:oMathPara>
                </a14:m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47" y="2588492"/>
                <a:ext cx="1152160" cy="422744"/>
              </a:xfrm>
              <a:prstGeom prst="rect">
                <a:avLst/>
              </a:prstGeom>
              <a:blipFill rotWithShape="1">
                <a:blip r:embed="rId4"/>
                <a:stretch>
                  <a:fillRect r="-29101" b="-50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948486" y="3261210"/>
            <a:ext cx="7724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2">
                    <a:lumMod val="75000"/>
                  </a:schemeClr>
                </a:solidFill>
              </a:rPr>
              <a:t>Time and space coordinates related by neutrino velocity along trajectory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296052" y="3068177"/>
            <a:ext cx="0" cy="20255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9378" y="4139097"/>
                <a:ext cx="6117252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𝜚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ℋ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𝜚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ℋ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𝜚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i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ℋ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𝜚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𝒞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𝜚</m:t>
                          </m:r>
                        </m:e>
                      </m:d>
                    </m:oMath>
                  </m:oMathPara>
                </a14:m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8" y="4139097"/>
                <a:ext cx="6117252" cy="6685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43892" y="3707037"/>
            <a:ext cx="6841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2000" smtClean="0">
                <a:solidFill>
                  <a:schemeClr val="accent1">
                    <a:lumMod val="75000"/>
                  </a:schemeClr>
                </a:solidFill>
              </a:rPr>
              <a:t>Flavor evolution in space and time (of neutrino radiation field)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68896" y="4419855"/>
                <a:ext cx="1152160" cy="422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⏟"/>
                          <m:ctrlPr>
                            <a:rPr lang="en-US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         </m:t>
                          </m:r>
                        </m:e>
                      </m:groupChr>
                    </m:oMath>
                  </m:oMathPara>
                </a14:m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896" y="4419855"/>
                <a:ext cx="1152160" cy="4227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961880" y="5000147"/>
            <a:ext cx="4424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2">
                    <a:lumMod val="75000"/>
                  </a:schemeClr>
                </a:solidFill>
              </a:rPr>
              <a:t>Velocity operator (matrix in flavor space)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762616" y="4827247"/>
            <a:ext cx="0" cy="20255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3892" y="5472267"/>
                <a:ext cx="814947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smtClean="0">
                    <a:solidFill>
                      <a:schemeClr val="accent1">
                        <a:lumMod val="75000"/>
                      </a:schemeClr>
                    </a:solidFill>
                  </a:rPr>
                  <a:t>Neutrino quantum field obeys the Dirac equation</a:t>
                </a:r>
              </a:p>
              <a:p>
                <a:r>
                  <a:rPr lang="en-US" sz="2000" smtClean="0">
                    <a:solidFill>
                      <a:schemeClr val="accent1">
                        <a:lumMod val="75000"/>
                      </a:schemeClr>
                    </a:solidFill>
                  </a:rPr>
                  <a:t>Kinetic equation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𝜚</m:t>
                    </m:r>
                  </m:oMath>
                </a14:m>
                <a:r>
                  <a:rPr lang="en-US" sz="2000" smtClean="0">
                    <a:solidFill>
                      <a:schemeClr val="accent1">
                        <a:lumMod val="75000"/>
                      </a:schemeClr>
                    </a:solidFill>
                  </a:rPr>
                  <a:t> is always an approximation / simplification / expansion</a:t>
                </a:r>
              </a:p>
              <a:p>
                <a:r>
                  <a:rPr lang="en-US" sz="2000" smtClean="0">
                    <a:solidFill>
                      <a:schemeClr val="accent1">
                        <a:lumMod val="75000"/>
                      </a:schemeClr>
                    </a:solidFill>
                  </a:rPr>
                  <a:t>Different intuitive pictures should give the same answer for observables </a:t>
                </a:r>
                <a:endParaRPr lang="en-US" sz="20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2" y="5472267"/>
                <a:ext cx="8149475" cy="1015663"/>
              </a:xfrm>
              <a:prstGeom prst="rect">
                <a:avLst/>
              </a:prstGeom>
              <a:blipFill rotWithShape="1">
                <a:blip r:embed="rId7"/>
                <a:stretch>
                  <a:fillRect l="-823" t="-3012" r="-374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03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Velocity in Advection Term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0517" y="1598357"/>
                <a:ext cx="6026009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𝜚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ℋ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𝜚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ℋ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𝜚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i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ℋ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𝜚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𝒞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𝜚</m:t>
                          </m:r>
                        </m:e>
                      </m:d>
                    </m:oMath>
                  </m:oMathPara>
                </a14:m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17" y="1598357"/>
                <a:ext cx="6026009" cy="6685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20106" y="1859138"/>
                <a:ext cx="1152160" cy="422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⏟"/>
                          <m:ctrlPr>
                            <a:rPr lang="en-US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         </m:t>
                          </m:r>
                        </m:e>
                      </m:groupChr>
                    </m:oMath>
                  </m:oMathPara>
                </a14:m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106" y="1859138"/>
                <a:ext cx="1152160" cy="4227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183949" y="2519857"/>
            <a:ext cx="4424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2">
                    <a:lumMod val="75000"/>
                  </a:schemeClr>
                </a:solidFill>
              </a:rPr>
              <a:t>Velocity operator (matrix in flavor space)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787180" y="2317299"/>
            <a:ext cx="0" cy="20255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2477" y="5906086"/>
            <a:ext cx="892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Stirner, Sigl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&amp;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Raffelt</a:t>
            </a:r>
            <a:r>
              <a:rPr lang="en-US" i="1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b="1" i="1">
                <a:solidFill>
                  <a:schemeClr val="accent1">
                    <a:lumMod val="75000"/>
                  </a:schemeClr>
                </a:solidFill>
              </a:rPr>
              <a:t>Liouville term for neutrinos: Flavor structure and wave interpretation</a:t>
            </a:r>
            <a:r>
              <a:rPr lang="en-US" i="1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JCAP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1805 (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2018) 016 [arXiv:1803.04693]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16652" y="2326492"/>
                <a:ext cx="3609643" cy="697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𝛻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kin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𝛻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652" y="2326492"/>
                <a:ext cx="3609643" cy="6974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7943" y="806247"/>
                <a:ext cx="847744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smtClean="0">
                    <a:solidFill>
                      <a:schemeClr val="accent1">
                        <a:lumMod val="75000"/>
                      </a:schemeClr>
                    </a:solidFill>
                    <a:sym typeface="Symbol"/>
                  </a:rPr>
                  <a:t> </a:t>
                </a:r>
                <a:r>
                  <a:rPr lang="en-US" sz="2000" smtClean="0">
                    <a:solidFill>
                      <a:schemeClr val="accent1">
                        <a:lumMod val="75000"/>
                      </a:schemeClr>
                    </a:solidFill>
                  </a:rPr>
                  <a:t>Advection term after “separation of scales” between gradients and neutrino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en-US" sz="200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sz="40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000">
                    <a:solidFill>
                      <a:schemeClr val="accent1">
                        <a:lumMod val="75000"/>
                      </a:schemeClr>
                    </a:solidFill>
                    <a:sym typeface="Symbol"/>
                  </a:rPr>
                  <a:t> </a:t>
                </a:r>
                <a:r>
                  <a:rPr lang="en-US" sz="2000" b="0" smtClean="0">
                    <a:solidFill>
                      <a:schemeClr val="accent1">
                        <a:lumMod val="75000"/>
                      </a:schemeClr>
                    </a:solidFill>
                  </a:rPr>
                  <a:t>Wigner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𝜚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smtClean="0">
                    <a:solidFill>
                      <a:schemeClr val="accent1">
                        <a:lumMod val="75000"/>
                      </a:schemeClr>
                    </a:solidFill>
                  </a:rPr>
                  <a:t> makes sense as a phase-space density</a:t>
                </a:r>
                <a:endParaRPr lang="en-US" sz="20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43" y="806247"/>
                <a:ext cx="8477449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791" t="-9524" r="-2876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45162" y="3137169"/>
            <a:ext cx="6672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Ultrarelativistic limit and ignore gravity or refractive deflection</a:t>
            </a:r>
            <a:endParaRPr lang="en-US" sz="2000" smtClean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40517" y="3548803"/>
                <a:ext cx="5878469" cy="786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𝜚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𝛻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𝜚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i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ℳ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den>
                          </m:f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matter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𝜈𝜈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𝜚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𝒞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𝜚</m:t>
                          </m:r>
                        </m:e>
                      </m:d>
                    </m:oMath>
                  </m:oMathPara>
                </a14:m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17" y="3548803"/>
                <a:ext cx="5878469" cy="78669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36262" y="4496077"/>
            <a:ext cx="1346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2">
                    <a:lumMod val="75000"/>
                  </a:schemeClr>
                </a:solidFill>
              </a:rPr>
              <a:t>Unit vector</a:t>
            </a:r>
            <a:endParaRPr lang="en-US" sz="200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851012" y="4496077"/>
                <a:ext cx="10568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=|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sz="200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012" y="4496077"/>
                <a:ext cx="1056828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18462" r="-20231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>
            <a:off x="1375377" y="4289329"/>
            <a:ext cx="0" cy="20255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059727" y="4302801"/>
            <a:ext cx="0" cy="20255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47295" y="5000147"/>
                <a:ext cx="76519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smtClean="0">
                    <a:solidFill>
                      <a:schemeClr val="accent1">
                        <a:lumMod val="75000"/>
                      </a:schemeClr>
                    </a:solidFill>
                    <a:sym typeface="Symbol"/>
                  </a:rPr>
                  <a:t>Leading-order effect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sym typeface="Symbol"/>
                      </a:rPr>
                      <m:t>𝜈</m:t>
                    </m:r>
                  </m:oMath>
                </a14:m>
                <a:r>
                  <a:rPr lang="en-US" sz="2000" smtClean="0">
                    <a:solidFill>
                      <a:schemeClr val="accent1">
                        <a:lumMod val="75000"/>
                      </a:schemeClr>
                    </a:solidFill>
                    <a:sym typeface="Symbol"/>
                  </a:rPr>
                  <a:t> masses on the rhs in the usual oscillation term</a:t>
                </a:r>
                <a:endParaRPr lang="en-US" sz="200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95" y="5000147"/>
                <a:ext cx="7651967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87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5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Kinetic equations for flavor transport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3014" y="607361"/>
            <a:ext cx="892866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Rudszky: </a:t>
            </a:r>
            <a:r>
              <a:rPr lang="en-US" b="1" i="1" smtClean="0">
                <a:solidFill>
                  <a:schemeClr val="accent1">
                    <a:lumMod val="75000"/>
                  </a:schemeClr>
                </a:solidFill>
              </a:rPr>
              <a:t>Kinetic equations for neutrino spin- and type-oscillations in a medium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Astrophys. Space Sci. 165 (1990) 65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80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Raffelt &amp; Sigl: </a:t>
            </a:r>
            <a:r>
              <a:rPr lang="en-US" b="1" i="1">
                <a:solidFill>
                  <a:schemeClr val="accent1">
                    <a:lumMod val="75000"/>
                  </a:schemeClr>
                </a:solidFill>
              </a:rPr>
              <a:t>General kinetic description of relativistic mixed neutrinos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NPB 406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(1993) 423</a:t>
            </a:r>
          </a:p>
          <a:p>
            <a:endParaRPr lang="en-US" sz="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Sirera &amp; Perez: </a:t>
            </a:r>
            <a:r>
              <a:rPr lang="en-US" b="1" i="1">
                <a:solidFill>
                  <a:schemeClr val="accent1">
                    <a:lumMod val="75000"/>
                  </a:schemeClr>
                </a:solidFill>
              </a:rPr>
              <a:t>Relativistic Wigner </a:t>
            </a:r>
            <a:r>
              <a:rPr lang="en-US" b="1" i="1" smtClean="0">
                <a:solidFill>
                  <a:schemeClr val="accent1">
                    <a:lumMod val="75000"/>
                  </a:schemeClr>
                </a:solidFill>
              </a:rPr>
              <a:t>function approach </a:t>
            </a:r>
            <a:r>
              <a:rPr lang="en-US" b="1" i="1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en-US" b="1" i="1" smtClean="0">
                <a:solidFill>
                  <a:schemeClr val="accent1">
                    <a:lumMod val="75000"/>
                  </a:schemeClr>
                </a:solidFill>
              </a:rPr>
              <a:t>neutrino propagation </a:t>
            </a:r>
            <a:r>
              <a:rPr lang="en-US" b="1" i="1">
                <a:solidFill>
                  <a:schemeClr val="accent1">
                    <a:lumMod val="75000"/>
                  </a:schemeClr>
                </a:solidFill>
              </a:rPr>
              <a:t>in m</a:t>
            </a:r>
            <a:r>
              <a:rPr lang="en-US" b="1" i="1" smtClean="0">
                <a:solidFill>
                  <a:schemeClr val="accent1">
                    <a:lumMod val="75000"/>
                  </a:schemeClr>
                </a:solidFill>
              </a:rPr>
              <a:t>atter</a:t>
            </a:r>
            <a:r>
              <a:rPr lang="en-US" i="1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en-US" i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PRD 59 (1999) 125011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[hep-ph/9810347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</a:p>
          <a:p>
            <a:endParaRPr lang="en-US" sz="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Yamada: </a:t>
            </a:r>
            <a:r>
              <a:rPr lang="en-US" b="1" i="1">
                <a:solidFill>
                  <a:schemeClr val="accent1">
                    <a:lumMod val="75000"/>
                  </a:schemeClr>
                </a:solidFill>
              </a:rPr>
              <a:t>Boltzmann equations for neutrinos with flavor </a:t>
            </a:r>
            <a:r>
              <a:rPr lang="en-US" b="1" i="1" smtClean="0">
                <a:solidFill>
                  <a:schemeClr val="accent1">
                    <a:lumMod val="75000"/>
                  </a:schemeClr>
                </a:solidFill>
              </a:rPr>
              <a:t>mixings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PRD 62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(2000)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093026 [astro-ph/0002502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</a:p>
          <a:p>
            <a:endParaRPr lang="en-US" sz="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Cardall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b="1" i="1">
                <a:solidFill>
                  <a:schemeClr val="accent1">
                    <a:lumMod val="75000"/>
                  </a:schemeClr>
                </a:solidFill>
              </a:rPr>
              <a:t>Liouville equations for neutrino distribution matrices</a:t>
            </a:r>
            <a:r>
              <a:rPr lang="en-US" i="1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PRD 78 (2008) 085017 [arXiv:0712.1188]</a:t>
            </a:r>
          </a:p>
          <a:p>
            <a:endParaRPr lang="en-US" sz="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Vlasenko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Fuller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&amp; Cirigliano: </a:t>
            </a:r>
            <a:r>
              <a:rPr lang="en-US" b="1" i="1">
                <a:solidFill>
                  <a:schemeClr val="accent1">
                    <a:lumMod val="75000"/>
                  </a:schemeClr>
                </a:solidFill>
              </a:rPr>
              <a:t>Neutrino </a:t>
            </a:r>
            <a:r>
              <a:rPr lang="en-US" b="1" i="1" smtClean="0">
                <a:solidFill>
                  <a:schemeClr val="accent1">
                    <a:lumMod val="75000"/>
                  </a:schemeClr>
                </a:solidFill>
              </a:rPr>
              <a:t>quantum kinetics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PRD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89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(2014)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105004 [arXiv:1309.2628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</a:p>
          <a:p>
            <a:endParaRPr lang="en-US" sz="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Serreau &amp; Volpe: </a:t>
            </a:r>
            <a:r>
              <a:rPr lang="it-IT" b="1" i="1">
                <a:solidFill>
                  <a:schemeClr val="accent1">
                    <a:lumMod val="75000"/>
                  </a:schemeClr>
                </a:solidFill>
              </a:rPr>
              <a:t>Neutrino-antineutrino correlations in dense anisotropic </a:t>
            </a:r>
            <a:r>
              <a:rPr lang="it-IT" b="1" i="1" smtClean="0">
                <a:solidFill>
                  <a:schemeClr val="accent1">
                    <a:lumMod val="75000"/>
                  </a:schemeClr>
                </a:solidFill>
              </a:rPr>
              <a:t>media</a:t>
            </a:r>
            <a:r>
              <a:rPr lang="en-US" i="1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en-US" i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PRD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90 (2014) 125040 [arXiv:1409.359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</a:p>
          <a:p>
            <a:endParaRPr lang="en-US" sz="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Hansen &amp; Smirnov: </a:t>
            </a:r>
            <a:r>
              <a:rPr lang="en-US" b="1" i="1">
                <a:solidFill>
                  <a:schemeClr val="accent1">
                    <a:lumMod val="75000"/>
                  </a:schemeClr>
                </a:solidFill>
              </a:rPr>
              <a:t>The Liouville equation for flavour evolution of neutrinos and neutrino wave </a:t>
            </a:r>
            <a:r>
              <a:rPr lang="en-US" b="1" i="1" smtClean="0">
                <a:solidFill>
                  <a:schemeClr val="accent1">
                    <a:lumMod val="75000"/>
                  </a:schemeClr>
                </a:solidFill>
              </a:rPr>
              <a:t>packets</a:t>
            </a:r>
            <a:r>
              <a:rPr lang="en-US" i="1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JCAP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1612 (2016)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019 [arXiv:1610.00910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</a:p>
          <a:p>
            <a:endParaRPr lang="en-US" sz="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Stirner, Sigl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&amp;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Raffelt</a:t>
            </a:r>
            <a:r>
              <a:rPr lang="en-US" i="1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b="1" i="1">
                <a:solidFill>
                  <a:schemeClr val="accent1">
                    <a:lumMod val="75000"/>
                  </a:schemeClr>
                </a:solidFill>
              </a:rPr>
              <a:t>Liouville term for neutrinos: Flavor structure and wave interpretation</a:t>
            </a:r>
            <a:r>
              <a:rPr lang="en-US" i="1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JCAP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1805 (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2018) 016 [arXiv:1803.04693]</a:t>
            </a:r>
          </a:p>
        </p:txBody>
      </p:sp>
    </p:spTree>
    <p:extLst>
      <p:ext uri="{BB962C8B-B14F-4D97-AF65-F5344CB8AC3E}">
        <p14:creationId xmlns:p14="http://schemas.microsoft.com/office/powerpoint/2010/main" val="407876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GQUALITY" val="95"/>
  <p:tag name="BASENAME" val=""/>
  <p:tag name="SAVETOFOLDER" val="C:\Users\Georg Raffelt\Desktop\"/>
  <p:tag name="IMAGEWIDTH" val="200"/>
  <p:tag name="IMAGEHEIGHT" val="150"/>
  <p:tag name="EXPORTRANGE" val="EntirePresentation"/>
  <p:tag name="SIZEBY" val="PIXELS"/>
  <p:tag name="EXPORTAS" val="PNG"/>
  <p:tag name="NUMBERFORMAT" val="0000"/>
</p:tagLst>
</file>

<file path=ppt/theme/theme1.xml><?xml version="1.0" encoding="utf-8"?>
<a:theme xmlns:a="http://schemas.openxmlformats.org/drawingml/2006/main" name="Geor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Georg</Template>
  <TotalTime>78</TotalTime>
  <Words>3802</Words>
  <Application>Microsoft Office PowerPoint</Application>
  <PresentationFormat>Custom</PresentationFormat>
  <Paragraphs>463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Georg</vt:lpstr>
      <vt:lpstr>Flavor evolution of dense neutrinos  as an emergent phenomenon</vt:lpstr>
      <vt:lpstr>Flavor Conversion in Core-Collapse Supernovae</vt:lpstr>
      <vt:lpstr> Why worry about detailed neutrino transport?</vt:lpstr>
      <vt:lpstr>Kinetic Equation for Neutrino Transport</vt:lpstr>
      <vt:lpstr>Kinetic Equation for Neutrino Transport</vt:lpstr>
      <vt:lpstr>  Self-Induced Flavor Conversion</vt:lpstr>
      <vt:lpstr>Transport of Particles and Flavor Coherence</vt:lpstr>
      <vt:lpstr>Velocity in Advection Term</vt:lpstr>
      <vt:lpstr>Kinetic equations for flavor transport</vt:lpstr>
      <vt:lpstr>Correlated Trajectories vs. Field of Flavor Coherence</vt:lpstr>
      <vt:lpstr>Evolution of the Questions</vt:lpstr>
      <vt:lpstr>Evolution of the Questions</vt:lpstr>
      <vt:lpstr>Evolution of the Questions</vt:lpstr>
      <vt:lpstr>Fast Flavor Conversion</vt:lpstr>
      <vt:lpstr>Neutrino gas in the near-free streaming regime</vt:lpstr>
      <vt:lpstr>Linearisation for Fast Flavor Modes </vt:lpstr>
      <vt:lpstr>Dispersion Relation for Fast Flavor Modes </vt:lpstr>
      <vt:lpstr>A Dispersion Relation Approach</vt:lpstr>
      <vt:lpstr> Dispersion Relation for Neutrino Flavor Waves</vt:lpstr>
      <vt:lpstr>Fast Flavor Waves </vt:lpstr>
      <vt:lpstr>Dispersion Relation for Isotropic Case</vt:lpstr>
      <vt:lpstr>Dispersion Relation for Isotropic Case</vt:lpstr>
      <vt:lpstr>Fast Flavor Waves </vt:lpstr>
      <vt:lpstr>Dispersion Relation vs. Eigenvalues of Hamiltonian</vt:lpstr>
      <vt:lpstr>Bound vs Scattering States</vt:lpstr>
      <vt:lpstr>No spectral crossing</vt:lpstr>
      <vt:lpstr>“Weak” spectral crossing</vt:lpstr>
      <vt:lpstr>“Strong” spectral crossing</vt:lpstr>
      <vt:lpstr>Spectral crossing – Continuous Limit</vt:lpstr>
      <vt:lpstr>Summary</vt:lpstr>
      <vt:lpstr>Many Open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Neutrinos: Ghostparticles of the Universe</dc:title>
  <dc:creator>Georg Raffelt</dc:creator>
  <cp:lastModifiedBy>Georg Raffelt</cp:lastModifiedBy>
  <cp:revision>837</cp:revision>
  <cp:lastPrinted>2011-04-10T14:40:34Z</cp:lastPrinted>
  <dcterms:created xsi:type="dcterms:W3CDTF">2006-08-16T00:00:00Z</dcterms:created>
  <dcterms:modified xsi:type="dcterms:W3CDTF">2019-05-14T08:47:10Z</dcterms:modified>
</cp:coreProperties>
</file>